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278" r:id="rId3"/>
    <p:sldId id="284" r:id="rId4"/>
    <p:sldId id="266" r:id="rId5"/>
    <p:sldId id="283" r:id="rId6"/>
    <p:sldId id="296" r:id="rId7"/>
    <p:sldId id="268" r:id="rId8"/>
    <p:sldId id="269" r:id="rId9"/>
    <p:sldId id="302" r:id="rId10"/>
    <p:sldId id="285" r:id="rId11"/>
    <p:sldId id="274" r:id="rId12"/>
    <p:sldId id="303" r:id="rId13"/>
    <p:sldId id="306" r:id="rId14"/>
    <p:sldId id="304" r:id="rId15"/>
    <p:sldId id="305" r:id="rId16"/>
    <p:sldId id="307" r:id="rId17"/>
    <p:sldId id="291" r:id="rId18"/>
    <p:sldId id="279" r:id="rId19"/>
    <p:sldId id="280" r:id="rId20"/>
    <p:sldId id="295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A3A3A"/>
    <a:srgbClr val="008000"/>
    <a:srgbClr val="339837"/>
    <a:srgbClr val="FDB002"/>
    <a:srgbClr val="7E785F"/>
    <a:srgbClr val="3A3533"/>
    <a:srgbClr val="6EB33E"/>
    <a:srgbClr val="124B32"/>
    <a:srgbClr val="5C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8081" autoAdjust="0"/>
  </p:normalViewPr>
  <p:slideViewPr>
    <p:cSldViewPr snapToGrid="0" snapToObjects="1">
      <p:cViewPr>
        <p:scale>
          <a:sx n="300" d="100"/>
          <a:sy n="300" d="100"/>
        </p:scale>
        <p:origin x="5184" y="2056"/>
      </p:cViewPr>
      <p:guideLst>
        <p:guide orient="horz" pos="1365"/>
        <p:guide pos="1899"/>
      </p:guideLst>
    </p:cSldViewPr>
  </p:slideViewPr>
  <p:outlineViewPr>
    <p:cViewPr>
      <p:scale>
        <a:sx n="33" d="100"/>
        <a:sy n="33" d="100"/>
      </p:scale>
      <p:origin x="0" y="10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panjiguly:Downloads:GBIF%20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panjiguly:Downloads:GBIF%20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panjiguly:Downloads:GBIF%20statist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panjiguly:Downloads:GBIF%20statist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ipanjiguly:Downloads:GBIF%20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55327003768983"/>
          <c:y val="0.0249036875358664"/>
          <c:w val="0.947001658462726"/>
          <c:h val="0.85692621866064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2EB135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'Growth in data'!$A$56:$A$147</c:f>
              <c:strCache>
                <c:ptCount val="92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</c:strCache>
            </c:strRef>
          </c:cat>
          <c:val>
            <c:numRef>
              <c:f>'Growth in data'!$E$56:$E$147</c:f>
              <c:numCache>
                <c:formatCode>General</c:formatCode>
                <c:ptCount val="92"/>
                <c:pt idx="0">
                  <c:v>124.0</c:v>
                </c:pt>
                <c:pt idx="1">
                  <c:v>127.1</c:v>
                </c:pt>
                <c:pt idx="2">
                  <c:v>128.0</c:v>
                </c:pt>
                <c:pt idx="3">
                  <c:v>127.3</c:v>
                </c:pt>
                <c:pt idx="4">
                  <c:v>134.1</c:v>
                </c:pt>
                <c:pt idx="5">
                  <c:v>134.9</c:v>
                </c:pt>
                <c:pt idx="6">
                  <c:v>141.6</c:v>
                </c:pt>
                <c:pt idx="7">
                  <c:v>147.5</c:v>
                </c:pt>
                <c:pt idx="8">
                  <c:v>148.9</c:v>
                </c:pt>
                <c:pt idx="9">
                  <c:v>151.1</c:v>
                </c:pt>
                <c:pt idx="10">
                  <c:v>153.4</c:v>
                </c:pt>
                <c:pt idx="11">
                  <c:v>155.8</c:v>
                </c:pt>
                <c:pt idx="12">
                  <c:v>165.1</c:v>
                </c:pt>
                <c:pt idx="13">
                  <c:v>171.7</c:v>
                </c:pt>
                <c:pt idx="14">
                  <c:v>172.0</c:v>
                </c:pt>
                <c:pt idx="15">
                  <c:v>173.9</c:v>
                </c:pt>
                <c:pt idx="16">
                  <c:v>177.9</c:v>
                </c:pt>
                <c:pt idx="17">
                  <c:v>177.9</c:v>
                </c:pt>
                <c:pt idx="18">
                  <c:v>178.6</c:v>
                </c:pt>
                <c:pt idx="19">
                  <c:v>180.8</c:v>
                </c:pt>
                <c:pt idx="20">
                  <c:v>183.5</c:v>
                </c:pt>
                <c:pt idx="21">
                  <c:v>189.5</c:v>
                </c:pt>
                <c:pt idx="22">
                  <c:v>194.5</c:v>
                </c:pt>
                <c:pt idx="23">
                  <c:v>196.6</c:v>
                </c:pt>
                <c:pt idx="24">
                  <c:v>196.6</c:v>
                </c:pt>
                <c:pt idx="25">
                  <c:v>197.7</c:v>
                </c:pt>
                <c:pt idx="26">
                  <c:v>198.7</c:v>
                </c:pt>
                <c:pt idx="27">
                  <c:v>199.9</c:v>
                </c:pt>
                <c:pt idx="28">
                  <c:v>201.2</c:v>
                </c:pt>
                <c:pt idx="29">
                  <c:v>201.9</c:v>
                </c:pt>
                <c:pt idx="30">
                  <c:v>202.3</c:v>
                </c:pt>
                <c:pt idx="31">
                  <c:v>203.2</c:v>
                </c:pt>
                <c:pt idx="32">
                  <c:v>209.5</c:v>
                </c:pt>
                <c:pt idx="33">
                  <c:v>226.8</c:v>
                </c:pt>
                <c:pt idx="34">
                  <c:v>255.8</c:v>
                </c:pt>
                <c:pt idx="35">
                  <c:v>262.2</c:v>
                </c:pt>
                <c:pt idx="36">
                  <c:v>262.5</c:v>
                </c:pt>
                <c:pt idx="37">
                  <c:v>268.6</c:v>
                </c:pt>
                <c:pt idx="38">
                  <c:v>265.3</c:v>
                </c:pt>
                <c:pt idx="39">
                  <c:v>275.8</c:v>
                </c:pt>
                <c:pt idx="40">
                  <c:v>278.0</c:v>
                </c:pt>
                <c:pt idx="41">
                  <c:v>292.3999999999999</c:v>
                </c:pt>
                <c:pt idx="42">
                  <c:v>294.8999999999999</c:v>
                </c:pt>
                <c:pt idx="43">
                  <c:v>298.1</c:v>
                </c:pt>
                <c:pt idx="44">
                  <c:v>303.8</c:v>
                </c:pt>
                <c:pt idx="45">
                  <c:v>310.0</c:v>
                </c:pt>
                <c:pt idx="46">
                  <c:v>312.8</c:v>
                </c:pt>
                <c:pt idx="47">
                  <c:v>312.8</c:v>
                </c:pt>
                <c:pt idx="48">
                  <c:v>317.1</c:v>
                </c:pt>
                <c:pt idx="49">
                  <c:v>318.8</c:v>
                </c:pt>
                <c:pt idx="50">
                  <c:v>318.3999999999999</c:v>
                </c:pt>
                <c:pt idx="51">
                  <c:v>321.3999999999999</c:v>
                </c:pt>
                <c:pt idx="52">
                  <c:v>321.3999999999999</c:v>
                </c:pt>
                <c:pt idx="53">
                  <c:v>367.6</c:v>
                </c:pt>
                <c:pt idx="54">
                  <c:v>367.6</c:v>
                </c:pt>
                <c:pt idx="55">
                  <c:v>377.4</c:v>
                </c:pt>
                <c:pt idx="56">
                  <c:v>388.9</c:v>
                </c:pt>
                <c:pt idx="57">
                  <c:v>388.9</c:v>
                </c:pt>
                <c:pt idx="58">
                  <c:v>389.7</c:v>
                </c:pt>
                <c:pt idx="59">
                  <c:v>389.7</c:v>
                </c:pt>
                <c:pt idx="60">
                  <c:v>383.3</c:v>
                </c:pt>
                <c:pt idx="61">
                  <c:v>383.3</c:v>
                </c:pt>
                <c:pt idx="62">
                  <c:v>396.0</c:v>
                </c:pt>
                <c:pt idx="63">
                  <c:v>396.0</c:v>
                </c:pt>
                <c:pt idx="64">
                  <c:v>396.0</c:v>
                </c:pt>
                <c:pt idx="65">
                  <c:v>397.3</c:v>
                </c:pt>
                <c:pt idx="66">
                  <c:v>397.3</c:v>
                </c:pt>
                <c:pt idx="67">
                  <c:v>405.7</c:v>
                </c:pt>
                <c:pt idx="68">
                  <c:v>416.2</c:v>
                </c:pt>
                <c:pt idx="69">
                  <c:v>417.2</c:v>
                </c:pt>
                <c:pt idx="70">
                  <c:v>417.2</c:v>
                </c:pt>
                <c:pt idx="71">
                  <c:v>417.4</c:v>
                </c:pt>
                <c:pt idx="72">
                  <c:v>422.9</c:v>
                </c:pt>
                <c:pt idx="73">
                  <c:v>433.5</c:v>
                </c:pt>
                <c:pt idx="74">
                  <c:v>436.5</c:v>
                </c:pt>
                <c:pt idx="75">
                  <c:v>440.1</c:v>
                </c:pt>
                <c:pt idx="76">
                  <c:v>437.3</c:v>
                </c:pt>
                <c:pt idx="77">
                  <c:v>440.9</c:v>
                </c:pt>
                <c:pt idx="78">
                  <c:v>448.9</c:v>
                </c:pt>
                <c:pt idx="79">
                  <c:v>449.6</c:v>
                </c:pt>
                <c:pt idx="80">
                  <c:v>508.2</c:v>
                </c:pt>
                <c:pt idx="81">
                  <c:v>517.0</c:v>
                </c:pt>
                <c:pt idx="82">
                  <c:v>517.9</c:v>
                </c:pt>
                <c:pt idx="83">
                  <c:v>525.4</c:v>
                </c:pt>
                <c:pt idx="84">
                  <c:v>526.02</c:v>
                </c:pt>
                <c:pt idx="85">
                  <c:v>528.72</c:v>
                </c:pt>
                <c:pt idx="86">
                  <c:v>529.25</c:v>
                </c:pt>
                <c:pt idx="87">
                  <c:v>533.66</c:v>
                </c:pt>
                <c:pt idx="88">
                  <c:v>537.92</c:v>
                </c:pt>
                <c:pt idx="89">
                  <c:v>543.359999999999</c:v>
                </c:pt>
                <c:pt idx="90">
                  <c:v>566.3199999999994</c:v>
                </c:pt>
                <c:pt idx="91">
                  <c:v>570.24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1061208"/>
        <c:axId val="2130775416"/>
      </c:lineChart>
      <c:catAx>
        <c:axId val="213106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2130775416"/>
        <c:crosses val="autoZero"/>
        <c:auto val="1"/>
        <c:lblAlgn val="ctr"/>
        <c:lblOffset val="100"/>
        <c:tickLblSkip val="6"/>
        <c:tickMarkSkip val="2"/>
        <c:noMultiLvlLbl val="0"/>
      </c:catAx>
      <c:valAx>
        <c:axId val="2130775416"/>
        <c:scaling>
          <c:orientation val="minMax"/>
          <c:min val="1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2131061208"/>
        <c:crosses val="autoZero"/>
        <c:crossBetween val="between"/>
        <c:majorUnit val="50.0"/>
        <c:minorUnit val="10.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v>2014</c:v>
          </c:tx>
          <c:spPr>
            <a:solidFill>
              <a:srgbClr val="FFFF00">
                <a:alpha val="18000"/>
              </a:srgbClr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>
                <a:rot lat="0" lon="0" rev="900000"/>
              </a:lightRig>
            </a:scene3d>
          </c:spPr>
          <c:dLbls>
            <c:dLbl>
              <c:idx val="0"/>
              <c:layout>
                <c:manualLayout>
                  <c:x val="0.014139432473821"/>
                  <c:y val="-0.0630719495424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385301034673688"/>
                  <c:y val="-0.0755877395298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281135681073814"/>
                  <c:y val="-0.042215335719140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6600"/>
                        </a:solidFill>
                      </a:rPr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696537393721E-17"/>
                  <c:y val="-0.0015273773101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260212771649471"/>
                  <c:y val="0.0310009751992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2292080081918"/>
                  <c:y val="-0.00794404566763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896860986547085"/>
                  <c:y val="-0.0556329269393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164576592848648"/>
                  <c:y val="-0.0127571897942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412134615400207"/>
                  <c:y val="-0.33971912822469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6600"/>
                        </a:solidFill>
                      </a:rPr>
                      <a:t>58.6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164609020136535"/>
                  <c:y val="-0.0612597509921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204843177582368"/>
                  <c:y val="-0.028139977488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44048498251764"/>
                  <c:y val="-0.0535115571907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0"/>
              <a:lstStyle/>
              <a:p>
                <a:pPr>
                  <a:defRPr b="1" baseline="0">
                    <a:solidFill>
                      <a:srgbClr val="006600"/>
                    </a:solidFill>
                    <a:latin typeface="Arial Narro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'Growth in data'!$A$128:$A$147</c:f>
              <c:numCache>
                <c:formatCode>mmm\-yy</c:formatCode>
                <c:ptCount val="20"/>
                <c:pt idx="0">
                  <c:v>41653.0</c:v>
                </c:pt>
                <c:pt idx="1">
                  <c:v>41680.0</c:v>
                </c:pt>
                <c:pt idx="2">
                  <c:v>41712.0</c:v>
                </c:pt>
                <c:pt idx="3">
                  <c:v>41743.0</c:v>
                </c:pt>
                <c:pt idx="4">
                  <c:v>41773.0</c:v>
                </c:pt>
                <c:pt idx="5">
                  <c:v>41804.0</c:v>
                </c:pt>
                <c:pt idx="6">
                  <c:v>41834.0</c:v>
                </c:pt>
                <c:pt idx="7">
                  <c:v>41865.0</c:v>
                </c:pt>
                <c:pt idx="8">
                  <c:v>41896.0</c:v>
                </c:pt>
                <c:pt idx="9">
                  <c:v>41926.0</c:v>
                </c:pt>
                <c:pt idx="10">
                  <c:v>41957.0</c:v>
                </c:pt>
                <c:pt idx="11">
                  <c:v>41987.0</c:v>
                </c:pt>
                <c:pt idx="12">
                  <c:v>42019.0</c:v>
                </c:pt>
                <c:pt idx="13">
                  <c:v>42050.0</c:v>
                </c:pt>
                <c:pt idx="14">
                  <c:v>42078.0</c:v>
                </c:pt>
                <c:pt idx="15">
                  <c:v>42109.0</c:v>
                </c:pt>
                <c:pt idx="16">
                  <c:v>42139.0</c:v>
                </c:pt>
                <c:pt idx="17">
                  <c:v>42156.0</c:v>
                </c:pt>
                <c:pt idx="18">
                  <c:v>42186.0</c:v>
                </c:pt>
                <c:pt idx="19">
                  <c:v>42217.0</c:v>
                </c:pt>
              </c:numCache>
            </c:numRef>
          </c:cat>
          <c:val>
            <c:numRef>
              <c:f>'Growth in data'!$F$128:$F$139</c:f>
              <c:numCache>
                <c:formatCode>General</c:formatCode>
                <c:ptCount val="12"/>
                <c:pt idx="0">
                  <c:v>5.5</c:v>
                </c:pt>
                <c:pt idx="1">
                  <c:v>10.60000000000002</c:v>
                </c:pt>
                <c:pt idx="2">
                  <c:v>3.0</c:v>
                </c:pt>
                <c:pt idx="3">
                  <c:v>3.600000000000023</c:v>
                </c:pt>
                <c:pt idx="4">
                  <c:v>-2.800000000000011</c:v>
                </c:pt>
                <c:pt idx="5">
                  <c:v>3.599999999999965</c:v>
                </c:pt>
                <c:pt idx="6">
                  <c:v>8.0</c:v>
                </c:pt>
                <c:pt idx="7">
                  <c:v>0.700000000000045</c:v>
                </c:pt>
                <c:pt idx="8">
                  <c:v>58.59999999999996</c:v>
                </c:pt>
                <c:pt idx="9">
                  <c:v>8.80000000000001</c:v>
                </c:pt>
                <c:pt idx="10">
                  <c:v>0.899999999999977</c:v>
                </c:pt>
                <c:pt idx="11">
                  <c:v>7.5</c:v>
                </c:pt>
              </c:numCache>
            </c:numRef>
          </c:val>
        </c:ser>
        <c:ser>
          <c:idx val="1"/>
          <c:order val="1"/>
          <c:tx>
            <c:v>2015</c:v>
          </c:tx>
          <c:spPr>
            <a:solidFill>
              <a:srgbClr val="2EB135">
                <a:alpha val="16000"/>
              </a:srgbClr>
            </a:solidFill>
            <a:ln>
              <a:solidFill>
                <a:srgbClr val="2EB135"/>
              </a:solidFill>
            </a:ln>
            <a:scene3d>
              <a:camera prst="orthographicFront"/>
              <a:lightRig rig="threePt" dir="t">
                <a:rot lat="0" lon="0" rev="1500000"/>
              </a:lightRig>
            </a:scene3d>
            <a:sp3d>
              <a:bevelB w="6350"/>
            </a:sp3d>
          </c:spPr>
          <c:dLbls>
            <c:dLbl>
              <c:idx val="0"/>
              <c:layout>
                <c:manualLayout>
                  <c:x val="0.0146619998153051"/>
                  <c:y val="0.018978147587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29243946284375"/>
                  <c:y val="-0.038539313886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8504600093027"/>
                  <c:y val="0.0205808144111396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2EB135"/>
                        </a:solidFill>
                      </a:rPr>
                      <a:t>0.53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178031791752195"/>
                  <c:y val="-0.0406786165881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79519131752646"/>
                  <c:y val="-0.039674035751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458952720596024"/>
                  <c:y val="-0.0452935582063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-0.146600160853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411680633369787"/>
                  <c:y val="-0.06134555092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411842769809222"/>
                  <c:y val="-0.0766569386744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411522633744856"/>
                  <c:y val="-0.0229887068714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62041265345203E-6"/>
                  <c:y val="0.01790838567329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0164654418339577"/>
                  <c:y val="-0.0152971877622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2EB135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'Growth in data'!$A$128:$A$147</c:f>
              <c:numCache>
                <c:formatCode>mmm\-yy</c:formatCode>
                <c:ptCount val="20"/>
                <c:pt idx="0">
                  <c:v>41653.0</c:v>
                </c:pt>
                <c:pt idx="1">
                  <c:v>41680.0</c:v>
                </c:pt>
                <c:pt idx="2">
                  <c:v>41712.0</c:v>
                </c:pt>
                <c:pt idx="3">
                  <c:v>41743.0</c:v>
                </c:pt>
                <c:pt idx="4">
                  <c:v>41773.0</c:v>
                </c:pt>
                <c:pt idx="5">
                  <c:v>41804.0</c:v>
                </c:pt>
                <c:pt idx="6">
                  <c:v>41834.0</c:v>
                </c:pt>
                <c:pt idx="7">
                  <c:v>41865.0</c:v>
                </c:pt>
                <c:pt idx="8">
                  <c:v>41896.0</c:v>
                </c:pt>
                <c:pt idx="9">
                  <c:v>41926.0</c:v>
                </c:pt>
                <c:pt idx="10">
                  <c:v>41957.0</c:v>
                </c:pt>
                <c:pt idx="11">
                  <c:v>41987.0</c:v>
                </c:pt>
                <c:pt idx="12">
                  <c:v>42019.0</c:v>
                </c:pt>
                <c:pt idx="13">
                  <c:v>42050.0</c:v>
                </c:pt>
                <c:pt idx="14">
                  <c:v>42078.0</c:v>
                </c:pt>
                <c:pt idx="15">
                  <c:v>42109.0</c:v>
                </c:pt>
                <c:pt idx="16">
                  <c:v>42139.0</c:v>
                </c:pt>
                <c:pt idx="17">
                  <c:v>42156.0</c:v>
                </c:pt>
                <c:pt idx="18">
                  <c:v>42186.0</c:v>
                </c:pt>
                <c:pt idx="19">
                  <c:v>42217.0</c:v>
                </c:pt>
              </c:numCache>
            </c:numRef>
          </c:cat>
          <c:val>
            <c:numRef>
              <c:f>'Growth in data'!$F$140:$F$147</c:f>
              <c:numCache>
                <c:formatCode>General</c:formatCode>
                <c:ptCount val="8"/>
                <c:pt idx="0">
                  <c:v>0.620000000000004</c:v>
                </c:pt>
                <c:pt idx="1">
                  <c:v>2.700000000000045</c:v>
                </c:pt>
                <c:pt idx="2">
                  <c:v>0.529999999999973</c:v>
                </c:pt>
                <c:pt idx="3">
                  <c:v>4.40999999999997</c:v>
                </c:pt>
                <c:pt idx="4">
                  <c:v>4.259999999999991</c:v>
                </c:pt>
                <c:pt idx="5">
                  <c:v>5.440000000000054</c:v>
                </c:pt>
                <c:pt idx="6">
                  <c:v>22.96000000000004</c:v>
                </c:pt>
                <c:pt idx="7">
                  <c:v>3.919999999999959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666296"/>
        <c:axId val="2131678056"/>
      </c:areaChart>
      <c:dateAx>
        <c:axId val="2131666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</c:spPr>
        <c:txPr>
          <a:bodyPr rot="-3900000" anchor="b" anchorCtr="1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</a:defRPr>
            </a:pPr>
            <a:endParaRPr lang="en-US"/>
          </a:p>
        </c:txPr>
        <c:crossAx val="2131678056"/>
        <c:crossesAt val="0.0"/>
        <c:auto val="1"/>
        <c:lblOffset val="100"/>
        <c:baseTimeUnit val="months"/>
        <c:majorUnit val="1.0"/>
        <c:majorTimeUnit val="months"/>
      </c:dateAx>
      <c:valAx>
        <c:axId val="2131678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1666296"/>
        <c:crosses val="autoZero"/>
        <c:crossBetween val="midCat"/>
        <c:minorUnit val="5.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9837432845199"/>
          <c:y val="0.0228062676812813"/>
          <c:w val="0.94039710256272"/>
          <c:h val="0.838639545654525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rgbClr val="2EB135"/>
              </a:solidFill>
            </a:ln>
          </c:spPr>
          <c:marker>
            <c:symbol val="none"/>
          </c:marker>
          <c:cat>
            <c:strRef>
              <c:f>'Growth in data'!$A$56:$A$147</c:f>
              <c:strCache>
                <c:ptCount val="92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</c:strCache>
            </c:strRef>
          </c:cat>
          <c:val>
            <c:numRef>
              <c:f>'Growth in data'!$B$56:$B$147</c:f>
              <c:numCache>
                <c:formatCode>General</c:formatCode>
                <c:ptCount val="92"/>
                <c:pt idx="0">
                  <c:v>233.0</c:v>
                </c:pt>
                <c:pt idx="1">
                  <c:v>236.0</c:v>
                </c:pt>
                <c:pt idx="2">
                  <c:v>239.0</c:v>
                </c:pt>
                <c:pt idx="3">
                  <c:v>239.0</c:v>
                </c:pt>
                <c:pt idx="4">
                  <c:v>247.0</c:v>
                </c:pt>
                <c:pt idx="5">
                  <c:v>251.0</c:v>
                </c:pt>
                <c:pt idx="6">
                  <c:v>254.0</c:v>
                </c:pt>
                <c:pt idx="7">
                  <c:v>257.0</c:v>
                </c:pt>
                <c:pt idx="8">
                  <c:v>259.0</c:v>
                </c:pt>
                <c:pt idx="9">
                  <c:v>264.0</c:v>
                </c:pt>
                <c:pt idx="10">
                  <c:v>269.0</c:v>
                </c:pt>
                <c:pt idx="11">
                  <c:v>272.0</c:v>
                </c:pt>
                <c:pt idx="12">
                  <c:v>276.0</c:v>
                </c:pt>
                <c:pt idx="13">
                  <c:v>278.0</c:v>
                </c:pt>
                <c:pt idx="14">
                  <c:v>288.0</c:v>
                </c:pt>
                <c:pt idx="15">
                  <c:v>288.0</c:v>
                </c:pt>
                <c:pt idx="16">
                  <c:v>290.0</c:v>
                </c:pt>
                <c:pt idx="17">
                  <c:v>292.0</c:v>
                </c:pt>
                <c:pt idx="18">
                  <c:v>293.0</c:v>
                </c:pt>
                <c:pt idx="19">
                  <c:v>296.0</c:v>
                </c:pt>
                <c:pt idx="20">
                  <c:v>305.0</c:v>
                </c:pt>
                <c:pt idx="21">
                  <c:v>306.0</c:v>
                </c:pt>
                <c:pt idx="22">
                  <c:v>308.0</c:v>
                </c:pt>
                <c:pt idx="23">
                  <c:v>308.0</c:v>
                </c:pt>
                <c:pt idx="24">
                  <c:v>308.0</c:v>
                </c:pt>
                <c:pt idx="25">
                  <c:v>311.0</c:v>
                </c:pt>
                <c:pt idx="26">
                  <c:v>312.0</c:v>
                </c:pt>
                <c:pt idx="27">
                  <c:v>312.0</c:v>
                </c:pt>
                <c:pt idx="28">
                  <c:v>312.0</c:v>
                </c:pt>
                <c:pt idx="29">
                  <c:v>313.0</c:v>
                </c:pt>
                <c:pt idx="30">
                  <c:v>315.0</c:v>
                </c:pt>
                <c:pt idx="31">
                  <c:v>318.0</c:v>
                </c:pt>
                <c:pt idx="32">
                  <c:v>317.0</c:v>
                </c:pt>
                <c:pt idx="33">
                  <c:v>318.0</c:v>
                </c:pt>
                <c:pt idx="34">
                  <c:v>320.0</c:v>
                </c:pt>
                <c:pt idx="35">
                  <c:v>320.0</c:v>
                </c:pt>
                <c:pt idx="36">
                  <c:v>319.0</c:v>
                </c:pt>
                <c:pt idx="37">
                  <c:v>320.0</c:v>
                </c:pt>
                <c:pt idx="38">
                  <c:v>325.0</c:v>
                </c:pt>
                <c:pt idx="39">
                  <c:v>332.0</c:v>
                </c:pt>
                <c:pt idx="40">
                  <c:v>335.0</c:v>
                </c:pt>
                <c:pt idx="41">
                  <c:v>336.0</c:v>
                </c:pt>
                <c:pt idx="42">
                  <c:v>339.0</c:v>
                </c:pt>
                <c:pt idx="43">
                  <c:v>341.0</c:v>
                </c:pt>
                <c:pt idx="44">
                  <c:v>344.0</c:v>
                </c:pt>
                <c:pt idx="45">
                  <c:v>345.0</c:v>
                </c:pt>
                <c:pt idx="46">
                  <c:v>345.0</c:v>
                </c:pt>
                <c:pt idx="47">
                  <c:v>357.0</c:v>
                </c:pt>
                <c:pt idx="48">
                  <c:v>361.0</c:v>
                </c:pt>
                <c:pt idx="49">
                  <c:v>360.0</c:v>
                </c:pt>
                <c:pt idx="50">
                  <c:v>360.0</c:v>
                </c:pt>
                <c:pt idx="51">
                  <c:v>374.0</c:v>
                </c:pt>
                <c:pt idx="52">
                  <c:v>391.0</c:v>
                </c:pt>
                <c:pt idx="53">
                  <c:v>395.0</c:v>
                </c:pt>
                <c:pt idx="54">
                  <c:v>395.0</c:v>
                </c:pt>
                <c:pt idx="55">
                  <c:v>407.0</c:v>
                </c:pt>
                <c:pt idx="56">
                  <c:v>410.0</c:v>
                </c:pt>
                <c:pt idx="57">
                  <c:v>410.0</c:v>
                </c:pt>
                <c:pt idx="58">
                  <c:v>412.0</c:v>
                </c:pt>
                <c:pt idx="59">
                  <c:v>412.0</c:v>
                </c:pt>
                <c:pt idx="60">
                  <c:v>442.0</c:v>
                </c:pt>
                <c:pt idx="61">
                  <c:v>442.0</c:v>
                </c:pt>
                <c:pt idx="62">
                  <c:v>451.0</c:v>
                </c:pt>
                <c:pt idx="63">
                  <c:v>451.0</c:v>
                </c:pt>
                <c:pt idx="64">
                  <c:v>451.0</c:v>
                </c:pt>
                <c:pt idx="65">
                  <c:v>473.0</c:v>
                </c:pt>
                <c:pt idx="66">
                  <c:v>473.0</c:v>
                </c:pt>
                <c:pt idx="67">
                  <c:v>480.0</c:v>
                </c:pt>
                <c:pt idx="68">
                  <c:v>562.0</c:v>
                </c:pt>
                <c:pt idx="69">
                  <c:v>577.0</c:v>
                </c:pt>
                <c:pt idx="70">
                  <c:v>577.0</c:v>
                </c:pt>
                <c:pt idx="71">
                  <c:v>584.0</c:v>
                </c:pt>
                <c:pt idx="72">
                  <c:v>576.0</c:v>
                </c:pt>
                <c:pt idx="73">
                  <c:v>585.0</c:v>
                </c:pt>
                <c:pt idx="74">
                  <c:v>590.0</c:v>
                </c:pt>
                <c:pt idx="75">
                  <c:v>596.0</c:v>
                </c:pt>
                <c:pt idx="76">
                  <c:v>602.0</c:v>
                </c:pt>
                <c:pt idx="77">
                  <c:v>609.0</c:v>
                </c:pt>
                <c:pt idx="78">
                  <c:v>615.0</c:v>
                </c:pt>
                <c:pt idx="79">
                  <c:v>623.0</c:v>
                </c:pt>
                <c:pt idx="80">
                  <c:v>628.0</c:v>
                </c:pt>
                <c:pt idx="81">
                  <c:v>636.0</c:v>
                </c:pt>
                <c:pt idx="82">
                  <c:v>644.0</c:v>
                </c:pt>
                <c:pt idx="83">
                  <c:v>649.0</c:v>
                </c:pt>
                <c:pt idx="84">
                  <c:v>651.0</c:v>
                </c:pt>
                <c:pt idx="85">
                  <c:v>652.0</c:v>
                </c:pt>
                <c:pt idx="86">
                  <c:v>657.0</c:v>
                </c:pt>
                <c:pt idx="87">
                  <c:v>663.0</c:v>
                </c:pt>
                <c:pt idx="88">
                  <c:v>716.0</c:v>
                </c:pt>
                <c:pt idx="89">
                  <c:v>754.0</c:v>
                </c:pt>
                <c:pt idx="90">
                  <c:v>760.0</c:v>
                </c:pt>
                <c:pt idx="91">
                  <c:v>762.0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635704"/>
        <c:axId val="2112711720"/>
      </c:lineChart>
      <c:dateAx>
        <c:axId val="211063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2112711720"/>
        <c:crossesAt val="200.0"/>
        <c:auto val="0"/>
        <c:lblOffset val="100"/>
        <c:baseTimeUnit val="days"/>
        <c:majorUnit val="6.0"/>
        <c:minorUnit val="2.0"/>
      </c:dateAx>
      <c:valAx>
        <c:axId val="2112711720"/>
        <c:scaling>
          <c:orientation val="minMax"/>
          <c:min val="2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2110635704"/>
        <c:crossesAt val="1.0"/>
        <c:crossBetween val="between"/>
        <c:majorUnit val="50.0"/>
        <c:minorUnit val="10.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33099247814"/>
          <c:y val="0.03671309462002"/>
          <c:w val="0.842846240328907"/>
          <c:h val="0.880447716347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Publications!$D$17</c:f>
              <c:strCache>
                <c:ptCount val="1"/>
                <c:pt idx="0">
                  <c:v>GBIF-mediated data used</c:v>
                </c:pt>
              </c:strCache>
            </c:strRef>
          </c:tx>
          <c:spPr>
            <a:solidFill>
              <a:srgbClr val="A9DC93"/>
            </a:solidFill>
            <a:ln>
              <a:noFill/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66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Publications!$A$18:$A$25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(Jan-Aug)</c:v>
                </c:pt>
              </c:strCache>
            </c:strRef>
          </c:cat>
          <c:val>
            <c:numRef>
              <c:f>Publications!$D$18:$D$25</c:f>
              <c:numCache>
                <c:formatCode>General</c:formatCode>
                <c:ptCount val="8"/>
                <c:pt idx="0">
                  <c:v>52.0</c:v>
                </c:pt>
                <c:pt idx="1">
                  <c:v>89.0</c:v>
                </c:pt>
                <c:pt idx="2">
                  <c:v>148.0</c:v>
                </c:pt>
                <c:pt idx="3">
                  <c:v>169.0</c:v>
                </c:pt>
                <c:pt idx="4">
                  <c:v>229.0</c:v>
                </c:pt>
                <c:pt idx="5">
                  <c:v>249.0</c:v>
                </c:pt>
                <c:pt idx="6">
                  <c:v>357.0</c:v>
                </c:pt>
                <c:pt idx="7">
                  <c:v>261.0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530088"/>
        <c:axId val="2112248728"/>
      </c:barChart>
      <c:catAx>
        <c:axId val="2137530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12248728"/>
        <c:crosses val="autoZero"/>
        <c:auto val="1"/>
        <c:lblAlgn val="ctr"/>
        <c:lblOffset val="100"/>
        <c:noMultiLvlLbl val="0"/>
      </c:catAx>
      <c:valAx>
        <c:axId val="211224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375300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55301555047554"/>
          <c:y val="0.0326784979692108"/>
          <c:w val="0.925348827364323"/>
          <c:h val="0.8935859507627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'Participation growth'!$A$4</c:f>
              <c:strCache>
                <c:ptCount val="1"/>
                <c:pt idx="0">
                  <c:v>Voting Participants</c:v>
                </c:pt>
              </c:strCache>
            </c:strRef>
          </c:tx>
          <c:spPr>
            <a:solidFill>
              <a:srgbClr val="769B2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'Participation growth'!$B$3:$P$3</c:f>
              <c:numCache>
                <c:formatCode>General</c:formatCode>
                <c:ptCount val="15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</c:numCache>
            </c:numRef>
          </c:cat>
          <c:val>
            <c:numRef>
              <c:f>'Participation growth'!$B$4:$P$4</c:f>
              <c:numCache>
                <c:formatCode>General</c:formatCode>
                <c:ptCount val="15"/>
                <c:pt idx="0">
                  <c:v>21.0</c:v>
                </c:pt>
                <c:pt idx="1">
                  <c:v>22.0</c:v>
                </c:pt>
                <c:pt idx="2">
                  <c:v>24.0</c:v>
                </c:pt>
                <c:pt idx="3">
                  <c:v>25.0</c:v>
                </c:pt>
                <c:pt idx="4">
                  <c:v>26.0</c:v>
                </c:pt>
                <c:pt idx="5">
                  <c:v>26.0</c:v>
                </c:pt>
                <c:pt idx="6">
                  <c:v>29.0</c:v>
                </c:pt>
                <c:pt idx="7">
                  <c:v>29.0</c:v>
                </c:pt>
                <c:pt idx="8">
                  <c:v>32.0</c:v>
                </c:pt>
                <c:pt idx="9">
                  <c:v>32.0</c:v>
                </c:pt>
                <c:pt idx="10">
                  <c:v>33.0</c:v>
                </c:pt>
                <c:pt idx="11">
                  <c:v>34.0</c:v>
                </c:pt>
                <c:pt idx="12">
                  <c:v>37.0</c:v>
                </c:pt>
                <c:pt idx="13">
                  <c:v>36.0</c:v>
                </c:pt>
                <c:pt idx="14">
                  <c:v>38.0</c:v>
                </c:pt>
              </c:numCache>
            </c:numRef>
          </c:val>
        </c:ser>
        <c:ser>
          <c:idx val="1"/>
          <c:order val="1"/>
          <c:tx>
            <c:strRef>
              <c:f>'Participation growth'!$A$7</c:f>
              <c:strCache>
                <c:ptCount val="1"/>
                <c:pt idx="0">
                  <c:v>Associate Country Participants</c:v>
                </c:pt>
              </c:strCache>
            </c:strRef>
          </c:tx>
          <c:spPr>
            <a:solidFill>
              <a:srgbClr val="BC4E2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'Participation growth'!$B$3:$P$3</c:f>
              <c:numCache>
                <c:formatCode>General</c:formatCode>
                <c:ptCount val="15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</c:numCache>
            </c:numRef>
          </c:cat>
          <c:val>
            <c:numRef>
              <c:f>'Participation growth'!$B$7:$P$7</c:f>
              <c:numCache>
                <c:formatCode>General</c:formatCode>
                <c:ptCount val="15"/>
                <c:pt idx="0">
                  <c:v>7.0</c:v>
                </c:pt>
                <c:pt idx="1">
                  <c:v>11.0</c:v>
                </c:pt>
                <c:pt idx="2">
                  <c:v>15.0</c:v>
                </c:pt>
                <c:pt idx="3">
                  <c:v>18.0</c:v>
                </c:pt>
                <c:pt idx="4">
                  <c:v>21.0</c:v>
                </c:pt>
                <c:pt idx="5">
                  <c:v>21.0</c:v>
                </c:pt>
                <c:pt idx="6">
                  <c:v>16.0</c:v>
                </c:pt>
                <c:pt idx="7">
                  <c:v>20.0</c:v>
                </c:pt>
                <c:pt idx="8">
                  <c:v>22.0</c:v>
                </c:pt>
                <c:pt idx="9">
                  <c:v>23.0</c:v>
                </c:pt>
                <c:pt idx="10">
                  <c:v>24.0</c:v>
                </c:pt>
                <c:pt idx="11">
                  <c:v>11.0</c:v>
                </c:pt>
                <c:pt idx="12">
                  <c:v>15.0</c:v>
                </c:pt>
                <c:pt idx="13">
                  <c:v>16.0</c:v>
                </c:pt>
                <c:pt idx="14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'Participation growth'!$A$8</c:f>
              <c:strCache>
                <c:ptCount val="1"/>
                <c:pt idx="0">
                  <c:v>Other Associate Participants</c:v>
                </c:pt>
              </c:strCache>
            </c:strRef>
          </c:tx>
          <c:spPr>
            <a:solidFill>
              <a:srgbClr val="0090B8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'Participation growth'!$B$3:$P$3</c:f>
              <c:numCache>
                <c:formatCode>General</c:formatCode>
                <c:ptCount val="15"/>
                <c:pt idx="0">
                  <c:v>2001.0</c:v>
                </c:pt>
                <c:pt idx="1">
                  <c:v>2002.0</c:v>
                </c:pt>
                <c:pt idx="2">
                  <c:v>2003.0</c:v>
                </c:pt>
                <c:pt idx="3">
                  <c:v>2004.0</c:v>
                </c:pt>
                <c:pt idx="4">
                  <c:v>2005.0</c:v>
                </c:pt>
                <c:pt idx="5">
                  <c:v>2006.0</c:v>
                </c:pt>
                <c:pt idx="6">
                  <c:v>2007.0</c:v>
                </c:pt>
                <c:pt idx="7">
                  <c:v>2008.0</c:v>
                </c:pt>
                <c:pt idx="8">
                  <c:v>2009.0</c:v>
                </c:pt>
                <c:pt idx="9">
                  <c:v>2010.0</c:v>
                </c:pt>
                <c:pt idx="10">
                  <c:v>2011.0</c:v>
                </c:pt>
                <c:pt idx="11">
                  <c:v>2012.0</c:v>
                </c:pt>
                <c:pt idx="12">
                  <c:v>2013.0</c:v>
                </c:pt>
                <c:pt idx="13">
                  <c:v>2014.0</c:v>
                </c:pt>
                <c:pt idx="14">
                  <c:v>2015.0</c:v>
                </c:pt>
              </c:numCache>
            </c:numRef>
          </c:cat>
          <c:val>
            <c:numRef>
              <c:f>'Participation growth'!$B$8:$P$8</c:f>
              <c:numCache>
                <c:formatCode>General</c:formatCode>
                <c:ptCount val="15"/>
                <c:pt idx="0">
                  <c:v>11.0</c:v>
                </c:pt>
                <c:pt idx="1">
                  <c:v>18.0</c:v>
                </c:pt>
                <c:pt idx="2">
                  <c:v>24.0</c:v>
                </c:pt>
                <c:pt idx="3">
                  <c:v>29.0</c:v>
                </c:pt>
                <c:pt idx="4">
                  <c:v>31.0</c:v>
                </c:pt>
                <c:pt idx="5">
                  <c:v>34.0</c:v>
                </c:pt>
                <c:pt idx="6">
                  <c:v>34.0</c:v>
                </c:pt>
                <c:pt idx="7">
                  <c:v>39.0</c:v>
                </c:pt>
                <c:pt idx="8">
                  <c:v>43.0</c:v>
                </c:pt>
                <c:pt idx="9">
                  <c:v>46.0</c:v>
                </c:pt>
                <c:pt idx="10">
                  <c:v>47.0</c:v>
                </c:pt>
                <c:pt idx="11">
                  <c:v>33.0</c:v>
                </c:pt>
                <c:pt idx="12">
                  <c:v>37.0</c:v>
                </c:pt>
                <c:pt idx="13">
                  <c:v>38.0</c:v>
                </c:pt>
                <c:pt idx="14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1693032"/>
        <c:axId val="2131119864"/>
      </c:barChart>
      <c:catAx>
        <c:axId val="213169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1119864"/>
        <c:crosses val="autoZero"/>
        <c:auto val="1"/>
        <c:lblAlgn val="ctr"/>
        <c:lblOffset val="100"/>
        <c:noMultiLvlLbl val="0"/>
      </c:catAx>
      <c:valAx>
        <c:axId val="2131119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31693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866137498941664"/>
          <c:y val="0.0669628548087119"/>
          <c:w val="0.252095927525188"/>
          <c:h val="0.15967252437816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A743E-9000-484B-9485-2BC01E5C63CF}" type="datetimeFigureOut">
              <a:rPr lang="en-US" smtClean="0"/>
              <a:t>15/09/15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5E04-2735-D14F-9745-C020B295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15/09/15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 descr="GBIF-2015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" y="80209"/>
            <a:ext cx="3283283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-in-Use-Case-Study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339837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1"/>
            <a:ext cx="6480993" cy="163035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410634"/>
            <a:ext cx="3069166" cy="2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391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3214"/>
            <a:ext cx="4040188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234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63214"/>
            <a:ext cx="4041775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Aqua">
    <p:bg>
      <p:bgPr>
        <a:solidFill>
          <a:srgbClr val="007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410634"/>
            <a:ext cx="3069166" cy="2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Terracotta">
    <p:bg>
      <p:bgPr>
        <a:solidFill>
          <a:srgbClr val="BA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410634"/>
            <a:ext cx="3069166" cy="2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Green">
    <p:bg>
      <p:bgPr>
        <a:solidFill>
          <a:srgbClr val="339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453400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  <a:gs pos="5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410634"/>
            <a:ext cx="3069166" cy="2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Plum">
    <p:bg>
      <p:bgPr>
        <a:solidFill>
          <a:srgbClr val="5C3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3999" cy="453400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  <a:gs pos="5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9700" y="-410634"/>
            <a:ext cx="3069166" cy="2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68" r:id="rId9"/>
    <p:sldLayoutId id="2147483674" r:id="rId10"/>
    <p:sldLayoutId id="2147483667" r:id="rId11"/>
    <p:sldLayoutId id="2147483675" r:id="rId12"/>
    <p:sldLayoutId id="2147483652" r:id="rId13"/>
    <p:sldLayoutId id="2147483669" r:id="rId14"/>
    <p:sldLayoutId id="2147483677" r:id="rId15"/>
    <p:sldLayoutId id="2147483682" r:id="rId16"/>
    <p:sldLayoutId id="2147483679" r:id="rId17"/>
    <p:sldLayoutId id="2147483681" r:id="rId18"/>
    <p:sldLayoutId id="2147483678" r:id="rId19"/>
    <p:sldLayoutId id="2147483653" r:id="rId20"/>
    <p:sldLayoutId id="2147483670" r:id="rId21"/>
    <p:sldLayoutId id="2147483654" r:id="rId22"/>
    <p:sldLayoutId id="2147483676" r:id="rId23"/>
    <p:sldLayoutId id="2147483655" r:id="rId24"/>
    <p:sldLayoutId id="2147483671" r:id="rId25"/>
    <p:sldLayoutId id="2147483649" r:id="rId2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mms@gbif.org%7C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86/s13071-015-1033-9" TargetMode="External"/><Relationship Id="rId4" Type="http://schemas.openxmlformats.org/officeDocument/2006/relationships/hyperlink" Target="http://dx.doi.org/10.1371/journal.pone.0132054" TargetMode="External"/><Relationship Id="rId5" Type="http://schemas.openxmlformats.org/officeDocument/2006/relationships/hyperlink" Target="http://www.mendeley.com/groups/1068301/gbif-public-library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x.doi.org/10.1371/journal.pone.01346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srep12436" TargetMode="External"/><Relationship Id="rId4" Type="http://schemas.openxmlformats.org/officeDocument/2006/relationships/hyperlink" Target="http://dx.doi.org/10.1016/j.biocon.2015.06.040" TargetMode="External"/><Relationship Id="rId5" Type="http://schemas.openxmlformats.org/officeDocument/2006/relationships/hyperlink" Target="http://www.mendeley.com/groups/1068301/gbif-public-library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x.doi.org/10.1371/journal.pone.013515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732/ajb.1400500" TargetMode="External"/><Relationship Id="rId4" Type="http://schemas.openxmlformats.org/officeDocument/2006/relationships/hyperlink" Target="http://dx.doi.org/10.1038/nature14910" TargetMode="External"/><Relationship Id="rId5" Type="http://schemas.openxmlformats.org/officeDocument/2006/relationships/hyperlink" Target="http://www.mendeley.com/groups/1068301/gbif-public-library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x.doi.org/10.1080/13658816.2015.1072629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/participation/li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plants2020.net/gppc/" TargetMode="External"/><Relationship Id="rId12" Type="http://schemas.openxmlformats.org/officeDocument/2006/relationships/hyperlink" Target="http://www.globis-b.eu/" TargetMode="External"/><Relationship Id="rId13" Type="http://schemas.openxmlformats.org/officeDocument/2006/relationships/hyperlink" Target="https://www.earthobservations.org/index.php" TargetMode="External"/><Relationship Id="rId14" Type="http://schemas.openxmlformats.org/officeDocument/2006/relationships/hyperlink" Target="https://www.earthobservations.org/geobon.shtml" TargetMode="External"/><Relationship Id="rId15" Type="http://schemas.openxmlformats.org/officeDocument/2006/relationships/hyperlink" Target="https://www.idigbio.org/" TargetMode="External"/><Relationship Id="rId16" Type="http://schemas.openxmlformats.org/officeDocument/2006/relationships/hyperlink" Target="http://www.ipbes.net" TargetMode="External"/><Relationship Id="rId17" Type="http://schemas.openxmlformats.org/officeDocument/2006/relationships/hyperlink" Target="http://www.iobis.org" TargetMode="External"/><Relationship Id="rId18" Type="http://schemas.openxmlformats.org/officeDocument/2006/relationships/hyperlink" Target="http://www.lifewatch.eu" TargetMode="External"/><Relationship Id="rId19" Type="http://schemas.openxmlformats.org/officeDocument/2006/relationships/hyperlink" Target="https://www.openaire.eu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pindicators.net" TargetMode="External"/><Relationship Id="rId3" Type="http://schemas.openxmlformats.org/officeDocument/2006/relationships/hyperlink" Target="http://www.biodiversityknowledge.eu" TargetMode="External"/><Relationship Id="rId4" Type="http://schemas.openxmlformats.org/officeDocument/2006/relationships/hyperlink" Target="http://www.cbd.int" TargetMode="External"/><Relationship Id="rId5" Type="http://schemas.openxmlformats.org/officeDocument/2006/relationships/hyperlink" Target="http://www.cms.int/en" TargetMode="External"/><Relationship Id="rId6" Type="http://schemas.openxmlformats.org/officeDocument/2006/relationships/hyperlink" Target="http://eol.org" TargetMode="External"/><Relationship Id="rId7" Type="http://schemas.openxmlformats.org/officeDocument/2006/relationships/hyperlink" Target="http://www.eubon.eu" TargetMode="External"/><Relationship Id="rId8" Type="http://schemas.openxmlformats.org/officeDocument/2006/relationships/hyperlink" Target="http://www.eoesummit.org/blog/initiative/eye-on-biodiversity/" TargetMode="External"/><Relationship Id="rId9" Type="http://schemas.openxmlformats.org/officeDocument/2006/relationships/hyperlink" Target="http://ggbn.org" TargetMode="External"/><Relationship Id="rId10" Type="http://schemas.openxmlformats.org/officeDocument/2006/relationships/hyperlink" Target="http://giasipartnership.myspecies.inf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scratchpads.eu/" TargetMode="Externa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newsroom/news/idb-2015" TargetMode="External"/><Relationship Id="rId4" Type="http://schemas.openxmlformats.org/officeDocument/2006/relationships/hyperlink" Target="http://www.gbif.org/resource/82231" TargetMode="External"/><Relationship Id="rId5" Type="http://schemas.openxmlformats.org/officeDocument/2006/relationships/hyperlink" Target="http://www.gbif.org/resource/82249" TargetMode="External"/><Relationship Id="rId6" Type="http://schemas.openxmlformats.org/officeDocument/2006/relationships/hyperlink" Target="http://www.gbif.org/resource/82248" TargetMode="External"/><Relationship Id="rId7" Type="http://schemas.openxmlformats.org/officeDocument/2006/relationships/hyperlink" Target="http://www.gbif.org/page/82106" TargetMode="External"/><Relationship Id="rId8" Type="http://schemas.openxmlformats.org/officeDocument/2006/relationships/hyperlink" Target="http://www.gbif.org/newsroom/summary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/page/8224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/" TargetMode="Externa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/" TargetMode="Externa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/" TargetMode="Externa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bif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Relationship Id="rId3" Type="http://schemas.openxmlformats.org/officeDocument/2006/relationships/hyperlink" Target="mailto:comms@gbif.org%7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GBIF ATUALIZAÇÃO MENSAL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Setembro</a:t>
            </a:r>
            <a:r>
              <a:rPr lang="en-GB" dirty="0" smtClean="0"/>
              <a:t>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8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69159"/>
          </a:xfrm>
        </p:spPr>
        <p:txBody>
          <a:bodyPr>
            <a:normAutofit/>
          </a:bodyPr>
          <a:lstStyle/>
          <a:p>
            <a:r>
              <a:rPr lang="en-US" sz="3100" dirty="0" err="1"/>
              <a:t>Visitas</a:t>
            </a:r>
            <a:r>
              <a:rPr lang="en-US" sz="3100" dirty="0"/>
              <a:t> a GBIF.org </a:t>
            </a:r>
            <a:r>
              <a:rPr lang="en-US" sz="3100" dirty="0" err="1"/>
              <a:t>por</a:t>
            </a:r>
            <a:r>
              <a:rPr lang="en-US" sz="3100" dirty="0"/>
              <a:t> </a:t>
            </a:r>
            <a:r>
              <a:rPr lang="en-US" sz="3100" dirty="0" err="1"/>
              <a:t>país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1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57" y="1687136"/>
            <a:ext cx="3498837" cy="2100006"/>
          </a:xfrm>
          <a:prstGeom prst="rect">
            <a:avLst/>
          </a:prstGeom>
        </p:spPr>
      </p:pic>
      <p:sp>
        <p:nvSpPr>
          <p:cNvPr id="7" name="Text Placeholder 13"/>
          <p:cNvSpPr txBox="1">
            <a:spLocks/>
          </p:cNvSpPr>
          <p:nvPr/>
        </p:nvSpPr>
        <p:spPr>
          <a:xfrm>
            <a:off x="441325" y="6407149"/>
            <a:ext cx="7156324" cy="38311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i="1" dirty="0"/>
              <a:t>Disponível através de  pedido para</a:t>
            </a:r>
            <a:r>
              <a:rPr lang="en-US" i="1" dirty="0"/>
              <a:t> </a:t>
            </a:r>
            <a:r>
              <a:rPr lang="en-US" dirty="0">
                <a:hlinkClick r:id="rId3"/>
              </a:rPr>
              <a:t>comms@gbif.org</a:t>
            </a:r>
            <a:r>
              <a:rPr lang="en-US" dirty="0"/>
              <a:t> | </a:t>
            </a:r>
            <a:r>
              <a:rPr lang="en-US" dirty="0" smtClean="0"/>
              <a:t>02 SET </a:t>
            </a:r>
            <a:r>
              <a:rPr lang="en-US" dirty="0"/>
              <a:t>2015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do gbif.org</a:t>
            </a:r>
            <a:endParaRPr lang="en-US" dirty="0"/>
          </a:p>
        </p:txBody>
      </p:sp>
      <p:pic>
        <p:nvPicPr>
          <p:cNvPr id="9" name="Content Placeholder 16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8" y="1687136"/>
            <a:ext cx="4526204" cy="452870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65468"/>
              </p:ext>
            </p:extLst>
          </p:nvPr>
        </p:nvGraphicFramePr>
        <p:xfrm>
          <a:off x="5072257" y="4234762"/>
          <a:ext cx="3856039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1850"/>
                <a:gridCol w="663324"/>
                <a:gridCol w="1261406"/>
                <a:gridCol w="509459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12,152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France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3,670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2. India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6,150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Mexico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3,338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Germany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4,839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Colombia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3,163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4,153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Spain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2,909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United Kingdom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3,890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Australia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2,765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331" y="896425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490"/>
            <a:ext cx="8229600" cy="1045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100" dirty="0" err="1"/>
              <a:t>Visitas</a:t>
            </a:r>
            <a:r>
              <a:rPr lang="en-US" sz="3100" dirty="0"/>
              <a:t> a GBIF.org </a:t>
            </a:r>
            <a:r>
              <a:rPr lang="en-US" sz="3100" dirty="0" err="1"/>
              <a:t>por</a:t>
            </a:r>
            <a:r>
              <a:rPr lang="en-US" sz="3100" dirty="0"/>
              <a:t> </a:t>
            </a:r>
            <a:r>
              <a:rPr lang="en-US" sz="3100" dirty="0" err="1"/>
              <a:t>país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i="1" dirty="0"/>
              <a:t>Pedidos de transferência não resulta necessariamente em dados </a:t>
            </a:r>
            <a:r>
              <a:rPr lang="pt-PT" i="1" dirty="0" err="1"/>
              <a:t>efetivamente</a:t>
            </a:r>
            <a:r>
              <a:rPr lang="pt-PT" i="1" dirty="0"/>
              <a:t> transferidos. Baseado  no país indicado pelo utilizador</a:t>
            </a:r>
            <a:r>
              <a:rPr lang="en-US" i="1" dirty="0"/>
              <a:t> </a:t>
            </a:r>
            <a:r>
              <a:rPr lang="en-US" dirty="0"/>
              <a:t>| 4</a:t>
            </a:r>
            <a:r>
              <a:rPr lang="en-US" dirty="0" smtClean="0"/>
              <a:t> SET </a:t>
            </a:r>
            <a:r>
              <a:rPr lang="en-US" dirty="0"/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do gbif.org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86432"/>
              </p:ext>
            </p:extLst>
          </p:nvPr>
        </p:nvGraphicFramePr>
        <p:xfrm>
          <a:off x="5331125" y="4353296"/>
          <a:ext cx="3717983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33577"/>
                <a:gridCol w="672860"/>
                <a:gridCol w="1250830"/>
                <a:gridCol w="560716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Mexico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11,920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Colombia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2,524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8,336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United</a:t>
                      </a:r>
                      <a:r>
                        <a:rPr lang="en-US" sz="1200" b="0" i="0" baseline="0" dirty="0" smtClean="0">
                          <a:latin typeface="Arial Narrow"/>
                          <a:cs typeface="Arial Narrow"/>
                        </a:rPr>
                        <a:t> Kingdom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2,486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4,876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Ecuador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1,814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China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4,825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France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1,618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Spain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3,477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Australia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1,616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6170" y="1665165"/>
            <a:ext cx="37078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de 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58,538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pedidos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6,167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utilizadores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ilhas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territórios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331" y="896425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Jan 2015 – 31 Agosto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3" y="1396793"/>
            <a:ext cx="4281766" cy="4275856"/>
          </a:xfrm>
        </p:spPr>
      </p:pic>
    </p:spTree>
    <p:extLst>
      <p:ext uri="{BB962C8B-B14F-4D97-AF65-F5344CB8AC3E}">
        <p14:creationId xmlns:p14="http://schemas.microsoft.com/office/powerpoint/2010/main" val="366421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Citações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publicações</a:t>
            </a:r>
            <a:r>
              <a:rPr lang="en-US" dirty="0"/>
              <a:t> </a:t>
            </a:r>
            <a:r>
              <a:rPr lang="en-US" dirty="0" err="1"/>
              <a:t>científicas</a:t>
            </a:r>
            <a:r>
              <a:rPr lang="en-US" dirty="0"/>
              <a:t> </a:t>
            </a:r>
            <a:r>
              <a:rPr lang="en-US" dirty="0" err="1"/>
              <a:t>revistas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pares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41784"/>
            <a:ext cx="7156324" cy="383119"/>
          </a:xfrm>
        </p:spPr>
        <p:txBody>
          <a:bodyPr/>
          <a:lstStyle/>
          <a:p>
            <a:r>
              <a:rPr lang="en-US" dirty="0" smtClean="0"/>
              <a:t> 2 SET 2015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5449127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investigação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331" y="907970"/>
            <a:ext cx="5356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revistas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pares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dados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mediados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GBIF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636475"/>
              </p:ext>
            </p:extLst>
          </p:nvPr>
        </p:nvGraphicFramePr>
        <p:xfrm>
          <a:off x="441325" y="1513682"/>
          <a:ext cx="8245475" cy="463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43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0" y="1914863"/>
            <a:ext cx="4693212" cy="30203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50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err="1"/>
              <a:t>CITAÇõES</a:t>
            </a:r>
            <a:r>
              <a:rPr lang="en-US" sz="3200" dirty="0"/>
              <a:t> DE </a:t>
            </a:r>
            <a:r>
              <a:rPr lang="en-US" sz="3200" dirty="0" err="1"/>
              <a:t>uso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país</a:t>
            </a:r>
            <a:r>
              <a:rPr lang="en-US" sz="3200" dirty="0"/>
              <a:t> dos </a:t>
            </a:r>
            <a:r>
              <a:rPr lang="en-US" sz="3200" dirty="0" err="1"/>
              <a:t>autores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 SET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2456" y="3960501"/>
            <a:ext cx="300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2202" y="5786394"/>
            <a:ext cx="335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Número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artigos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científicos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publicados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entre Janeiro e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Agosto  2015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citando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o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uso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dados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mediados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pelo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GBIF,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ordenados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país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acordo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com a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afiliação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do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autor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. Top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dez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países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apresentado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900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946" y="1219669"/>
            <a:ext cx="1613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1072" y="1219669"/>
            <a:ext cx="3008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8940" y="3198671"/>
            <a:ext cx="335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Número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artigos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científicos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publicados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em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Agosto 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2015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citando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o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uso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dados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mediados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pelo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GBIF,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ordenados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por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país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acordo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com a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afiliação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do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autor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. Top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sete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países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apresentado</a:t>
            </a:r>
            <a:r>
              <a:rPr lang="en-US" sz="900" i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900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97821"/>
              </p:ext>
            </p:extLst>
          </p:nvPr>
        </p:nvGraphicFramePr>
        <p:xfrm>
          <a:off x="5658940" y="4417906"/>
          <a:ext cx="3226279" cy="129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6459"/>
                <a:gridCol w="404670"/>
                <a:gridCol w="1195134"/>
                <a:gridCol w="410016"/>
              </a:tblGrid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109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6. Brazil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22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2. United Kingdom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50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6. China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22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Germany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28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8. Spain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19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Mexico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9. Colombia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17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Australia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10. Belgium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16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34688"/>
              </p:ext>
            </p:extLst>
          </p:nvPr>
        </p:nvGraphicFramePr>
        <p:xfrm>
          <a:off x="5658940" y="1660043"/>
          <a:ext cx="3226279" cy="129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6459"/>
                <a:gridCol w="404670"/>
                <a:gridCol w="1195134"/>
                <a:gridCol w="410016"/>
              </a:tblGrid>
              <a:tr h="247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12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 China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2. Colombia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5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4. Germany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Arial Narrow"/>
                        </a:rPr>
                        <a:t>3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3. Spain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</a:t>
                      </a:r>
                      <a:r>
                        <a:rPr lang="en-US" sz="1100" b="0" i="0" baseline="0" dirty="0" smtClean="0">
                          <a:latin typeface="Arial Narrow"/>
                          <a:cs typeface="Arial Narrow"/>
                        </a:rPr>
                        <a:t> India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Australia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United Kingdom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7291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4. Brazil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i="0" dirty="0" smtClean="0">
                          <a:latin typeface="Arial Narrow"/>
                          <a:cs typeface="Arial Narrow"/>
                        </a:rPr>
                        <a:t>3</a:t>
                      </a:r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27000" y="-57730"/>
            <a:ext cx="591416" cy="5478816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investigação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Exemplos</a:t>
            </a:r>
            <a:r>
              <a:rPr lang="en-US" sz="3100" dirty="0"/>
              <a:t> de </a:t>
            </a:r>
            <a:r>
              <a:rPr lang="en-US" sz="3100" dirty="0" err="1"/>
              <a:t>investigação</a:t>
            </a:r>
            <a:r>
              <a:rPr lang="en-US" sz="3100" dirty="0"/>
              <a:t> </a:t>
            </a:r>
            <a:r>
              <a:rPr lang="en-US" sz="3100" dirty="0" err="1"/>
              <a:t>científica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989"/>
            <a:ext cx="8229600" cy="510173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Adhikari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D,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Tiwary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R &amp;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Barik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SK.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Modelling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 hotspots for invasive alien plants in India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ONE. Author country: India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Alimi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TO, Fuller DO, Qualls WA,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et 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Predicting potential ranges of primary malaria vectors and malaria in northern South America based on projected changes in climate, land cover and human population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Parasites &amp; Vectors. Author countries: United States, Colombia,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Brazil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Baltensperger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AP &amp;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Huettmann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F.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Predicted shifts in small mammal distributions and biodiversity in the altered future environment of Alaska: an open access data and machine learning perspective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ONE. Author country: United States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i="1" dirty="0"/>
              <a:t>O arquivo completo de investigações que citam o GBIF pode ser acedido através de</a:t>
            </a:r>
            <a:r>
              <a:rPr lang="en-US" i="1" dirty="0" smtClean="0"/>
              <a:t> </a:t>
            </a:r>
            <a:r>
              <a:rPr lang="en-US" dirty="0" smtClean="0">
                <a:hlinkClick r:id="rId5"/>
              </a:rPr>
              <a:t>http://www.mendeley.com/groups/1068301/gbif-public-library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3 SET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331" y="907970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7000" y="-57730"/>
            <a:ext cx="591416" cy="5478816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investigação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1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331018"/>
            <a:ext cx="8229600" cy="481647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Brummitt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NA, Bachman SP, Griffiths-Lee J,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et 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Green plants in the red: a baseline global assessment for the IUCN Sampled Red List Index for Plants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ONE. Author countries: United Kingdom, South Africa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Byers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JE, Smith RS, Pringle JM,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et 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Invasion expansion: time since introduction best predicts global ranges of marine invaders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Scientific Reports. Author countries: United States, Australia, New Zealand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Escobar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LE,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Awan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MN &amp;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Qiao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H.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Anthropogenic disturbance and habitat loss for the red-listed Asiatic black bear </a:t>
            </a:r>
            <a:r>
              <a:rPr lang="en-US" sz="2000" i="1" dirty="0" smtClean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(Ursus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thibetanus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): Using ecological niche modeling and nighttime light satellite imagery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Biological Conservation. Author countries: United States, Pakistan, China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Exemplos</a:t>
            </a:r>
            <a:r>
              <a:rPr lang="en-US" sz="3100" dirty="0"/>
              <a:t> de </a:t>
            </a:r>
            <a:r>
              <a:rPr lang="en-US" sz="3100" dirty="0" err="1"/>
              <a:t>investigação</a:t>
            </a:r>
            <a:r>
              <a:rPr lang="en-US" sz="3100" dirty="0"/>
              <a:t> </a:t>
            </a:r>
            <a:r>
              <a:rPr lang="en-US" sz="3100" dirty="0" err="1"/>
              <a:t>científica</a:t>
            </a:r>
            <a:r>
              <a:rPr lang="en-US" sz="3100" dirty="0"/>
              <a:t> </a:t>
            </a:r>
            <a:r>
              <a:rPr lang="en-US" sz="2200" b="0" dirty="0"/>
              <a:t>(</a:t>
            </a:r>
            <a:r>
              <a:rPr lang="en-US" sz="2200" b="0" dirty="0" err="1"/>
              <a:t>continuação</a:t>
            </a:r>
            <a:r>
              <a:rPr lang="en-US" sz="2200" b="0" dirty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331" y="907970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i="1" dirty="0"/>
              <a:t>O arquivo completo de investigações que citam o GBIF pode ser acedido através de</a:t>
            </a:r>
            <a:r>
              <a:rPr lang="en-US" i="1" dirty="0"/>
              <a:t> </a:t>
            </a:r>
            <a:r>
              <a:rPr lang="en-US" dirty="0">
                <a:hlinkClick r:id="rId5"/>
              </a:rPr>
              <a:t>http://www.mendeley.com/groups/1068301/gbif-public-library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 SET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7000" y="-57730"/>
            <a:ext cx="591416" cy="5478816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investigação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3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331017"/>
            <a:ext cx="8229600" cy="490891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González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Vilas L,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Guisande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C,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Vari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RP,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et 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Geospatial data of freshwater habitats for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macroecological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2"/>
              </a:rPr>
              <a:t> studies: an example with freshwater fishes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International Journal of Geographical Information Science. Author countries: Spain, United States, Colombia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b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Harbert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RS &amp; Nixon KC.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Climate reconstruction analysis using coexistence likelihood estimation (CRACLE): A method for the estimation of climate using vegetation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American Journal of Botany. Author country: United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States</a:t>
            </a:r>
            <a:b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Pergl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J, Winter M,  Weber E, </a:t>
            </a:r>
            <a:r>
              <a:rPr lang="en-U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et al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Global exchange and accumulation of non-native plants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. Nature. Author countries: Germany, Australia, Czech Republic, United States, Russia, New Zealand, Spain, Colombia, Costa Rica, Switzerland, South Africa, Portugal, Belgium, Chile, India, Brazil, Uruguay, Belize, Oman, Thailand, China, Saudi Arabia, Netherlands</a:t>
            </a: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 dirty="0" err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Exemplos</a:t>
            </a:r>
            <a:r>
              <a:rPr lang="en-US" sz="3100" dirty="0"/>
              <a:t> de </a:t>
            </a:r>
            <a:r>
              <a:rPr lang="en-US" sz="3100" dirty="0" err="1"/>
              <a:t>investigação</a:t>
            </a:r>
            <a:r>
              <a:rPr lang="en-US" sz="3100" dirty="0"/>
              <a:t> </a:t>
            </a:r>
            <a:r>
              <a:rPr lang="en-US" sz="3100" dirty="0" err="1"/>
              <a:t>científica</a:t>
            </a:r>
            <a:r>
              <a:rPr lang="en-US" sz="3100" dirty="0"/>
              <a:t> </a:t>
            </a:r>
            <a:r>
              <a:rPr lang="en-US" sz="2200" b="0" dirty="0"/>
              <a:t>(</a:t>
            </a:r>
            <a:r>
              <a:rPr lang="en-US" sz="2200" b="0" dirty="0" err="1"/>
              <a:t>continuação</a:t>
            </a:r>
            <a:r>
              <a:rPr lang="en-US" sz="2200" b="0" dirty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331" y="907970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Agosto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i="1" dirty="0"/>
              <a:t>O arquivo completo de investigações que citam o GBIF pode ser acedido através de</a:t>
            </a:r>
            <a:r>
              <a:rPr lang="en-US" i="1" dirty="0"/>
              <a:t> </a:t>
            </a:r>
            <a:r>
              <a:rPr lang="en-US" dirty="0">
                <a:hlinkClick r:id="rId5"/>
              </a:rPr>
              <a:t>http://www.mendeley.com/groups/1068301/gbif-public-library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3 SET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27000" y="-57730"/>
            <a:ext cx="591416" cy="5478816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investigação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58940"/>
          </a:xfrm>
        </p:spPr>
        <p:txBody>
          <a:bodyPr>
            <a:normAutofit/>
          </a:bodyPr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participantes</a:t>
            </a:r>
            <a:r>
              <a:rPr lang="en-US" dirty="0"/>
              <a:t> no </a:t>
            </a:r>
            <a:r>
              <a:rPr lang="en-US" dirty="0" err="1"/>
              <a:t>gBIF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 SET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participação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331" y="907970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2001-2015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16123"/>
              </p:ext>
            </p:extLst>
          </p:nvPr>
        </p:nvGraphicFramePr>
        <p:xfrm>
          <a:off x="533400" y="1326620"/>
          <a:ext cx="8077200" cy="472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44625" y="2441045"/>
            <a:ext cx="1449334" cy="2063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/>
              <a:t>MOU 2001-2006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9984" y="1797048"/>
            <a:ext cx="1531813" cy="2063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/>
              <a:t>MOU 2007-2011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6125" y="1767945"/>
            <a:ext cx="1156374" cy="1859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/>
              <a:t>MOU 2012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56050" y="1883835"/>
            <a:ext cx="0" cy="3848098"/>
          </a:xfrm>
          <a:prstGeom prst="line">
            <a:avLst/>
          </a:prstGeom>
          <a:ln>
            <a:solidFill>
              <a:srgbClr val="41AF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454775" y="1821920"/>
            <a:ext cx="0" cy="3910013"/>
          </a:xfrm>
          <a:prstGeom prst="line">
            <a:avLst/>
          </a:prstGeom>
          <a:ln>
            <a:solidFill>
              <a:srgbClr val="41AF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7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339837"/>
                </a:solidFill>
              </a:rPr>
              <a:t>Mapa</a:t>
            </a:r>
            <a:r>
              <a:rPr lang="en-US" dirty="0">
                <a:solidFill>
                  <a:srgbClr val="339837"/>
                </a:solidFill>
              </a:rPr>
              <a:t> dos </a:t>
            </a:r>
            <a:r>
              <a:rPr lang="en-US" dirty="0" err="1">
                <a:solidFill>
                  <a:srgbClr val="339837"/>
                </a:solidFill>
              </a:rPr>
              <a:t>países</a:t>
            </a:r>
            <a:r>
              <a:rPr lang="en-US" dirty="0">
                <a:solidFill>
                  <a:srgbClr val="339837"/>
                </a:solidFill>
              </a:rPr>
              <a:t> </a:t>
            </a:r>
            <a:r>
              <a:rPr lang="en-US" dirty="0" err="1">
                <a:solidFill>
                  <a:srgbClr val="339837"/>
                </a:solidFill>
              </a:rPr>
              <a:t>participantes</a:t>
            </a:r>
            <a:r>
              <a:rPr lang="en-US" dirty="0">
                <a:solidFill>
                  <a:srgbClr val="339837"/>
                </a:solidFill>
              </a:rPr>
              <a:t> no GBIF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03 SET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participação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1254442"/>
            <a:ext cx="8305996" cy="41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7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07"/>
            <a:ext cx="8229600" cy="793915"/>
          </a:xfrm>
        </p:spPr>
        <p:txBody>
          <a:bodyPr>
            <a:normAutofit/>
          </a:bodyPr>
          <a:lstStyle/>
          <a:p>
            <a:r>
              <a:rPr lang="en-US" sz="3100" dirty="0" err="1"/>
              <a:t>Lista</a:t>
            </a:r>
            <a:r>
              <a:rPr lang="en-US" sz="3100" dirty="0"/>
              <a:t> de </a:t>
            </a:r>
            <a:r>
              <a:rPr lang="en-US" sz="3100" dirty="0" err="1"/>
              <a:t>participantes</a:t>
            </a:r>
            <a:r>
              <a:rPr lang="en-US" sz="3100" dirty="0"/>
              <a:t> GBIF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altLang="en-US" dirty="0"/>
              <a:t>* </a:t>
            </a:r>
            <a:r>
              <a:rPr lang="da-DK" altLang="en-US" i="1" dirty="0"/>
              <a:t>Assinatura do </a:t>
            </a:r>
            <a:r>
              <a:rPr lang="da-DK" altLang="en-US" i="1" dirty="0" err="1"/>
              <a:t>MoU</a:t>
            </a:r>
            <a:r>
              <a:rPr lang="da-DK" altLang="en-US" i="1" dirty="0"/>
              <a:t> 2012 </a:t>
            </a:r>
            <a:r>
              <a:rPr lang="da-DK" altLang="en-US" i="1" dirty="0" err="1"/>
              <a:t>pendente</a:t>
            </a:r>
            <a:r>
              <a:rPr lang="da-DK" altLang="en-US" i="1" dirty="0"/>
              <a:t>, </a:t>
            </a:r>
            <a:r>
              <a:rPr lang="da-DK" altLang="en-US" i="1" dirty="0" err="1"/>
              <a:t>apresentado</a:t>
            </a:r>
            <a:r>
              <a:rPr lang="da-DK" altLang="en-US" i="1" dirty="0"/>
              <a:t> </a:t>
            </a:r>
            <a:r>
              <a:rPr lang="da-DK" altLang="en-US" i="1" dirty="0" err="1"/>
              <a:t>estado</a:t>
            </a:r>
            <a:r>
              <a:rPr lang="da-DK" altLang="en-US" i="1" dirty="0"/>
              <a:t> </a:t>
            </a:r>
            <a:r>
              <a:rPr lang="da-DK" altLang="en-US" i="1" dirty="0" err="1"/>
              <a:t>anterior</a:t>
            </a:r>
            <a:r>
              <a:rPr lang="da-DK" altLang="en-US" i="1" dirty="0"/>
              <a:t> </a:t>
            </a:r>
            <a:r>
              <a:rPr lang="en-US" dirty="0"/>
              <a:t>| </a:t>
            </a:r>
            <a:r>
              <a:rPr lang="en-US" dirty="0">
                <a:hlinkClick r:id="rId2"/>
              </a:rPr>
              <a:t>http://www.gbif.org/participation/list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 SET </a:t>
            </a:r>
            <a:r>
              <a:rPr lang="en-US" dirty="0"/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participação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171" y="1026542"/>
            <a:ext cx="2198681" cy="515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830" b="1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Voting Participants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Andorra </a:t>
            </a:r>
            <a:endParaRPr lang="da-DK" sz="830" dirty="0" smtClean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Argentina </a:t>
            </a: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*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Australia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Belgium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Benin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Chile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Colombia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Costa Rica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Denmark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Estonia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Finland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France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Germany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Ghana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Guinea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Iceland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Ireland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Kenya 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err="1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Madagascar</a:t>
            </a: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err="1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Mauritania</a:t>
            </a:r>
            <a:endParaRPr lang="da-DK" sz="830" dirty="0" smtClean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Mexico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Netherlands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New Zealand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Norway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Peru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Portugal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Republic of Korea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Slovakia *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Slovenia *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South Africa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Spain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Sweden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Tanzania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Togo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Uganda </a:t>
            </a:r>
            <a:endParaRPr lang="da-DK" sz="830" dirty="0" smtClean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United </a:t>
            </a: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Kingdom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United States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Uruguay</a:t>
            </a:r>
            <a:endParaRPr lang="en-US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9267" y="1026542"/>
            <a:ext cx="1970410" cy="221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830" b="1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Associate Country Participants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Austria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Brazil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Canada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Central African Republic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India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Indonesia *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Israel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Japan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Luxembourg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Malawi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Pakistan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Philippines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Poland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Republic of Congo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err="1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Switzerland</a:t>
            </a:r>
            <a:r>
              <a:rPr lang="da-DK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*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952804" y="1026543"/>
            <a:ext cx="3094972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da-DK" altLang="en-US" sz="830" b="1" dirty="0">
                <a:latin typeface="Arial Narrow" panose="020B0606020202030204" pitchFamily="34" charset="0"/>
                <a:cs typeface="Arial" panose="020B0604020202020204" pitchFamily="34" charset="0"/>
              </a:rPr>
              <a:t>Other Associate Participants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ASEAN Centre for Biodiversity  (ACB)</a:t>
            </a:r>
            <a:endParaRPr lang="da-DK" altLang="en-US" sz="83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Albertine Rift Conservation Society (ARCOS)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Biodiversity Heritage Library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BioNET-Andionet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BioNET-INTERNATIONAL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Bioversity International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Botanic Gardens Conservation International (BGCI)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Canadensys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Chinese Academy of Sciences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Chinese Taipei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Ciencia y Tecnología para el Desarrollo (CYTED)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s-ES" altLang="en-US" sz="830" dirty="0" err="1">
                <a:latin typeface="Arial Narrow" panose="020B0606020202030204" pitchFamily="34" charset="0"/>
                <a:cs typeface="Arial" panose="020B0604020202020204" pitchFamily="34" charset="0"/>
              </a:rPr>
              <a:t>Consortium</a:t>
            </a: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n-US" sz="830" dirty="0" err="1"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n-US" sz="83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altLang="en-US" sz="830" dirty="0" err="1">
                <a:latin typeface="Arial Narrow" panose="020B0606020202030204" pitchFamily="34" charset="0"/>
                <a:cs typeface="Arial" panose="020B0604020202020204" pitchFamily="34" charset="0"/>
              </a:rPr>
              <a:t>Barcode</a:t>
            </a: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es-ES" altLang="en-US" sz="830" dirty="0" err="1">
                <a:latin typeface="Arial Narrow" panose="020B0606020202030204" pitchFamily="34" charset="0"/>
                <a:cs typeface="Arial" panose="020B0604020202020204" pitchFamily="34" charset="0"/>
              </a:rPr>
              <a:t>Life</a:t>
            </a:r>
            <a:r>
              <a:rPr lang="es-ES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 (CBOL)</a:t>
            </a:r>
            <a:endParaRPr lang="da-DK" altLang="en-US" sz="83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Consortium of European Taxonomic Facilities (CETAF)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Discover Life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Encyclopedia </a:t>
            </a: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of Life (EOL)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Endangered Wildlife Trust (EWT)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European Environment Agency (EEA)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ICLEI – Local Governments for Sustainability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Inter-American Biodiversity Information Network (IABIN)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Integrated Taxonomic Information System (ITIS)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International Barcode of Life Consortium (iBOL)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International Centre for Insect Physiology and Ecology (ICIPE)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International Centre for Integrated Mountain Development (ICIMOD)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International Long-Term Ecological Research Network (ILTER)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Naturalis Biodiversity Center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Natural Science Collections Alliance (NSCA)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NatureServe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NordGen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Pacific </a:t>
            </a: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Biodiversity Information Forum (PBIF</a:t>
            </a:r>
            <a:r>
              <a:rPr lang="da-DK" altLang="en-US" sz="83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Plazi</a:t>
            </a:r>
            <a:endParaRPr lang="da-DK" altLang="en-US" sz="83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Scientific Committee on Antarctic Research (SCAR)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Society for the Management of Electronic Biodiversity Data (SMEBD)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Society for the Preservation of Natural History Collections (SPNHC)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Species 2000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TDWG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UNEP-WCMC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VertNet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Wildscreen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da-DK" altLang="en-US" sz="830" dirty="0">
                <a:latin typeface="Arial Narrow" panose="020B0606020202030204" pitchFamily="34" charset="0"/>
                <a:cs typeface="Arial" panose="020B0604020202020204" pitchFamily="34" charset="0"/>
              </a:rPr>
              <a:t>World Federation for Culture Collections (WFCC)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1932" y="1026541"/>
            <a:ext cx="2253875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a-DK" sz="830" b="1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GBIF Affiliates</a:t>
            </a:r>
            <a:endParaRPr lang="da-DK" sz="830" b="1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830" dirty="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Data Observation Network for Earth (DataOne)</a:t>
            </a:r>
            <a:endParaRPr lang="da-DK" sz="830" dirty="0">
              <a:latin typeface="Arial Narrow" panose="020B060602020203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30" smtClean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Intergovernmental </a:t>
            </a:r>
            <a:r>
              <a:rPr lang="en-US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Oceanographic Commission of the United Nations Educational, Scientific and Cultural </a:t>
            </a:r>
            <a:r>
              <a:rPr lang="en-US" sz="830" dirty="0" err="1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Organisation</a:t>
            </a:r>
            <a:r>
              <a:rPr lang="en-US" sz="830" dirty="0">
                <a:latin typeface="Arial Narrow" panose="020B0606020202030204" pitchFamily="34" charset="0"/>
                <a:ea typeface="MS PGothic" pitchFamily="34" charset="-128"/>
                <a:cs typeface="Arial" panose="020B0604020202020204" pitchFamily="34" charset="0"/>
              </a:rPr>
              <a:t> (IOC/UNESCO)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331" y="734795"/>
            <a:ext cx="535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Ago 2015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3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65249" cy="5002879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570,238,233</a:t>
            </a:r>
            <a:r>
              <a:rPr lang="en-GB" sz="4000" dirty="0" smtClean="0">
                <a:latin typeface="Arial Black"/>
                <a:cs typeface="Arial Black"/>
              </a:rPr>
              <a:t>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  <a:cs typeface="Arial Black"/>
              </a:rPr>
              <a:t>registos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 de ocorrência</a:t>
            </a:r>
            <a:r>
              <a:rPr lang="en-GB" sz="2800" baseline="300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1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 de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  <a:cs typeface="Arial Black"/>
              </a:rPr>
              <a:t>espécies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15,073</a:t>
            </a:r>
            <a:r>
              <a:rPr lang="en-GB" sz="4600" b="1" dirty="0" smtClean="0">
                <a:latin typeface="Arial"/>
                <a:cs typeface="Arial"/>
              </a:rPr>
              <a:t> </a:t>
            </a:r>
            <a:r>
              <a:rPr lang="en-GB" sz="4600" dirty="0">
                <a:latin typeface="Arial"/>
                <a:cs typeface="Arial"/>
              </a:rPr>
              <a:t/>
            </a:r>
            <a:br>
              <a:rPr lang="en-GB" sz="4600" dirty="0">
                <a:latin typeface="Arial"/>
                <a:cs typeface="Arial"/>
              </a:rPr>
            </a:br>
            <a:r>
              <a:rPr lang="en-GB" sz="2800" dirty="0" err="1">
                <a:solidFill>
                  <a:srgbClr val="BFBFBF"/>
                </a:solidFill>
                <a:cs typeface="Arial Black"/>
              </a:rPr>
              <a:t>conjuntos</a:t>
            </a:r>
            <a:r>
              <a:rPr lang="en-GB" sz="2800" dirty="0">
                <a:solidFill>
                  <a:srgbClr val="BFBFBF"/>
                </a:solidFill>
                <a:cs typeface="Arial Black"/>
              </a:rPr>
              <a:t> de dados</a:t>
            </a:r>
            <a:endParaRPr lang="en-GB" sz="2800" b="1" dirty="0" smtClean="0"/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762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>
                <a:solidFill>
                  <a:srgbClr val="BFBFBF"/>
                </a:solidFill>
              </a:rPr>
              <a:t>instituições</a:t>
            </a:r>
            <a:r>
              <a:rPr lang="en-GB" sz="2800" dirty="0">
                <a:solidFill>
                  <a:srgbClr val="BFBFBF"/>
                </a:solidFill>
              </a:rPr>
              <a:t> </a:t>
            </a:r>
            <a:r>
              <a:rPr lang="en-GB" sz="2800" dirty="0" err="1">
                <a:solidFill>
                  <a:srgbClr val="BFBFBF"/>
                </a:solidFill>
              </a:rPr>
              <a:t>publicadoras</a:t>
            </a:r>
            <a:r>
              <a:rPr lang="en-GB" sz="2800" dirty="0">
                <a:solidFill>
                  <a:srgbClr val="BFBFBF"/>
                </a:solidFill>
              </a:rPr>
              <a:t> de dados</a:t>
            </a:r>
            <a:endParaRPr lang="en-GB" sz="2800" dirty="0" smtClean="0">
              <a:solidFill>
                <a:srgbClr val="BFBFB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2" y="6433027"/>
            <a:ext cx="6895715" cy="295577"/>
          </a:xfrm>
        </p:spPr>
        <p:txBody>
          <a:bodyPr>
            <a:no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http://www.gbif.org  | 01 SET 2015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1" y="1286883"/>
            <a:ext cx="4317461" cy="429406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2" y="6432843"/>
            <a:ext cx="2987613" cy="295577"/>
          </a:xfrm>
        </p:spPr>
        <p:txBody>
          <a:bodyPr>
            <a:no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(1) No </a:t>
            </a:r>
            <a:r>
              <a:rPr lang="en-US" sz="1000" dirty="0" err="1" smtClean="0">
                <a:solidFill>
                  <a:schemeClr val="bg1"/>
                </a:solidFill>
              </a:rPr>
              <a:t>Brasil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n-US" sz="1000" dirty="0" err="1" smtClean="0">
                <a:solidFill>
                  <a:schemeClr val="bg1"/>
                </a:solidFill>
              </a:rPr>
              <a:t>registros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4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508"/>
            <a:ext cx="8229600" cy="571750"/>
          </a:xfrm>
        </p:spPr>
        <p:txBody>
          <a:bodyPr>
            <a:normAutofit/>
          </a:bodyPr>
          <a:lstStyle/>
          <a:p>
            <a:r>
              <a:rPr lang="en-US" dirty="0" err="1"/>
              <a:t>Fontes</a:t>
            </a:r>
            <a:r>
              <a:rPr lang="en-US" dirty="0"/>
              <a:t> de </a:t>
            </a:r>
            <a:r>
              <a:rPr lang="en-US" dirty="0" err="1"/>
              <a:t>financiamento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7967" y="6407149"/>
            <a:ext cx="7057962" cy="383119"/>
          </a:xfrm>
        </p:spPr>
        <p:txBody>
          <a:bodyPr/>
          <a:lstStyle/>
          <a:p>
            <a:r>
              <a:rPr lang="en-US" dirty="0" smtClean="0"/>
              <a:t>07 AGO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136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suporte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7435653"/>
              </p:ext>
            </p:extLst>
          </p:nvPr>
        </p:nvGraphicFramePr>
        <p:xfrm>
          <a:off x="751076" y="886078"/>
          <a:ext cx="4581526" cy="5415135"/>
        </p:xfrm>
        <a:graphic>
          <a:graphicData uri="http://schemas.openxmlformats.org/drawingml/2006/table">
            <a:tbl>
              <a:tblPr/>
              <a:tblGrid>
                <a:gridCol w="913822"/>
                <a:gridCol w="3667704"/>
              </a:tblGrid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Andorra 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Institute </a:t>
                      </a:r>
                      <a:r>
                        <a:rPr kumimoji="0" lang="en-US" altLang="en-US" sz="8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d’estudis</a:t>
                      </a: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Andorrans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Argentina 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CONICET – Consejo Nacional de Investigaciones Cientificas y Técnicas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Australia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Atlas of Living Australia, CSIRO National Research Collections Australia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Belgium 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Belgian Federal Science Policy Office (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belspo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Benin</a:t>
                      </a:r>
                      <a:endParaRPr kumimoji="0" lang="en-US" altLang="en-US" sz="83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Laboratoire des Sciences Forestières</a:t>
                      </a:r>
                      <a:endParaRPr kumimoji="0" lang="en-US" altLang="en-US" sz="83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Chile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Comisión Nacional del Medio Ambiente (CONAMA)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Colombia</a:t>
                      </a:r>
                      <a:endParaRPr kumimoji="0" lang="en-US" altLang="en-US" sz="83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Instituto de Investigación de Recursos Biólogicos Alexander von Humboldt</a:t>
                      </a:r>
                      <a:endParaRPr kumimoji="0" lang="en-US" altLang="en-US" sz="83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Costa Rica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Asociación Instituto Nacional de Biodiversidad (INBio)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303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ts val="8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Denmark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ts val="8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The Danish Agency for Science, Technology and Innovation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Estonia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Environment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Finland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Academy of Finland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France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Direction Générale pour la Recherche et l</a:t>
                      </a:r>
                      <a:r>
                        <a:rPr kumimoji="0" lang="fr-CA" altLang="en-GB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Innovation (DGRI)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5047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Deutsche </a:t>
                      </a:r>
                      <a:r>
                        <a:rPr kumimoji="0" lang="en-US" altLang="en-US" sz="8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Forschungsgemeinschaft</a:t>
                      </a: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(DFG) , German Aerospace Center, BMBF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Ghana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Council for Scientific and Industrial Research (CSIR)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Iceland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for the Environment and Natural Resources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Ireland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National Parks &amp; Wildlife Service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National Museums of Kenya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Madagascar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Centre National de Recherches sur l</a:t>
                      </a:r>
                      <a:r>
                        <a:rPr kumimoji="0" lang="fr-CA" altLang="en-GB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Environnement (CNRE)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Mauritania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fr-CA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École Normale Supérieure de Nouakchott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Mexico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pt-BR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Consejo Nacional de Ciencia y Tecnología (CONACYT)</a:t>
                      </a:r>
                      <a:endParaRPr kumimoji="0" lang="en-US" altLang="en-US" sz="83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Netherlands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Education, Culture and Science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New Zealand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Business, Innovation and Employment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Norway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The Research Council of Norway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Peru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Ministerio</a:t>
                      </a: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del </a:t>
                      </a:r>
                      <a:r>
                        <a:rPr kumimoji="0" lang="en-US" altLang="en-US" sz="8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Ambiente</a:t>
                      </a:r>
                      <a:endParaRPr kumimoji="0" lang="en-US" altLang="en-US" sz="83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Portugal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Foundation for Science and Technology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Republic of Korea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Science, ICT and Future Planning 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Slovak Republic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the Environment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Slovenia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Ministry of Higher Education, Science and Technology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South Africa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Department of Science and Technology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Sweden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Swedish Research Council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Tanzania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Tanzania Commission for Science and Technology (COSTECH)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32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Uganda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Uganda National Council for Science and Technology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5399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United Kingdom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325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Department for Environment, Food and Rural Affairs (DEFRA)</a:t>
                      </a:r>
                    </a:p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Natural Environment Research Council (NERC) </a:t>
                      </a:r>
                    </a:p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Royal Botanic Gardens, Kew</a:t>
                      </a:r>
                    </a:p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Natural History Museum, London </a:t>
                      </a:r>
                    </a:p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Joint Nature Conservation Committee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466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Uruguay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Dirección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de 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Ciencia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y 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Tecnología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para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el </a:t>
                      </a:r>
                      <a:r>
                        <a:rPr kumimoji="0" lang="en-US" altLang="en-US" sz="83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kumimoji="0" lang="en-US" altLang="en-US" sz="83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(DICYT)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872">
                <a:tc>
                  <a:txBody>
                    <a:bodyPr/>
                    <a:lstStyle/>
                    <a:p>
                      <a:pPr marL="1101725" marR="0" lvl="0" indent="-10414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01725" indent="-10414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101725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101725" marR="0" lvl="0" indent="-1041400" algn="l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National Science Foundation </a:t>
                      </a:r>
                    </a:p>
                    <a:p>
                      <a:pPr marL="1101725" marR="0" lvl="0" indent="-1041400" algn="l" defTabSz="457200" rtl="0" eaLnBrk="1" fontAlgn="base" latinLnBrk="0" hangingPunct="1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Smithsonian Institution</a:t>
                      </a:r>
                    </a:p>
                    <a:p>
                      <a:pPr marL="1101725" marR="0" lvl="0" indent="-10414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U.S. Department of State</a:t>
                      </a:r>
                    </a:p>
                    <a:p>
                      <a:pPr marL="1101725" marR="0" lvl="0" indent="-10414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01725" algn="l"/>
                        </a:tabLst>
                      </a:pPr>
                      <a:r>
                        <a:rPr kumimoji="0" lang="en-US" altLang="en-US" sz="8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U.S. Department of Agriculture</a:t>
                      </a: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41098" y="628650"/>
            <a:ext cx="4691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Agências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contribuem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os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centrais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do GBIF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78510" y="628650"/>
            <a:ext cx="2439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Fundos</a:t>
            </a:r>
            <a:r>
              <a:rPr lang="da-DK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suplementares</a:t>
            </a:r>
            <a:endParaRPr lang="en-US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25774"/>
              </p:ext>
            </p:extLst>
          </p:nvPr>
        </p:nvGraphicFramePr>
        <p:xfrm>
          <a:off x="5668753" y="946808"/>
          <a:ext cx="1977176" cy="1926034"/>
        </p:xfrm>
        <a:graphic>
          <a:graphicData uri="http://schemas.openxmlformats.org/drawingml/2006/table">
            <a:tbl>
              <a:tblPr/>
              <a:tblGrid>
                <a:gridCol w="1977176"/>
              </a:tblGrid>
              <a:tr h="191453">
                <a:tc>
                  <a:txBody>
                    <a:bodyPr/>
                    <a:lstStyle/>
                    <a:p>
                      <a:pPr marL="60960" algn="l" defTabSz="457200" rtl="0" eaLnBrk="1" latinLnBrk="0" hangingPunct="1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830" kern="1200" spc="-1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University of Copenhagen (IT equipment)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algn="l" defTabSz="457200" rtl="0" eaLnBrk="1" latinLnBrk="0" hangingPunct="1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830" kern="1200" spc="-1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I</a:t>
                      </a:r>
                      <a:r>
                        <a:rPr lang="en-US" sz="830" kern="1200" spc="-1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4Life</a:t>
                      </a:r>
                      <a:endParaRPr lang="en-US" sz="830" kern="1200" spc="-1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algn="l" defTabSz="457200" rtl="0" eaLnBrk="1" latinLnBrk="0" hangingPunct="1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830" kern="1200" spc="-1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Eye on Earth</a:t>
                      </a:r>
                      <a:endParaRPr lang="en-US" sz="830" kern="1200" spc="-1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3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OpenUp</a:t>
                      </a:r>
                      <a:r>
                        <a:rPr lang="en-US" sz="83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!</a:t>
                      </a:r>
                      <a:endParaRPr lang="en-US" sz="83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3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EU BON</a:t>
                      </a:r>
                      <a:endParaRPr lang="da-DK" sz="830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040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30" kern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GIASIP, CBD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83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EMODNET </a:t>
                      </a:r>
                      <a:r>
                        <a:rPr lang="da-DK" sz="830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Biology</a:t>
                      </a:r>
                      <a:r>
                        <a:rPr lang="da-DK" sz="83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 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30" spc="-1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V</a:t>
                      </a:r>
                      <a:r>
                        <a:rPr lang="en-US" sz="83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iBR</a:t>
                      </a:r>
                      <a:r>
                        <a:rPr lang="en-US" sz="830" spc="1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en-US" sz="83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NT</a:t>
                      </a:r>
                      <a:endParaRPr lang="en-US" sz="83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3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Biodiversity Information Fund for Asia (BIFA)  - Ministry of the Environment of Japan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929">
                <a:tc>
                  <a:txBody>
                    <a:bodyPr/>
                    <a:lstStyle/>
                    <a:p>
                      <a:pPr marL="6096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30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Biodiversity Information for Development (BID) - EU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8752" y="3649134"/>
            <a:ext cx="1977177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800" b="1" i="1" dirty="0">
                <a:latin typeface="Arial Narrow"/>
                <a:cs typeface="Arial Narrow"/>
              </a:rPr>
              <a:t>Nota sobre as Agências</a:t>
            </a:r>
          </a:p>
          <a:p>
            <a:r>
              <a:rPr lang="pt-PT" sz="800" i="1" dirty="0">
                <a:latin typeface="Arial Narrow"/>
                <a:cs typeface="Arial Narrow"/>
              </a:rPr>
              <a:t>Participantes votantes que contribuíram ou mostraram intenção de contribuir financeiramente para os fundos do GBIF desde Janeiro de 2014 até ao presente. </a:t>
            </a:r>
            <a:endParaRPr lang="en-US" sz="800" i="1" dirty="0">
              <a:latin typeface="Arial Narrow"/>
              <a:cs typeface="Arial Narrow"/>
            </a:endParaRPr>
          </a:p>
          <a:p>
            <a:endParaRPr lang="en-US" sz="800" i="1" dirty="0">
              <a:latin typeface="Arial Narrow"/>
              <a:cs typeface="Arial Narrow"/>
            </a:endParaRPr>
          </a:p>
          <a:p>
            <a:r>
              <a:rPr lang="pt-PT" sz="800" b="1" i="1" dirty="0">
                <a:latin typeface="Arial Narrow"/>
                <a:cs typeface="Arial Narrow"/>
              </a:rPr>
              <a:t>Nota sobre Financiamento Suplementar</a:t>
            </a:r>
          </a:p>
          <a:p>
            <a:r>
              <a:rPr lang="pt-PT" sz="800" i="1" dirty="0" err="1">
                <a:latin typeface="Arial Narrow"/>
                <a:cs typeface="Arial Narrow"/>
              </a:rPr>
              <a:t>Projetos</a:t>
            </a:r>
            <a:r>
              <a:rPr lang="pt-PT" sz="800" i="1" dirty="0">
                <a:latin typeface="Arial Narrow"/>
                <a:cs typeface="Arial Narrow"/>
              </a:rPr>
              <a:t> ou agências  que contribuíram  ou mostraram intenção de contribuir para os fundos suplementares do GBIF no período de Janeiro de 2014 até ao presente. </a:t>
            </a:r>
            <a:endParaRPr lang="en-US" sz="8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2656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6631"/>
          </a:xfrm>
        </p:spPr>
        <p:txBody>
          <a:bodyPr>
            <a:normAutofit/>
          </a:bodyPr>
          <a:lstStyle/>
          <a:p>
            <a:r>
              <a:rPr lang="en-US" dirty="0" err="1"/>
              <a:t>Afiliações</a:t>
            </a:r>
            <a:r>
              <a:rPr lang="en-US" dirty="0"/>
              <a:t> </a:t>
            </a:r>
            <a:r>
              <a:rPr lang="en-US" dirty="0" err="1"/>
              <a:t>actuais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64837"/>
              </p:ext>
            </p:extLst>
          </p:nvPr>
        </p:nvGraphicFramePr>
        <p:xfrm>
          <a:off x="415641" y="763272"/>
          <a:ext cx="8543632" cy="541424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678541"/>
                <a:gridCol w="5865091"/>
              </a:tblGrid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Partner</a:t>
                      </a:r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50"/>
                        </a:spcBef>
                        <a:spcAft>
                          <a:spcPts val="170"/>
                        </a:spcAft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2"/>
                        </a:rPr>
                        <a:t>Biodiversity Indicators Partnership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(BIP)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kern="7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Member, Dialogue group</a:t>
                      </a:r>
                      <a:endParaRPr lang="en-US" sz="13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7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3"/>
                        </a:rPr>
                        <a:t>Biodiversity Knowledge Network for the European Union</a:t>
                      </a:r>
                      <a:r>
                        <a:rPr lang="en-US" sz="1300" kern="7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(KNEU)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Observer </a:t>
                      </a:r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4"/>
                        </a:rPr>
                        <a:t>Convention on Biological Diversity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(CBD)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Observer </a:t>
                      </a:r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5"/>
                        </a:rPr>
                        <a:t>Convention on Migratory Species</a:t>
                      </a:r>
                      <a:endParaRPr lang="en-US" sz="1300" i="1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Council </a:t>
                      </a:r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6"/>
                        </a:rPr>
                        <a:t>Encyclopedia of Life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(EOL)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Participant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7"/>
                        </a:rPr>
                        <a:t>European Biodiversity Observation Network</a:t>
                      </a:r>
                      <a:r>
                        <a:rPr lang="fr-FR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(EU BON)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8"/>
                        </a:rPr>
                        <a:t>Eye on Earth Biodiversity Special Initiative</a:t>
                      </a:r>
                      <a:endParaRPr lang="en-US" sz="13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Member, Steering committee</a:t>
                      </a:r>
                      <a:endParaRPr lang="en-US" sz="13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9"/>
                        </a:rPr>
                        <a:t>Global Genome Biodiversity Network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(GGBN)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Partner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0"/>
                        </a:rPr>
                        <a:t>Global Invasive Alien Species Information Partnership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(GIASIP)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Partner</a:t>
                      </a:r>
                      <a:endParaRPr lang="en-US" sz="130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1"/>
                        </a:rPr>
                        <a:t>Global Partnership for Plant Conservation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(GPPC)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Member</a:t>
                      </a:r>
                      <a:endParaRPr lang="en-US" sz="1300" i="1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2"/>
                        </a:rPr>
                        <a:t>GLOBIS-B</a:t>
                      </a:r>
                      <a:endParaRPr lang="en-US" sz="13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Participant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3"/>
                        </a:rPr>
                        <a:t>Group on Earth Observations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(GEO)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Member, Advisory Board</a:t>
                      </a:r>
                      <a:endParaRPr lang="en-US" sz="13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4"/>
                        </a:rPr>
                        <a:t>Group on Earth Observations Biodiversity Observation Network</a:t>
                      </a:r>
                      <a:r>
                        <a:rPr lang="en-US" sz="13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(GEO-BON)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Member, External Advisory Board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5"/>
                        </a:rPr>
                        <a:t>iDigBio</a:t>
                      </a:r>
                      <a:endParaRPr lang="en-US" sz="13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Observer </a:t>
                      </a:r>
                      <a:endParaRPr lang="en-US" sz="13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6"/>
                        </a:rPr>
                        <a:t>Intergovernmental Platform on Biodiversity &amp; Ecosystem Services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(IPBES)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/>
                          <a:cs typeface="Arial Narrow"/>
                        </a:rPr>
                        <a:t>Associate</a:t>
                      </a:r>
                      <a:r>
                        <a:rPr lang="en-US" sz="1300" i="1" baseline="0" dirty="0" smtClean="0">
                          <a:latin typeface="Arial Narrow"/>
                          <a:cs typeface="Arial Narrow"/>
                        </a:rPr>
                        <a:t> data unit</a:t>
                      </a:r>
                      <a:endParaRPr lang="en-US" sz="1300" i="1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7"/>
                        </a:rPr>
                        <a:t>IOC-UNESCO</a:t>
                      </a:r>
                      <a:r>
                        <a:rPr lang="en-US" sz="130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7"/>
                        </a:rPr>
                        <a:t> 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7"/>
                        </a:rPr>
                        <a:t>International Oceanographic Data and Information Exchange/Ocean Biogeographic Information System</a:t>
                      </a: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(IODE/OBIS)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300" i="1" kern="7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Member, Policy &amp; Science Board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8"/>
                        </a:rPr>
                        <a:t>LifeWatch</a:t>
                      </a:r>
                      <a:endParaRPr lang="en-US" sz="13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i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Member, Advisory Board</a:t>
                      </a:r>
                      <a:endParaRPr lang="en-US" sz="1300" dirty="0" smtClean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17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  <a:hlinkClick r:id="rId19"/>
                        </a:rPr>
                        <a:t>OpenAire2020</a:t>
                      </a:r>
                      <a:endParaRPr lang="en-US" sz="1300" dirty="0" smtClean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AGO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27000" y="-17388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mtClean="0"/>
              <a:t>suporte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8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312567"/>
            <a:ext cx="6901442" cy="398783"/>
          </a:xfrm>
        </p:spPr>
        <p:txBody>
          <a:bodyPr anchor="t" anchorCtr="0"/>
          <a:lstStyle/>
          <a:p>
            <a:r>
              <a:rPr lang="en-US" sz="1000" dirty="0" smtClean="0"/>
              <a:t>O </a:t>
            </a:r>
            <a:r>
              <a:rPr lang="en-US" sz="1000" dirty="0" err="1" smtClean="0"/>
              <a:t>aumento</a:t>
            </a:r>
            <a:r>
              <a:rPr lang="en-US" sz="1000" dirty="0" smtClean="0"/>
              <a:t> </a:t>
            </a:r>
            <a:r>
              <a:rPr lang="en-US" sz="1000" dirty="0" err="1" smtClean="0"/>
              <a:t>acentuado</a:t>
            </a:r>
            <a:r>
              <a:rPr lang="en-US" sz="1000" dirty="0" smtClean="0"/>
              <a:t> do </a:t>
            </a:r>
            <a:r>
              <a:rPr lang="en-US" sz="1000" dirty="0" err="1" smtClean="0"/>
              <a:t>número</a:t>
            </a:r>
            <a:r>
              <a:rPr lang="en-US" sz="1000" dirty="0" smtClean="0"/>
              <a:t> de </a:t>
            </a:r>
            <a:r>
              <a:rPr lang="en-US" sz="1000" dirty="0" err="1" smtClean="0"/>
              <a:t>conjuntos</a:t>
            </a:r>
            <a:r>
              <a:rPr lang="en-US" sz="1000" dirty="0" smtClean="0"/>
              <a:t> de dados </a:t>
            </a:r>
            <a:r>
              <a:rPr lang="en-US" sz="1000" dirty="0" err="1" smtClean="0"/>
              <a:t>publicados</a:t>
            </a:r>
            <a:r>
              <a:rPr lang="en-US" sz="1000" dirty="0" smtClean="0"/>
              <a:t> </a:t>
            </a:r>
            <a:r>
              <a:rPr lang="en-US" sz="1000" dirty="0" err="1" smtClean="0"/>
              <a:t>deve</a:t>
            </a:r>
            <a:r>
              <a:rPr lang="en-US" sz="1000" dirty="0" smtClean="0"/>
              <a:t>-se </a:t>
            </a:r>
            <a:r>
              <a:rPr lang="en-US" sz="1000" dirty="0" err="1" smtClean="0"/>
              <a:t>aos</a:t>
            </a:r>
            <a:r>
              <a:rPr lang="en-US" sz="1000" dirty="0"/>
              <a:t> </a:t>
            </a:r>
            <a:r>
              <a:rPr lang="en-US" sz="1000" dirty="0" smtClean="0"/>
              <a:t>&gt;700 </a:t>
            </a:r>
            <a:r>
              <a:rPr lang="en-US" sz="1000" dirty="0" err="1" smtClean="0"/>
              <a:t>conjuntos</a:t>
            </a:r>
            <a:r>
              <a:rPr lang="en-US" sz="1000" dirty="0" smtClean="0"/>
              <a:t> de dados </a:t>
            </a:r>
            <a:r>
              <a:rPr lang="en-US" sz="1000" dirty="0" err="1" smtClean="0"/>
              <a:t>associados</a:t>
            </a:r>
            <a:r>
              <a:rPr lang="en-US" sz="1000" dirty="0" smtClean="0"/>
              <a:t> com </a:t>
            </a:r>
            <a:r>
              <a:rPr lang="en-US" sz="1000" dirty="0"/>
              <a:t> </a:t>
            </a:r>
            <a:r>
              <a:rPr lang="en-US" sz="1000" dirty="0" smtClean="0"/>
              <a:t>a </a:t>
            </a:r>
            <a:r>
              <a:rPr lang="en-US" sz="1000" dirty="0" err="1" smtClean="0"/>
              <a:t>instalação</a:t>
            </a:r>
            <a:r>
              <a:rPr lang="en-US" sz="1000" dirty="0" smtClean="0"/>
              <a:t> do </a:t>
            </a:r>
            <a:r>
              <a:rPr lang="en-US" sz="1000" dirty="0" smtClean="0">
                <a:hlinkClick r:id="rId2"/>
              </a:rPr>
              <a:t>Scratchpads</a:t>
            </a:r>
            <a:r>
              <a:rPr lang="en-US" sz="1000" dirty="0" smtClean="0"/>
              <a:t> no </a:t>
            </a:r>
            <a:r>
              <a:rPr lang="en-US" sz="1000" dirty="0" err="1" smtClean="0"/>
              <a:t>Museu</a:t>
            </a:r>
            <a:r>
              <a:rPr lang="en-US" sz="1000" dirty="0" smtClean="0"/>
              <a:t> de </a:t>
            </a:r>
            <a:r>
              <a:rPr lang="en-US" sz="1000" dirty="0" err="1" smtClean="0"/>
              <a:t>História</a:t>
            </a:r>
            <a:r>
              <a:rPr lang="en-US" sz="1000" dirty="0" smtClean="0"/>
              <a:t> Natural, </a:t>
            </a:r>
            <a:r>
              <a:rPr lang="en-US" sz="1000" dirty="0" err="1" smtClean="0"/>
              <a:t>Londres</a:t>
            </a:r>
            <a:r>
              <a:rPr lang="en-US" sz="1000" dirty="0" smtClean="0"/>
              <a:t>. </a:t>
            </a:r>
            <a:r>
              <a:rPr lang="en-US" sz="1000" dirty="0"/>
              <a:t>http://www.gbif.org  | 01 </a:t>
            </a:r>
            <a:r>
              <a:rPr lang="en-US" sz="1000" dirty="0" smtClean="0"/>
              <a:t>SET </a:t>
            </a:r>
            <a:r>
              <a:rPr lang="en-US" sz="1000" dirty="0"/>
              <a:t>2015</a:t>
            </a:r>
          </a:p>
          <a:p>
            <a:endParaRPr lang="en-US" sz="1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r>
              <a:rPr lang="en-US" dirty="0" smtClean="0"/>
              <a:t> – </a:t>
            </a:r>
            <a:r>
              <a:rPr lang="en-US" dirty="0" err="1" smtClean="0"/>
              <a:t>AGoSTo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2" y="1309688"/>
            <a:ext cx="3765249" cy="500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solidFill>
                  <a:srgbClr val="6EB33E"/>
                </a:solidFill>
                <a:latin typeface="Arial"/>
                <a:cs typeface="Arial"/>
              </a:rPr>
              <a:t>+</a:t>
            </a:r>
            <a:r>
              <a:rPr lang="en-GB" sz="5000" b="1" dirty="0" smtClean="0">
                <a:latin typeface="Arial"/>
                <a:cs typeface="Arial"/>
              </a:rPr>
              <a:t>3,908,924</a:t>
            </a:r>
            <a:r>
              <a:rPr lang="en-GB" sz="4000" dirty="0" smtClean="0">
                <a:latin typeface="Arial Black"/>
                <a:cs typeface="Arial Black"/>
              </a:rPr>
              <a:t> 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  <a:cs typeface="Arial Black"/>
              </a:rPr>
              <a:t>registos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 de ocorrência</a:t>
            </a:r>
            <a:r>
              <a:rPr lang="en-GB" sz="2800" baseline="300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1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cs typeface="Arial Black"/>
              </a:rPr>
              <a:t> de </a:t>
            </a:r>
            <a:r>
              <a:rPr lang="en-GB" sz="2800" dirty="0" err="1">
                <a:solidFill>
                  <a:schemeClr val="bg1">
                    <a:lumMod val="75000"/>
                  </a:schemeClr>
                </a:solidFill>
                <a:cs typeface="Arial Black"/>
              </a:rPr>
              <a:t>espécies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solidFill>
                  <a:srgbClr val="6EB33E"/>
                </a:solidFill>
                <a:latin typeface="Arial"/>
                <a:cs typeface="Arial"/>
              </a:rPr>
              <a:t>+</a:t>
            </a:r>
            <a:r>
              <a:rPr lang="en-GB" sz="5000" b="1" dirty="0" smtClean="0">
                <a:latin typeface="Arial"/>
                <a:cs typeface="Arial"/>
              </a:rPr>
              <a:t>789</a:t>
            </a:r>
            <a:r>
              <a:rPr lang="en-GB" sz="5000" dirty="0">
                <a:latin typeface="Arial Black"/>
                <a:cs typeface="Arial Black"/>
              </a:rPr>
              <a:t/>
            </a:r>
            <a:br>
              <a:rPr lang="en-GB" sz="5000" dirty="0">
                <a:latin typeface="Arial Black"/>
                <a:cs typeface="Arial Black"/>
              </a:rPr>
            </a:br>
            <a:r>
              <a:rPr lang="en-GB" sz="2800" dirty="0" err="1">
                <a:solidFill>
                  <a:srgbClr val="BFBFBF"/>
                </a:solidFill>
                <a:cs typeface="Arial Black"/>
              </a:rPr>
              <a:t>conjuntos</a:t>
            </a:r>
            <a:r>
              <a:rPr lang="en-GB" sz="2800" dirty="0">
                <a:solidFill>
                  <a:srgbClr val="BFBFBF"/>
                </a:solidFill>
                <a:cs typeface="Arial Black"/>
              </a:rPr>
              <a:t> de </a:t>
            </a:r>
            <a:r>
              <a:rPr lang="en-GB" sz="2800" dirty="0" smtClean="0">
                <a:solidFill>
                  <a:srgbClr val="BFBFBF"/>
                </a:solidFill>
                <a:cs typeface="Arial Black"/>
              </a:rPr>
              <a:t>dados</a:t>
            </a:r>
            <a:endParaRPr lang="en-GB" sz="2800" dirty="0" smtClean="0">
              <a:solidFill>
                <a:srgbClr val="BFBFBF"/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solidFill>
                  <a:srgbClr val="6EB33E"/>
                </a:solidFill>
                <a:latin typeface="Arial"/>
                <a:cs typeface="Arial"/>
              </a:rPr>
              <a:t>+</a:t>
            </a:r>
            <a:r>
              <a:rPr lang="en-GB" sz="5000" b="1" dirty="0" smtClean="0">
                <a:latin typeface="Arial"/>
                <a:cs typeface="Arial"/>
              </a:rPr>
              <a:t>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err="1">
                <a:solidFill>
                  <a:srgbClr val="BFBFBF"/>
                </a:solidFill>
              </a:rPr>
              <a:t>instituições</a:t>
            </a:r>
            <a:r>
              <a:rPr lang="en-GB" sz="2800" dirty="0">
                <a:solidFill>
                  <a:srgbClr val="BFBFBF"/>
                </a:solidFill>
              </a:rPr>
              <a:t> </a:t>
            </a:r>
            <a:r>
              <a:rPr lang="en-GB" sz="2800" dirty="0" err="1">
                <a:solidFill>
                  <a:srgbClr val="BFBFBF"/>
                </a:solidFill>
              </a:rPr>
              <a:t>publicadoras</a:t>
            </a:r>
            <a:r>
              <a:rPr lang="en-GB" sz="2800" dirty="0">
                <a:solidFill>
                  <a:srgbClr val="BFBFBF"/>
                </a:solidFill>
              </a:rPr>
              <a:t> de dados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35" y="1290595"/>
            <a:ext cx="4317461" cy="4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Últimas</a:t>
            </a:r>
            <a:r>
              <a:rPr lang="en-US" dirty="0" smtClean="0"/>
              <a:t> </a:t>
            </a:r>
            <a:r>
              <a:rPr lang="en-US" dirty="0" err="1" smtClean="0"/>
              <a:t>notícias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GB" sz="2600" dirty="0" smtClean="0">
                <a:hlinkClick r:id="rId2"/>
              </a:rPr>
              <a:t>A </a:t>
            </a:r>
            <a:r>
              <a:rPr lang="en-GB" sz="2600" dirty="0" err="1" smtClean="0">
                <a:hlinkClick r:id="rId2"/>
              </a:rPr>
              <a:t>Guiné</a:t>
            </a:r>
            <a:r>
              <a:rPr lang="en-GB" sz="2600" dirty="0" smtClean="0">
                <a:hlinkClick r:id="rId2"/>
              </a:rPr>
              <a:t> </a:t>
            </a:r>
            <a:r>
              <a:rPr lang="en-GB" sz="2600" dirty="0" err="1" smtClean="0">
                <a:hlinkClick r:id="rId2"/>
              </a:rPr>
              <a:t>torna</a:t>
            </a:r>
            <a:r>
              <a:rPr lang="en-GB" sz="2600" dirty="0" smtClean="0">
                <a:hlinkClick r:id="rId2"/>
              </a:rPr>
              <a:t>-se </a:t>
            </a:r>
            <a:r>
              <a:rPr lang="en-GB" sz="2600" dirty="0" err="1" smtClean="0">
                <a:hlinkClick r:id="rId2"/>
              </a:rPr>
              <a:t>Participante</a:t>
            </a:r>
            <a:r>
              <a:rPr lang="en-GB" sz="2600" dirty="0" smtClean="0">
                <a:hlinkClick r:id="rId2"/>
              </a:rPr>
              <a:t> </a:t>
            </a:r>
            <a:r>
              <a:rPr lang="en-GB" sz="2600" dirty="0" err="1" smtClean="0">
                <a:hlinkClick r:id="rId2"/>
              </a:rPr>
              <a:t>Votante</a:t>
            </a:r>
            <a:endParaRPr lang="en-GB" sz="2600" dirty="0" smtClean="0"/>
          </a:p>
          <a:p>
            <a:pPr>
              <a:spcBef>
                <a:spcPts val="0"/>
              </a:spcBef>
            </a:pPr>
            <a:r>
              <a:rPr lang="en-GB" sz="2600" dirty="0" smtClean="0"/>
              <a:t>	</a:t>
            </a:r>
            <a:r>
              <a:rPr lang="en-GB" sz="2200" dirty="0" smtClean="0"/>
              <a:t>A </a:t>
            </a:r>
            <a:r>
              <a:rPr lang="en-GB" sz="2200" dirty="0" err="1" smtClean="0"/>
              <a:t>nação</a:t>
            </a:r>
            <a:r>
              <a:rPr lang="en-GB" sz="2200" dirty="0" smtClean="0"/>
              <a:t> da </a:t>
            </a:r>
            <a:r>
              <a:rPr lang="en-GB" sz="2200" dirty="0" err="1" smtClean="0"/>
              <a:t>África</a:t>
            </a:r>
            <a:r>
              <a:rPr lang="en-GB" sz="2200" dirty="0" smtClean="0"/>
              <a:t> </a:t>
            </a:r>
            <a:r>
              <a:rPr lang="en-GB" sz="2200" dirty="0" err="1" smtClean="0"/>
              <a:t>Ocidental</a:t>
            </a:r>
            <a:r>
              <a:rPr lang="en-GB" sz="2200" dirty="0" smtClean="0"/>
              <a:t> </a:t>
            </a:r>
            <a:r>
              <a:rPr lang="en-GB" sz="2200" dirty="0" err="1" smtClean="0"/>
              <a:t>Guiné</a:t>
            </a:r>
            <a:r>
              <a:rPr lang="en-GB" sz="2200" dirty="0" smtClean="0"/>
              <a:t> </a:t>
            </a:r>
            <a:r>
              <a:rPr lang="en-GB" sz="2200" dirty="0" err="1" smtClean="0"/>
              <a:t>tornou</a:t>
            </a:r>
            <a:r>
              <a:rPr lang="en-GB" sz="2200" dirty="0" smtClean="0"/>
              <a:t>-se no 39º </a:t>
            </a:r>
            <a:r>
              <a:rPr lang="en-GB" sz="2200" dirty="0" err="1" smtClean="0"/>
              <a:t>Participante</a:t>
            </a:r>
            <a:r>
              <a:rPr lang="en-GB" sz="2200" dirty="0" smtClean="0"/>
              <a:t> </a:t>
            </a:r>
            <a:r>
              <a:rPr lang="en-GB" sz="2200" dirty="0" err="1" smtClean="0"/>
              <a:t>Votante</a:t>
            </a:r>
            <a:endParaRPr lang="en-GB" sz="2200" dirty="0"/>
          </a:p>
          <a:p>
            <a:pPr>
              <a:spcBef>
                <a:spcPts val="0"/>
              </a:spcBef>
            </a:pPr>
            <a:r>
              <a:rPr lang="en-GB" sz="2200" dirty="0" smtClean="0"/>
              <a:t>	da </a:t>
            </a:r>
            <a:r>
              <a:rPr lang="en-GB" sz="2200" dirty="0" err="1" smtClean="0"/>
              <a:t>rede</a:t>
            </a:r>
            <a:r>
              <a:rPr lang="en-GB" sz="2200" dirty="0" smtClean="0"/>
              <a:t> GBIF,  </a:t>
            </a:r>
            <a:r>
              <a:rPr lang="en-GB" sz="2200" dirty="0" err="1" smtClean="0"/>
              <a:t>tendo</a:t>
            </a:r>
            <a:r>
              <a:rPr lang="en-GB" sz="2200" dirty="0" smtClean="0"/>
              <a:t> </a:t>
            </a:r>
            <a:r>
              <a:rPr lang="en-GB" sz="2200" dirty="0" err="1" smtClean="0"/>
              <a:t>sido</a:t>
            </a:r>
            <a:r>
              <a:rPr lang="en-GB" sz="2200" dirty="0" smtClean="0"/>
              <a:t> </a:t>
            </a:r>
            <a:r>
              <a:rPr lang="en-GB" sz="2200" dirty="0" err="1" smtClean="0"/>
              <a:t>Participante</a:t>
            </a:r>
            <a:r>
              <a:rPr lang="en-GB" sz="2200" dirty="0" smtClean="0"/>
              <a:t> </a:t>
            </a:r>
            <a:r>
              <a:rPr lang="en-GB" sz="2200" dirty="0" err="1" smtClean="0"/>
              <a:t>Associado</a:t>
            </a:r>
            <a:r>
              <a:rPr lang="en-GB" sz="2200" dirty="0" smtClean="0"/>
              <a:t> </a:t>
            </a:r>
            <a:r>
              <a:rPr lang="en-GB" sz="2200" dirty="0" err="1" smtClean="0"/>
              <a:t>desde</a:t>
            </a:r>
            <a:r>
              <a:rPr lang="en-GB" sz="2200" dirty="0" smtClean="0"/>
              <a:t> </a:t>
            </a:r>
            <a:r>
              <a:rPr lang="en-GB" sz="2200" dirty="0" err="1" smtClean="0"/>
              <a:t>Março</a:t>
            </a:r>
            <a:r>
              <a:rPr lang="en-GB" sz="2200" dirty="0" smtClean="0"/>
              <a:t> de 2005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GB" sz="2800" dirty="0" smtClean="0">
              <a:hlinkClick r:id="rId3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GB" sz="2600" dirty="0" smtClean="0">
                <a:hlinkClick r:id="rId4"/>
              </a:rPr>
              <a:t>Novo: </a:t>
            </a:r>
            <a:r>
              <a:rPr lang="en-GB" sz="2600" dirty="0" err="1" smtClean="0">
                <a:hlinkClick r:id="rId4"/>
              </a:rPr>
              <a:t>Tradução</a:t>
            </a:r>
            <a:r>
              <a:rPr lang="en-GB" sz="2600" dirty="0" smtClean="0">
                <a:hlinkClick r:id="rId4"/>
              </a:rPr>
              <a:t> </a:t>
            </a:r>
            <a:r>
              <a:rPr lang="en-GB" sz="2600" dirty="0" err="1" smtClean="0">
                <a:hlinkClick r:id="rId4"/>
              </a:rPr>
              <a:t>portuguesa</a:t>
            </a:r>
            <a:r>
              <a:rPr lang="en-GB" sz="2600" dirty="0" smtClean="0">
                <a:hlinkClick r:id="rId4"/>
              </a:rPr>
              <a:t> do </a:t>
            </a:r>
            <a:r>
              <a:rPr lang="en-GB" sz="2600" dirty="0" err="1" smtClean="0">
                <a:hlinkClick r:id="rId4"/>
              </a:rPr>
              <a:t>guia</a:t>
            </a:r>
            <a:r>
              <a:rPr lang="en-GB" sz="2600" dirty="0" smtClean="0">
                <a:hlinkClick r:id="rId4"/>
              </a:rPr>
              <a:t> para </a:t>
            </a:r>
            <a:r>
              <a:rPr lang="en-GB" sz="2600" dirty="0" err="1" smtClean="0">
                <a:hlinkClick r:id="rId4"/>
              </a:rPr>
              <a:t>estabelecimento</a:t>
            </a:r>
            <a:r>
              <a:rPr lang="en-GB" sz="2600" dirty="0" smtClean="0">
                <a:hlinkClick r:id="rId4"/>
              </a:rPr>
              <a:t> de um </a:t>
            </a:r>
            <a:r>
              <a:rPr lang="en-GB" sz="2600" dirty="0" err="1" smtClean="0">
                <a:hlinkClick r:id="rId4"/>
              </a:rPr>
              <a:t>Nó</a:t>
            </a:r>
            <a:r>
              <a:rPr lang="en-GB" sz="2600" dirty="0" smtClean="0">
                <a:hlinkClick r:id="rId4"/>
              </a:rPr>
              <a:t> de </a:t>
            </a:r>
            <a:r>
              <a:rPr lang="en-GB" sz="2600" dirty="0" err="1" smtClean="0">
                <a:hlinkClick r:id="rId4"/>
              </a:rPr>
              <a:t>Participante</a:t>
            </a:r>
            <a:r>
              <a:rPr lang="en-GB" sz="2600" dirty="0" smtClean="0">
                <a:hlinkClick r:id="rId4"/>
              </a:rPr>
              <a:t> GBIF </a:t>
            </a:r>
            <a:r>
              <a:rPr lang="en-GB" sz="2600" dirty="0" err="1" smtClean="0">
                <a:hlinkClick r:id="rId4"/>
              </a:rPr>
              <a:t>eficaz</a:t>
            </a: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	</a:t>
            </a:r>
            <a:r>
              <a:rPr lang="en-GB" sz="2200" dirty="0" smtClean="0"/>
              <a:t>O </a:t>
            </a:r>
            <a:r>
              <a:rPr lang="en-GB" sz="2200" dirty="0" err="1" smtClean="0"/>
              <a:t>guia</a:t>
            </a:r>
            <a:r>
              <a:rPr lang="en-GB" sz="2200" dirty="0" smtClean="0"/>
              <a:t>, </a:t>
            </a:r>
            <a:r>
              <a:rPr lang="en-GB" sz="2200" dirty="0" err="1" smtClean="0"/>
              <a:t>incluindo</a:t>
            </a:r>
            <a:r>
              <a:rPr lang="en-GB" sz="2200" dirty="0" smtClean="0"/>
              <a:t> </a:t>
            </a:r>
            <a:r>
              <a:rPr lang="en-GB" sz="2200" dirty="0" err="1" smtClean="0"/>
              <a:t>informação</a:t>
            </a:r>
            <a:r>
              <a:rPr lang="en-GB" sz="2200" dirty="0" smtClean="0"/>
              <a:t> </a:t>
            </a:r>
            <a:r>
              <a:rPr lang="en-GB" sz="2200" dirty="0" err="1" smtClean="0"/>
              <a:t>básica</a:t>
            </a:r>
            <a:r>
              <a:rPr lang="en-GB" sz="2200" dirty="0" smtClean="0"/>
              <a:t> </a:t>
            </a:r>
            <a:r>
              <a:rPr lang="en-GB" sz="2200" dirty="0" err="1" smtClean="0"/>
              <a:t>sobre</a:t>
            </a:r>
            <a:r>
              <a:rPr lang="en-GB" sz="2200" dirty="0" smtClean="0"/>
              <a:t> </a:t>
            </a:r>
            <a:r>
              <a:rPr lang="en-GB" sz="2200" dirty="0" err="1" smtClean="0"/>
              <a:t>os</a:t>
            </a:r>
            <a:r>
              <a:rPr lang="en-GB" sz="2200" dirty="0" smtClean="0"/>
              <a:t> </a:t>
            </a:r>
            <a:r>
              <a:rPr lang="en-GB" sz="2200" dirty="0" err="1" smtClean="0"/>
              <a:t>Nós</a:t>
            </a:r>
            <a:r>
              <a:rPr lang="en-GB" sz="2200" dirty="0" smtClean="0"/>
              <a:t> de </a:t>
            </a:r>
            <a:r>
              <a:rPr lang="en-GB" sz="2200" dirty="0" err="1" smtClean="0"/>
              <a:t>Participante</a:t>
            </a:r>
            <a:r>
              <a:rPr lang="en-GB" sz="2200" dirty="0" smtClean="0"/>
              <a:t> GBIF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	</a:t>
            </a:r>
            <a:r>
              <a:rPr lang="en-GB" sz="2200" dirty="0" smtClean="0"/>
              <a:t>e </a:t>
            </a:r>
            <a:r>
              <a:rPr lang="en-GB" sz="2200" dirty="0" err="1" smtClean="0"/>
              <a:t>infraestruturas</a:t>
            </a:r>
            <a:r>
              <a:rPr lang="en-GB" sz="2200" dirty="0" smtClean="0"/>
              <a:t> de </a:t>
            </a:r>
            <a:r>
              <a:rPr lang="en-GB" sz="2200" dirty="0" err="1" smtClean="0"/>
              <a:t>informação</a:t>
            </a:r>
            <a:r>
              <a:rPr lang="en-GB" sz="2200" dirty="0" smtClean="0"/>
              <a:t> </a:t>
            </a:r>
            <a:r>
              <a:rPr lang="en-GB" sz="2200" dirty="0" err="1" smtClean="0"/>
              <a:t>sobre</a:t>
            </a:r>
            <a:r>
              <a:rPr lang="en-GB" sz="2200" dirty="0" smtClean="0"/>
              <a:t> </a:t>
            </a:r>
            <a:r>
              <a:rPr lang="en-GB" sz="2200" dirty="0" err="1" smtClean="0"/>
              <a:t>biodiversidade</a:t>
            </a:r>
            <a:r>
              <a:rPr lang="en-GB" sz="2200" dirty="0" smtClean="0"/>
              <a:t>, </a:t>
            </a:r>
            <a:r>
              <a:rPr lang="en-GB" sz="2200" dirty="0" err="1" smtClean="0"/>
              <a:t>está</a:t>
            </a:r>
            <a:r>
              <a:rPr lang="en-GB" sz="2200" dirty="0" smtClean="0"/>
              <a:t> agora</a:t>
            </a:r>
          </a:p>
          <a:p>
            <a:pPr>
              <a:spcBef>
                <a:spcPts val="0"/>
              </a:spcBef>
            </a:pPr>
            <a:r>
              <a:rPr lang="en-GB" sz="2200" dirty="0"/>
              <a:t>	</a:t>
            </a:r>
            <a:r>
              <a:rPr lang="en-GB" sz="2200" dirty="0" err="1" smtClean="0"/>
              <a:t>disponível</a:t>
            </a:r>
            <a:r>
              <a:rPr lang="en-GB" sz="2200" dirty="0" smtClean="0"/>
              <a:t> </a:t>
            </a:r>
            <a:r>
              <a:rPr lang="en-GB" sz="2200" dirty="0" err="1" smtClean="0"/>
              <a:t>em</a:t>
            </a:r>
            <a:r>
              <a:rPr lang="en-GB" sz="2200" dirty="0" smtClean="0"/>
              <a:t> </a:t>
            </a:r>
            <a:r>
              <a:rPr lang="en-GB" sz="2200" dirty="0" err="1" smtClean="0"/>
              <a:t>Português</a:t>
            </a:r>
            <a:r>
              <a:rPr lang="en-GB" sz="2200" dirty="0" smtClean="0"/>
              <a:t>.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 marL="449263" indent="-449263">
              <a:spcBef>
                <a:spcPts val="0"/>
              </a:spcBef>
              <a:buFont typeface="Arial"/>
              <a:buChar char="•"/>
            </a:pPr>
            <a:r>
              <a:rPr lang="en-GB" sz="2600" dirty="0" err="1" smtClean="0"/>
              <a:t>Brochura</a:t>
            </a:r>
            <a:r>
              <a:rPr lang="en-GB" sz="2600" dirty="0" smtClean="0"/>
              <a:t> GBIF agora </a:t>
            </a:r>
            <a:r>
              <a:rPr lang="en-GB" sz="2600" dirty="0" err="1" smtClean="0"/>
              <a:t>disponível</a:t>
            </a:r>
            <a:r>
              <a:rPr lang="en-GB" sz="2600" dirty="0" smtClean="0"/>
              <a:t> </a:t>
            </a:r>
            <a:r>
              <a:rPr lang="en-GB" sz="2600" dirty="0" err="1" smtClean="0"/>
              <a:t>em</a:t>
            </a:r>
            <a:r>
              <a:rPr lang="en-GB" sz="2600" dirty="0" smtClean="0"/>
              <a:t> </a:t>
            </a:r>
            <a:r>
              <a:rPr lang="en-GB" sz="2600" dirty="0" err="1" smtClean="0">
                <a:hlinkClick r:id="rId5"/>
              </a:rPr>
              <a:t>Chinês</a:t>
            </a:r>
            <a:r>
              <a:rPr lang="en-GB" sz="2600" dirty="0" smtClean="0">
                <a:hlinkClick r:id="rId5"/>
              </a:rPr>
              <a:t> </a:t>
            </a:r>
            <a:r>
              <a:rPr lang="en-GB" sz="2600" dirty="0" err="1" smtClean="0">
                <a:hlinkClick r:id="rId5"/>
              </a:rPr>
              <a:t>Simplificado</a:t>
            </a:r>
            <a:r>
              <a:rPr lang="en-GB" sz="2600" dirty="0" smtClean="0"/>
              <a:t> e </a:t>
            </a:r>
            <a:r>
              <a:rPr lang="en-GB" sz="2600" dirty="0" err="1" smtClean="0">
                <a:hlinkClick r:id="rId6"/>
              </a:rPr>
              <a:t>Tradicional</a:t>
            </a:r>
            <a:endParaRPr lang="en-GB" sz="2600" dirty="0" smtClean="0"/>
          </a:p>
          <a:p>
            <a:pPr>
              <a:spcBef>
                <a:spcPts val="0"/>
              </a:spcBef>
            </a:pPr>
            <a:endParaRPr lang="en-GB" sz="2600" dirty="0" smtClean="0">
              <a:hlinkClick r:id="rId7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GB" sz="2400" dirty="0"/>
          </a:p>
          <a:p>
            <a:pPr>
              <a:spcBef>
                <a:spcPts val="0"/>
              </a:spcBef>
            </a:pPr>
            <a:endParaRPr lang="en-GB" sz="28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8"/>
              </a:rPr>
              <a:t>http://www.gbif.org/newsroom/</a:t>
            </a:r>
            <a:r>
              <a:rPr lang="en-US" dirty="0" smtClean="0">
                <a:hlinkClick r:id="rId8"/>
              </a:rPr>
              <a:t>summary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08 SET 2015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www.gbif.org</a:t>
            </a:r>
            <a:r>
              <a:rPr lang="en-US" dirty="0" smtClean="0"/>
              <a:t> </a:t>
            </a:r>
            <a:r>
              <a:rPr lang="en-US" dirty="0"/>
              <a:t>| 2</a:t>
            </a:r>
            <a:r>
              <a:rPr lang="en-US" dirty="0" smtClean="0"/>
              <a:t> SET 2015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010182"/>
              </p:ext>
            </p:extLst>
          </p:nvPr>
        </p:nvGraphicFramePr>
        <p:xfrm>
          <a:off x="441325" y="1242164"/>
          <a:ext cx="8547929" cy="494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DaDOS</a:t>
            </a:r>
            <a:r>
              <a:rPr lang="en-US" dirty="0"/>
              <a:t> PUBLICADOS ATRAVÉS DO GBIf.org</a:t>
            </a:r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4537364" y="903610"/>
            <a:ext cx="433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Tendência dos registos</a:t>
            </a:r>
            <a:r>
              <a:rPr lang="pt-PT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600" i="1" dirty="0">
                <a:latin typeface="Arial" panose="020B0604020202020204" pitchFamily="34" charset="0"/>
                <a:cs typeface="Arial" panose="020B0604020202020204" pitchFamily="34" charset="0"/>
              </a:rPr>
              <a:t> de dados primários de biodiversidade (milhões)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7000" y="-57730"/>
            <a:ext cx="591416" cy="5036130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</a:t>
            </a:r>
            <a:r>
              <a:rPr lang="en-US" dirty="0" err="1" smtClean="0"/>
              <a:t>ublicação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57202" y="6432843"/>
            <a:ext cx="2987613" cy="29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(1) No </a:t>
            </a:r>
            <a:r>
              <a:rPr lang="en-US" sz="1000" dirty="0" err="1" smtClean="0"/>
              <a:t>Brasil</a:t>
            </a:r>
            <a:r>
              <a:rPr lang="en-US" sz="1000" dirty="0" smtClean="0"/>
              <a:t>, </a:t>
            </a:r>
            <a:r>
              <a:rPr lang="en-US" sz="1000" dirty="0" err="1" smtClean="0"/>
              <a:t>registros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35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47" y="274637"/>
            <a:ext cx="8410755" cy="793915"/>
          </a:xfrm>
        </p:spPr>
        <p:txBody>
          <a:bodyPr>
            <a:normAutofit fontScale="90000"/>
          </a:bodyPr>
          <a:lstStyle/>
          <a:p>
            <a:r>
              <a:rPr lang="en-US" sz="3100" dirty="0" err="1"/>
              <a:t>DaDOS</a:t>
            </a:r>
            <a:r>
              <a:rPr lang="en-US" sz="3100" dirty="0"/>
              <a:t> PUBLICADOS ATRAVÉS DOgbif.org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www.gbif.org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02 SET 2015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441312"/>
              </p:ext>
            </p:extLst>
          </p:nvPr>
        </p:nvGraphicFramePr>
        <p:xfrm>
          <a:off x="464416" y="1281945"/>
          <a:ext cx="8386286" cy="490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7223" y="896917"/>
            <a:ext cx="563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registos</a:t>
            </a:r>
            <a:r>
              <a:rPr lang="en-US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ocorrência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espécies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mês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1600" i="1" dirty="0" smtClean="0">
                <a:solidFill>
                  <a:srgbClr val="6EB3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600" i="1" dirty="0">
              <a:solidFill>
                <a:srgbClr val="6EB3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27000" y="-57730"/>
            <a:ext cx="591416" cy="5036130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</a:t>
            </a:r>
            <a:r>
              <a:rPr lang="en-US" dirty="0" err="1" smtClean="0"/>
              <a:t>ublicação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57202" y="6432843"/>
            <a:ext cx="2987613" cy="29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(1) No </a:t>
            </a:r>
            <a:r>
              <a:rPr lang="en-US" sz="1000" dirty="0" err="1" smtClean="0"/>
              <a:t>Brasil</a:t>
            </a:r>
            <a:r>
              <a:rPr lang="en-US" sz="1000" dirty="0" smtClean="0"/>
              <a:t>, </a:t>
            </a:r>
            <a:r>
              <a:rPr lang="en-US" sz="1000" dirty="0" err="1" smtClean="0"/>
              <a:t>registros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378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8" y="274637"/>
            <a:ext cx="8229600" cy="793915"/>
          </a:xfrm>
        </p:spPr>
        <p:txBody>
          <a:bodyPr>
            <a:normAutofit/>
          </a:bodyPr>
          <a:lstStyle/>
          <a:p>
            <a:r>
              <a:rPr lang="en-US" sz="3100" dirty="0"/>
              <a:t>PUBLICADORES DE DADOS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07149"/>
            <a:ext cx="7156324" cy="321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PT" i="1" dirty="0"/>
              <a:t>Um aumento acentuado no números de publicadores de dados em Setembro de 2013, resulta de instituições que optam por registar-se como entidades separadas, em vez de partilhar o conjunto de dados através de um único publicador no Nó Nacional. </a:t>
            </a:r>
            <a:r>
              <a:rPr lang="en-US" i="1" dirty="0"/>
              <a:t> </a:t>
            </a:r>
            <a:r>
              <a:rPr lang="en-US" dirty="0">
                <a:hlinkClick r:id="rId2"/>
              </a:rPr>
              <a:t>http://www.gbif.org</a:t>
            </a:r>
            <a:r>
              <a:rPr lang="en-US" dirty="0"/>
              <a:t> | </a:t>
            </a:r>
            <a:r>
              <a:rPr lang="en-US" dirty="0" smtClean="0"/>
              <a:t>02 SET </a:t>
            </a:r>
            <a:r>
              <a:rPr lang="en-US" dirty="0"/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974114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publicação</a:t>
            </a:r>
            <a:r>
              <a:rPr lang="en-US" dirty="0"/>
              <a:t> de dados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491" y="903479"/>
            <a:ext cx="53569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Tendência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registadas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publicadores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de dados GBIF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03510"/>
              </p:ext>
            </p:extLst>
          </p:nvPr>
        </p:nvGraphicFramePr>
        <p:xfrm>
          <a:off x="464415" y="1385358"/>
          <a:ext cx="8103851" cy="478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68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DaDOS</a:t>
            </a:r>
            <a:r>
              <a:rPr lang="en-US" dirty="0"/>
              <a:t>—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r>
              <a:rPr lang="en-US" dirty="0"/>
              <a:t> </a:t>
            </a:r>
            <a:r>
              <a:rPr lang="en-US" dirty="0" err="1"/>
              <a:t>gbif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407149"/>
            <a:ext cx="7140449" cy="383119"/>
          </a:xfrm>
        </p:spPr>
        <p:txBody>
          <a:bodyPr/>
          <a:lstStyle/>
          <a:p>
            <a:r>
              <a:rPr lang="pt-PT" b="1" i="1" dirty="0"/>
              <a:t>NOTA: Os conjunto de dados são atribuídos a um país de acordo com a localização da instituição publicadora, incluindo </a:t>
            </a:r>
          </a:p>
          <a:p>
            <a:r>
              <a:rPr lang="pt-PT" b="1" i="1" dirty="0"/>
              <a:t>			conjunto de dados agregados a contribuidores de vários países.</a:t>
            </a:r>
            <a:r>
              <a:rPr lang="en-US" i="1" dirty="0"/>
              <a:t> </a:t>
            </a:r>
            <a:r>
              <a:rPr lang="en-US" dirty="0">
                <a:hlinkClick r:id="rId2"/>
              </a:rPr>
              <a:t>http://www.gbif.org</a:t>
            </a:r>
            <a:r>
              <a:rPr lang="en-US" dirty="0"/>
              <a:t> | </a:t>
            </a:r>
            <a:r>
              <a:rPr lang="en-US" dirty="0" smtClean="0"/>
              <a:t>03 SET </a:t>
            </a:r>
            <a:r>
              <a:rPr lang="en-US" dirty="0"/>
              <a:t>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5270998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publicação</a:t>
            </a:r>
            <a:r>
              <a:rPr lang="en-US" dirty="0"/>
              <a:t> de dados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83601"/>
              </p:ext>
            </p:extLst>
          </p:nvPr>
        </p:nvGraphicFramePr>
        <p:xfrm>
          <a:off x="350622" y="4542316"/>
          <a:ext cx="4081704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7735"/>
                <a:gridCol w="845388"/>
                <a:gridCol w="1268083"/>
                <a:gridCol w="750498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France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21,582,586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United Kingdom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2,440,150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5,920,877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Belgium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2,297,574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Sweden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4,907,131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Norway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2,192,808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Brazil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3,736,933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Netherlands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2,088,214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Australia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3,605,281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Finland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1,736,075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507552"/>
              </p:ext>
            </p:extLst>
          </p:nvPr>
        </p:nvGraphicFramePr>
        <p:xfrm>
          <a:off x="4847334" y="4542316"/>
          <a:ext cx="4081704" cy="15954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7735"/>
                <a:gridCol w="887134"/>
                <a:gridCol w="1130060"/>
                <a:gridCol w="846775"/>
              </a:tblGrid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1. United States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212,516,656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6. Netherlands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22,694,678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2. Sweden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52,232,884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7. Finland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20,157,042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3. 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49,611,538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8. Norway</a:t>
                      </a: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19,137,395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4. Australia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40,300,025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9. Germany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19,121,495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097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5. France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38,974,640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10. Spain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762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latin typeface="Arial Narrow"/>
                          <a:cs typeface="Arial Narrow"/>
                        </a:rPr>
                        <a:t>10,668,065</a:t>
                      </a:r>
                      <a:endParaRPr lang="en-US" sz="12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Text Placeholder 3"/>
          <p:cNvSpPr txBox="1">
            <a:spLocks/>
          </p:cNvSpPr>
          <p:nvPr/>
        </p:nvSpPr>
        <p:spPr>
          <a:xfrm>
            <a:off x="441325" y="6407149"/>
            <a:ext cx="6578311" cy="32145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7" y="756060"/>
            <a:ext cx="3299092" cy="330182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88" y="748146"/>
            <a:ext cx="3313993" cy="3318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450" y="4068102"/>
            <a:ext cx="42580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 Narrow" panose="020B0606020202030204" pitchFamily="34" charset="0"/>
              </a:rPr>
              <a:t>Número de novos registos</a:t>
            </a:r>
            <a:r>
              <a:rPr lang="pt-PT" sz="1050" b="1" baseline="30000" dirty="0">
                <a:latin typeface="Arial Narrow" panose="020B0606020202030204" pitchFamily="34" charset="0"/>
              </a:rPr>
              <a:t>1</a:t>
            </a:r>
            <a:r>
              <a:rPr lang="pt-PT" sz="1050" b="1" dirty="0">
                <a:latin typeface="Arial Narrow" panose="020B0606020202030204" pitchFamily="34" charset="0"/>
              </a:rPr>
              <a:t> publicados </a:t>
            </a:r>
            <a:r>
              <a:rPr lang="pt-PT" sz="1050" dirty="0">
                <a:latin typeface="Arial Narrow" panose="020B0606020202030204" pitchFamily="34" charset="0"/>
              </a:rPr>
              <a:t>-Top 10  de países participantes </a:t>
            </a:r>
          </a:p>
          <a:p>
            <a:pPr algn="ctr"/>
            <a:r>
              <a:rPr lang="pt-PT" sz="1050" dirty="0">
                <a:latin typeface="Arial Narrow" panose="020B0606020202030204" pitchFamily="34" charset="0"/>
              </a:rPr>
              <a:t>(1 Jan a </a:t>
            </a:r>
            <a:r>
              <a:rPr lang="pt-PT" sz="1050" dirty="0" smtClean="0">
                <a:latin typeface="Arial Narrow" panose="020B0606020202030204" pitchFamily="34" charset="0"/>
              </a:rPr>
              <a:t>31 Ago </a:t>
            </a:r>
            <a:r>
              <a:rPr lang="pt-PT" sz="1050" dirty="0">
                <a:latin typeface="Arial Narrow" panose="020B0606020202030204" pitchFamily="34" charset="0"/>
              </a:rPr>
              <a:t>2015)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899" y="4068102"/>
            <a:ext cx="4166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Arial Narrow" panose="020B0606020202030204" pitchFamily="34" charset="0"/>
              </a:rPr>
              <a:t>Número</a:t>
            </a:r>
            <a:r>
              <a:rPr lang="en-US" sz="1100" b="1" dirty="0">
                <a:latin typeface="Arial Narrow" panose="020B0606020202030204" pitchFamily="34" charset="0"/>
              </a:rPr>
              <a:t> total de registos</a:t>
            </a:r>
            <a:r>
              <a:rPr lang="en-US" sz="1100" b="1" baseline="30000" dirty="0">
                <a:latin typeface="Arial Narrow" panose="020B0606020202030204" pitchFamily="34" charset="0"/>
              </a:rPr>
              <a:t>1</a:t>
            </a:r>
            <a:r>
              <a:rPr lang="en-US" sz="1100" b="1" dirty="0">
                <a:latin typeface="Arial Narrow" panose="020B0606020202030204" pitchFamily="34" charset="0"/>
              </a:rPr>
              <a:t>  </a:t>
            </a:r>
            <a:r>
              <a:rPr lang="en-US" sz="1100" b="1" dirty="0" err="1">
                <a:latin typeface="Arial Narrow" panose="020B0606020202030204" pitchFamily="34" charset="0"/>
              </a:rPr>
              <a:t>publicados</a:t>
            </a:r>
            <a:r>
              <a:rPr lang="en-US" sz="1100" b="1" dirty="0">
                <a:latin typeface="Arial Narrow" panose="020B0606020202030204" pitchFamily="34" charset="0"/>
              </a:rPr>
              <a:t> </a:t>
            </a:r>
            <a:r>
              <a:rPr lang="en-US" sz="1100" dirty="0">
                <a:latin typeface="Arial Narrow" panose="020B0606020202030204" pitchFamily="34" charset="0"/>
              </a:rPr>
              <a:t>—Top 10  de </a:t>
            </a:r>
            <a:r>
              <a:rPr lang="en-US" sz="1100" dirty="0" err="1">
                <a:latin typeface="Arial Narrow" panose="020B0606020202030204" pitchFamily="34" charset="0"/>
              </a:rPr>
              <a:t>países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  <a:r>
              <a:rPr lang="en-US" sz="1100" dirty="0" err="1">
                <a:latin typeface="Arial Narrow" panose="020B0606020202030204" pitchFamily="34" charset="0"/>
              </a:rPr>
              <a:t>participantes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1100" dirty="0">
                <a:latin typeface="Arial Narrow" panose="020B0606020202030204" pitchFamily="34" charset="0"/>
              </a:rPr>
              <a:t>(a </a:t>
            </a:r>
            <a:r>
              <a:rPr lang="en-US" sz="1100" dirty="0" err="1">
                <a:latin typeface="Arial Narrow" panose="020B0606020202030204" pitchFamily="34" charset="0"/>
              </a:rPr>
              <a:t>partir</a:t>
            </a:r>
            <a:r>
              <a:rPr lang="en-US" sz="1100" dirty="0">
                <a:latin typeface="Arial Narrow" panose="020B0606020202030204" pitchFamily="34" charset="0"/>
              </a:rPr>
              <a:t> de </a:t>
            </a:r>
            <a:r>
              <a:rPr lang="en-US" sz="1100" dirty="0" smtClean="0">
                <a:latin typeface="Arial Narrow" panose="020B0606020202030204" pitchFamily="34" charset="0"/>
              </a:rPr>
              <a:t>31 Ago </a:t>
            </a:r>
            <a:r>
              <a:rPr lang="en-US" sz="1100" dirty="0">
                <a:latin typeface="Arial Narrow" panose="020B0606020202030204" pitchFamily="34" charset="0"/>
              </a:rPr>
              <a:t>2015)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2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Tráfico</a:t>
            </a:r>
            <a:r>
              <a:rPr lang="en-US" dirty="0"/>
              <a:t> Web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quadrimestre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769037"/>
            <a:ext cx="7780867" cy="1655960"/>
          </a:xfrm>
        </p:spPr>
      </p:pic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 smtClean="0"/>
              <a:t>uso</a:t>
            </a:r>
            <a:r>
              <a:rPr lang="en-US" dirty="0" smtClean="0"/>
              <a:t> do gbif.org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331" y="488704"/>
            <a:ext cx="535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Jun 2015 –1 Set 2015</a:t>
            </a:r>
            <a:b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comparado</a:t>
            </a:r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 1 Jun 2014  – 1 Set 2014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873008"/>
              </p:ext>
            </p:extLst>
          </p:nvPr>
        </p:nvGraphicFramePr>
        <p:xfrm>
          <a:off x="1485491" y="2517531"/>
          <a:ext cx="5930631" cy="38266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9425"/>
                <a:gridCol w="2626432"/>
                <a:gridCol w="1018232"/>
                <a:gridCol w="1083926"/>
                <a:gridCol w="722616"/>
              </a:tblGrid>
              <a:tr h="2508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Arial Narrow"/>
                          <a:cs typeface="Arial Narrow"/>
                        </a:rPr>
                        <a:t>Country/Territory</a:t>
                      </a:r>
                      <a:endParaRPr lang="en-US" sz="1100" b="0" dirty="0">
                        <a:latin typeface="Arial Narrow"/>
                        <a:cs typeface="Arial Narrow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latin typeface="Arial Narrow"/>
                          <a:cs typeface="Arial Narrow"/>
                        </a:rPr>
                        <a:t>Sessions</a:t>
                      </a:r>
                      <a:endParaRPr lang="en-US" sz="1100" b="0" dirty="0">
                        <a:latin typeface="Arial Narrow"/>
                        <a:cs typeface="Arial Narrow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latin typeface="Arial Narrow"/>
                          <a:cs typeface="Arial Narrow"/>
                        </a:rPr>
                        <a:t>% Total Sessions</a:t>
                      </a:r>
                      <a:endParaRPr lang="en-US" sz="1100" b="0" dirty="0">
                        <a:latin typeface="Arial Narrow"/>
                        <a:cs typeface="Arial Narrow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Arial Narrow"/>
                          <a:cs typeface="Arial Narrow"/>
                        </a:rPr>
                        <a:t>Prev.</a:t>
                      </a:r>
                      <a:r>
                        <a:rPr lang="en-US" sz="1100" b="0" baseline="0" dirty="0" smtClean="0">
                          <a:latin typeface="Arial Narrow"/>
                          <a:cs typeface="Arial Narrow"/>
                        </a:rPr>
                        <a:t> rank</a:t>
                      </a:r>
                      <a:endParaRPr lang="en-US" sz="1100" b="0" dirty="0">
                        <a:latin typeface="Arial Narrow"/>
                        <a:cs typeface="Arial Narrow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United States</a:t>
                      </a: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38,761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12.19%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*China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19,927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6.27%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India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16,974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5.34%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Germany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16,463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5.18%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Brazil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14,168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4.46%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France</a:t>
                      </a: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12,328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3.88%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Spain</a:t>
                      </a: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12,012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3.78%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>
                          <a:latin typeface="Arial"/>
                          <a:cs typeface="Arial"/>
                        </a:rPr>
                        <a:t>United Kingdom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11,977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3.77%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9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9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Mexico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11,103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3.49%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baseline="0" dirty="0" smtClean="0">
                          <a:latin typeface="Arial"/>
                          <a:cs typeface="Arial"/>
                        </a:rPr>
                        <a:t>Colombia</a:t>
                      </a:r>
                      <a:endParaRPr lang="en-US" sz="1500" b="1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8,799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2.77%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</a:tr>
              <a:tr h="3245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Arial"/>
                          <a:cs typeface="Arial"/>
                        </a:rPr>
                        <a:t>Italy</a:t>
                      </a: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latin typeface="Arial"/>
                          <a:cs typeface="Arial"/>
                        </a:rPr>
                        <a:t>8,088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/>
                          <a:cs typeface="Arial"/>
                        </a:rPr>
                        <a:t>2.54%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88524" marR="88524" marT="44262" marB="442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88524" marR="88524" marT="44262" marB="44262"/>
                </a:tc>
              </a:tr>
            </a:tbl>
          </a:graphicData>
        </a:graphic>
      </p:graphicFrame>
      <p:sp>
        <p:nvSpPr>
          <p:cNvPr id="14" name="Text Placeholder 13"/>
          <p:cNvSpPr txBox="1">
            <a:spLocks/>
          </p:cNvSpPr>
          <p:nvPr/>
        </p:nvSpPr>
        <p:spPr>
          <a:xfrm>
            <a:off x="455185" y="6409464"/>
            <a:ext cx="7156324" cy="38311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900" b="0" kern="1200" cap="none" baseline="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i="1" dirty="0"/>
              <a:t>*Estatísticas para o final de Junho incluem anómalos não corrigidos de tráfego originário da China</a:t>
            </a:r>
            <a:br>
              <a:rPr lang="pt-PT" i="1" dirty="0"/>
            </a:br>
            <a:r>
              <a:rPr lang="pt-PT" i="1" dirty="0"/>
              <a:t>Relatório do Google </a:t>
            </a:r>
            <a:r>
              <a:rPr lang="pt-PT" i="1" dirty="0" err="1"/>
              <a:t>Analytics</a:t>
            </a:r>
            <a:r>
              <a:rPr lang="pt-PT" i="1" dirty="0"/>
              <a:t> para GBIF.org; Disponível através de  pedido para</a:t>
            </a:r>
            <a:r>
              <a:rPr lang="en-US" i="1" dirty="0"/>
              <a:t> </a:t>
            </a:r>
            <a:r>
              <a:rPr lang="en-US" dirty="0">
                <a:hlinkClick r:id="rId3"/>
              </a:rPr>
              <a:t>comms@gbif.org</a:t>
            </a:r>
            <a:r>
              <a:rPr lang="en-US" dirty="0"/>
              <a:t> | </a:t>
            </a:r>
            <a:r>
              <a:rPr lang="en-US" dirty="0" smtClean="0"/>
              <a:t>02 SET </a:t>
            </a:r>
            <a:r>
              <a:rPr lang="en-US" dirty="0"/>
              <a:t>2015 </a:t>
            </a:r>
          </a:p>
        </p:txBody>
      </p:sp>
    </p:spTree>
    <p:extLst>
      <p:ext uri="{BB962C8B-B14F-4D97-AF65-F5344CB8AC3E}">
        <p14:creationId xmlns:p14="http://schemas.microsoft.com/office/powerpoint/2010/main" val="330339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19831</TotalTime>
  <Words>2190</Words>
  <Application>Microsoft Macintosh PowerPoint</Application>
  <PresentationFormat>On-screen Show (4:3)</PresentationFormat>
  <Paragraphs>548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GBIF_v2</vt:lpstr>
      <vt:lpstr>GBIF ATUALIZAÇÃO MENSAL</vt:lpstr>
      <vt:lpstr>GBIF em números</vt:lpstr>
      <vt:lpstr>GBIF em números – AGoSTo</vt:lpstr>
      <vt:lpstr>Últimas notícias</vt:lpstr>
      <vt:lpstr>DaDOS PUBLICADOS ATRAVÉS DO GBIf.org</vt:lpstr>
      <vt:lpstr>DaDOS PUBLICADOS ATRAVÉS DOgbif.org</vt:lpstr>
      <vt:lpstr>PUBLICADORES DE DADOS</vt:lpstr>
      <vt:lpstr>DaDOS—por paRTICIPANTE gbif</vt:lpstr>
      <vt:lpstr>Tráfico Web por quadrimestre</vt:lpstr>
      <vt:lpstr>Visitas a GBIF.org por país</vt:lpstr>
      <vt:lpstr>Visitas a GBIF.org por país</vt:lpstr>
      <vt:lpstr>Citações em publicações científicas revistas por pares</vt:lpstr>
      <vt:lpstr>CITAÇõES DE uso, por país dos autores</vt:lpstr>
      <vt:lpstr>Exemplos de investigação científica</vt:lpstr>
      <vt:lpstr>Exemplos de investigação científica (continuação)</vt:lpstr>
      <vt:lpstr>Exemplos de investigação científica (continuação)</vt:lpstr>
      <vt:lpstr>Número de participantes no gBIF</vt:lpstr>
      <vt:lpstr>Mapa dos países participantes no GBIF</vt:lpstr>
      <vt:lpstr>Lista de participantes GBIF</vt:lpstr>
      <vt:lpstr>Fontes de financiamento</vt:lpstr>
      <vt:lpstr>Afiliações actuais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mblaursen</dc:creator>
  <cp:lastModifiedBy>Sampreethi Aipanjiguly</cp:lastModifiedBy>
  <cp:revision>698</cp:revision>
  <dcterms:created xsi:type="dcterms:W3CDTF">2013-11-11T19:58:28Z</dcterms:created>
  <dcterms:modified xsi:type="dcterms:W3CDTF">2015-09-15T10:13:42Z</dcterms:modified>
</cp:coreProperties>
</file>