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3" r:id="rId2"/>
    <p:sldId id="330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33" r:id="rId13"/>
    <p:sldId id="323" r:id="rId14"/>
    <p:sldId id="331" r:id="rId15"/>
    <p:sldId id="324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33"/>
            <p14:sldId id="323"/>
            <p14:sldId id="331"/>
            <p14:sldId id="32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99"/>
    <a:srgbClr val="006747"/>
    <a:srgbClr val="40BFFF"/>
    <a:srgbClr val="E5FFFF"/>
    <a:srgbClr val="7D466A"/>
    <a:srgbClr val="636FB4"/>
    <a:srgbClr val="000090"/>
    <a:srgbClr val="509E2F"/>
    <a:srgbClr val="175CA1"/>
    <a:srgbClr val="FDB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0717" autoAdjust="0"/>
  </p:normalViewPr>
  <p:slideViewPr>
    <p:cSldViewPr snapToGrid="0" snapToObjects="1">
      <p:cViewPr varScale="1">
        <p:scale>
          <a:sx n="104" d="100"/>
          <a:sy n="104" d="100"/>
        </p:scale>
        <p:origin x="-608" y="-128"/>
      </p:cViewPr>
      <p:guideLst>
        <p:guide orient="horz" pos="3544"/>
        <p:guide orient="horz" pos="1046"/>
        <p:guide orient="horz" pos="499"/>
        <p:guide orient="horz" pos="730"/>
        <p:guide orient="horz" pos="1589"/>
        <p:guide orient="horz" pos="2569"/>
        <p:guide orient="horz" pos="2528"/>
        <p:guide pos="2881"/>
        <p:guide pos="381"/>
        <p:guide pos="5230"/>
        <p:guide pos="23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01/08/17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01/08/17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mo.gbif.org/occurrence/157103187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://buff.ly/2nY4hY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2/ecs2.1825" TargetMode="External"/><Relationship Id="rId4" Type="http://schemas.openxmlformats.org/officeDocument/2006/relationships/hyperlink" Target="http://dx.doi.org/10.1002/ecs2.1800" TargetMode="External"/><Relationship Id="rId5" Type="http://schemas.openxmlformats.org/officeDocument/2006/relationships/hyperlink" Target="https://doi.org/10.1111/jbi.13025" TargetMode="External"/><Relationship Id="rId6" Type="http://schemas.openxmlformats.org/officeDocument/2006/relationships/hyperlink" Target="https://doi.org/10.1111/1365-2435.12900" TargetMode="External"/><Relationship Id="rId7" Type="http://schemas.openxmlformats.org/officeDocument/2006/relationships/hyperlink" Target="https://doi.org/10.1371/journal.pone.0175739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x.doi.org/10.1111/jvs.1254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ecs2.1833" TargetMode="External"/><Relationship Id="rId4" Type="http://schemas.openxmlformats.org/officeDocument/2006/relationships/hyperlink" Target="https://doi.org/10.1098/rstb.2016.0127" TargetMode="External"/><Relationship Id="rId5" Type="http://schemas.openxmlformats.org/officeDocument/2006/relationships/hyperlink" Target="http://bit.ly/2smQji3" TargetMode="External"/><Relationship Id="rId6" Type="http://schemas.openxmlformats.org/officeDocument/2006/relationships/hyperlink" Target="https://doi.org/10.3389/fpls.2017.0077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07/s10531-017-1356-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eb.12599" TargetMode="External"/><Relationship Id="rId4" Type="http://schemas.openxmlformats.org/officeDocument/2006/relationships/hyperlink" Target="https://doi.org/10.1016/j.ecolmodel.2017.06.006" TargetMode="External"/><Relationship Id="rId5" Type="http://schemas.openxmlformats.org/officeDocument/2006/relationships/hyperlink" Target="https://doi.org/10.1111/ddi.12578" TargetMode="External"/><Relationship Id="rId6" Type="http://schemas.openxmlformats.org/officeDocument/2006/relationships/hyperlink" Target="https://doi.org/10.1007/s12526-017-0740-1" TargetMode="External"/><Relationship Id="rId7" Type="http://schemas.openxmlformats.org/officeDocument/2006/relationships/hyperlink" Target="https://doi.org/10.1038/s41598-017-03098-w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doi.org/10.1111/ddi.125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ph.12593" TargetMode="External"/><Relationship Id="rId4" Type="http://schemas.openxmlformats.org/officeDocument/2006/relationships/hyperlink" Target="http://dx.doi.org/10.1177/1940082917714227" TargetMode="External"/><Relationship Id="rId5" Type="http://schemas.openxmlformats.org/officeDocument/2006/relationships/hyperlink" Target="http://dx.doi.org/10.1007/978-3-319-56363-3_11" TargetMode="External"/><Relationship Id="rId6" Type="http://schemas.openxmlformats.org/officeDocument/2006/relationships/hyperlink" Target="https://doi.org/10.1371/journal.pone.0176993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111/nph.146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hyperlink" Target="https://demo.gbif.org/the-gbif-networ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bif.org/occurrence/1291088307" TargetMode="External"/><Relationship Id="rId12" Type="http://schemas.openxmlformats.org/officeDocument/2006/relationships/hyperlink" Target="https://creativecommons.org/licenses/by-nc/4.0" TargetMode="External"/><Relationship Id="rId13" Type="http://schemas.openxmlformats.org/officeDocument/2006/relationships/image" Target="../media/image8.jpeg"/><Relationship Id="rId14" Type="http://schemas.microsoft.com/office/2007/relationships/hdphoto" Target="../media/hdphoto3.wdp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gbif.org/newsroom/news/canada-resumes-full-participation" TargetMode="External"/><Relationship Id="rId3" Type="http://schemas.openxmlformats.org/officeDocument/2006/relationships/hyperlink" Target="http://www.globis-b.eu/news/10/globis-b_essential_biodiversity_variables_workshop_on_species_traits_held_in_amsterdam.html" TargetMode="External"/><Relationship Id="rId4" Type="http://schemas.openxmlformats.org/officeDocument/2006/relationships/hyperlink" Target="http://www.gbif.org/newsroom/news/2017-young-researchers-awards-call-for-nominations" TargetMode="External"/><Relationship Id="rId5" Type="http://schemas.openxmlformats.org/officeDocument/2006/relationships/image" Target="../media/image6.jpeg"/><Relationship Id="rId6" Type="http://schemas.microsoft.com/office/2007/relationships/hdphoto" Target="../media/hdphoto2.wdp"/><Relationship Id="rId7" Type="http://schemas.openxmlformats.org/officeDocument/2006/relationships/image" Target="../media/image7.jpg"/><Relationship Id="rId8" Type="http://schemas.openxmlformats.org/officeDocument/2006/relationships/hyperlink" Target="http://www.gbif.org/newsroom/summary" TargetMode="External"/><Relationship Id="rId9" Type="http://schemas.openxmlformats.org/officeDocument/2006/relationships/hyperlink" Target="https://www.flickr.com/photos/alaska_region/29536925604" TargetMode="External"/><Relationship Id="rId10" Type="http://schemas.openxmlformats.org/officeDocument/2006/relationships/hyperlink" Target="https://creativecommons.org/licenses/by/2.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hyperlink" Target="http://www.gbif.org/analytics/global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954212" y="5595507"/>
            <a:ext cx="6757275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White sweet clover (</a:t>
            </a:r>
            <a:r>
              <a:rPr lang="en-US" sz="800" b="0" i="0">
                <a:solidFill>
                  <a:schemeClr val="tx1"/>
                </a:solidFill>
              </a:rPr>
              <a:t>Melilotus albus</a:t>
            </a:r>
            <a:r>
              <a:rPr lang="en-US" sz="800" b="0">
                <a:solidFill>
                  <a:schemeClr val="tx1"/>
                </a:solidFill>
              </a:rPr>
              <a:t>), observed in Wannsee, Berlin, 18 June 2017.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</a:rPr>
              <a:t>Photo CC BY-SA W.-H. Kusber. From BoBO - Botanic Garden and Botanical Museum Berlin-Dahlem Observations </a:t>
            </a:r>
            <a:r>
              <a:rPr lang="en-US" sz="800" b="0">
                <a:solidFill>
                  <a:schemeClr val="tx1"/>
                </a:solidFill>
                <a:hlinkClick r:id="rId2"/>
              </a:rPr>
              <a:t>https://demo.gbif.org/occurrence/1571031873</a:t>
            </a:r>
            <a:r>
              <a:rPr lang="en-US" sz="800" b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1660" b="10617"/>
          <a:stretch/>
        </p:blipFill>
        <p:spPr>
          <a:xfrm>
            <a:off x="0" y="1158875"/>
            <a:ext cx="9144000" cy="5332235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July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4" b="41703"/>
          <a:stretch/>
        </p:blipFill>
        <p:spPr>
          <a:xfrm>
            <a:off x="432553" y="1301973"/>
            <a:ext cx="8132046" cy="478144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2017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1" t="4125" r="10458" b="26635"/>
          <a:stretch/>
        </p:blipFill>
        <p:spPr>
          <a:xfrm>
            <a:off x="4820269" y="518654"/>
            <a:ext cx="3165474" cy="3267549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94876209"/>
              </p:ext>
            </p:extLst>
          </p:nvPr>
        </p:nvGraphicFramePr>
        <p:xfrm>
          <a:off x="794349" y="2534261"/>
          <a:ext cx="3171146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026"/>
                <a:gridCol w="1571634"/>
                <a:gridCol w="1144486"/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Switzerland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936562564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North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-1" r="12870" b="5538"/>
          <a:stretch/>
        </p:blipFill>
        <p:spPr>
          <a:xfrm>
            <a:off x="432554" y="1551563"/>
            <a:ext cx="6336702" cy="4074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Geography of GBIF-enabled research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"/>
                <a:cs typeface="Arial"/>
              </a:rPr>
              <a:t>2008-present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133167" y="1660525"/>
            <a:ext cx="1521366" cy="519747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In this map, darker shades indicate a higher number of peer-reviewed papers citing use of GBIF as a data source, authored by researchers from institutions in the country shown.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i="1">
                <a:solidFill>
                  <a:schemeClr val="tx1"/>
                </a:solidFill>
              </a:rPr>
              <a:t>To view an interactive version of this map, including the up to date number for each country, visit </a:t>
            </a:r>
            <a:r>
              <a:rPr lang="en-US" sz="1200" i="1">
                <a:solidFill>
                  <a:schemeClr val="tx1"/>
                </a:solidFill>
                <a:hlinkClick r:id="rId3"/>
              </a:rPr>
              <a:t>http://buff.ly/2nY4hY7</a:t>
            </a:r>
            <a:r>
              <a:rPr lang="en-US" sz="1200" i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28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1/3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059373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Amaral AG, Munhoz CBR, Walter BMT, Aguirre-Gutiérrez J &amp; Raes N (2017) Richness pattern and phytogeography of the Cerrado's herb-shrub flora and implications for conservation.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Vegetation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doi:10.1111/jvs.12541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Netherlands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Ashraf U, Peterson AT, Chaudhry MN et al. (2017) Ecological niche model comparison under different climate scenarios: a case study of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Olea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spp. in Asia.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e18025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3"/>
                        </a:rPr>
                        <a:t>doi:10.1002/ecs2.1825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Pakistan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Species distribution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Cross T, Finn JT &amp; Bradley BA (2017) Frequency of invasive plant occurrence is not a suitable proxy for abundance in the Northeast United States.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e01800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4"/>
                        </a:rPr>
                        <a:t>doi:10.1002/ecs2.1800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Maestri R, Shenbrot GI &amp; Krasnov BR (2017) Parasite beta diversity, host beta diversity and environment: application of two approaches to reveal patterns of flea species turnover in Mongolia.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doi:10.1111/jbi.13025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Brazil, Israel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Biogeography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Males J &amp; Griffiths H (2017) Functional types in the Bromeliaceae: relationships with drought resistance traits and bioclimatic distributions.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Functional Ecology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6"/>
                        </a:rPr>
                        <a:t>doi:10.1111/1365-2435.12900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Ecology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O'Hara CC, Afflerbach JC, Scarborough C, Kaschner K &amp; Halpern BS (2017) Aligning marine species range data to better serve science and conservation.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12(5): e0175739.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7"/>
                        </a:rPr>
                        <a:t>doi:10.1371/journal.pone.0175739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Germany, United Kingdom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May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72459"/>
              </p:ext>
            </p:extLst>
          </p:nvPr>
        </p:nvGraphicFramePr>
        <p:xfrm>
          <a:off x="3829050" y="488714"/>
          <a:ext cx="4857750" cy="437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Phillips HRP, Newbold T &amp; Purvis A (2017) Land-use effects on local biodiversity in tropical forests vary between continents.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26(9):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2251-2270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2"/>
                        </a:rPr>
                        <a:t>doi:10.1007/s10531-017-1356-2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Germany, United Kingdom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Sapes G, Serra-Diaz JM, Lloret F (2017) Species climatic niche explains drought-induced die-off in a Mediterranean woody community.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Ecosphere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8(5): e01833 </a:t>
                      </a:r>
                      <a:r>
                        <a:rPr lang="fr-FR" sz="1200">
                          <a:latin typeface="Arial Narrow"/>
                          <a:cs typeface="Arial Narrow"/>
                          <a:hlinkClick r:id="rId3"/>
                        </a:rPr>
                        <a:t>doi:10.1002/ecs2.1833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Spain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Sokolow SH, Jones IJ, Jocque M et al. (2017) Nearly 400 million people are at higher risk of schistosomiasis because dams block the migration of snail-eating river prawns.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Philosophical Transactions of the Royal Society B: Biological Sciences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372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(1722): 20160127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hr-HR" sz="1200">
                          <a:latin typeface="Arial Narrow"/>
                          <a:cs typeface="Arial Narrow"/>
                          <a:hlinkClick r:id="rId4"/>
                        </a:rPr>
                        <a:t>doi:10.1098/rstb.2016.0127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Stojanović DV, Vajgand D, Radović D, Ćurĉić N &amp; Ćurĉić S (2017) Expansion of the range of the introduced moth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Acontia candefacta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in southeastern Europe. Bulletin of Insectology.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http://bit.ly/2smQji3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Serbia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Truong TTA, Hardy GESJ &amp; Andrew ME (2017) Contemporary Remotely Sensed Data Products Refine Invasive Plants Risk Mapping in Data Poor Regions.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Frontiers in Plant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8: 770 </a:t>
                      </a:r>
                      <a:r>
                        <a:rPr lang="pt-BR" sz="1200">
                          <a:latin typeface="Arial Narrow"/>
                          <a:cs typeface="Arial Narrow"/>
                          <a:hlinkClick r:id="rId6"/>
                        </a:rPr>
                        <a:t>doi:10.3389/fpls.2017.00770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Viet Nam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June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259511"/>
              </p:ext>
            </p:extLst>
          </p:nvPr>
        </p:nvGraphicFramePr>
        <p:xfrm>
          <a:off x="3829050" y="488714"/>
          <a:ext cx="485775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Barratt CD, Bwong BA, Onstein RE et al. (2017) Environmental correlates of phylogenetic endemism in amphibians and the conservation of refugia in the Coastal Forests of Eastern Africa.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2"/>
                        </a:rPr>
                        <a:t>doi:10.1111/ddi.12582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Switzerland, Netherlands, Kenya, Australia, Italy, United Kingdom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Chapman D, Purse BV, Roy HE &amp; Bullock JM (2017) Global trade networks determine the distribution of invasive non-native species,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3"/>
                        </a:rPr>
                        <a:t>doi:10.1111/geb.12599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Chefaoui RM &amp; Serrão EA (2017) Accounting for uncertainty in predictions of a marine species: Integrating population genetics to verify past distributions.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Ecological Modelling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359: 229-239. </a:t>
                      </a:r>
                      <a:r>
                        <a:rPr lang="it-IT" sz="1200">
                          <a:latin typeface="Arial Narrow"/>
                          <a:cs typeface="Arial Narrow"/>
                          <a:hlinkClick r:id="rId4"/>
                        </a:rPr>
                        <a:t>doi:10.1016/j.ecolmodel.2017.06.006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Portugal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Marine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Klonner G, Dullinger I, Wessely J et al. (2017) Will climate change increase hybridization risk between potential plant invaders and their congeners in Europe?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Diversity and Distributions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5"/>
                        </a:rPr>
                        <a:t>doi:10.1111/ddi.12578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Austria, Denmark, France, United Kingdom, China, Czech Republic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Ludt WB, Morgan L, Bishop J &amp; Chakrabarty P (2017) A quantitative and statistical biological comparison of three semi-enclosed seas: the Red Sea, the Persian (Arabian) Gulf, and the Gulf of California.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Marine Biodiversity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6"/>
                        </a:rPr>
                        <a:t>doi:10.1007/s12526-017-0740-1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Kuwait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Biogeography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7D466A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Oliveira U, Vasconcelos MF &amp; Santos AJ (2017) Biogeography of Amazon birds: rivers limit species composition, but not areas of endemism.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Scientific Reports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7: 2992. </a:t>
                      </a:r>
                      <a:r>
                        <a:rPr lang="mr-IN" sz="1200">
                          <a:latin typeface="Arial Narrow"/>
                          <a:cs typeface="Arial Narrow"/>
                          <a:hlinkClick r:id="rId7"/>
                        </a:rPr>
                        <a:t>doi:10.1038/s41598-017-03098-w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Brazil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Biogeography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7605074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59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June 2017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31134"/>
              </p:ext>
            </p:extLst>
          </p:nvPr>
        </p:nvGraphicFramePr>
        <p:xfrm>
          <a:off x="3829050" y="488714"/>
          <a:ext cx="4854870" cy="580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Pérez-Escobar OA, Chomicki G, Condamine FL et al. (2017) Recent origin and rapid speciation of Neotropical orchids in the world's richest plant biodiversity hotspot.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New Phytologist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215(2): 891-905.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doi:10.1111/nph.14629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Kingdom, Denmark, France, Netherlands, Costa Rica, Australia, Sweden, Switzerland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Biogeography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Ramirez-Cabral NYZ, Kumar L &amp; Shabani F (2017) Global risk levels for corn rusts (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Puccinia sorghi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and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Puccinia polysora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under climate change projections.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Phytopathology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cs-CZ" sz="1200">
                          <a:latin typeface="Arial Narrow"/>
                          <a:cs typeface="Arial Narrow"/>
                          <a:hlinkClick r:id="rId3"/>
                        </a:rPr>
                        <a:t>doi:10.1111/jph.12593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Australia,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Ramírez-Toro W, Torres-Miranda A, González-Rodríguez A, Ruiz-Sanchez E, Luna-Vega I &amp; Oyama K (2017) A Multicriteria Analysis for Prioritizing Areas for Conservation of Oaks (Fagaceae: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Quercus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) in Oaxaca, Southern Mexico.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Tropical Conservation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doi:10.1177/1940082917714227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Mexico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Conservation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Soudzilovskaia NA, Vaessen S, van’t Zelfde M &amp; Raes N (2017) Global Patterns of Mycorrhizal Distribution and Their Environmental Drivers, in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Biogeography of Mycorrhizal Symbiosis</a:t>
                      </a:r>
                      <a:r>
                        <a:rPr lang="en-US" sz="1200" i="0">
                          <a:latin typeface="Arial Narrow"/>
                          <a:cs typeface="Arial Narrow"/>
                        </a:rPr>
                        <a:t>, ed. Tedersoo L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doi:10.1007/978-3-319-56363-3_11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Netherlands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Species</a:t>
                      </a:r>
                      <a:r>
                        <a:rPr lang="en-US" sz="1200" b="1" baseline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distribution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Talaga S, Leroy C, Guidez A et al. (2017) DNA reference libraries of French Guianese mosquitoes for barcoding and metabarcoding.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PLoS ONE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12(6):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e0176993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nb-NO" sz="1200">
                          <a:latin typeface="Arial Narrow"/>
                          <a:cs typeface="Arial Narrow"/>
                          <a:hlinkClick r:id="rId6"/>
                        </a:rPr>
                        <a:t>doi:10.1371/journal.pone.0176993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Taxonomy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Tanner R, Branquart E, Brundu G et al. (2017) The prioritisation of a short list of alien plants for risk analysis within the framework of the Regulation (EU) No. 1143/2014.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NeoBiota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doi:10.3897/neobiota.35.12366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France, Belgium, Italy, Switzerland, United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Kingdom, Denmark, Netherlands</a:t>
                      </a: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50"/>
            <a:ext cx="7582849" cy="450850"/>
          </a:xfrm>
        </p:spPr>
        <p:txBody>
          <a:bodyPr/>
          <a:lstStyle/>
          <a:p>
            <a:r>
              <a:rPr lang="en-US" sz="1100">
                <a:solidFill>
                  <a:srgbClr val="175CA1"/>
                </a:solidFill>
              </a:rPr>
              <a:t>https://demo.gbif.org/cms/search?type=data_use</a:t>
            </a:r>
          </a:p>
          <a:p>
            <a:endParaRPr lang="en-US" sz="110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451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3951879"/>
            <a:ext cx="1022480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54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</a:rPr>
              <a:t>783,186,133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July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35,238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497013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895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38459"/>
            <a:ext cx="967997" cy="997153"/>
          </a:xfrm>
        </p:spPr>
        <p:txBody>
          <a:bodyPr anchor="b"/>
          <a:lstStyle/>
          <a:p>
            <a:r>
              <a:rPr lang="en-US" sz="6000">
                <a:solidFill>
                  <a:srgbClr val="E8E8E8"/>
                </a:solidFill>
              </a:rPr>
              <a:t>40</a:t>
            </a:r>
            <a:endParaRPr lang="en-US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35.2</a:t>
            </a:r>
            <a:r>
              <a:rPr lang="en-US" sz="5400">
                <a:solidFill>
                  <a:srgbClr val="FFFFFF"/>
                </a:solidFill>
              </a:rPr>
              <a:t> </a:t>
            </a:r>
            <a:r>
              <a:rPr lang="en-US" sz="6000">
                <a:solidFill>
                  <a:srgbClr val="FFFFFF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en-US" sz="6000">
                <a:solidFill>
                  <a:srgbClr val="FFFFFF"/>
                </a:solidFill>
              </a:rPr>
              <a:t>102,372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9" y="5426572"/>
            <a:ext cx="32496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Records downloaded per month (avg 2017)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Unique users per month (May-June avg)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2" t="8773" r="8304" b="5993"/>
          <a:stretch/>
        </p:blipFill>
        <p:spPr>
          <a:xfrm>
            <a:off x="-1842" y="1219742"/>
            <a:ext cx="9154248" cy="5187408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5"/>
              </a:rPr>
              <a:t>https://demo.gbif.org/the-gbif-network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84620" y="3973513"/>
            <a:ext cx="2147846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Canada resumes full participation in GBIF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One of GBIF’s founding national delegations restores status and becomes 40th Voting Participant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4748" y="3973513"/>
            <a:ext cx="2332052" cy="2123977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GLOBIS-B workshop on developing an ‘EBV’ class for species traits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Experts gathered to discuss creation of consistent ecological metrics for phenological and physiological traits and behaviours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 (from GLOBIS-B)</a:t>
            </a:r>
            <a:endParaRPr lang="en-US" sz="140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Call for nominations opens for 2017 Young Researchers Awards</a:t>
            </a:r>
          </a:p>
          <a:p>
            <a:pPr marL="4763" lvl="3">
              <a:buNone/>
            </a:pPr>
            <a:r>
              <a:rPr lang="en-US" sz="1400" dirty="0">
                <a:latin typeface="Arial Narrow"/>
                <a:cs typeface="Arial Narrow"/>
              </a:rPr>
              <a:t>Nominations due 15 July for 2017 programme focused on publication of sampling-event datasets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4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  <a:p>
            <a:pPr marL="4763" lvl="3">
              <a:buNone/>
            </a:pPr>
            <a:endParaRPr lang="en-US" sz="1400">
              <a:latin typeface="Arial Narrow"/>
              <a:cs typeface="Arial Narrow"/>
            </a:endParaRPr>
          </a:p>
          <a:p>
            <a:pPr lvl="3"/>
            <a:endParaRPr lang="en-US" sz="1400" b="1">
              <a:solidFill>
                <a:srgbClr val="3C5F99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7586"/>
          <a:stretch/>
        </p:blipFill>
        <p:spPr>
          <a:xfrm>
            <a:off x="1361940" y="1944140"/>
            <a:ext cx="2200399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1" r="8426" b="122"/>
          <a:stretch/>
        </p:blipFill>
        <p:spPr>
          <a:xfrm>
            <a:off x="3872640" y="1944140"/>
            <a:ext cx="2147845" cy="1649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8"/>
              </a:rPr>
              <a:t>http://www.gbif.org/newsroom/summary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180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</a:t>
            </a:r>
            <a:r>
              <a:rPr lang="en-US" sz="900">
                <a:solidFill>
                  <a:schemeClr val="tx1"/>
                </a:solidFill>
              </a:rPr>
              <a:t>left</a:t>
            </a:r>
            <a:r>
              <a:rPr lang="en-US" sz="900" i="0">
                <a:solidFill>
                  <a:schemeClr val="tx1"/>
                </a:solidFill>
              </a:rPr>
              <a:t>) Surveying in Cooper Creek, Chugach National Forest, Alaska. 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Photo</a:t>
            </a:r>
            <a:r>
              <a:rPr lang="en-US" sz="900" i="0">
                <a:solidFill>
                  <a:schemeClr val="tx1"/>
                </a:solidFill>
              </a:rPr>
              <a:t> by USDA Forest Service Alaska Region, licensed under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CC BY 2.0</a:t>
            </a:r>
            <a:r>
              <a:rPr lang="en-US" sz="900" i="0">
                <a:solidFill>
                  <a:schemeClr val="tx1"/>
                </a:solidFill>
              </a:rPr>
              <a:t>.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</a:rPr>
              <a:t>(</a:t>
            </a:r>
            <a:r>
              <a:rPr lang="en-US" sz="900">
                <a:solidFill>
                  <a:schemeClr val="tx1"/>
                </a:solidFill>
              </a:rPr>
              <a:t>centre</a:t>
            </a:r>
            <a:r>
              <a:rPr lang="en-US" sz="900" i="0">
                <a:solidFill>
                  <a:schemeClr val="tx1"/>
                </a:solidFill>
              </a:rPr>
              <a:t>)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Short-tailed swallowtail (</a:t>
            </a:r>
            <a:r>
              <a:rPr lang="en-US" sz="900">
                <a:solidFill>
                  <a:schemeClr val="tx1"/>
                </a:solidFill>
                <a:hlinkClick r:id="rId11"/>
              </a:rPr>
              <a:t>Papilio brevicauda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)</a:t>
            </a:r>
            <a:r>
              <a:rPr lang="en-US" sz="900" i="0">
                <a:solidFill>
                  <a:schemeClr val="tx1"/>
                </a:solidFill>
              </a:rPr>
              <a:t>. Photo by Jody Allair licensed under </a:t>
            </a:r>
            <a:r>
              <a:rPr lang="en-US" sz="900" i="0">
                <a:solidFill>
                  <a:schemeClr val="tx1"/>
                </a:solidFill>
                <a:hlinkClick r:id="rId12"/>
              </a:rPr>
              <a:t>CC BY-NC 4.0</a:t>
            </a:r>
            <a:r>
              <a:rPr lang="en-US" sz="900" i="0">
                <a:solidFill>
                  <a:schemeClr val="tx1"/>
                </a:solidFill>
              </a:rPr>
              <a:t>. (right) Courtesy of GLOBIS-B.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t="7201" r="7201" b="7201"/>
          <a:stretch/>
        </p:blipFill>
        <p:spPr>
          <a:xfrm>
            <a:off x="6354954" y="1944140"/>
            <a:ext cx="2199984" cy="1649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2017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87576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2016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117,789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13.37%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4.52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68,714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7.80%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1.99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36,338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4.12%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8.40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34,848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6.67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34,552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5.68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33,898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3.85%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5.33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33,191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3.77%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5.35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28,224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3.20%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24,712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2.80%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6.36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Indonesia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20,006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2.27%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2.62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/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" y="4210994"/>
            <a:ext cx="3159125" cy="1836241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2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Occurrence records published during 2017 by country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55" t="7297" r="9212" b="13270"/>
          <a:stretch/>
        </p:blipFill>
        <p:spPr>
          <a:xfrm>
            <a:off x="4568841" y="2086667"/>
            <a:ext cx="3733784" cy="389612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62023574"/>
              </p:ext>
            </p:extLst>
          </p:nvPr>
        </p:nvGraphicFramePr>
        <p:xfrm>
          <a:off x="457200" y="2750733"/>
          <a:ext cx="3691106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88"/>
                <a:gridCol w="1290301"/>
                <a:gridCol w="1075883"/>
                <a:gridCol w="936834"/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Feb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17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11,346,533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8,969,548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7,541,222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3,516,388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3,220,424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2,597,168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1,870,213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1,630,498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1,499,975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723,367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0" name="Oval 9"/>
          <p:cNvSpPr/>
          <p:nvPr/>
        </p:nvSpPr>
        <p:spPr>
          <a:xfrm>
            <a:off x="5772889" y="3323346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30 Apr 2017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5" t="10701" r="9507" b="8002"/>
          <a:stretch/>
        </p:blipFill>
        <p:spPr>
          <a:xfrm>
            <a:off x="4603773" y="2033681"/>
            <a:ext cx="3678287" cy="3931449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02111224"/>
              </p:ext>
            </p:extLst>
          </p:nvPr>
        </p:nvGraphicFramePr>
        <p:xfrm>
          <a:off x="457199" y="2750737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339,979,449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65,190,071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40,519,027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31,451,021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30,325,909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29,406,999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26,545,089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24,232,504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23,277,447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21,218,378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5766611" y="3255217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11771" r="12201" b="34478"/>
          <a:stretch/>
        </p:blipFill>
        <p:spPr>
          <a:xfrm>
            <a:off x="4621213" y="1913828"/>
            <a:ext cx="3681412" cy="425350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2017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70107495"/>
              </p:ext>
            </p:extLst>
          </p:nvPr>
        </p:nvGraphicFramePr>
        <p:xfrm>
          <a:off x="461161" y="2654300"/>
          <a:ext cx="363611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60"/>
                <a:gridCol w="1411300"/>
                <a:gridCol w="911410"/>
                <a:gridCol w="946448"/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Feb-17</a:t>
                      </a:r>
                      <a:r>
                        <a:rPr lang="en-US" sz="1300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7,576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4,756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2,818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2,074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1,994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1,873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1,556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1,071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683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3" name="Oval 12"/>
          <p:cNvSpPr/>
          <p:nvPr/>
        </p:nvSpPr>
        <p:spPr>
          <a:xfrm>
            <a:off x="5777777" y="3120089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10891</TotalTime>
  <Words>2111</Words>
  <Application>Microsoft Macintosh PowerPoint</Application>
  <PresentationFormat>On-screen Show (4:3)</PresentationFormat>
  <Paragraphs>362</Paragraphs>
  <Slides>16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Modern Swiss</vt:lpstr>
      <vt:lpstr>Overview</vt:lpstr>
      <vt:lpstr>PowerPoint Presentation</vt:lpstr>
      <vt:lpstr>Current network</vt:lpstr>
      <vt:lpstr>Latest news</vt:lpstr>
      <vt:lpstr>Web traffic to GBIF.org, 2017</vt:lpstr>
      <vt:lpstr>Data published through GBIF.org</vt:lpstr>
      <vt:lpstr>Occurrence records published during 2017 by country</vt:lpstr>
      <vt:lpstr>Total number of occurrence records published by country as of 30 Apr 2017</vt:lpstr>
      <vt:lpstr>Data download requests by country, 2017</vt:lpstr>
      <vt:lpstr> data access and use</vt:lpstr>
      <vt:lpstr>Peer-reviewed uses, by country and region, 2017</vt:lpstr>
      <vt:lpstr> data access and use</vt:lpstr>
      <vt:lpstr>Featured research May 2017 1/3</vt:lpstr>
      <vt:lpstr>Featured research May 2017 2/2</vt:lpstr>
      <vt:lpstr>Featured research June 2017 1/2</vt:lpstr>
      <vt:lpstr>Featured research June 2017 2/2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469</cp:revision>
  <cp:lastPrinted>2016-09-24T08:43:58Z</cp:lastPrinted>
  <dcterms:created xsi:type="dcterms:W3CDTF">2014-02-07T03:47:22Z</dcterms:created>
  <dcterms:modified xsi:type="dcterms:W3CDTF">2017-08-01T10:23:25Z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