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3" r:id="rId2"/>
    <p:sldId id="330" r:id="rId3"/>
    <p:sldId id="325" r:id="rId4"/>
    <p:sldId id="284" r:id="rId5"/>
    <p:sldId id="327" r:id="rId6"/>
    <p:sldId id="329" r:id="rId7"/>
    <p:sldId id="314" r:id="rId8"/>
    <p:sldId id="321" r:id="rId9"/>
    <p:sldId id="315" r:id="rId10"/>
    <p:sldId id="306" r:id="rId11"/>
    <p:sldId id="322" r:id="rId12"/>
    <p:sldId id="323" r:id="rId13"/>
    <p:sldId id="331" r:id="rId14"/>
    <p:sldId id="334" r:id="rId15"/>
    <p:sldId id="332" r:id="rId16"/>
    <p:sldId id="333" r:id="rId17"/>
    <p:sldId id="33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313"/>
            <p14:sldId id="330"/>
            <p14:sldId id="325"/>
            <p14:sldId id="284"/>
            <p14:sldId id="327"/>
            <p14:sldId id="329"/>
            <p14:sldId id="314"/>
            <p14:sldId id="321"/>
            <p14:sldId id="315"/>
            <p14:sldId id="306"/>
            <p14:sldId id="322"/>
            <p14:sldId id="323"/>
            <p14:sldId id="331"/>
            <p14:sldId id="334"/>
            <p14:sldId id="332"/>
            <p14:sldId id="333"/>
            <p14:sldId id="33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023"/>
    <a:srgbClr val="3C5F99"/>
    <a:srgbClr val="006747"/>
    <a:srgbClr val="40BFFF"/>
    <a:srgbClr val="E5FFFF"/>
    <a:srgbClr val="7D466A"/>
    <a:srgbClr val="636FB4"/>
    <a:srgbClr val="000090"/>
    <a:srgbClr val="509E2F"/>
    <a:srgbClr val="175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90717" autoAdjust="0"/>
  </p:normalViewPr>
  <p:slideViewPr>
    <p:cSldViewPr snapToGrid="0" snapToObjects="1">
      <p:cViewPr varScale="1">
        <p:scale>
          <a:sx n="101" d="100"/>
          <a:sy n="101" d="100"/>
        </p:scale>
        <p:origin x="-784" y="-104"/>
      </p:cViewPr>
      <p:guideLst>
        <p:guide orient="horz" pos="3966"/>
        <p:guide orient="horz" pos="747"/>
        <p:guide orient="horz" pos="422"/>
        <p:guide orient="horz" pos="812"/>
        <p:guide orient="horz" pos="1776"/>
        <p:guide orient="horz" pos="3087"/>
        <p:guide orient="horz" pos="2566"/>
        <p:guide orient="horz" pos="493"/>
        <p:guide pos="2866"/>
        <p:guide pos="374"/>
        <p:guide pos="5338"/>
        <p:guide pos="22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3232"/>
    </p:cViewPr>
  </p:sorterViewPr>
  <p:notesViewPr>
    <p:cSldViewPr snapToGrid="0" snapToObjects="1">
      <p:cViewPr>
        <p:scale>
          <a:sx n="66" d="100"/>
          <a:sy n="66" d="100"/>
        </p:scale>
        <p:origin x="-2748" y="-1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>
                <a:latin typeface="Arial"/>
              </a:rPr>
              <a:t>20/02/18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272A57C-5FAA-4E66-BDD9-A79C3D547D7C}" type="datetimeFigureOut">
              <a:rPr lang="en-US" smtClean="0"/>
              <a:pPr/>
              <a:t>20/02/18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F19303DE-3E45-4DD3-9505-92EF4803E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/>
              <a:t>Useful</a:t>
            </a:r>
            <a:r>
              <a:rPr lang="en-US" sz="4400" baseline="0"/>
              <a:t> to see GBIF in its different modalities:</a:t>
            </a:r>
          </a:p>
          <a:p>
            <a:pPr marL="114300" indent="-114300"/>
            <a:r>
              <a:rPr lang="en-US" sz="4400" baseline="0"/>
              <a:t>A window on biodiversity</a:t>
            </a:r>
          </a:p>
          <a:p>
            <a:pPr marL="114300" indent="-114300"/>
            <a:r>
              <a:rPr lang="en-US" sz="4400" baseline="0"/>
              <a:t>An informatics infrastructure focuseD on tools and standards in service to science and society</a:t>
            </a:r>
          </a:p>
          <a:p>
            <a:pPr marL="114300" indent="-114300"/>
            <a:r>
              <a:rPr lang="en-US" sz="4400" baseline="0"/>
              <a:t>A global network on bioinformatics</a:t>
            </a:r>
            <a:endParaRPr lang="en-US" sz="4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76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33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4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4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1703287"/>
          </a:xfrm>
        </p:spPr>
        <p:txBody>
          <a:bodyPr>
            <a:spAutoFit/>
          </a:bodyPr>
          <a:lstStyle>
            <a:lvl1pPr>
              <a:defRPr sz="5800" b="0" i="0" kern="100" spc="-2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I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</a:t>
            </a:r>
            <a:r>
              <a:rPr lang="en-US" dirty="0" err="1" smtClean="0"/>
              <a:t>slidedoc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bg1"/>
                </a:solidFill>
              </a:defRPr>
            </a:lvl1pPr>
            <a:lvl2pPr>
              <a:defRPr b="1">
                <a:solidFill>
                  <a:srgbClr val="FDB002"/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2600"/>
            <a:ext cx="5562600" cy="7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Arial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900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 smtClean="0"/>
              <a:t>All 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More</a:t>
            </a:r>
          </a:p>
          <a:p>
            <a:pPr lvl="8"/>
            <a:r>
              <a:rPr lang="en-US" dirty="0" smtClean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58560" y="639771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 flipH="1">
            <a:off x="8444512" y="6397715"/>
            <a:ext cx="45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Arial"/>
              </a:rPr>
              <a:t>|</a:t>
            </a:r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2" r:id="rId4"/>
    <p:sldLayoutId id="2147483663" r:id="rId5"/>
    <p:sldLayoutId id="2147483656" r:id="rId6"/>
    <p:sldLayoutId id="2147483658" r:id="rId7"/>
    <p:sldLayoutId id="2147483650" r:id="rId8"/>
    <p:sldLayoutId id="2147483657" r:id="rId9"/>
    <p:sldLayoutId id="2147483659" r:id="rId10"/>
    <p:sldLayoutId id="2147483654" r:id="rId11"/>
    <p:sldLayoutId id="2147483660" r:id="rId12"/>
    <p:sldLayoutId id="214748365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0" i="0" kern="1200" spc="-15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1" kern="1200">
          <a:solidFill>
            <a:srgbClr val="D66F27"/>
          </a:solidFill>
          <a:latin typeface="Arial Narrow"/>
          <a:ea typeface="+mn-ea"/>
          <a:cs typeface="Arial Narrow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i="0" kern="1200">
          <a:solidFill>
            <a:schemeClr val="accent2"/>
          </a:solidFill>
          <a:latin typeface="Arial"/>
          <a:ea typeface="+mn-ea"/>
          <a:cs typeface="Arial"/>
        </a:defRPr>
      </a:lvl2pPr>
      <a:lvl3pPr marL="2857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65113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Arial"/>
          <a:ea typeface="+mn-ea"/>
          <a:cs typeface="Arial"/>
        </a:defRPr>
      </a:lvl4pPr>
      <a:lvl5pPr marL="449263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/>
          <a:ea typeface="+mn-ea"/>
          <a:cs typeface="Arial"/>
        </a:defRPr>
      </a:lvl5pPr>
      <a:lvl6pPr marL="622300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Arial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Arial Narrow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bif.org/occurrence/1699395693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8/rsos.170293" TargetMode="External"/><Relationship Id="rId4" Type="http://schemas.openxmlformats.org/officeDocument/2006/relationships/hyperlink" Target="https://doi.org/10.3389/fmars.2017.00373" TargetMode="External"/><Relationship Id="rId5" Type="http://schemas.openxmlformats.org/officeDocument/2006/relationships/hyperlink" Target="https://doi.org/10.1007/s10531-017-1463-0" TargetMode="External"/><Relationship Id="rId6" Type="http://schemas.openxmlformats.org/officeDocument/2006/relationships/hyperlink" Target="http://bit.ly/2DaeWVx" TargetMode="External"/><Relationship Id="rId7" Type="http://schemas.openxmlformats.org/officeDocument/2006/relationships/hyperlink" Target="https://doi.org/10.1111/geb.12684" TargetMode="External"/><Relationship Id="rId8" Type="http://schemas.openxmlformats.org/officeDocument/2006/relationships/hyperlink" Target="https://doi.org/10.3390/environments4040081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cz/zox063" TargetMode="External"/><Relationship Id="rId4" Type="http://schemas.openxmlformats.org/officeDocument/2006/relationships/hyperlink" Target="https://doi.org/10.1098/rspb.2017.2181" TargetMode="External"/><Relationship Id="rId5" Type="http://schemas.openxmlformats.org/officeDocument/2006/relationships/hyperlink" Target="https://doi.org/10.1111/ddi.12678" TargetMode="External"/><Relationship Id="rId6" Type="http://schemas.openxmlformats.org/officeDocument/2006/relationships/hyperlink" Target="https://doi.org/10.3372/wi.47.47310" TargetMode="External"/><Relationship Id="rId7" Type="http://schemas.openxmlformats.org/officeDocument/2006/relationships/hyperlink" Target="https://doi.org/10.1126/sciadv.1700783" TargetMode="External"/><Relationship Id="rId8" Type="http://schemas.openxmlformats.org/officeDocument/2006/relationships/hyperlink" Target="https://doi.org/10.1163/15685381-00003126" TargetMode="External"/><Relationship Id="rId9" Type="http://schemas.openxmlformats.org/officeDocument/2006/relationships/hyperlink" Target="https://doi.org/10.1016/j.actao.2017.10.008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111/2041-210X.1292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63/15685381-00003126" TargetMode="External"/><Relationship Id="rId4" Type="http://schemas.openxmlformats.org/officeDocument/2006/relationships/hyperlink" Target="https://doi.org/10.1016/j.actao.2017.10.008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126/sciadv.170078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59-017-0396-z" TargetMode="External"/><Relationship Id="rId4" Type="http://schemas.openxmlformats.org/officeDocument/2006/relationships/hyperlink" Target="https://doi.org/10.1007/s10750-017-3471-1" TargetMode="External"/><Relationship Id="rId5" Type="http://schemas.openxmlformats.org/officeDocument/2006/relationships/hyperlink" Target="https://doi.org/10.1111/geb.12678" TargetMode="External"/><Relationship Id="rId6" Type="http://schemas.openxmlformats.org/officeDocument/2006/relationships/hyperlink" Target="https://doi.org/10.1002/ece3.3704" TargetMode="External"/><Relationship Id="rId7" Type="http://schemas.openxmlformats.org/officeDocument/2006/relationships/hyperlink" Target="https://doi.org/10.1186/s40663-017-0113-z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371/journal.pone.018909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187228" TargetMode="External"/><Relationship Id="rId4" Type="http://schemas.openxmlformats.org/officeDocument/2006/relationships/hyperlink" Target="https://doi.org/10.3732/apps.1700079" TargetMode="External"/><Relationship Id="rId5" Type="http://schemas.openxmlformats.org/officeDocument/2006/relationships/hyperlink" Target="https://doi.org/10.1016/j.foreco.2017.10.019" TargetMode="External"/><Relationship Id="rId6" Type="http://schemas.openxmlformats.org/officeDocument/2006/relationships/hyperlink" Target="https://doi.org/10.1007/s12526-017-0835-8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111/2041-210X.1294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gee.2017.10.015" TargetMode="External"/><Relationship Id="rId4" Type="http://schemas.openxmlformats.org/officeDocument/2006/relationships/hyperlink" Target="https://doi.org/10.1093/biolinnean/blx154" TargetMode="External"/><Relationship Id="rId5" Type="http://schemas.openxmlformats.org/officeDocument/2006/relationships/hyperlink" Target="https://doi.org/10.5194/we-17-69-2017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007/s10342-017-1092-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5" Type="http://schemas.openxmlformats.org/officeDocument/2006/relationships/hyperlink" Target="https://www.gbif.org/the-gbif-network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gbif.org/occurrence/1741446823" TargetMode="External"/><Relationship Id="rId12" Type="http://schemas.openxmlformats.org/officeDocument/2006/relationships/hyperlink" Target="https://creativecommons.org/licenses/by-nc/4.0/" TargetMode="External"/><Relationship Id="rId13" Type="http://schemas.openxmlformats.org/officeDocument/2006/relationships/hyperlink" Target="https://www.inaturalist.org/people/jakob" TargetMode="External"/><Relationship Id="rId14" Type="http://schemas.openxmlformats.org/officeDocument/2006/relationships/image" Target="../media/image8.jpg"/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gbif.org/news/6akAtKIuAwyCk4ISkSoCQW" TargetMode="External"/><Relationship Id="rId3" Type="http://schemas.openxmlformats.org/officeDocument/2006/relationships/hyperlink" Target="https://www.gbif.org/news/6W5bial0WsMioQkEkS2Cqe" TargetMode="External"/><Relationship Id="rId4" Type="http://schemas.openxmlformats.org/officeDocument/2006/relationships/hyperlink" Target="https://www.gbif.org/news/1mmxesark0CACoKqiQWw20" TargetMode="External"/><Relationship Id="rId5" Type="http://schemas.openxmlformats.org/officeDocument/2006/relationships/hyperlink" Target="https://www.gbif.org/news/hWuwJwM98IisAqWaeGIQm/" TargetMode="External"/><Relationship Id="rId6" Type="http://schemas.openxmlformats.org/officeDocument/2006/relationships/image" Target="../media/image6.jpeg"/><Relationship Id="rId7" Type="http://schemas.openxmlformats.org/officeDocument/2006/relationships/image" Target="../media/image7.jpg"/><Relationship Id="rId8" Type="http://schemas.openxmlformats.org/officeDocument/2006/relationships/hyperlink" Target="https://www.gbif.org/resource/search?contentType=news" TargetMode="External"/><Relationship Id="rId9" Type="http://schemas.openxmlformats.org/officeDocument/2006/relationships/hyperlink" Target="https://ebird.org/ebird/view/checklist/S29915159" TargetMode="External"/><Relationship Id="rId10" Type="http://schemas.openxmlformats.org/officeDocument/2006/relationships/hyperlink" Target="https://macaulaylibrary.org/asset/4184099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hyperlink" Target="http://www.gbif.org/analytics/globa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gbif.org/country" TargetMode="Externa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country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94927" y="358924"/>
            <a:ext cx="4891874" cy="821429"/>
          </a:xfrm>
        </p:spPr>
        <p:txBody>
          <a:bodyPr/>
          <a:lstStyle/>
          <a:p>
            <a:pPr algn="r"/>
            <a:r>
              <a:rPr lang="en-US" sz="4000" b="1">
                <a:solidFill>
                  <a:srgbClr val="3E9034"/>
                </a:solidFill>
              </a:rPr>
              <a:t>Overview</a:t>
            </a:r>
            <a:endParaRPr lang="en-US" sz="4000" b="1" dirty="0">
              <a:solidFill>
                <a:srgbClr val="3E9034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954212" y="5595507"/>
            <a:ext cx="6757275" cy="1198284"/>
          </a:xfrm>
        </p:spPr>
        <p:txBody>
          <a:bodyPr/>
          <a:lstStyle/>
          <a:p>
            <a:endParaRPr lang="en-US" sz="800" b="0" dirty="0">
              <a:solidFill>
                <a:schemeClr val="tx1"/>
              </a:solidFill>
            </a:endParaRPr>
          </a:p>
          <a:p>
            <a:r>
              <a:rPr lang="en-US" sz="800" b="0" dirty="0">
                <a:solidFill>
                  <a:schemeClr val="tx1"/>
                </a:solidFill>
              </a:rPr>
              <a:t>Differential </a:t>
            </a:r>
            <a:r>
              <a:rPr lang="en-US" sz="800" b="0" dirty="0" smtClean="0">
                <a:solidFill>
                  <a:schemeClr val="tx1"/>
                </a:solidFill>
              </a:rPr>
              <a:t>grasshopper (</a:t>
            </a:r>
            <a:r>
              <a:rPr lang="en-US" sz="800" b="0" i="0" dirty="0" err="1">
                <a:solidFill>
                  <a:schemeClr val="tx1"/>
                </a:solidFill>
              </a:rPr>
              <a:t>Melanoplus</a:t>
            </a:r>
            <a:r>
              <a:rPr lang="en-US" sz="800" b="0" i="0" dirty="0">
                <a:solidFill>
                  <a:schemeClr val="tx1"/>
                </a:solidFill>
              </a:rPr>
              <a:t> </a:t>
            </a:r>
            <a:r>
              <a:rPr lang="en-US" sz="800" b="0" i="0" dirty="0" err="1">
                <a:solidFill>
                  <a:schemeClr val="tx1"/>
                </a:solidFill>
              </a:rPr>
              <a:t>differentialis</a:t>
            </a:r>
            <a:r>
              <a:rPr lang="en-US" sz="800" b="0" dirty="0" smtClean="0">
                <a:solidFill>
                  <a:schemeClr val="tx1"/>
                </a:solidFill>
              </a:rPr>
              <a:t>)</a:t>
            </a:r>
            <a:r>
              <a:rPr lang="en-US" sz="800" b="0" dirty="0">
                <a:solidFill>
                  <a:schemeClr val="tx1"/>
                </a:solidFill>
              </a:rPr>
              <a:t>, Dallas, Texas, United States, </a:t>
            </a:r>
            <a:r>
              <a:rPr lang="en-US" sz="800" b="0" dirty="0" smtClean="0">
                <a:solidFill>
                  <a:schemeClr val="tx1"/>
                </a:solidFill>
              </a:rPr>
              <a:t>2 Nov </a:t>
            </a:r>
            <a:r>
              <a:rPr lang="en-US" sz="800" b="0" dirty="0">
                <a:solidFill>
                  <a:schemeClr val="tx1"/>
                </a:solidFill>
              </a:rPr>
              <a:t>2017. </a:t>
            </a:r>
            <a:br>
              <a:rPr lang="en-US" sz="800" b="0" dirty="0">
                <a:solidFill>
                  <a:schemeClr val="tx1"/>
                </a:solidFill>
              </a:rPr>
            </a:br>
            <a:r>
              <a:rPr lang="en-US" sz="800" b="0" dirty="0">
                <a:solidFill>
                  <a:schemeClr val="tx1"/>
                </a:solidFill>
              </a:rPr>
              <a:t>Photo </a:t>
            </a:r>
            <a:r>
              <a:rPr lang="mr-IN" sz="800" b="0" dirty="0">
                <a:solidFill>
                  <a:schemeClr val="tx1"/>
                </a:solidFill>
              </a:rPr>
              <a:t>BY</a:t>
            </a:r>
            <a:r>
              <a:rPr lang="mr-IN" sz="800" b="0" dirty="0" smtClean="0">
                <a:solidFill>
                  <a:schemeClr val="tx1"/>
                </a:solidFill>
              </a:rPr>
              <a:t>-</a:t>
            </a:r>
            <a:r>
              <a:rPr lang="en-US" sz="800" b="0" dirty="0" smtClean="0">
                <a:solidFill>
                  <a:schemeClr val="tx1"/>
                </a:solidFill>
              </a:rPr>
              <a:t>NC</a:t>
            </a:r>
            <a:r>
              <a:rPr lang="mr-IN" sz="800" b="0" dirty="0" smtClean="0">
                <a:solidFill>
                  <a:schemeClr val="tx1"/>
                </a:solidFill>
              </a:rPr>
              <a:t> </a:t>
            </a:r>
            <a:r>
              <a:rPr lang="mr-IN" sz="800" b="0" dirty="0">
                <a:solidFill>
                  <a:schemeClr val="tx1"/>
                </a:solidFill>
              </a:rPr>
              <a:t>4.0</a:t>
            </a:r>
            <a:r>
              <a:rPr lang="en-US" sz="800" b="0" dirty="0">
                <a:solidFill>
                  <a:schemeClr val="tx1"/>
                </a:solidFill>
              </a:rPr>
              <a:t> by </a:t>
            </a:r>
            <a:r>
              <a:rPr lang="en-US" sz="800" b="0" dirty="0" smtClean="0">
                <a:solidFill>
                  <a:schemeClr val="tx1"/>
                </a:solidFill>
              </a:rPr>
              <a:t>Justin. </a:t>
            </a:r>
            <a:r>
              <a:rPr lang="en-US" sz="800" b="0" dirty="0">
                <a:solidFill>
                  <a:schemeClr val="tx1"/>
                </a:solidFill>
              </a:rPr>
              <a:t>From </a:t>
            </a:r>
            <a:r>
              <a:rPr lang="en-US" sz="800" b="0" dirty="0" err="1" smtClean="0">
                <a:solidFill>
                  <a:schemeClr val="tx1"/>
                </a:solidFill>
              </a:rPr>
              <a:t>iNaturalist</a:t>
            </a:r>
            <a:r>
              <a:rPr lang="en-US" sz="800" b="0" dirty="0" smtClean="0">
                <a:solidFill>
                  <a:schemeClr val="tx1"/>
                </a:solidFill>
              </a:rPr>
              <a:t> Research-grade </a:t>
            </a:r>
            <a:r>
              <a:rPr lang="en-US" sz="800" b="0" dirty="0">
                <a:solidFill>
                  <a:schemeClr val="tx1"/>
                </a:solidFill>
              </a:rPr>
              <a:t>Observations </a:t>
            </a:r>
            <a:r>
              <a:rPr lang="en-US" sz="800" b="0" dirty="0">
                <a:solidFill>
                  <a:schemeClr val="tx1"/>
                </a:solidFill>
                <a:hlinkClick r:id="rId3"/>
              </a:rPr>
              <a:t>https://www.gbif.org/occurrence/</a:t>
            </a:r>
            <a:r>
              <a:rPr lang="en-US" sz="800" b="0" dirty="0" smtClean="0">
                <a:solidFill>
                  <a:schemeClr val="tx1"/>
                </a:solidFill>
                <a:hlinkClick r:id="rId3"/>
              </a:rPr>
              <a:t>1699395693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199" y="5771440"/>
            <a:ext cx="1497013" cy="1022351"/>
          </a:xfrm>
        </p:spPr>
        <p:txBody>
          <a:bodyPr/>
          <a:lstStyle/>
          <a:p>
            <a:pPr algn="l"/>
            <a:r>
              <a:rPr lang="en-US" sz="1600" b="0" dirty="0" smtClean="0">
                <a:solidFill>
                  <a:srgbClr val="000000"/>
                </a:solidFill>
              </a:rPr>
              <a:t>January 2018</a:t>
            </a:r>
            <a:endParaRPr lang="en-US" sz="1600" b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15" y="188886"/>
            <a:ext cx="3211984" cy="979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2" y="1185864"/>
            <a:ext cx="8406113" cy="5110162"/>
          </a:xfrm>
          <a:prstGeom prst="rect">
            <a:avLst/>
          </a:prstGeom>
          <a:ln w="12700" cmpd="sng">
            <a:noFill/>
          </a:ln>
        </p:spPr>
      </p:pic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246037" y="3179409"/>
            <a:ext cx="6844412" cy="512767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 data access and use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Peer-reviewed publications using GBIF-mediated data</a:t>
            </a:r>
            <a:br>
              <a:rPr lang="en-US" b="1" dirty="0">
                <a:latin typeface="Arial"/>
                <a:cs typeface="Arial"/>
              </a:rPr>
            </a:br>
            <a:r>
              <a:rPr lang="en-US" sz="1800" i="1" dirty="0">
                <a:latin typeface="Arial Narrow"/>
                <a:cs typeface="Arial Narrow"/>
              </a:rPr>
              <a:t>through </a:t>
            </a:r>
            <a:r>
              <a:rPr lang="en-US" sz="1800" i="1" dirty="0" smtClean="0">
                <a:latin typeface="Arial Narrow"/>
                <a:cs typeface="Arial Narrow"/>
              </a:rPr>
              <a:t>31Dec </a:t>
            </a:r>
            <a:r>
              <a:rPr lang="en-US" sz="1800" i="1" dirty="0">
                <a:latin typeface="Arial Narrow"/>
                <a:cs typeface="Arial Narrow"/>
              </a:rPr>
              <a:t>2017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t="8921" r="8775" b="46955"/>
          <a:stretch/>
        </p:blipFill>
        <p:spPr>
          <a:xfrm>
            <a:off x="593726" y="1516209"/>
            <a:ext cx="7915558" cy="46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0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82761827"/>
              </p:ext>
            </p:extLst>
          </p:nvPr>
        </p:nvGraphicFramePr>
        <p:xfrm>
          <a:off x="4820268" y="4285102"/>
          <a:ext cx="3165474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212"/>
                <a:gridCol w="1568823"/>
                <a:gridCol w="1142439"/>
              </a:tblGrid>
              <a:tr h="187021">
                <a:tc gridSpan="3">
                  <a:txBody>
                    <a:bodyPr/>
                    <a:lstStyle/>
                    <a:p>
                      <a:pPr algn="l"/>
                      <a:r>
                        <a:rPr lang="en-US" sz="1600" b="1" i="1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lang="en-US" sz="1600" b="1" i="1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b="1" i="1">
                          <a:latin typeface="Arial Narrow"/>
                          <a:cs typeface="Arial Narrow"/>
                        </a:rPr>
                        <a:t># of papers by region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Europe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563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Arial Narrow"/>
                          <a:cs typeface="Arial Narrow"/>
                        </a:rPr>
                        <a:t>North</a:t>
                      </a:r>
                      <a:r>
                        <a:rPr lang="en-US" sz="1600" baseline="0" smtClean="0">
                          <a:latin typeface="Arial Narrow"/>
                          <a:cs typeface="Arial Narrow"/>
                        </a:rPr>
                        <a:t> America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244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Latin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America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241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138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Oceania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0490" t="-1" r="-18936" b="-68630"/>
          <a:stretch/>
        </p:blipFill>
        <p:spPr/>
      </p:pic>
      <p:sp>
        <p:nvSpPr>
          <p:cNvPr id="4" name="Oval 3"/>
          <p:cNvSpPr/>
          <p:nvPr/>
        </p:nvSpPr>
        <p:spPr>
          <a:xfrm>
            <a:off x="5854098" y="1704815"/>
            <a:ext cx="1175366" cy="117537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544497803"/>
              </p:ext>
            </p:extLst>
          </p:nvPr>
        </p:nvGraphicFramePr>
        <p:xfrm>
          <a:off x="520156" y="2836173"/>
          <a:ext cx="3171146" cy="3795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026"/>
                <a:gridCol w="1571634"/>
                <a:gridCol w="1144486"/>
              </a:tblGrid>
              <a:tr h="36511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1">
                          <a:latin typeface="Arial Narrow"/>
                          <a:cs typeface="Arial Narrow"/>
                        </a:rPr>
                        <a:t>Total # of peer-reviewed papers by 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194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67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58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55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53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49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47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/>
              <a:t>Peer-reviewed uses, by country and region, 2017</a:t>
            </a:r>
            <a:endParaRPr lang="en-US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 rot="16200000">
            <a:off x="-3246037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17948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 smtClean="0">
                <a:latin typeface="Arial Narrow"/>
                <a:cs typeface="Arial Narrow"/>
              </a:rPr>
              <a:t>Nov </a:t>
            </a:r>
            <a:r>
              <a:rPr lang="en-US" sz="2000" i="1" dirty="0">
                <a:latin typeface="Arial Narrow"/>
                <a:cs typeface="Arial Narrow"/>
              </a:rPr>
              <a:t>2017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1 </a:t>
            </a:r>
            <a:r>
              <a:rPr lang="en-US" sz="2000" i="1" dirty="0" smtClean="0">
                <a:latin typeface="Arial Narrow"/>
                <a:cs typeface="Arial Narrow"/>
              </a:rPr>
              <a:t>/ 3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180528"/>
              </p:ext>
            </p:extLst>
          </p:nvPr>
        </p:nvGraphicFramePr>
        <p:xfrm>
          <a:off x="3829050" y="488714"/>
          <a:ext cx="4857750" cy="507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Alexandre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H, Faure J,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Ginzbarg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S, Clark J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Joly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S (2017) Bioclimatic niches are conserved and unrelated to pollination syndromes in Antillean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Gesneriaceae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Royal Society Open Science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4: 170293.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3"/>
                        </a:rPr>
                        <a:t>https://doi.org/10.1098/rsos.170293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Canada, United States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7D466A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Alvarez B,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Frings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PJ,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Clymans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W,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Fontorbe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G &amp; Conley DJ (2017) Assessing the Potential of Sponges (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Porifera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) as Indicators of Ocean Dissolved Si Concentrations.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Frontiers in Marine Science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4"/>
                        </a:rPr>
                        <a:t>https://doi.org/10.3389/fmars.2017.00373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Sweden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Alvez-Valles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CM,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Balslev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H,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Carvalho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FA, Garcia-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Villacorta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R,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Grandez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C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Menini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Neto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L (2017) Endemism and conservation of Amazon palms.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Biodiversity and Conservation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5"/>
                        </a:rPr>
                        <a:t>https://doi.org/10.1007/s10531-017-1463-0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Brazil, Denmark, United States, Peru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7D466A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Bauer AM,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DeBoer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JC &amp; Taylor DJ (2017) Atlas of the Reptiles of Libya.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 Proceedings of the California Academy of Sciences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ser. 4, 64(8): 155-318.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6"/>
                        </a:rPr>
                        <a:t>http://bit.ly/2DaeWVx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United States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7D466A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Fourcade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Y,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Besnard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AG &amp; Secondi J (2017) Paintings predict the distribution of species, or the challenge of selecting environmental predictors and evaluation statistics.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Global Ecology and Biogeography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7"/>
                        </a:rPr>
                        <a:t>https://doi.org/10.1111/geb.12684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France, Sweden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7D466A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Lin YP, Lin WC, Lien WY, Anthony J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Petway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J(2017) Identifying Reliable Opportunistic Data for Species Distribution Modeling: A Benchmark Data Optimization Approach.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Environments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4(4): 81.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8"/>
                        </a:rPr>
                        <a:t>https://doi.org/10.3390/environments4040081</a:t>
                      </a:r>
                      <a:r>
                        <a:rPr lang="en-US" sz="120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Taiwan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5" y="6407150"/>
            <a:ext cx="8039099" cy="450850"/>
          </a:xfrm>
          <a:noFill/>
        </p:spPr>
        <p:txBody>
          <a:bodyPr/>
          <a:lstStyle/>
          <a:p>
            <a:pPr algn="r"/>
            <a:r>
              <a:rPr lang="en-US" sz="1100" dirty="0">
                <a:solidFill>
                  <a:srgbClr val="175CA1"/>
                </a:solidFill>
              </a:rPr>
              <a:t/>
            </a:r>
            <a:br>
              <a:rPr lang="en-US" sz="1100" dirty="0">
                <a:solidFill>
                  <a:srgbClr val="175CA1"/>
                </a:solidFill>
              </a:rPr>
            </a:br>
            <a:r>
              <a:rPr lang="en-US" sz="1100" dirty="0" smtClean="0">
                <a:solidFill>
                  <a:srgbClr val="175CA1"/>
                </a:solidFill>
              </a:rPr>
              <a:t>https</a:t>
            </a:r>
            <a:r>
              <a:rPr lang="en-US" sz="1100" dirty="0">
                <a:solidFill>
                  <a:srgbClr val="175CA1"/>
                </a:solidFill>
              </a:rPr>
              <a:t>://</a:t>
            </a:r>
            <a:r>
              <a:rPr lang="en-US" sz="1100" dirty="0" err="1">
                <a:solidFill>
                  <a:srgbClr val="175CA1"/>
                </a:solidFill>
              </a:rPr>
              <a:t>www.gbif.org</a:t>
            </a:r>
            <a:r>
              <a:rPr lang="en-US" sz="1100" dirty="0">
                <a:solidFill>
                  <a:srgbClr val="175CA1"/>
                </a:solidFill>
              </a:rPr>
              <a:t>/resource/</a:t>
            </a:r>
            <a:r>
              <a:rPr lang="en-US" sz="1100" dirty="0" err="1">
                <a:solidFill>
                  <a:srgbClr val="175CA1"/>
                </a:solidFill>
              </a:rPr>
              <a:t>search?contentType</a:t>
            </a:r>
            <a:r>
              <a:rPr lang="en-US" sz="1100" dirty="0">
                <a:solidFill>
                  <a:srgbClr val="175CA1"/>
                </a:solidFill>
              </a:rPr>
              <a:t>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 dirty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8369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</a:t>
            </a:r>
            <a:r>
              <a:rPr lang="en-US" b="1" dirty="0" smtClean="0"/>
              <a:t>research</a:t>
            </a:r>
            <a:br>
              <a:rPr lang="en-US" b="1" dirty="0" smtClean="0"/>
            </a:br>
            <a:r>
              <a:rPr lang="en-US" sz="2000" i="1" dirty="0" smtClean="0">
                <a:latin typeface="Arial Narrow"/>
                <a:cs typeface="Arial Narrow"/>
              </a:rPr>
              <a:t>Nov </a:t>
            </a:r>
            <a:r>
              <a:rPr lang="en-US" sz="2000" i="1" dirty="0">
                <a:latin typeface="Arial Narrow"/>
                <a:cs typeface="Arial Narrow"/>
              </a:rPr>
              <a:t>2017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2 / </a:t>
            </a:r>
            <a:r>
              <a:rPr lang="en-US" sz="2000" i="1" dirty="0" smtClean="0">
                <a:latin typeface="Arial Narrow"/>
                <a:cs typeface="Arial Narrow"/>
              </a:rPr>
              <a:t>3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38403"/>
              </p:ext>
            </p:extLst>
          </p:nvPr>
        </p:nvGraphicFramePr>
        <p:xfrm>
          <a:off x="3829050" y="488714"/>
          <a:ext cx="4857750" cy="73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Long PR, Benz D, Martin AC et al. (2017) LEFT - a web-based tool for the remote measurement and estimation of ecological value across global landscapes.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Methods in Ecology and Evolution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lang="en-US" sz="120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2"/>
                        </a:rPr>
                        <a:t>https://doi.org/10.1111/2041-210X.12924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UK, Norway</a:t>
                      </a:r>
                    </a:p>
                  </a:txBody>
                  <a:tcPr marL="72000" marR="108000" marT="72000" marB="72000">
                    <a:solidFill>
                      <a:schemeClr val="bg2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Manjarrés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-Hernández AM,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Guisande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C,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García-Roselló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E et al. (2017) A procedure to assess the spatial variability in the importance of abiotic factors affecting distributions: the case of world freshwater fishes.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Current Zoology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zox063.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3"/>
                        </a:rPr>
                        <a:t>https://doi.org/10.1093/cz/zox063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Colombia, Spain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McArt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SH,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Urbanowicz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C,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McCoshum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S, Irwin RE &amp; Adler LS (2017) Landscape predictors of pathogen prevalence and range contractions in US bumblebees.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Proceedings of the Royal Society B: Biological Sciences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284: 20172181.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4"/>
                        </a:rPr>
                        <a:t>https://doi.org/10.1098/rspb.2017.2181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United States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Meiri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S, Bauer AM, Allison A et al. (2017) Extinct, obscure or imaginary: The lizard species with the smallest ranges.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Diversity and Distributions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5"/>
                        </a:rPr>
                        <a:t>https://doi.org/10.1111/ddi.12678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Israel, United States, Colombia, France, Brazil, Malaysia, Germany, Cameroon, Belgium, Australia, United Kingdom, Italy, Ecuador, Senegal, China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Quijada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L,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Ribes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M,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Negrín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R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Beltrán-Tejera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E (2017)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Lignicolous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species of </a:t>
                      </a:r>
                      <a:r>
                        <a:rPr lang="en-US" sz="1200" i="1" dirty="0" err="1" smtClean="0">
                          <a:latin typeface="Arial Narrow"/>
                          <a:cs typeface="Arial Narrow"/>
                        </a:rPr>
                        <a:t>Helotiales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associated with major vegetation types in the Canary Islands. </a:t>
                      </a:r>
                      <a:r>
                        <a:rPr lang="en-US" sz="1200" i="1" dirty="0" err="1" smtClean="0">
                          <a:latin typeface="Arial Narrow"/>
                          <a:cs typeface="Arial Narrow"/>
                        </a:rPr>
                        <a:t>Willdenowia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47(3): 271-291.</a:t>
                      </a:r>
                      <a:r>
                        <a:rPr lang="en-US" sz="120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6"/>
                        </a:rPr>
                        <a:t>https://doi.org/10.3372/wi.47.47310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Spain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Reino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L,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Figueira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R,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Beja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P,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Araújo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MB,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Capinha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C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Strubbe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D (2017)Networks of global bird invasion altered by regional trade ban.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Science Advances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3(11): e1700783.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7"/>
                        </a:rPr>
                        <a:t>https://doi.org/10.1126/sciadv.1700783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Portugal, Spain, Denmark, Germany, Belgium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Szabolcs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M,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Mizsei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E,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Jablonski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D,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Vági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B,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Mester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B,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Végvári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Z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Lengyel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S (2017) Distribution and diversity of amphibians in Albania: new data and foundations of a comprehensive database. </a:t>
                      </a:r>
                      <a:r>
                        <a:rPr lang="en-US" sz="1200" i="1" dirty="0" err="1" smtClean="0">
                          <a:latin typeface="Arial Narrow"/>
                          <a:cs typeface="Arial Narrow"/>
                        </a:rPr>
                        <a:t>Amphibia-Reptilia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38(4): 435-448.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8"/>
                        </a:rPr>
                        <a:t>https://doi.org/10.1163/15685381-00003126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Hungary, Slovakia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Wan JZ, Wang CJ &amp; Yu FH (2017) Modeling impacts of human footprint and soil variability on the potential distribution of invasive plant species in different biomes. </a:t>
                      </a:r>
                      <a:r>
                        <a:rPr lang="en-US" sz="1200" i="1" dirty="0" err="1" smtClean="0">
                          <a:latin typeface="Arial Narrow"/>
                          <a:cs typeface="Arial Narrow"/>
                        </a:rPr>
                        <a:t>Acta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err="1" smtClean="0">
                          <a:latin typeface="Arial Narrow"/>
                          <a:cs typeface="Arial Narrow"/>
                        </a:rPr>
                        <a:t>Oecologica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85: 141-149.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9"/>
                        </a:rPr>
                        <a:t>https://doi.org/10.1016/j.actao.2017.10.008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China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8039100" cy="450850"/>
          </a:xfrm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</a:rPr>
              <a:t>https://www.gbif.org/resource/search?contentType=literature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539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</a:t>
            </a:r>
            <a:r>
              <a:rPr lang="en-US" b="1" dirty="0" smtClean="0"/>
              <a:t>research</a:t>
            </a:r>
            <a:br>
              <a:rPr lang="en-US" b="1" dirty="0" smtClean="0"/>
            </a:br>
            <a:r>
              <a:rPr lang="en-US" sz="2000" i="1" dirty="0" smtClean="0">
                <a:latin typeface="Arial Narrow"/>
                <a:cs typeface="Arial Narrow"/>
              </a:rPr>
              <a:t>Nov </a:t>
            </a:r>
            <a:r>
              <a:rPr lang="en-US" sz="2000" i="1" dirty="0">
                <a:latin typeface="Arial Narrow"/>
                <a:cs typeface="Arial Narrow"/>
              </a:rPr>
              <a:t>2017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2 / </a:t>
            </a:r>
            <a:r>
              <a:rPr lang="en-US" sz="2000" i="1" dirty="0" smtClean="0">
                <a:latin typeface="Arial Narrow"/>
                <a:cs typeface="Arial Narrow"/>
              </a:rPr>
              <a:t>3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023541"/>
              </p:ext>
            </p:extLst>
          </p:nvPr>
        </p:nvGraphicFramePr>
        <p:xfrm>
          <a:off x="3829050" y="488714"/>
          <a:ext cx="4857750" cy="280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Reino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L,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Figueira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R,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Beja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P,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Araújo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MB,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Capinha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C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Strubbe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D (2017)Networks of global bird invasion altered by regional trade ban.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Science Advances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3(11): e1700783.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2"/>
                        </a:rPr>
                        <a:t>https://doi.org/10.1126/sciadv.1700783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Portugal, Spain, Denmark, Germany, Belgium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Szabolcs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M,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Mizsei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E,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Jablonski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D,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Vági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B,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Mester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B,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Végvári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Z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Lengyel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S (2017) Distribution and diversity of amphibians in Albania: new data and foundations of a comprehensive database. </a:t>
                      </a:r>
                      <a:r>
                        <a:rPr lang="en-US" sz="1200" i="1" dirty="0" err="1" smtClean="0">
                          <a:latin typeface="Arial Narrow"/>
                          <a:cs typeface="Arial Narrow"/>
                        </a:rPr>
                        <a:t>Amphibia-Reptilia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38(4): 435-448.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3"/>
                        </a:rPr>
                        <a:t>https://doi.org/10.1163/15685381-00003126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Hungary, Slovakia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Wan JZ, Wang CJ &amp; Yu FH (2017) Modeling impacts of human footprint and soil variability on the potential distribution of invasive plant species in different biomes. </a:t>
                      </a:r>
                      <a:r>
                        <a:rPr lang="en-US" sz="1200" i="1" dirty="0" err="1" smtClean="0">
                          <a:latin typeface="Arial Narrow"/>
                          <a:cs typeface="Arial Narrow"/>
                        </a:rPr>
                        <a:t>Acta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err="1" smtClean="0">
                          <a:latin typeface="Arial Narrow"/>
                          <a:cs typeface="Arial Narrow"/>
                        </a:rPr>
                        <a:t>Oecologica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85: 141-149.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4"/>
                        </a:rPr>
                        <a:t>https://doi.org/10.1016/j.actao.2017.10.008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China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8039100" cy="450850"/>
          </a:xfrm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</a:rPr>
              <a:t>https://www.gbif.org/resource/search?contentType=literature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1161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 smtClean="0">
                <a:latin typeface="Arial Narrow"/>
                <a:cs typeface="Arial Narrow"/>
              </a:rPr>
              <a:t>Dec </a:t>
            </a:r>
            <a:r>
              <a:rPr lang="en-US" sz="2000" i="1" dirty="0">
                <a:latin typeface="Arial Narrow"/>
                <a:cs typeface="Arial Narrow"/>
              </a:rPr>
              <a:t>2017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1 / </a:t>
            </a:r>
            <a:r>
              <a:rPr lang="en-US" sz="2000" i="1" dirty="0" smtClean="0">
                <a:latin typeface="Arial Narrow"/>
                <a:cs typeface="Arial Narrow"/>
              </a:rPr>
              <a:t>3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029977"/>
              </p:ext>
            </p:extLst>
          </p:nvPr>
        </p:nvGraphicFramePr>
        <p:xfrm>
          <a:off x="3829050" y="488714"/>
          <a:ext cx="4857750" cy="525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Alkishe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AA, Peterson AT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Samy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AM (2017) Climate change influences on the potential geographic distribution of the disease vector tick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Ixodes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ricinus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i="1" dirty="0" err="1" smtClean="0">
                          <a:latin typeface="Arial Narrow"/>
                          <a:cs typeface="Arial Narrow"/>
                        </a:rPr>
                        <a:t>PLoS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 ONE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12(12): e0189092.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2"/>
                        </a:rPr>
                        <a:t>https://doi.org/10.1371/journal.pone.0189092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Libya, United States, Egypt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Atwater DZ, Ervine C &amp; Barney JN (2017) Climatic niche shifts are common in introduced plants.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Nature Ecology &amp; Evolution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2: 34-43.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3"/>
                        </a:rPr>
                        <a:t>https://doi.org/10.1038/s41559-017-0396-z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United States 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Cassemiro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FAS,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Bailly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D, da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Graça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WJ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Agostinho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AA (2017) The invasive potential of tilapias (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Osteichthyes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Cichlidae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) in the Americas. </a:t>
                      </a:r>
                      <a:r>
                        <a:rPr lang="en-US" sz="1200" i="1" dirty="0" err="1" smtClean="0">
                          <a:latin typeface="Arial Narrow"/>
                          <a:cs typeface="Arial Narrow"/>
                        </a:rPr>
                        <a:t>Hydrobiologia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4"/>
                        </a:rPr>
                        <a:t>https://doi.org/10.1007/s10750-017-3471-1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Brazil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Cooper JC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Soberón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J (2018) Creating individual accessible area hypotheses improves stacked species distribution model performance.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Global Ecology and Biogeography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27(1): 156-165.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5"/>
                        </a:rPr>
                        <a:t>https://doi.org/10.1111/geb.12678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United States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Dauby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G,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Stévart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T,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Droissart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V et al. (2017)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ConR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An R package to assist large‐scale multispecies preliminary conservation assessments using distribution data.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Ecology and Evolution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7(24): 11292-11303.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6"/>
                        </a:rPr>
                        <a:t>https://doi.org/10.1002/ece3.3704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France, Belgium, United States, Cameroon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Desnoues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E, Ferreira de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Carvalho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J,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Zohner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CM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Crowther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TW (2017) The relative roles of local climate adaptation and phylogeny in determining leaf-out timing of temperate tree species.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Forest Ecosystems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4:26.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7"/>
                        </a:rPr>
                        <a:t>https://doi.org/10.1186/s40663-017-0113-z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Netherlands, Switzerland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5" y="6407150"/>
            <a:ext cx="8039099" cy="450850"/>
          </a:xfrm>
          <a:noFill/>
        </p:spPr>
        <p:txBody>
          <a:bodyPr/>
          <a:lstStyle/>
          <a:p>
            <a:pPr algn="r"/>
            <a:r>
              <a:rPr lang="en-US" sz="1100" dirty="0">
                <a:solidFill>
                  <a:srgbClr val="175CA1"/>
                </a:solidFill>
              </a:rPr>
              <a:t>https://</a:t>
            </a:r>
            <a:r>
              <a:rPr lang="en-US" sz="1100" dirty="0" err="1">
                <a:solidFill>
                  <a:srgbClr val="175CA1"/>
                </a:solidFill>
              </a:rPr>
              <a:t>www.gbif.org</a:t>
            </a:r>
            <a:r>
              <a:rPr lang="en-US" sz="1100" dirty="0">
                <a:solidFill>
                  <a:srgbClr val="175CA1"/>
                </a:solidFill>
              </a:rPr>
              <a:t>/resource/</a:t>
            </a:r>
            <a:r>
              <a:rPr lang="en-US" sz="1100" dirty="0" err="1">
                <a:solidFill>
                  <a:srgbClr val="175CA1"/>
                </a:solidFill>
              </a:rPr>
              <a:t>search?contentType</a:t>
            </a:r>
            <a:r>
              <a:rPr lang="en-US" sz="1100" dirty="0">
                <a:solidFill>
                  <a:srgbClr val="175CA1"/>
                </a:solidFill>
              </a:rPr>
              <a:t>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710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 smtClean="0">
                <a:latin typeface="Arial Narrow"/>
                <a:cs typeface="Arial Narrow"/>
              </a:rPr>
              <a:t>Dec </a:t>
            </a:r>
            <a:r>
              <a:rPr lang="en-US" sz="2000" i="1" dirty="0">
                <a:latin typeface="Arial Narrow"/>
                <a:cs typeface="Arial Narrow"/>
              </a:rPr>
              <a:t>2017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2 / </a:t>
            </a:r>
            <a:r>
              <a:rPr lang="en-US" sz="2000" i="1" dirty="0" smtClean="0">
                <a:latin typeface="Arial Narrow"/>
                <a:cs typeface="Arial Narrow"/>
              </a:rPr>
              <a:t>3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302141"/>
              </p:ext>
            </p:extLst>
          </p:nvPr>
        </p:nvGraphicFramePr>
        <p:xfrm>
          <a:off x="3829050" y="488714"/>
          <a:ext cx="4857750" cy="474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Kass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J,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Vilela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B, Aiello-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Lammens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M,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Muscarella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R,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Merow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C &amp; Anderson RP (2017) Wallace: a flexible platform for reproducible modeling of species niches and distributions built for community expansion.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Methods in Ecology and Evolution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2"/>
                        </a:rPr>
                        <a:t>https://doi.org/10.1111/2041-210X.12945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United States, Denmark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Kriebel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R,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Khabbazian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M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Sytsma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KJ (2017) A continuous morphological approach to study the evolution of pollen in a phylogenetic context: An example with the order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Myrtales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i="1" dirty="0" err="1" smtClean="0">
                          <a:latin typeface="Arial Narrow"/>
                          <a:cs typeface="Arial Narrow"/>
                        </a:rPr>
                        <a:t>PLoS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 ONE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12(12): e0187228.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3"/>
                        </a:rPr>
                        <a:t>https://doi.org/10.1371/journal.pone.0187228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United States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Kuzmina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ML,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Braukmann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TWA,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Fazekas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AJ et al. (2017) Using Herbarium-Derived DNAs to Assemble a Large-Scale DNA Barcode Library for the Vascular Plants of Canada.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Applications in Plant Sciences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5(12): 1700079.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4"/>
                        </a:rPr>
                        <a:t>https://doi.org/10.3732/apps.1700079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Canada, United Kingdom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Li G, Zhang X, Huang J, Wen Z &amp; Du S (2018) Afforestation and climatic niche dynamics of black locust (</a:t>
                      </a:r>
                      <a:r>
                        <a:rPr lang="en-US" sz="1200" i="1" dirty="0" err="1" smtClean="0">
                          <a:latin typeface="Arial Narrow"/>
                          <a:cs typeface="Arial Narrow"/>
                        </a:rPr>
                        <a:t>Robinia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err="1" smtClean="0">
                          <a:latin typeface="Arial Narrow"/>
                          <a:cs typeface="Arial Narrow"/>
                        </a:rPr>
                        <a:t>pseudoacacia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).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Forest Ecology and Management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407: 184-190.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5"/>
                        </a:rPr>
                        <a:t>https://doi.org/10.1016/j.foreco.2017.10.019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China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Maghsoudlou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A,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Momtazi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F,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Nasiri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K et al. (2017) A review on the state of the biodiversity knowledge on Iran’s southern seas: introducing a methodology to evaluate the validity of the reported cases.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Marine Biodiversity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6"/>
                        </a:rPr>
                        <a:t>https://doi.org/10.1007/s12526-017-0835-8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Iran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5" y="6407150"/>
            <a:ext cx="8039099" cy="450850"/>
          </a:xfrm>
          <a:noFill/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</a:rPr>
              <a:t>https://www.gbif.org/resource/search?contentType=literature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759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 smtClean="0">
                <a:latin typeface="Arial Narrow"/>
                <a:cs typeface="Arial Narrow"/>
              </a:rPr>
              <a:t>Dec </a:t>
            </a:r>
            <a:r>
              <a:rPr lang="en-US" sz="2000" i="1" dirty="0">
                <a:latin typeface="Arial Narrow"/>
                <a:cs typeface="Arial Narrow"/>
              </a:rPr>
              <a:t>2017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 smtClean="0">
                <a:latin typeface="Arial Narrow"/>
                <a:cs typeface="Arial Narrow"/>
              </a:rPr>
              <a:t>3 </a:t>
            </a:r>
            <a:r>
              <a:rPr lang="en-US" sz="2000" i="1" dirty="0">
                <a:latin typeface="Arial Narrow"/>
                <a:cs typeface="Arial Narrow"/>
              </a:rPr>
              <a:t>/ </a:t>
            </a:r>
            <a:r>
              <a:rPr lang="en-US" sz="2000" i="1" dirty="0" smtClean="0">
                <a:latin typeface="Arial Narrow"/>
                <a:cs typeface="Arial Narrow"/>
              </a:rPr>
              <a:t>3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573707"/>
              </p:ext>
            </p:extLst>
          </p:nvPr>
        </p:nvGraphicFramePr>
        <p:xfrm>
          <a:off x="3829050" y="488714"/>
          <a:ext cx="4857750" cy="405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Mellert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KH, Lenoir J, Winter Set al. (2017) Soil water storage appears to compensate for climatic aridity at the xeric margin of European tree species distribution.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European Journal of Forest Research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2"/>
                        </a:rPr>
                        <a:t>https://doi.org/10.1007/s10342-017-1092-x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Germany, France, Slovenia, Spain, Serbia, Greece, Switzerland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Rooduijn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B,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Bongers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F &amp; van der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Wal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H (2018) Wild native trees in tropical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homegardens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of Southeast Mexico: Fostered by fragmentation, mediated by management.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Agriculture, Ecosystems &amp; Environment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254: 149–161.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3"/>
                        </a:rPr>
                        <a:t>https://doi.org/10.1016/j.agee.2017.10.015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Netherlands, Mexico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ülker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ED,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Tavşanoğlu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Ç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&amp;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Perktaş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U (2017) Ecological niche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modelling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of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pedunculate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oak (</a:t>
                      </a:r>
                      <a:r>
                        <a:rPr lang="en-US" sz="1200" i="1" dirty="0" err="1" smtClean="0">
                          <a:latin typeface="Arial Narrow"/>
                          <a:cs typeface="Arial Narrow"/>
                        </a:rPr>
                        <a:t>Quercus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err="1" smtClean="0">
                          <a:latin typeface="Arial Narrow"/>
                          <a:cs typeface="Arial Narrow"/>
                        </a:rPr>
                        <a:t>robur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) supports the ‘expansion–contraction’ model of Pleistocene biogeography.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Biological Journal of the </a:t>
                      </a:r>
                      <a:r>
                        <a:rPr lang="en-US" sz="1200" i="1" dirty="0" err="1" smtClean="0">
                          <a:latin typeface="Arial Narrow"/>
                          <a:cs typeface="Arial Narrow"/>
                        </a:rPr>
                        <a:t>Linnean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 Society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blx154.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4"/>
                        </a:rPr>
                        <a:t>https://doi.org/10.1093/biolinnean/blx154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Turkey, United States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Wang,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Chun-Jing;Wan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Ji-Zhong;Qu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Hong;Zhang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Zhi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-Xiang (2017) </a:t>
                      </a:r>
                      <a:r>
                        <a:rPr lang="en-US" sz="1200" dirty="0" err="1" smtClean="0">
                          <a:latin typeface="Arial Narrow"/>
                          <a:cs typeface="Arial Narrow"/>
                        </a:rPr>
                        <a:t>Modelling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plant invasion pathways in protected areas under climate change: implication for invasion management.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Web Ecology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17: 69-77. 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  <a:hlinkClick r:id="rId5"/>
                        </a:rPr>
                        <a:t>https://doi.org/10.5194/we-17-69-2017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smtClean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: China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5" y="6407150"/>
            <a:ext cx="8039099" cy="450850"/>
          </a:xfrm>
          <a:noFill/>
        </p:spPr>
        <p:txBody>
          <a:bodyPr/>
          <a:lstStyle/>
          <a:p>
            <a:pPr algn="r"/>
            <a:r>
              <a:rPr lang="en-US" sz="1100" dirty="0">
                <a:solidFill>
                  <a:srgbClr val="175CA1"/>
                </a:solidFill>
              </a:rPr>
              <a:t>https://</a:t>
            </a:r>
            <a:r>
              <a:rPr lang="en-US" sz="1100" dirty="0" err="1">
                <a:solidFill>
                  <a:srgbClr val="175CA1"/>
                </a:solidFill>
              </a:rPr>
              <a:t>www.gbif.org</a:t>
            </a:r>
            <a:r>
              <a:rPr lang="en-US" sz="1100" dirty="0">
                <a:solidFill>
                  <a:srgbClr val="175CA1"/>
                </a:solidFill>
              </a:rPr>
              <a:t>/resource/</a:t>
            </a:r>
            <a:r>
              <a:rPr lang="en-US" sz="1100" dirty="0" err="1">
                <a:solidFill>
                  <a:srgbClr val="175CA1"/>
                </a:solidFill>
              </a:rPr>
              <a:t>search?contentType</a:t>
            </a:r>
            <a:r>
              <a:rPr lang="en-US" sz="1100" dirty="0">
                <a:solidFill>
                  <a:srgbClr val="175CA1"/>
                </a:solidFill>
              </a:rPr>
              <a:t>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1181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457200" y="3951879"/>
            <a:ext cx="1022480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54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8" y="-63462"/>
            <a:ext cx="3671164" cy="243765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2319870"/>
            <a:ext cx="4863307" cy="1083733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</a:rPr>
              <a:t>965,329,783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THE NUMBERS </a:t>
            </a:r>
            <a:b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00" spc="-200" dirty="0">
                <a:solidFill>
                  <a:schemeClr val="bg1"/>
                </a:solidFill>
                <a:ea typeface="+mj-ea"/>
              </a:rPr>
              <a:t>31  </a:t>
            </a:r>
            <a:r>
              <a:rPr lang="en-US" sz="2400" i="1" kern="100" spc="-200" dirty="0" smtClean="0">
                <a:solidFill>
                  <a:schemeClr val="bg1"/>
                </a:solidFill>
                <a:ea typeface="+mj-ea"/>
              </a:rPr>
              <a:t>Jan 2018</a:t>
            </a:r>
            <a:endParaRPr lang="en-US" sz="2400" i="1" kern="100" spc="-2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2319870"/>
            <a:ext cx="3180159" cy="1083733"/>
          </a:xfrm>
        </p:spPr>
        <p:txBody>
          <a:bodyPr/>
          <a:lstStyle/>
          <a:p>
            <a:r>
              <a:rPr lang="en-US" sz="6000" dirty="0" smtClean="0">
                <a:solidFill>
                  <a:srgbClr val="FFFFFF"/>
                </a:solidFill>
              </a:rPr>
              <a:t>37,572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200" y="2228136"/>
            <a:ext cx="3180160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Species occurrence records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Datasets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1"/>
          </p:nvPr>
        </p:nvSpPr>
        <p:spPr>
          <a:xfrm>
            <a:off x="5506641" y="3951879"/>
            <a:ext cx="1857408" cy="1083733"/>
          </a:xfrm>
        </p:spPr>
        <p:txBody>
          <a:bodyPr/>
          <a:lstStyle/>
          <a:p>
            <a:r>
              <a:rPr lang="en-US" sz="6000" dirty="0" smtClean="0">
                <a:solidFill>
                  <a:srgbClr val="FFFFFF"/>
                </a:solidFill>
              </a:rPr>
              <a:t>1,143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2098240" y="4017637"/>
            <a:ext cx="967997" cy="997153"/>
          </a:xfrm>
        </p:spPr>
        <p:txBody>
          <a:bodyPr anchor="b"/>
          <a:lstStyle/>
          <a:p>
            <a:r>
              <a:rPr lang="en-US" sz="6000">
                <a:solidFill>
                  <a:srgbClr val="E8E8E8"/>
                </a:solidFill>
              </a:rPr>
              <a:t>36</a:t>
            </a:r>
            <a:endParaRPr lang="en-US">
              <a:solidFill>
                <a:srgbClr val="E8E8E8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5506641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Publishers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2098240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Organizational Participants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457200" y="3860145"/>
            <a:ext cx="1433852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Country Participants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5518306"/>
            <a:ext cx="4863307" cy="1083733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</a:rPr>
              <a:t>70.4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5518306"/>
            <a:ext cx="3637359" cy="1083733"/>
          </a:xfrm>
        </p:spPr>
        <p:txBody>
          <a:bodyPr/>
          <a:lstStyle/>
          <a:p>
            <a:r>
              <a:rPr lang="en-US" sz="6000" dirty="0" smtClean="0">
                <a:solidFill>
                  <a:srgbClr val="FFFFFF"/>
                </a:solidFill>
              </a:rPr>
              <a:t>135,735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198" y="5426572"/>
            <a:ext cx="4103689" cy="295466"/>
          </a:xfrm>
        </p:spPr>
        <p:txBody>
          <a:bodyPr/>
          <a:lstStyle/>
          <a:p>
            <a:r>
              <a:rPr lang="en-US" dirty="0" smtClean="0">
                <a:solidFill>
                  <a:srgbClr val="FDB002"/>
                </a:solidFill>
              </a:rPr>
              <a:t>Average records </a:t>
            </a:r>
            <a:r>
              <a:rPr lang="en-US" dirty="0">
                <a:solidFill>
                  <a:srgbClr val="FDB002"/>
                </a:solidFill>
              </a:rPr>
              <a:t>downloaded per </a:t>
            </a:r>
            <a:r>
              <a:rPr lang="en-US" dirty="0" smtClean="0">
                <a:solidFill>
                  <a:srgbClr val="FDB002"/>
                </a:solidFill>
              </a:rPr>
              <a:t>month, 2017</a:t>
            </a:r>
            <a:endParaRPr lang="en-US" dirty="0">
              <a:solidFill>
                <a:srgbClr val="FDB002"/>
              </a:solidFill>
            </a:endParaRP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5506641" y="5426572"/>
            <a:ext cx="3069594" cy="295466"/>
          </a:xfrm>
        </p:spPr>
        <p:txBody>
          <a:bodyPr/>
          <a:lstStyle/>
          <a:p>
            <a:r>
              <a:rPr lang="en-US" dirty="0">
                <a:solidFill>
                  <a:srgbClr val="FDB002"/>
                </a:solidFill>
              </a:rPr>
              <a:t>User sessions (Sept</a:t>
            </a:r>
            <a:r>
              <a:rPr lang="en-US" dirty="0" smtClean="0">
                <a:solidFill>
                  <a:srgbClr val="FDB002"/>
                </a:solidFill>
              </a:rPr>
              <a:t>-Dec </a:t>
            </a:r>
            <a:r>
              <a:rPr lang="en-US" dirty="0" err="1">
                <a:solidFill>
                  <a:srgbClr val="FDB002"/>
                </a:solidFill>
              </a:rPr>
              <a:t>avg</a:t>
            </a:r>
            <a:r>
              <a:rPr lang="en-US" dirty="0">
                <a:solidFill>
                  <a:srgbClr val="FDB00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207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Current network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3" t="8072" r="10100" b="11399"/>
          <a:stretch/>
        </p:blipFill>
        <p:spPr>
          <a:xfrm>
            <a:off x="604838" y="1289050"/>
            <a:ext cx="8110818" cy="4957300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7304856" cy="450850"/>
          </a:xfrm>
        </p:spPr>
        <p:txBody>
          <a:bodyPr/>
          <a:lstStyle/>
          <a:p>
            <a:pPr algn="r"/>
            <a:r>
              <a:rPr lang="en-US">
                <a:latin typeface="Arial Narrow"/>
                <a:hlinkClick r:id="rId5"/>
              </a:rPr>
              <a:t>https://www.gbif.org/the-gbif-network</a:t>
            </a:r>
            <a:endParaRPr lang="en-US">
              <a:latin typeface="Arial Narrow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20530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65817" cy="1228028"/>
          </a:xfrm>
        </p:spPr>
        <p:txBody>
          <a:bodyPr/>
          <a:lstStyle/>
          <a:p>
            <a:r>
              <a:rPr lang="en-US" b="1" dirty="0"/>
              <a:t>Latest news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884620" y="3973513"/>
            <a:ext cx="2147846" cy="2123977"/>
          </a:xfrm>
        </p:spPr>
        <p:txBody>
          <a:bodyPr/>
          <a:lstStyle/>
          <a:p>
            <a:pPr marL="4763" lvl="3"/>
            <a:r>
              <a:rPr lang="en-US" sz="1400" b="1" dirty="0" smtClean="0">
                <a:solidFill>
                  <a:srgbClr val="3C5F99"/>
                </a:solidFill>
              </a:rPr>
              <a:t>New Participant, new voting Participant</a:t>
            </a:r>
          </a:p>
          <a:p>
            <a:pPr marL="4763" lvl="3"/>
            <a:r>
              <a:rPr lang="en-US" sz="1400" dirty="0" smtClean="0">
                <a:latin typeface="Arial Narrow"/>
                <a:cs typeface="Arial Narrow"/>
                <a:hlinkClick r:id="rId2"/>
              </a:rPr>
              <a:t>SPREP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>
                <a:latin typeface="Arial Narrow"/>
                <a:cs typeface="Arial Narrow"/>
              </a:rPr>
              <a:t>joins GBIF as </a:t>
            </a:r>
            <a:r>
              <a:rPr lang="en-US" sz="1400" dirty="0" smtClean="0">
                <a:latin typeface="Arial Narrow"/>
                <a:cs typeface="Arial Narrow"/>
              </a:rPr>
              <a:t>a key partner in the Pacific Islands while </a:t>
            </a:r>
            <a:r>
              <a:rPr lang="en-US" sz="1400" dirty="0" smtClean="0">
                <a:latin typeface="Arial Narrow"/>
                <a:cs typeface="Arial Narrow"/>
                <a:hlinkClick r:id="rId3"/>
              </a:rPr>
              <a:t>Luxembourg</a:t>
            </a:r>
            <a:r>
              <a:rPr lang="en-US" sz="1400" dirty="0" smtClean="0">
                <a:latin typeface="Arial Narrow"/>
                <a:cs typeface="Arial Narrow"/>
              </a:rPr>
              <a:t> commits to full voting membership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0"/>
          </p:nvPr>
        </p:nvSpPr>
        <p:spPr>
          <a:xfrm>
            <a:off x="6354748" y="3973513"/>
            <a:ext cx="2332052" cy="2123977"/>
          </a:xfrm>
        </p:spPr>
        <p:txBody>
          <a:bodyPr/>
          <a:lstStyle/>
          <a:p>
            <a:pPr marL="4763" lvl="3">
              <a:buNone/>
            </a:pPr>
            <a:r>
              <a:rPr lang="en-US" sz="1400" b="1" dirty="0">
                <a:solidFill>
                  <a:srgbClr val="3C5F99"/>
                </a:solidFill>
              </a:rPr>
              <a:t>Twenty-seven new projects in Sub-Saharan Africa funded by BID </a:t>
            </a:r>
            <a:r>
              <a:rPr lang="en-US" sz="1400" b="1" dirty="0" err="1" smtClean="0">
                <a:solidFill>
                  <a:srgbClr val="3C5F99"/>
                </a:solidFill>
              </a:rPr>
              <a:t>programme</a:t>
            </a:r>
            <a:r>
              <a:rPr lang="en-US" sz="1400" b="1" dirty="0" smtClean="0">
                <a:solidFill>
                  <a:srgbClr val="3C5F99"/>
                </a:solidFill>
              </a:rPr>
              <a:t/>
            </a:r>
            <a:br>
              <a:rPr lang="en-US" sz="1400" b="1" dirty="0" smtClean="0">
                <a:solidFill>
                  <a:srgbClr val="3C5F99"/>
                </a:solidFill>
              </a:rPr>
            </a:br>
            <a:r>
              <a:rPr lang="en-US" sz="1400" dirty="0">
                <a:latin typeface="Arial Narrow"/>
                <a:cs typeface="Arial Narrow"/>
              </a:rPr>
              <a:t>Teams led by institutions in 17 different countries receive more than €700,000 in financial support from the European Union </a:t>
            </a:r>
            <a:r>
              <a:rPr lang="en-US" sz="1400" dirty="0" smtClean="0">
                <a:latin typeface="Arial Narrow"/>
                <a:cs typeface="Arial Narrow"/>
                <a:hlinkClick r:id="rId4"/>
              </a:rPr>
              <a:t>Read more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1"/>
          </p:nvPr>
        </p:nvSpPr>
        <p:spPr>
          <a:xfrm>
            <a:off x="1301262" y="3973514"/>
            <a:ext cx="2321755" cy="2123976"/>
          </a:xfrm>
        </p:spPr>
        <p:txBody>
          <a:bodyPr/>
          <a:lstStyle/>
          <a:p>
            <a:pPr marL="4763" lvl="3">
              <a:buNone/>
            </a:pPr>
            <a:r>
              <a:rPr lang="en-US" sz="1400" b="1" dirty="0">
                <a:solidFill>
                  <a:srgbClr val="3C5F99"/>
                </a:solidFill>
              </a:rPr>
              <a:t>Annual </a:t>
            </a:r>
            <a:r>
              <a:rPr lang="en-US" sz="1400" b="1" dirty="0" err="1">
                <a:solidFill>
                  <a:srgbClr val="3C5F99"/>
                </a:solidFill>
              </a:rPr>
              <a:t>eBird</a:t>
            </a:r>
            <a:r>
              <a:rPr lang="en-US" sz="1400" b="1" dirty="0">
                <a:solidFill>
                  <a:srgbClr val="3C5F99"/>
                </a:solidFill>
              </a:rPr>
              <a:t> refresh adds more than 85 million observation records</a:t>
            </a:r>
            <a:br>
              <a:rPr lang="en-US" sz="1400" b="1" dirty="0">
                <a:solidFill>
                  <a:srgbClr val="3C5F99"/>
                </a:solidFill>
              </a:rPr>
            </a:br>
            <a:r>
              <a:rPr lang="en-US" sz="1400" dirty="0">
                <a:latin typeface="Arial Narrow"/>
                <a:cs typeface="Arial Narrow"/>
              </a:rPr>
              <a:t>Update to </a:t>
            </a:r>
            <a:r>
              <a:rPr lang="en-US" sz="1400" dirty="0" smtClean="0">
                <a:latin typeface="Arial Narrow"/>
                <a:cs typeface="Arial Narrow"/>
              </a:rPr>
              <a:t>world’s </a:t>
            </a:r>
            <a:r>
              <a:rPr lang="en-US" sz="1400" dirty="0">
                <a:latin typeface="Arial Narrow"/>
                <a:cs typeface="Arial Narrow"/>
              </a:rPr>
              <a:t>largest </a:t>
            </a:r>
            <a:r>
              <a:rPr lang="en-US" sz="1400" dirty="0" smtClean="0">
                <a:latin typeface="Arial Narrow"/>
                <a:cs typeface="Arial Narrow"/>
              </a:rPr>
              <a:t>citizen science dataset </a:t>
            </a:r>
            <a:r>
              <a:rPr lang="en-US" sz="1400" dirty="0">
                <a:latin typeface="Arial Narrow"/>
                <a:cs typeface="Arial Narrow"/>
              </a:rPr>
              <a:t>puts </a:t>
            </a:r>
            <a:r>
              <a:rPr lang="en-US" sz="1400" dirty="0" err="1" smtClean="0">
                <a:latin typeface="Arial Narrow"/>
                <a:cs typeface="Arial Narrow"/>
              </a:rPr>
              <a:t>GBIF.org</a:t>
            </a:r>
            <a:r>
              <a:rPr lang="en-US" sz="1400" dirty="0" smtClean="0">
                <a:latin typeface="Arial Narrow"/>
                <a:cs typeface="Arial Narrow"/>
              </a:rPr>
              <a:t> on </a:t>
            </a:r>
            <a:r>
              <a:rPr lang="en-US" sz="1400" dirty="0">
                <a:latin typeface="Arial Narrow"/>
                <a:cs typeface="Arial Narrow"/>
              </a:rPr>
              <a:t>the cusp of 1 billion species occurrences 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  <a:hlinkClick r:id="rId5"/>
              </a:rPr>
              <a:t>Read more</a:t>
            </a:r>
            <a:endParaRPr lang="en-US" sz="1400" dirty="0">
              <a:latin typeface="Arial Narrow"/>
              <a:cs typeface="Arial Narro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5" t="437" r="4751"/>
          <a:stretch/>
        </p:blipFill>
        <p:spPr>
          <a:xfrm>
            <a:off x="1301262" y="2053184"/>
            <a:ext cx="2206953" cy="1431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31" y="2053184"/>
            <a:ext cx="2147844" cy="1431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01262" y="6407150"/>
            <a:ext cx="7385538" cy="450850"/>
          </a:xfrm>
        </p:spPr>
        <p:txBody>
          <a:bodyPr/>
          <a:lstStyle/>
          <a:p>
            <a:pPr algn="r">
              <a:lnSpc>
                <a:spcPct val="85000"/>
              </a:lnSpc>
              <a:spcAft>
                <a:spcPts val="0"/>
              </a:spcAft>
              <a:buNone/>
            </a:pPr>
            <a:r>
              <a:rPr lang="en-US" sz="900" i="0" dirty="0">
                <a:solidFill>
                  <a:schemeClr val="bg2"/>
                </a:solidFill>
                <a:hlinkClick r:id="rId8"/>
              </a:rPr>
              <a:t>https://www.gbif.org/resource/search?contentType=news</a:t>
            </a:r>
            <a:endParaRPr lang="en-US" sz="900" i="0" dirty="0">
              <a:solidFill>
                <a:schemeClr val="bg2"/>
              </a:solidFill>
            </a:endParaRPr>
          </a:p>
          <a:p>
            <a:pPr algn="r">
              <a:lnSpc>
                <a:spcPct val="85000"/>
              </a:lnSpc>
              <a:spcAft>
                <a:spcPts val="0"/>
              </a:spcAft>
              <a:buNone/>
            </a:pPr>
            <a:r>
              <a:rPr lang="en-US" sz="900" i="0" dirty="0">
                <a:solidFill>
                  <a:schemeClr val="tx1"/>
                </a:solidFill>
              </a:rPr>
              <a:t>Photo credits: </a:t>
            </a:r>
            <a:r>
              <a:rPr lang="en-US" sz="900" i="0" dirty="0" smtClean="0">
                <a:solidFill>
                  <a:schemeClr val="tx1"/>
                </a:solidFill>
              </a:rPr>
              <a:t>(</a:t>
            </a:r>
            <a:r>
              <a:rPr lang="en-US" sz="900" dirty="0" smtClean="0">
                <a:solidFill>
                  <a:schemeClr val="tx1"/>
                </a:solidFill>
              </a:rPr>
              <a:t>left</a:t>
            </a:r>
            <a:r>
              <a:rPr lang="en-US" sz="900" i="0" dirty="0">
                <a:solidFill>
                  <a:schemeClr val="tx1"/>
                </a:solidFill>
              </a:rPr>
              <a:t>) Siberian </a:t>
            </a:r>
            <a:r>
              <a:rPr lang="en-US" sz="900" i="0" dirty="0" err="1">
                <a:solidFill>
                  <a:schemeClr val="tx1"/>
                </a:solidFill>
              </a:rPr>
              <a:t>Rubythroat</a:t>
            </a:r>
            <a:r>
              <a:rPr lang="en-US" sz="900" i="0" dirty="0">
                <a:solidFill>
                  <a:schemeClr val="tx1"/>
                </a:solidFill>
              </a:rPr>
              <a:t> (</a:t>
            </a:r>
            <a:r>
              <a:rPr lang="en-US" sz="900" dirty="0">
                <a:solidFill>
                  <a:schemeClr val="tx1"/>
                </a:solidFill>
              </a:rPr>
              <a:t>Calliope calliope</a:t>
            </a:r>
            <a:r>
              <a:rPr lang="en-US" sz="900" i="0" dirty="0">
                <a:solidFill>
                  <a:schemeClr val="tx1"/>
                </a:solidFill>
              </a:rPr>
              <a:t>) © 2016 Ian </a:t>
            </a:r>
            <a:r>
              <a:rPr lang="en-US" sz="900" i="0" dirty="0" smtClean="0">
                <a:solidFill>
                  <a:schemeClr val="tx1"/>
                </a:solidFill>
              </a:rPr>
              <a:t>Davies via </a:t>
            </a:r>
            <a:r>
              <a:rPr lang="en-US" sz="900" i="0" dirty="0">
                <a:solidFill>
                  <a:schemeClr val="tx1"/>
                </a:solidFill>
                <a:hlinkClick r:id="rId9"/>
              </a:rPr>
              <a:t>eBird</a:t>
            </a:r>
            <a:r>
              <a:rPr lang="en-US" sz="900" i="0" dirty="0" smtClean="0">
                <a:solidFill>
                  <a:schemeClr val="tx1"/>
                </a:solidFill>
              </a:rPr>
              <a:t>, </a:t>
            </a:r>
            <a:r>
              <a:rPr lang="en-US" sz="900" i="0" dirty="0">
                <a:solidFill>
                  <a:schemeClr val="tx1"/>
                </a:solidFill>
              </a:rPr>
              <a:t>the </a:t>
            </a:r>
            <a:r>
              <a:rPr lang="en-US" sz="900" i="0" dirty="0">
                <a:solidFill>
                  <a:schemeClr val="tx1"/>
                </a:solidFill>
                <a:hlinkClick r:id="rId10"/>
              </a:rPr>
              <a:t>Macaulay Library</a:t>
            </a:r>
            <a:r>
              <a:rPr lang="en-US" sz="900" i="0" dirty="0">
                <a:solidFill>
                  <a:schemeClr val="tx1"/>
                </a:solidFill>
              </a:rPr>
              <a:t> and </a:t>
            </a:r>
            <a:r>
              <a:rPr lang="en-US" sz="900" i="0" dirty="0" err="1">
                <a:solidFill>
                  <a:schemeClr val="tx1"/>
                </a:solidFill>
                <a:hlinkClick r:id="rId11"/>
              </a:rPr>
              <a:t>GBIF.org</a:t>
            </a:r>
            <a:r>
              <a:rPr lang="en-US" sz="900" i="0" dirty="0">
                <a:solidFill>
                  <a:schemeClr val="tx1"/>
                </a:solidFill>
              </a:rPr>
              <a:t> </a:t>
            </a:r>
            <a:r>
              <a:rPr lang="en-US" sz="900" i="0" dirty="0" smtClean="0">
                <a:solidFill>
                  <a:schemeClr val="tx1"/>
                </a:solidFill>
              </a:rPr>
              <a:t>(</a:t>
            </a:r>
            <a:r>
              <a:rPr lang="en-US" sz="900" dirty="0" smtClean="0">
                <a:solidFill>
                  <a:schemeClr val="tx1"/>
                </a:solidFill>
              </a:rPr>
              <a:t>center</a:t>
            </a:r>
            <a:r>
              <a:rPr lang="en-US" sz="900" i="0" dirty="0" smtClean="0">
                <a:solidFill>
                  <a:schemeClr val="tx1"/>
                </a:solidFill>
              </a:rPr>
              <a:t>) </a:t>
            </a:r>
            <a:r>
              <a:rPr lang="en-US" sz="900" i="0" dirty="0" err="1" smtClean="0">
                <a:solidFill>
                  <a:schemeClr val="tx1"/>
                </a:solidFill>
              </a:rPr>
              <a:t>Seawhip</a:t>
            </a:r>
            <a:r>
              <a:rPr lang="en-US" sz="900" i="0" dirty="0" smtClean="0">
                <a:solidFill>
                  <a:schemeClr val="tx1"/>
                </a:solidFill>
              </a:rPr>
              <a:t> </a:t>
            </a:r>
            <a:r>
              <a:rPr lang="en-US" sz="900" i="0" dirty="0">
                <a:solidFill>
                  <a:schemeClr val="tx1"/>
                </a:solidFill>
              </a:rPr>
              <a:t>goby (</a:t>
            </a:r>
            <a:r>
              <a:rPr lang="en-US" sz="900" dirty="0" err="1">
                <a:solidFill>
                  <a:schemeClr val="tx1"/>
                </a:solidFill>
              </a:rPr>
              <a:t>Bryaninops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yongei</a:t>
            </a:r>
            <a:r>
              <a:rPr lang="en-US" sz="900" i="0" dirty="0" smtClean="0">
                <a:solidFill>
                  <a:schemeClr val="tx1"/>
                </a:solidFill>
              </a:rPr>
              <a:t>), Fiji. </a:t>
            </a:r>
            <a:r>
              <a:rPr lang="en-US" sz="900" i="0" dirty="0">
                <a:solidFill>
                  <a:schemeClr val="tx1"/>
                </a:solidFill>
              </a:rPr>
              <a:t>Photo by Mark Rosenstein </a:t>
            </a:r>
            <a:r>
              <a:rPr lang="en-US" sz="900" i="0" dirty="0" smtClean="0">
                <a:solidFill>
                  <a:schemeClr val="tx1"/>
                </a:solidFill>
              </a:rPr>
              <a:t>licensed </a:t>
            </a:r>
            <a:r>
              <a:rPr lang="en-US" sz="900" i="0" dirty="0">
                <a:solidFill>
                  <a:schemeClr val="tx1"/>
                </a:solidFill>
              </a:rPr>
              <a:t>under </a:t>
            </a:r>
            <a:r>
              <a:rPr lang="en-US" sz="900" i="0" dirty="0">
                <a:solidFill>
                  <a:schemeClr val="tx1"/>
                </a:solidFill>
                <a:hlinkClick r:id="rId12"/>
              </a:rPr>
              <a:t>CC BY-NC 4.0</a:t>
            </a:r>
            <a:r>
              <a:rPr lang="en-US" sz="900" i="0" dirty="0" smtClean="0">
                <a:solidFill>
                  <a:schemeClr val="tx1"/>
                </a:solidFill>
              </a:rPr>
              <a:t>. (</a:t>
            </a:r>
            <a:r>
              <a:rPr lang="en-US" sz="900" dirty="0" smtClean="0">
                <a:solidFill>
                  <a:schemeClr val="tx1"/>
                </a:solidFill>
              </a:rPr>
              <a:t>right</a:t>
            </a:r>
            <a:r>
              <a:rPr lang="en-US" sz="900" i="0" dirty="0">
                <a:solidFill>
                  <a:schemeClr val="tx1"/>
                </a:solidFill>
              </a:rPr>
              <a:t>) </a:t>
            </a:r>
            <a:r>
              <a:rPr lang="en-US" sz="900" i="0" dirty="0" smtClean="0">
                <a:solidFill>
                  <a:schemeClr val="tx1"/>
                </a:solidFill>
              </a:rPr>
              <a:t>Variegated grasshopper (</a:t>
            </a:r>
            <a:r>
              <a:rPr lang="en-US" sz="900" dirty="0" err="1" smtClean="0">
                <a:solidFill>
                  <a:schemeClr val="tx1"/>
                </a:solidFill>
              </a:rPr>
              <a:t>Zonocerus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</a:rPr>
              <a:t>variegatus</a:t>
            </a:r>
            <a:r>
              <a:rPr lang="en-US" sz="900" i="0" dirty="0" smtClean="0">
                <a:solidFill>
                  <a:schemeClr val="tx1"/>
                </a:solidFill>
              </a:rPr>
              <a:t>), </a:t>
            </a:r>
            <a:r>
              <a:rPr lang="en-US" sz="900" i="0" dirty="0">
                <a:solidFill>
                  <a:schemeClr val="tx1"/>
                </a:solidFill>
              </a:rPr>
              <a:t>Cameroon. Photo by </a:t>
            </a:r>
            <a:r>
              <a:rPr lang="en-US" sz="900" i="0" dirty="0">
                <a:solidFill>
                  <a:schemeClr val="tx1"/>
                </a:solidFill>
                <a:hlinkClick r:id="rId13"/>
              </a:rPr>
              <a:t>Jakob Fahr</a:t>
            </a:r>
            <a:r>
              <a:rPr lang="en-US" sz="900" i="0" dirty="0">
                <a:solidFill>
                  <a:schemeClr val="tx1"/>
                </a:solidFill>
              </a:rPr>
              <a:t> licensed under </a:t>
            </a:r>
            <a:r>
              <a:rPr lang="en-US" sz="900" i="0" dirty="0">
                <a:solidFill>
                  <a:schemeClr val="tx1"/>
                </a:solidFill>
                <a:hlinkClick r:id="rId12"/>
              </a:rPr>
              <a:t>CC BY-NC </a:t>
            </a:r>
            <a:r>
              <a:rPr lang="en-US" sz="900" i="0" dirty="0" smtClean="0">
                <a:solidFill>
                  <a:schemeClr val="tx1"/>
                </a:solidFill>
                <a:hlinkClick r:id="rId12"/>
              </a:rPr>
              <a:t>4.0</a:t>
            </a:r>
            <a:r>
              <a:rPr lang="en-US" sz="900" i="0" dirty="0" smtClean="0">
                <a:solidFill>
                  <a:schemeClr val="tx1"/>
                </a:solidFill>
              </a:rPr>
              <a:t>.</a:t>
            </a:r>
            <a:endParaRPr lang="en-US" sz="900" i="0" dirty="0">
              <a:solidFill>
                <a:schemeClr val="tx1"/>
              </a:solidFill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communications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25" y="2084507"/>
            <a:ext cx="2147844" cy="1369250"/>
          </a:xfrm>
          <a:prstGeom prst="rect">
            <a:avLst/>
          </a:prstGeom>
          <a:solidFill>
            <a:srgbClr val="4290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85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Web traffic to GBIF.org, 2017</a:t>
            </a:r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184714"/>
              </p:ext>
            </p:extLst>
          </p:nvPr>
        </p:nvGraphicFramePr>
        <p:xfrm>
          <a:off x="3635377" y="1454150"/>
          <a:ext cx="5050731" cy="4175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308"/>
                <a:gridCol w="1535617"/>
                <a:gridCol w="863078"/>
                <a:gridCol w="850748"/>
                <a:gridCol w="505517"/>
                <a:gridCol w="733463"/>
              </a:tblGrid>
              <a:tr h="18702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Country/Territory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% Total 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2016 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Pages / Session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208,835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12.48%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4.13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127,671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7.65%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2.26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75,392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4.52%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6.76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66,861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4.00%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4.77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65,197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3.91%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5.93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Spain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62,176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3.76%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6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5.07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Germany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62,125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3.72%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4.84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55,879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3.35%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4.11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52,921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3.17%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5.37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Indonesia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38,495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2.31%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 Narrow"/>
                          <a:cs typeface="Arial Narrow"/>
                        </a:rPr>
                        <a:t>2.71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4" name="Content Placeholder 13"/>
          <p:cNvPicPr>
            <a:picLocks noGrp="1" noChangeAspect="1"/>
          </p:cNvPicPr>
          <p:nvPr>
            <p:ph idx="13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59" t="28382" r="8280" b="6856"/>
          <a:stretch/>
        </p:blipFill>
        <p:spPr>
          <a:xfrm>
            <a:off x="534698" y="899554"/>
            <a:ext cx="8792391" cy="5110576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65737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Data published through GBIF.org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36" y="1169160"/>
            <a:ext cx="7000268" cy="5250201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6531546" cy="450850"/>
          </a:xfrm>
        </p:spPr>
        <p:txBody>
          <a:bodyPr/>
          <a:lstStyle/>
          <a:p>
            <a:pPr algn="r"/>
            <a:r>
              <a:rPr lang="en-US">
                <a:latin typeface="Arial Narrow"/>
                <a:hlinkClick r:id="rId3"/>
              </a:rPr>
              <a:t>www.gbif.org/analytics/global</a:t>
            </a:r>
            <a:endParaRPr lang="en-US">
              <a:latin typeface="Arial Narrow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18357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457340186"/>
              </p:ext>
            </p:extLst>
          </p:nvPr>
        </p:nvGraphicFramePr>
        <p:xfrm>
          <a:off x="457199" y="2819400"/>
          <a:ext cx="3914823" cy="3687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610"/>
                <a:gridCol w="1368506"/>
                <a:gridCol w="1141092"/>
                <a:gridCol w="993615"/>
              </a:tblGrid>
              <a:tr h="334582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New records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 smtClean="0">
                          <a:latin typeface="Arial Narrow"/>
                          <a:cs typeface="Arial Narrow"/>
                        </a:rPr>
                        <a:t>Oct-</a:t>
                      </a:r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17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States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75,459,902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 dirty="0" smtClean="0">
                          <a:latin typeface="Arial Narrow"/>
                          <a:cs typeface="Arial Narrow"/>
                        </a:rPr>
                        <a:t> Kingdom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61,271,306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Australia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38,108,415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Finland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24,760,158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Sweden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19,434,390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Denmark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19,413,633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26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Spain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12,797,843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Canada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12,537,299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14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Belgium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8,929,239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Germany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5,705,020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8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0"/>
              </a:spcAft>
            </a:pPr>
            <a:r>
              <a:rPr lang="en-US">
                <a:hlinkClick r:id="rId2"/>
              </a:rPr>
              <a:t>http://www.gbif.org/country</a:t>
            </a: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7858" t="-22520" r="-2513" b="-13586"/>
          <a:stretch/>
        </p:blipFill>
        <p:spPr/>
      </p:pic>
      <p:sp>
        <p:nvSpPr>
          <p:cNvPr id="13" name="Oval 12"/>
          <p:cNvSpPr/>
          <p:nvPr/>
        </p:nvSpPr>
        <p:spPr>
          <a:xfrm>
            <a:off x="5883481" y="2982432"/>
            <a:ext cx="1358044" cy="13580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6790" y="696211"/>
            <a:ext cx="3182052" cy="1228028"/>
          </a:xfrm>
        </p:spPr>
        <p:txBody>
          <a:bodyPr/>
          <a:lstStyle/>
          <a:p>
            <a:r>
              <a:rPr lang="en-US" b="1" dirty="0"/>
              <a:t>Occurrence records published during 2017 by </a:t>
            </a:r>
            <a:r>
              <a:rPr lang="en-US" b="1" dirty="0" smtClean="0"/>
              <a:t>country</a:t>
            </a:r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6696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524390"/>
          </a:xfrm>
        </p:spPr>
        <p:txBody>
          <a:bodyPr/>
          <a:lstStyle/>
          <a:p>
            <a:r>
              <a:rPr lang="en-US" b="1" dirty="0"/>
              <a:t>Total number of occurrence records published by </a:t>
            </a:r>
            <a:r>
              <a:rPr lang="en-US" b="1" dirty="0" smtClean="0"/>
              <a:t>country</a:t>
            </a:r>
            <a:br>
              <a:rPr lang="en-US" b="1" dirty="0" smtClean="0"/>
            </a:br>
            <a:r>
              <a:rPr lang="en-US" sz="1800" i="1" dirty="0" smtClean="0">
                <a:latin typeface="Arial Narrow"/>
                <a:cs typeface="Arial Narrow"/>
              </a:rPr>
              <a:t>as of 31 Dec 2017</a:t>
            </a:r>
            <a:endParaRPr lang="en-US" sz="1800" i="1" dirty="0">
              <a:latin typeface="Arial Narrow"/>
              <a:cs typeface="Arial Narrow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366989971"/>
              </p:ext>
            </p:extLst>
          </p:nvPr>
        </p:nvGraphicFramePr>
        <p:xfrm>
          <a:off x="441960" y="2826934"/>
          <a:ext cx="3847015" cy="3683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030"/>
                <a:gridCol w="1374138"/>
                <a:gridCol w="1186755"/>
                <a:gridCol w="916092"/>
              </a:tblGrid>
              <a:tr h="330954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Downloads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Aug-17</a:t>
                      </a:r>
                      <a:r>
                        <a:rPr lang="en-US" sz="1300" i="1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30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States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343,727,404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78,561,592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72,640,178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71,015,071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42,591,092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Canada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40,920,553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18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Germany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33,902,462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Netherlands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28,219,095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7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Denmark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27,296,537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13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Spain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26,070,259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01262" y="6407149"/>
            <a:ext cx="6738787" cy="450850"/>
          </a:xfrm>
        </p:spPr>
        <p:txBody>
          <a:bodyPr/>
          <a:lstStyle/>
          <a:p>
            <a:pPr algn="r"/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-19788" t="-26825" r="-5486" b="-14824"/>
          <a:stretch/>
        </p:blipFill>
        <p:spPr/>
      </p:pic>
      <p:sp>
        <p:nvSpPr>
          <p:cNvPr id="13" name="Oval 12"/>
          <p:cNvSpPr/>
          <p:nvPr/>
        </p:nvSpPr>
        <p:spPr>
          <a:xfrm>
            <a:off x="5799237" y="2913198"/>
            <a:ext cx="1455349" cy="14553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47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239907285"/>
              </p:ext>
            </p:extLst>
          </p:nvPr>
        </p:nvGraphicFramePr>
        <p:xfrm>
          <a:off x="461161" y="2832457"/>
          <a:ext cx="3636118" cy="3686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60"/>
                <a:gridCol w="1411300"/>
                <a:gridCol w="911410"/>
                <a:gridCol w="946448"/>
              </a:tblGrid>
              <a:tr h="333373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Downloads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 smtClean="0">
                          <a:latin typeface="Arial Narrow"/>
                          <a:cs typeface="Arial Narrow"/>
                        </a:rPr>
                        <a:t>Oct-</a:t>
                      </a:r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17</a:t>
                      </a:r>
                      <a:r>
                        <a:rPr lang="en-US" sz="1300" i="1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7568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17,763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17.402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14,171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9,875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6,655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6,192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5,238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South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Africa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,819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1,916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9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1,849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/>
                          <a:cs typeface="Arial Narrow"/>
                        </a:rPr>
                        <a:t>10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8364" t="-22346" r="-5421" b="-17871"/>
          <a:stretch/>
        </p:blipFill>
        <p:spPr/>
      </p:pic>
      <p:sp>
        <p:nvSpPr>
          <p:cNvPr id="10" name="Oval 9"/>
          <p:cNvSpPr/>
          <p:nvPr/>
        </p:nvSpPr>
        <p:spPr>
          <a:xfrm>
            <a:off x="5789629" y="2820614"/>
            <a:ext cx="1455349" cy="14553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download requests by country, </a:t>
            </a:r>
            <a:r>
              <a:rPr lang="en-US" b="1" dirty="0" smtClean="0"/>
              <a:t>2017</a:t>
            </a:r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1812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rn Swiss">
  <a:themeElements>
    <a:clrScheme name="Custom 1">
      <a:dk1>
        <a:srgbClr val="231F20"/>
      </a:dk1>
      <a:lt1>
        <a:srgbClr val="FFFFFF"/>
      </a:lt1>
      <a:dk2>
        <a:srgbClr val="3A3533"/>
      </a:dk2>
      <a:lt2>
        <a:srgbClr val="E8E8E8"/>
      </a:lt2>
      <a:accent1>
        <a:srgbClr val="3E9034"/>
      </a:accent1>
      <a:accent2>
        <a:srgbClr val="175C99"/>
      </a:accent2>
      <a:accent3>
        <a:srgbClr val="40BFFF"/>
      </a:accent3>
      <a:accent4>
        <a:srgbClr val="7E466A"/>
      </a:accent4>
      <a:accent5>
        <a:srgbClr val="FDB002"/>
      </a:accent5>
      <a:accent6>
        <a:srgbClr val="D66F27"/>
      </a:accent6>
      <a:hlink>
        <a:srgbClr val="3C5F99"/>
      </a:hlink>
      <a:folHlink>
        <a:srgbClr val="636FB4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12433</TotalTime>
  <Words>2774</Words>
  <Application>Microsoft Macintosh PowerPoint</Application>
  <PresentationFormat>On-screen Show (4:3)</PresentationFormat>
  <Paragraphs>406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Modern Swiss</vt:lpstr>
      <vt:lpstr>Overview</vt:lpstr>
      <vt:lpstr>PowerPoint Presentation</vt:lpstr>
      <vt:lpstr>Current network</vt:lpstr>
      <vt:lpstr>Latest news</vt:lpstr>
      <vt:lpstr>Web traffic to GBIF.org, 2017</vt:lpstr>
      <vt:lpstr>Data published through GBIF.org</vt:lpstr>
      <vt:lpstr>Occurrence records published during 2017 by country</vt:lpstr>
      <vt:lpstr>Total number of occurrence records published by country as of 31 Dec 2017</vt:lpstr>
      <vt:lpstr>Data download requests by country, 2017</vt:lpstr>
      <vt:lpstr> data access and use</vt:lpstr>
      <vt:lpstr>Peer-reviewed uses, by country and region, 2017</vt:lpstr>
      <vt:lpstr>Featured research Nov 2017 1 / 3</vt:lpstr>
      <vt:lpstr>Featured research Nov 2017 2 / 3</vt:lpstr>
      <vt:lpstr>Featured research Nov 2017 2 / 3</vt:lpstr>
      <vt:lpstr>Featured research Dec 2017 1 / 3</vt:lpstr>
      <vt:lpstr>Featured research Dec 2017 2 / 3</vt:lpstr>
      <vt:lpstr>Featured research Dec 2017 3 / 3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GBIF Secretariat</dc:creator>
  <cp:keywords/>
  <dc:description/>
  <cp:lastModifiedBy>Kyle Copas</cp:lastModifiedBy>
  <cp:revision>586</cp:revision>
  <cp:lastPrinted>2016-09-24T08:43:58Z</cp:lastPrinted>
  <dcterms:created xsi:type="dcterms:W3CDTF">2014-02-07T03:47:22Z</dcterms:created>
  <dcterms:modified xsi:type="dcterms:W3CDTF">2018-02-20T16:47:47Z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