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97" r:id="rId4"/>
    <p:sldId id="299" r:id="rId5"/>
    <p:sldId id="270" r:id="rId6"/>
    <p:sldId id="295" r:id="rId7"/>
    <p:sldId id="298" r:id="rId8"/>
    <p:sldId id="307" r:id="rId9"/>
    <p:sldId id="300" r:id="rId10"/>
    <p:sldId id="275" r:id="rId11"/>
    <p:sldId id="301" r:id="rId12"/>
    <p:sldId id="305" r:id="rId13"/>
    <p:sldId id="303" r:id="rId14"/>
    <p:sldId id="304" r:id="rId15"/>
    <p:sldId id="302" r:id="rId16"/>
    <p:sldId id="276" r:id="rId17"/>
    <p:sldId id="277" r:id="rId18"/>
    <p:sldId id="279" r:id="rId19"/>
    <p:sldId id="280" r:id="rId20"/>
    <p:sldId id="283" r:id="rId21"/>
    <p:sldId id="287" r:id="rId22"/>
    <p:sldId id="293" r:id="rId23"/>
    <p:sldId id="266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0311D-A115-496B-8507-B94AD2C05C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0723D-9CB3-4B32-8576-6B07E8B4E7E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Technically Open</a:t>
          </a:r>
        </a:p>
      </dgm:t>
    </dgm:pt>
    <dgm:pt modelId="{1BA9DC47-52A7-4776-A440-FC78A51DE73E}" type="parTrans" cxnId="{59DFF5BA-DF17-486D-9D40-38D5265601C8}">
      <dgm:prSet/>
      <dgm:spPr/>
      <dgm:t>
        <a:bodyPr/>
        <a:lstStyle/>
        <a:p>
          <a:endParaRPr lang="en-US" sz="1800"/>
        </a:p>
      </dgm:t>
    </dgm:pt>
    <dgm:pt modelId="{4A4FF7E8-8F9F-474A-960B-11CE68440D08}" type="sibTrans" cxnId="{59DFF5BA-DF17-486D-9D40-38D5265601C8}">
      <dgm:prSet/>
      <dgm:spPr/>
      <dgm:t>
        <a:bodyPr/>
        <a:lstStyle/>
        <a:p>
          <a:endParaRPr lang="en-US" sz="1800"/>
        </a:p>
      </dgm:t>
    </dgm:pt>
    <dgm:pt modelId="{0B8BB0E5-A350-4243-B683-0622B608060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Machine Readable</a:t>
          </a:r>
        </a:p>
      </dgm:t>
    </dgm:pt>
    <dgm:pt modelId="{D8DE2CB1-2559-4995-8B6A-E02762844B51}" type="parTrans" cxnId="{38340A31-F70A-46C2-B52C-44CC21C7C076}">
      <dgm:prSet/>
      <dgm:spPr/>
      <dgm:t>
        <a:bodyPr/>
        <a:lstStyle/>
        <a:p>
          <a:endParaRPr lang="en-US" sz="1800"/>
        </a:p>
      </dgm:t>
    </dgm:pt>
    <dgm:pt modelId="{3E13E457-A048-47C5-A3DF-D2FED9FABEAC}" type="sibTrans" cxnId="{38340A31-F70A-46C2-B52C-44CC21C7C076}">
      <dgm:prSet/>
      <dgm:spPr/>
      <dgm:t>
        <a:bodyPr/>
        <a:lstStyle/>
        <a:p>
          <a:endParaRPr lang="en-US" sz="1800"/>
        </a:p>
      </dgm:t>
    </dgm:pt>
    <dgm:pt modelId="{B3621E2F-D54F-415D-B85A-851DD62513C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Accessible through non-proprietary software</a:t>
          </a:r>
        </a:p>
      </dgm:t>
    </dgm:pt>
    <dgm:pt modelId="{A965435E-0FD2-4C65-8103-9720CE00718C}" type="parTrans" cxnId="{4E86AD58-BBDE-46E3-8BC0-AEB5FFD44CCC}">
      <dgm:prSet/>
      <dgm:spPr/>
      <dgm:t>
        <a:bodyPr/>
        <a:lstStyle/>
        <a:p>
          <a:endParaRPr lang="en-US" sz="1800"/>
        </a:p>
      </dgm:t>
    </dgm:pt>
    <dgm:pt modelId="{FEB7B5A8-2011-4A86-A156-E9805769C1D7}" type="sibTrans" cxnId="{4E86AD58-BBDE-46E3-8BC0-AEB5FFD44CCC}">
      <dgm:prSet/>
      <dgm:spPr/>
      <dgm:t>
        <a:bodyPr/>
        <a:lstStyle/>
        <a:p>
          <a:endParaRPr lang="en-US" sz="1800"/>
        </a:p>
      </dgm:t>
    </dgm:pt>
    <dgm:pt modelId="{502CED6F-D5F8-4D5D-BDED-AD97AE0645D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Legally Open</a:t>
          </a:r>
        </a:p>
      </dgm:t>
    </dgm:pt>
    <dgm:pt modelId="{96BE9613-C1A0-4FB0-9A93-1B970F9966AE}" type="parTrans" cxnId="{121E80DA-0226-4DE3-93FD-46455DF48F9C}">
      <dgm:prSet/>
      <dgm:spPr/>
      <dgm:t>
        <a:bodyPr/>
        <a:lstStyle/>
        <a:p>
          <a:endParaRPr lang="en-US" sz="1800"/>
        </a:p>
      </dgm:t>
    </dgm:pt>
    <dgm:pt modelId="{1EC9F96C-5C2E-4E6B-91CE-77A24BACCBFD}" type="sibTrans" cxnId="{121E80DA-0226-4DE3-93FD-46455DF48F9C}">
      <dgm:prSet/>
      <dgm:spPr/>
      <dgm:t>
        <a:bodyPr/>
        <a:lstStyle/>
        <a:p>
          <a:endParaRPr lang="en-US" sz="1800"/>
        </a:p>
      </dgm:t>
    </dgm:pt>
    <dgm:pt modelId="{E273E2B2-7D1E-4479-BDD4-9FC18C5759E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Free to use</a:t>
          </a:r>
        </a:p>
      </dgm:t>
    </dgm:pt>
    <dgm:pt modelId="{BD599664-81F0-42AC-B91A-EA54D67E995C}" type="parTrans" cxnId="{7F4B3C75-CB66-4FF3-8C8C-1CA7EB429E6B}">
      <dgm:prSet/>
      <dgm:spPr/>
      <dgm:t>
        <a:bodyPr/>
        <a:lstStyle/>
        <a:p>
          <a:endParaRPr lang="en-US" sz="1800"/>
        </a:p>
      </dgm:t>
    </dgm:pt>
    <dgm:pt modelId="{4D43609F-EF51-4173-8452-1114BEFB59F9}" type="sibTrans" cxnId="{7F4B3C75-CB66-4FF3-8C8C-1CA7EB429E6B}">
      <dgm:prSet/>
      <dgm:spPr/>
      <dgm:t>
        <a:bodyPr/>
        <a:lstStyle/>
        <a:p>
          <a:endParaRPr lang="en-US" sz="1800"/>
        </a:p>
      </dgm:t>
    </dgm:pt>
    <dgm:pt modelId="{9004E90D-E915-4378-AB9C-49443BE58F6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Free to republish</a:t>
          </a:r>
        </a:p>
      </dgm:t>
    </dgm:pt>
    <dgm:pt modelId="{693B4F52-FE71-40A9-B524-699F011C2B7E}" type="parTrans" cxnId="{A0B5094F-5A51-492B-A905-67A2EC0D8867}">
      <dgm:prSet/>
      <dgm:spPr/>
      <dgm:t>
        <a:bodyPr/>
        <a:lstStyle/>
        <a:p>
          <a:endParaRPr lang="en-US" sz="1800"/>
        </a:p>
      </dgm:t>
    </dgm:pt>
    <dgm:pt modelId="{FA014C9F-9708-4FF3-BA98-30D59D48502D}" type="sibTrans" cxnId="{A0B5094F-5A51-492B-A905-67A2EC0D8867}">
      <dgm:prSet/>
      <dgm:spPr/>
      <dgm:t>
        <a:bodyPr/>
        <a:lstStyle/>
        <a:p>
          <a:endParaRPr lang="en-US" sz="1800"/>
        </a:p>
      </dgm:t>
    </dgm:pt>
    <dgm:pt modelId="{8483A7DC-E3D6-422B-A02C-7C3FBAAD797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Terms of Use</a:t>
          </a:r>
        </a:p>
      </dgm:t>
    </dgm:pt>
    <dgm:pt modelId="{2E70CB45-D1E5-42F1-819A-DB35AC378614}" type="parTrans" cxnId="{4BA042C3-A129-41B6-A2C2-5420F69F5088}">
      <dgm:prSet/>
      <dgm:spPr/>
      <dgm:t>
        <a:bodyPr/>
        <a:lstStyle/>
        <a:p>
          <a:endParaRPr lang="en-US" sz="1800"/>
        </a:p>
      </dgm:t>
    </dgm:pt>
    <dgm:pt modelId="{232B8932-89DE-4B9E-84B7-DC17F5D685E9}" type="sibTrans" cxnId="{4BA042C3-A129-41B6-A2C2-5420F69F5088}">
      <dgm:prSet/>
      <dgm:spPr/>
      <dgm:t>
        <a:bodyPr/>
        <a:lstStyle/>
        <a:p>
          <a:endParaRPr lang="en-US" sz="1800"/>
        </a:p>
      </dgm:t>
    </dgm:pt>
    <dgm:pt modelId="{2166AC94-3282-4680-A86E-6794121F42D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5-star graphic measures degree of “open-ness” </a:t>
          </a:r>
        </a:p>
      </dgm:t>
    </dgm:pt>
    <dgm:pt modelId="{DA9C8E3F-1F39-41BC-8C74-9C4328015501}" type="parTrans" cxnId="{56E5CAD7-BBC7-4140-AE99-BB44308D7DC2}">
      <dgm:prSet/>
      <dgm:spPr/>
      <dgm:t>
        <a:bodyPr/>
        <a:lstStyle/>
        <a:p>
          <a:endParaRPr lang="en-US" sz="1800"/>
        </a:p>
      </dgm:t>
    </dgm:pt>
    <dgm:pt modelId="{BF6F6619-610A-435E-853D-A07E17A6F7DC}" type="sibTrans" cxnId="{56E5CAD7-BBC7-4140-AE99-BB44308D7DC2}">
      <dgm:prSet/>
      <dgm:spPr/>
      <dgm:t>
        <a:bodyPr/>
        <a:lstStyle/>
        <a:p>
          <a:endParaRPr lang="en-US" sz="1800"/>
        </a:p>
      </dgm:t>
    </dgm:pt>
    <dgm:pt modelId="{89868D5D-78EA-4F66-BB32-B2DEE2635DA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Clear (limits to) obligations of producers and users</a:t>
          </a:r>
        </a:p>
      </dgm:t>
    </dgm:pt>
    <dgm:pt modelId="{06F3117F-F6A6-49A0-B952-D0C2029384A9}" type="parTrans" cxnId="{C5D2E8BC-67C1-492A-9D97-8739C529AA8E}">
      <dgm:prSet/>
      <dgm:spPr/>
      <dgm:t>
        <a:bodyPr/>
        <a:lstStyle/>
        <a:p>
          <a:endParaRPr lang="en-US" sz="1800"/>
        </a:p>
      </dgm:t>
    </dgm:pt>
    <dgm:pt modelId="{D9D1ACEA-B9DF-4F72-B47F-2BA47042E1A3}" type="sibTrans" cxnId="{C5D2E8BC-67C1-492A-9D97-8739C529AA8E}">
      <dgm:prSet/>
      <dgm:spPr/>
      <dgm:t>
        <a:bodyPr/>
        <a:lstStyle/>
        <a:p>
          <a:endParaRPr lang="en-US" sz="1800"/>
        </a:p>
      </dgm:t>
    </dgm:pt>
    <dgm:pt modelId="{890AC6AF-A61C-4196-A3BB-AF638D109CB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Avoids liability from misuse / misinterpretation</a:t>
          </a:r>
        </a:p>
      </dgm:t>
    </dgm:pt>
    <dgm:pt modelId="{BB4220CD-CBA9-4878-9206-44C7E5A6AB74}" type="parTrans" cxnId="{F9782A5A-C02F-485B-8743-1230ABE30844}">
      <dgm:prSet/>
      <dgm:spPr/>
      <dgm:t>
        <a:bodyPr/>
        <a:lstStyle/>
        <a:p>
          <a:endParaRPr lang="en-US" sz="1800"/>
        </a:p>
      </dgm:t>
    </dgm:pt>
    <dgm:pt modelId="{7EB8BD0D-D3AB-46C8-9303-B20B88DD4BCE}" type="sibTrans" cxnId="{F9782A5A-C02F-485B-8743-1230ABE30844}">
      <dgm:prSet/>
      <dgm:spPr/>
      <dgm:t>
        <a:bodyPr/>
        <a:lstStyle/>
        <a:p>
          <a:endParaRPr lang="en-US" sz="1800"/>
        </a:p>
      </dgm:t>
    </dgm:pt>
    <dgm:pt modelId="{D6EE3803-7D95-40BC-8841-DD2BDF9D9EF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Constraint on republication depends on license adopted</a:t>
          </a:r>
        </a:p>
      </dgm:t>
    </dgm:pt>
    <dgm:pt modelId="{87132C63-F715-471D-8D00-93ED0C9F7FB6}" type="parTrans" cxnId="{D2E28AE6-FA07-4CDD-86A3-A7DB98E8E1AF}">
      <dgm:prSet/>
      <dgm:spPr/>
      <dgm:t>
        <a:bodyPr/>
        <a:lstStyle/>
        <a:p>
          <a:endParaRPr lang="en-US" sz="1800"/>
        </a:p>
      </dgm:t>
    </dgm:pt>
    <dgm:pt modelId="{211236A9-A7E7-44BA-9918-F9B0CE2B2FF8}" type="sibTrans" cxnId="{D2E28AE6-FA07-4CDD-86A3-A7DB98E8E1AF}">
      <dgm:prSet/>
      <dgm:spPr/>
      <dgm:t>
        <a:bodyPr/>
        <a:lstStyle/>
        <a:p>
          <a:endParaRPr lang="en-US" sz="1800"/>
        </a:p>
      </dgm:t>
    </dgm:pt>
    <dgm:pt modelId="{BE79AC7C-9699-4DA8-9DE0-94CDE36BCAC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Availability of free/open (creative commons) licenses</a:t>
          </a:r>
        </a:p>
      </dgm:t>
    </dgm:pt>
    <dgm:pt modelId="{54843606-A06E-499C-A70F-7A8069CFF1A3}" type="parTrans" cxnId="{569F6F2D-F6F3-4BC3-8D8F-B041FDEE2051}">
      <dgm:prSet/>
      <dgm:spPr/>
      <dgm:t>
        <a:bodyPr/>
        <a:lstStyle/>
        <a:p>
          <a:endParaRPr lang="en-US" sz="1800"/>
        </a:p>
      </dgm:t>
    </dgm:pt>
    <dgm:pt modelId="{9734BB7E-2331-42C4-B27F-11CB967C1E22}" type="sibTrans" cxnId="{569F6F2D-F6F3-4BC3-8D8F-B041FDEE2051}">
      <dgm:prSet/>
      <dgm:spPr/>
      <dgm:t>
        <a:bodyPr/>
        <a:lstStyle/>
        <a:p>
          <a:endParaRPr lang="en-US" sz="1800"/>
        </a:p>
      </dgm:t>
    </dgm:pt>
    <dgm:pt modelId="{18574536-B178-43A6-9E19-9249E3865BB6}" type="pres">
      <dgm:prSet presAssocID="{0E70311D-A115-496B-8507-B94AD2C05CE6}" presName="linearFlow" presStyleCnt="0">
        <dgm:presLayoutVars>
          <dgm:dir/>
          <dgm:animLvl val="lvl"/>
          <dgm:resizeHandles val="exact"/>
        </dgm:presLayoutVars>
      </dgm:prSet>
      <dgm:spPr/>
    </dgm:pt>
    <dgm:pt modelId="{F46E1464-FE07-48AA-BEF3-84765247D1E1}" type="pres">
      <dgm:prSet presAssocID="{A300723D-9CB3-4B32-8576-6B07E8B4E7EB}" presName="composite" presStyleCnt="0"/>
      <dgm:spPr/>
    </dgm:pt>
    <dgm:pt modelId="{16425927-6893-4BE3-9680-7C6007BD4BE1}" type="pres">
      <dgm:prSet presAssocID="{A300723D-9CB3-4B32-8576-6B07E8B4E7E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1594256-596A-49F4-BECF-56B393C4F73E}" type="pres">
      <dgm:prSet presAssocID="{A300723D-9CB3-4B32-8576-6B07E8B4E7EB}" presName="descendantText" presStyleLbl="alignAcc1" presStyleIdx="0" presStyleCnt="3">
        <dgm:presLayoutVars>
          <dgm:bulletEnabled val="1"/>
        </dgm:presLayoutVars>
      </dgm:prSet>
      <dgm:spPr/>
    </dgm:pt>
    <dgm:pt modelId="{1086BEFB-3E7E-45E0-8FA1-D19560598404}" type="pres">
      <dgm:prSet presAssocID="{4A4FF7E8-8F9F-474A-960B-11CE68440D08}" presName="sp" presStyleCnt="0"/>
      <dgm:spPr/>
    </dgm:pt>
    <dgm:pt modelId="{A7D71A1C-D754-4B56-9401-C562DAD9C84E}" type="pres">
      <dgm:prSet presAssocID="{502CED6F-D5F8-4D5D-BDED-AD97AE0645D4}" presName="composite" presStyleCnt="0"/>
      <dgm:spPr/>
    </dgm:pt>
    <dgm:pt modelId="{3F87CB21-9B32-415B-BA06-0EF09AF00D7A}" type="pres">
      <dgm:prSet presAssocID="{502CED6F-D5F8-4D5D-BDED-AD97AE0645D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3AF6689-2763-4A76-9648-27B297B06359}" type="pres">
      <dgm:prSet presAssocID="{502CED6F-D5F8-4D5D-BDED-AD97AE0645D4}" presName="descendantText" presStyleLbl="alignAcc1" presStyleIdx="1" presStyleCnt="3">
        <dgm:presLayoutVars>
          <dgm:bulletEnabled val="1"/>
        </dgm:presLayoutVars>
      </dgm:prSet>
      <dgm:spPr/>
    </dgm:pt>
    <dgm:pt modelId="{B0D6C762-A7E9-4E44-881B-63248B55B5D3}" type="pres">
      <dgm:prSet presAssocID="{1EC9F96C-5C2E-4E6B-91CE-77A24BACCBFD}" presName="sp" presStyleCnt="0"/>
      <dgm:spPr/>
    </dgm:pt>
    <dgm:pt modelId="{0D549018-7F19-4E93-A88C-0578B2D451D1}" type="pres">
      <dgm:prSet presAssocID="{8483A7DC-E3D6-422B-A02C-7C3FBAAD797A}" presName="composite" presStyleCnt="0"/>
      <dgm:spPr/>
    </dgm:pt>
    <dgm:pt modelId="{945961D5-B26C-4277-BCB8-70FF179A2DA2}" type="pres">
      <dgm:prSet presAssocID="{8483A7DC-E3D6-422B-A02C-7C3FBAAD797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B3471F1-698A-41E1-8BF9-461B4CE18249}" type="pres">
      <dgm:prSet presAssocID="{8483A7DC-E3D6-422B-A02C-7C3FBAAD797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CE5FB0E-8D7A-4C13-B5AF-51C070BE8662}" type="presOf" srcId="{89868D5D-78EA-4F66-BB32-B2DEE2635DAE}" destId="{4B3471F1-698A-41E1-8BF9-461B4CE18249}" srcOrd="0" destOrd="0" presId="urn:microsoft.com/office/officeart/2005/8/layout/chevron2"/>
    <dgm:cxn modelId="{569F6F2D-F6F3-4BC3-8D8F-B041FDEE2051}" srcId="{502CED6F-D5F8-4D5D-BDED-AD97AE0645D4}" destId="{BE79AC7C-9699-4DA8-9DE0-94CDE36BCAC6}" srcOrd="2" destOrd="0" parTransId="{54843606-A06E-499C-A70F-7A8069CFF1A3}" sibTransId="{9734BB7E-2331-42C4-B27F-11CB967C1E22}"/>
    <dgm:cxn modelId="{38340A31-F70A-46C2-B52C-44CC21C7C076}" srcId="{A300723D-9CB3-4B32-8576-6B07E8B4E7EB}" destId="{0B8BB0E5-A350-4243-B683-0622B6080607}" srcOrd="0" destOrd="0" parTransId="{D8DE2CB1-2559-4995-8B6A-E02762844B51}" sibTransId="{3E13E457-A048-47C5-A3DF-D2FED9FABEAC}"/>
    <dgm:cxn modelId="{D1AADA31-C3FD-42C7-889A-DF3543872C48}" type="presOf" srcId="{A300723D-9CB3-4B32-8576-6B07E8B4E7EB}" destId="{16425927-6893-4BE3-9680-7C6007BD4BE1}" srcOrd="0" destOrd="0" presId="urn:microsoft.com/office/officeart/2005/8/layout/chevron2"/>
    <dgm:cxn modelId="{230FF039-8597-40EA-904C-655E36DE6462}" type="presOf" srcId="{0E70311D-A115-496B-8507-B94AD2C05CE6}" destId="{18574536-B178-43A6-9E19-9249E3865BB6}" srcOrd="0" destOrd="0" presId="urn:microsoft.com/office/officeart/2005/8/layout/chevron2"/>
    <dgm:cxn modelId="{ECB4F863-D41E-43A8-AC46-EC325DE12BDE}" type="presOf" srcId="{E273E2B2-7D1E-4479-BDD4-9FC18C5759E3}" destId="{13AF6689-2763-4A76-9648-27B297B06359}" srcOrd="0" destOrd="0" presId="urn:microsoft.com/office/officeart/2005/8/layout/chevron2"/>
    <dgm:cxn modelId="{F8E23444-9BAD-4C1F-8DD9-BF52424B106C}" type="presOf" srcId="{502CED6F-D5F8-4D5D-BDED-AD97AE0645D4}" destId="{3F87CB21-9B32-415B-BA06-0EF09AF00D7A}" srcOrd="0" destOrd="0" presId="urn:microsoft.com/office/officeart/2005/8/layout/chevron2"/>
    <dgm:cxn modelId="{A0B5094F-5A51-492B-A905-67A2EC0D8867}" srcId="{502CED6F-D5F8-4D5D-BDED-AD97AE0645D4}" destId="{9004E90D-E915-4378-AB9C-49443BE58F61}" srcOrd="1" destOrd="0" parTransId="{693B4F52-FE71-40A9-B524-699F011C2B7E}" sibTransId="{FA014C9F-9708-4FF3-BA98-30D59D48502D}"/>
    <dgm:cxn modelId="{58F45474-C450-4F8A-AC06-ACEFEB5E05E4}" type="presOf" srcId="{B3621E2F-D54F-415D-B85A-851DD62513CD}" destId="{C1594256-596A-49F4-BECF-56B393C4F73E}" srcOrd="0" destOrd="1" presId="urn:microsoft.com/office/officeart/2005/8/layout/chevron2"/>
    <dgm:cxn modelId="{7F4B3C75-CB66-4FF3-8C8C-1CA7EB429E6B}" srcId="{502CED6F-D5F8-4D5D-BDED-AD97AE0645D4}" destId="{E273E2B2-7D1E-4479-BDD4-9FC18C5759E3}" srcOrd="0" destOrd="0" parTransId="{BD599664-81F0-42AC-B91A-EA54D67E995C}" sibTransId="{4D43609F-EF51-4173-8452-1114BEFB59F9}"/>
    <dgm:cxn modelId="{AE8C4376-DC54-4D67-8ABE-4C45B0A68DD7}" type="presOf" srcId="{D6EE3803-7D95-40BC-8841-DD2BDF9D9EFC}" destId="{13AF6689-2763-4A76-9648-27B297B06359}" srcOrd="0" destOrd="3" presId="urn:microsoft.com/office/officeart/2005/8/layout/chevron2"/>
    <dgm:cxn modelId="{53455476-1F95-4D92-998B-067B4172D699}" type="presOf" srcId="{8483A7DC-E3D6-422B-A02C-7C3FBAAD797A}" destId="{945961D5-B26C-4277-BCB8-70FF179A2DA2}" srcOrd="0" destOrd="0" presId="urn:microsoft.com/office/officeart/2005/8/layout/chevron2"/>
    <dgm:cxn modelId="{4E86AD58-BBDE-46E3-8BC0-AEB5FFD44CCC}" srcId="{A300723D-9CB3-4B32-8576-6B07E8B4E7EB}" destId="{B3621E2F-D54F-415D-B85A-851DD62513CD}" srcOrd="1" destOrd="0" parTransId="{A965435E-0FD2-4C65-8103-9720CE00718C}" sibTransId="{FEB7B5A8-2011-4A86-A156-E9805769C1D7}"/>
    <dgm:cxn modelId="{F9782A5A-C02F-485B-8743-1230ABE30844}" srcId="{8483A7DC-E3D6-422B-A02C-7C3FBAAD797A}" destId="{890AC6AF-A61C-4196-A3BB-AF638D109CB9}" srcOrd="1" destOrd="0" parTransId="{BB4220CD-CBA9-4878-9206-44C7E5A6AB74}" sibTransId="{7EB8BD0D-D3AB-46C8-9303-B20B88DD4BCE}"/>
    <dgm:cxn modelId="{AF3E5981-29A0-4778-A8D5-A48393EBA266}" type="presOf" srcId="{BE79AC7C-9699-4DA8-9DE0-94CDE36BCAC6}" destId="{13AF6689-2763-4A76-9648-27B297B06359}" srcOrd="0" destOrd="2" presId="urn:microsoft.com/office/officeart/2005/8/layout/chevron2"/>
    <dgm:cxn modelId="{52641599-722D-4D8C-861B-B3C6F6DC7895}" type="presOf" srcId="{0B8BB0E5-A350-4243-B683-0622B6080607}" destId="{C1594256-596A-49F4-BECF-56B393C4F73E}" srcOrd="0" destOrd="0" presId="urn:microsoft.com/office/officeart/2005/8/layout/chevron2"/>
    <dgm:cxn modelId="{59DFF5BA-DF17-486D-9D40-38D5265601C8}" srcId="{0E70311D-A115-496B-8507-B94AD2C05CE6}" destId="{A300723D-9CB3-4B32-8576-6B07E8B4E7EB}" srcOrd="0" destOrd="0" parTransId="{1BA9DC47-52A7-4776-A440-FC78A51DE73E}" sibTransId="{4A4FF7E8-8F9F-474A-960B-11CE68440D08}"/>
    <dgm:cxn modelId="{0AB60CBB-9FAE-4FEC-A156-EC2A56D98848}" type="presOf" srcId="{9004E90D-E915-4378-AB9C-49443BE58F61}" destId="{13AF6689-2763-4A76-9648-27B297B06359}" srcOrd="0" destOrd="1" presId="urn:microsoft.com/office/officeart/2005/8/layout/chevron2"/>
    <dgm:cxn modelId="{C5D2E8BC-67C1-492A-9D97-8739C529AA8E}" srcId="{8483A7DC-E3D6-422B-A02C-7C3FBAAD797A}" destId="{89868D5D-78EA-4F66-BB32-B2DEE2635DAE}" srcOrd="0" destOrd="0" parTransId="{06F3117F-F6A6-49A0-B952-D0C2029384A9}" sibTransId="{D9D1ACEA-B9DF-4F72-B47F-2BA47042E1A3}"/>
    <dgm:cxn modelId="{4BA042C3-A129-41B6-A2C2-5420F69F5088}" srcId="{0E70311D-A115-496B-8507-B94AD2C05CE6}" destId="{8483A7DC-E3D6-422B-A02C-7C3FBAAD797A}" srcOrd="2" destOrd="0" parTransId="{2E70CB45-D1E5-42F1-819A-DB35AC378614}" sibTransId="{232B8932-89DE-4B9E-84B7-DC17F5D685E9}"/>
    <dgm:cxn modelId="{DAAEA2C5-95CA-4613-8966-68A8B610F204}" type="presOf" srcId="{890AC6AF-A61C-4196-A3BB-AF638D109CB9}" destId="{4B3471F1-698A-41E1-8BF9-461B4CE18249}" srcOrd="0" destOrd="1" presId="urn:microsoft.com/office/officeart/2005/8/layout/chevron2"/>
    <dgm:cxn modelId="{D40BD4C6-3A10-4A24-B70A-EADDD081C5B3}" type="presOf" srcId="{2166AC94-3282-4680-A86E-6794121F42D4}" destId="{C1594256-596A-49F4-BECF-56B393C4F73E}" srcOrd="0" destOrd="2" presId="urn:microsoft.com/office/officeart/2005/8/layout/chevron2"/>
    <dgm:cxn modelId="{56E5CAD7-BBC7-4140-AE99-BB44308D7DC2}" srcId="{A300723D-9CB3-4B32-8576-6B07E8B4E7EB}" destId="{2166AC94-3282-4680-A86E-6794121F42D4}" srcOrd="2" destOrd="0" parTransId="{DA9C8E3F-1F39-41BC-8C74-9C4328015501}" sibTransId="{BF6F6619-610A-435E-853D-A07E17A6F7DC}"/>
    <dgm:cxn modelId="{121E80DA-0226-4DE3-93FD-46455DF48F9C}" srcId="{0E70311D-A115-496B-8507-B94AD2C05CE6}" destId="{502CED6F-D5F8-4D5D-BDED-AD97AE0645D4}" srcOrd="1" destOrd="0" parTransId="{96BE9613-C1A0-4FB0-9A93-1B970F9966AE}" sibTransId="{1EC9F96C-5C2E-4E6B-91CE-77A24BACCBFD}"/>
    <dgm:cxn modelId="{D2E28AE6-FA07-4CDD-86A3-A7DB98E8E1AF}" srcId="{502CED6F-D5F8-4D5D-BDED-AD97AE0645D4}" destId="{D6EE3803-7D95-40BC-8841-DD2BDF9D9EFC}" srcOrd="3" destOrd="0" parTransId="{87132C63-F715-471D-8D00-93ED0C9F7FB6}" sibTransId="{211236A9-A7E7-44BA-9918-F9B0CE2B2FF8}"/>
    <dgm:cxn modelId="{34846373-E65F-4DAC-8729-1E4AE4D8B035}" type="presParOf" srcId="{18574536-B178-43A6-9E19-9249E3865BB6}" destId="{F46E1464-FE07-48AA-BEF3-84765247D1E1}" srcOrd="0" destOrd="0" presId="urn:microsoft.com/office/officeart/2005/8/layout/chevron2"/>
    <dgm:cxn modelId="{2F589EBD-1E69-488D-82B5-F90A94DF789E}" type="presParOf" srcId="{F46E1464-FE07-48AA-BEF3-84765247D1E1}" destId="{16425927-6893-4BE3-9680-7C6007BD4BE1}" srcOrd="0" destOrd="0" presId="urn:microsoft.com/office/officeart/2005/8/layout/chevron2"/>
    <dgm:cxn modelId="{93CAC702-9478-4802-8A74-26FE905B9CFF}" type="presParOf" srcId="{F46E1464-FE07-48AA-BEF3-84765247D1E1}" destId="{C1594256-596A-49F4-BECF-56B393C4F73E}" srcOrd="1" destOrd="0" presId="urn:microsoft.com/office/officeart/2005/8/layout/chevron2"/>
    <dgm:cxn modelId="{AD6696EC-BA01-47A7-BC32-01E33846CD79}" type="presParOf" srcId="{18574536-B178-43A6-9E19-9249E3865BB6}" destId="{1086BEFB-3E7E-45E0-8FA1-D19560598404}" srcOrd="1" destOrd="0" presId="urn:microsoft.com/office/officeart/2005/8/layout/chevron2"/>
    <dgm:cxn modelId="{71D760C6-939B-4084-BD1E-924169CD535F}" type="presParOf" srcId="{18574536-B178-43A6-9E19-9249E3865BB6}" destId="{A7D71A1C-D754-4B56-9401-C562DAD9C84E}" srcOrd="2" destOrd="0" presId="urn:microsoft.com/office/officeart/2005/8/layout/chevron2"/>
    <dgm:cxn modelId="{5EA5E9EB-8E08-4701-A745-E7A55523C4A9}" type="presParOf" srcId="{A7D71A1C-D754-4B56-9401-C562DAD9C84E}" destId="{3F87CB21-9B32-415B-BA06-0EF09AF00D7A}" srcOrd="0" destOrd="0" presId="urn:microsoft.com/office/officeart/2005/8/layout/chevron2"/>
    <dgm:cxn modelId="{9D615407-BA30-4EEA-B43E-ECDEA9028BCA}" type="presParOf" srcId="{A7D71A1C-D754-4B56-9401-C562DAD9C84E}" destId="{13AF6689-2763-4A76-9648-27B297B06359}" srcOrd="1" destOrd="0" presId="urn:microsoft.com/office/officeart/2005/8/layout/chevron2"/>
    <dgm:cxn modelId="{43903F30-5C92-4603-A92E-F3459ED8530E}" type="presParOf" srcId="{18574536-B178-43A6-9E19-9249E3865BB6}" destId="{B0D6C762-A7E9-4E44-881B-63248B55B5D3}" srcOrd="3" destOrd="0" presId="urn:microsoft.com/office/officeart/2005/8/layout/chevron2"/>
    <dgm:cxn modelId="{F49965DA-F4FE-4261-848A-2F4D9CCBFA57}" type="presParOf" srcId="{18574536-B178-43A6-9E19-9249E3865BB6}" destId="{0D549018-7F19-4E93-A88C-0578B2D451D1}" srcOrd="4" destOrd="0" presId="urn:microsoft.com/office/officeart/2005/8/layout/chevron2"/>
    <dgm:cxn modelId="{1E279293-E898-475F-95EA-DAF50E6DF832}" type="presParOf" srcId="{0D549018-7F19-4E93-A88C-0578B2D451D1}" destId="{945961D5-B26C-4277-BCB8-70FF179A2DA2}" srcOrd="0" destOrd="0" presId="urn:microsoft.com/office/officeart/2005/8/layout/chevron2"/>
    <dgm:cxn modelId="{949DAEFF-A3D6-4E4B-B8B1-3E56BAF020D6}" type="presParOf" srcId="{0D549018-7F19-4E93-A88C-0578B2D451D1}" destId="{4B3471F1-698A-41E1-8BF9-461B4CE182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25927-6893-4BE3-9680-7C6007BD4BE1}">
      <dsp:nvSpPr>
        <dsp:cNvPr id="0" name=""/>
        <dsp:cNvSpPr/>
      </dsp:nvSpPr>
      <dsp:spPr>
        <a:xfrm rot="5400000">
          <a:off x="-269960" y="273146"/>
          <a:ext cx="1799736" cy="1259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Technically Open</a:t>
          </a:r>
        </a:p>
      </dsp:txBody>
      <dsp:txXfrm rot="-5400000">
        <a:off x="1" y="633094"/>
        <a:ext cx="1259815" cy="539921"/>
      </dsp:txXfrm>
    </dsp:sp>
    <dsp:sp modelId="{C1594256-596A-49F4-BECF-56B393C4F73E}">
      <dsp:nvSpPr>
        <dsp:cNvPr id="0" name=""/>
        <dsp:cNvSpPr/>
      </dsp:nvSpPr>
      <dsp:spPr>
        <a:xfrm rot="5400000">
          <a:off x="3787931" y="-2524930"/>
          <a:ext cx="1169828" cy="6226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Machine Readable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Accessible through non-proprietary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5-star graphic measures degree of “open-ness” </a:t>
          </a:r>
        </a:p>
      </dsp:txBody>
      <dsp:txXfrm rot="-5400000">
        <a:off x="1259815" y="60292"/>
        <a:ext cx="6168955" cy="1055616"/>
      </dsp:txXfrm>
    </dsp:sp>
    <dsp:sp modelId="{3F87CB21-9B32-415B-BA06-0EF09AF00D7A}">
      <dsp:nvSpPr>
        <dsp:cNvPr id="0" name=""/>
        <dsp:cNvSpPr/>
      </dsp:nvSpPr>
      <dsp:spPr>
        <a:xfrm rot="5400000">
          <a:off x="-269960" y="1880895"/>
          <a:ext cx="1799736" cy="1259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Legally Open</a:t>
          </a:r>
        </a:p>
      </dsp:txBody>
      <dsp:txXfrm rot="-5400000">
        <a:off x="1" y="2240843"/>
        <a:ext cx="1259815" cy="539921"/>
      </dsp:txXfrm>
    </dsp:sp>
    <dsp:sp modelId="{13AF6689-2763-4A76-9648-27B297B06359}">
      <dsp:nvSpPr>
        <dsp:cNvPr id="0" name=""/>
        <dsp:cNvSpPr/>
      </dsp:nvSpPr>
      <dsp:spPr>
        <a:xfrm rot="5400000">
          <a:off x="3787931" y="-917181"/>
          <a:ext cx="1169828" cy="6226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Free to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Free to republish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Availability of free/open (creative commons) licenses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Constraint on republication depends on license adopted</a:t>
          </a:r>
        </a:p>
      </dsp:txBody>
      <dsp:txXfrm rot="-5400000">
        <a:off x="1259815" y="1668041"/>
        <a:ext cx="6168955" cy="1055616"/>
      </dsp:txXfrm>
    </dsp:sp>
    <dsp:sp modelId="{945961D5-B26C-4277-BCB8-70FF179A2DA2}">
      <dsp:nvSpPr>
        <dsp:cNvPr id="0" name=""/>
        <dsp:cNvSpPr/>
      </dsp:nvSpPr>
      <dsp:spPr>
        <a:xfrm rot="5400000">
          <a:off x="-269960" y="3488645"/>
          <a:ext cx="1799736" cy="12598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Terms of Use</a:t>
          </a:r>
        </a:p>
      </dsp:txBody>
      <dsp:txXfrm rot="-5400000">
        <a:off x="1" y="3848593"/>
        <a:ext cx="1259815" cy="539921"/>
      </dsp:txXfrm>
    </dsp:sp>
    <dsp:sp modelId="{4B3471F1-698A-41E1-8BF9-461B4CE18249}">
      <dsp:nvSpPr>
        <dsp:cNvPr id="0" name=""/>
        <dsp:cNvSpPr/>
      </dsp:nvSpPr>
      <dsp:spPr>
        <a:xfrm rot="5400000">
          <a:off x="3787931" y="690568"/>
          <a:ext cx="1169828" cy="6226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Clear (limits to) obligations of producers and users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/>
            <a:t>Avoids liability from misuse / misinterpretation</a:t>
          </a:r>
        </a:p>
      </dsp:txBody>
      <dsp:txXfrm rot="-5400000">
        <a:off x="1259815" y="3275790"/>
        <a:ext cx="6168955" cy="105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6D463-044C-4143-B8EF-BF77C44FAF34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B3BF-1BBB-4D3B-BAE3-4008703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7" Type="http://schemas.openxmlformats.org/officeDocument/2006/relationships/hyperlink" Target="https://creativecommons.org/faq/#should-i-choose-an-international-license-or-a-ported-licens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.creativecommons.org/wiki/License%20Versions" TargetMode="External"/><Relationship Id="rId5" Type="http://schemas.openxmlformats.org/officeDocument/2006/relationships/hyperlink" Target="https://creativecommons.org/faq/#what-if-i-change-my-mind-about-using-a-cc-license" TargetMode="External"/><Relationship Id="rId4" Type="http://schemas.openxmlformats.org/officeDocument/2006/relationships/hyperlink" Target="https://creativecommons.org/faq/#what-is-the-public-domai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77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7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1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4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1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1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7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7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600" dirty="0"/>
              <a:t>Selecting a license:  </a:t>
            </a:r>
            <a:r>
              <a:rPr lang="en-US" sz="1600" dirty="0">
                <a:hlinkClick r:id="rId3"/>
              </a:rPr>
              <a:t>Creative Commons License Chooser</a:t>
            </a:r>
            <a:r>
              <a:rPr lang="en-US" sz="1600" dirty="0"/>
              <a:t>.</a:t>
            </a:r>
          </a:p>
          <a:p>
            <a:pPr marL="403433" indent="-403433">
              <a:lnSpc>
                <a:spcPct val="105000"/>
              </a:lnSpc>
              <a:spcBef>
                <a:spcPts val="600"/>
              </a:spcBef>
            </a:pPr>
            <a:r>
              <a:rPr lang="en-US" sz="1600" dirty="0"/>
              <a:t>Is the material copyrightable? … CC licenses do not apply to material in the </a:t>
            </a:r>
            <a:r>
              <a:rPr lang="en-US" sz="1600" dirty="0">
                <a:hlinkClick r:id="rId4"/>
              </a:rPr>
              <a:t>public domain</a:t>
            </a:r>
            <a:r>
              <a:rPr lang="en-US" sz="1600" dirty="0"/>
              <a:t>. Different countries have different standards for what is in the public domain.</a:t>
            </a:r>
          </a:p>
          <a:p>
            <a:pPr marL="403433" indent="-403433">
              <a:lnSpc>
                <a:spcPct val="105000"/>
              </a:lnSpc>
              <a:spcBef>
                <a:spcPts val="600"/>
              </a:spcBef>
            </a:pPr>
            <a:r>
              <a:rPr lang="en-US" sz="1600" dirty="0"/>
              <a:t>Do you own the material you want to license or are you otherwise authorized to license it under the specific CC license?</a:t>
            </a:r>
          </a:p>
          <a:p>
            <a:pPr marL="403433" indent="-403433">
              <a:lnSpc>
                <a:spcPct val="105000"/>
              </a:lnSpc>
              <a:spcBef>
                <a:spcPts val="600"/>
              </a:spcBef>
            </a:pPr>
            <a:r>
              <a:rPr lang="en-US" sz="1600" dirty="0"/>
              <a:t>Are you aware that CC licenses </a:t>
            </a:r>
            <a:r>
              <a:rPr lang="en-US" sz="1600" dirty="0">
                <a:hlinkClick r:id="rId5"/>
              </a:rPr>
              <a:t>are not revocable</a:t>
            </a:r>
            <a:r>
              <a:rPr lang="en-US" sz="1600" dirty="0"/>
              <a:t>? You are free to stop offering material under a CC license at any time, but this will not affect the rights associated with any copies of your work already in circulation. </a:t>
            </a:r>
          </a:p>
          <a:p>
            <a:pPr marL="403433" indent="-403433">
              <a:lnSpc>
                <a:spcPct val="105000"/>
              </a:lnSpc>
              <a:spcBef>
                <a:spcPts val="600"/>
              </a:spcBef>
            </a:pPr>
            <a:r>
              <a:rPr lang="en-US" sz="1600" dirty="0"/>
              <a:t>Always read the terms and conditions of the specific license you plan to apply. Additionally, there are several </a:t>
            </a:r>
            <a:r>
              <a:rPr lang="en-US" sz="1600" dirty="0">
                <a:hlinkClick r:id="rId6"/>
              </a:rPr>
              <a:t>terms that may differ in the earlier versions of the license</a:t>
            </a:r>
            <a:r>
              <a:rPr lang="en-US" sz="1600" dirty="0"/>
              <a:t>, both </a:t>
            </a:r>
            <a:r>
              <a:rPr lang="en-US" sz="1600" dirty="0" err="1"/>
              <a:t>unported</a:t>
            </a:r>
            <a:r>
              <a:rPr lang="en-US" sz="1600" dirty="0"/>
              <a:t> and ported. </a:t>
            </a:r>
            <a:r>
              <a:rPr lang="en-US" sz="1600" dirty="0">
                <a:hlinkClick r:id="rId7"/>
              </a:rPr>
              <a:t>If you choose to use a pre-4.0 version or any ported version</a:t>
            </a:r>
            <a:r>
              <a:rPr lang="en-US" sz="1600" dirty="0"/>
              <a:t>, clauses such as choice of law may affect your desired choice of license.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D1AF-58EB-427E-BA50-B35623FBCB0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F7FE-6759-5FD8-77FA-98904F319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04B31-08EF-5BE8-CCAB-91248606C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277A0-FABD-E581-EBB1-EAA7A82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46DC-7D87-1739-78E8-DC969E5D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A36C-41EF-BCBA-BC90-6D238DA0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EB06-6BB6-3ACD-A8F2-82C122F0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0624C-6DC1-DD4C-7722-229B19E0A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2135-E52E-9659-E949-B270DF85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A13B9-8E5F-DFDD-7FEC-4FEC8B8A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FB46-6643-3376-00A7-7B607C4B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E5903-8D53-5F3C-0A2B-9E57BDF0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DF7DE-095B-1855-8BA3-9C1D792E8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B6A8-385A-6645-B7DB-9308DD0B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9FDCA-41E3-F3B2-789B-5361935B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F4C39-792B-BAFA-126E-FB8DE00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C89C-1300-DC70-A6E5-AF97B986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AB8C-6E29-ABA0-989F-24697F3A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8DB8-4589-BDD0-EA40-500C8578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E3629-8604-2C14-52C6-2720C695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92F5-6F8A-69BC-88C1-9CE45BBC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4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EC9D-058D-89F0-71F3-29C953FF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8DD5C-4784-C516-07CD-224710B68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E045-59EA-7E35-E39C-0BD4E86C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FE59-6D05-A42E-CCA9-E517F65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A4B5-3D3A-6F86-19F8-9EB08172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352B-898C-0F25-B1CC-B0443EDC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B1276-F060-DAA7-8C57-C5568B1BE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8FD67-449C-AC84-2B7E-669B425E0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8C892-CB86-DB67-2B01-BA7DE97C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7DD3-E622-D587-7407-8F372963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26470-9B27-7143-48DE-B6A5C83D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0242-7CFA-ED7E-6E25-258D0F09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29802-1AB2-261A-1BEC-524251BD4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6AFEB-1CFD-D309-1BF9-CD26C222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E9EA6-AB51-5A85-E0E5-FB33E9C9C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5FC8F-D09C-F7D8-86EB-EA5BE0578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8F229-C4EB-B9A1-7EA0-57A9CD70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31F42-67C4-CA78-1C09-D47A0961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C0615-EF96-D0F1-10B9-167AD690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3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AABC-1434-1A0B-EF6E-9EFA7B95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559DD-21DF-A1E9-4E09-817EE3CD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B974E-1183-2CF0-7F1E-3CA8772C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04EB6-8EDB-F305-0C32-1B04E964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37D1-208C-F1C4-4AC3-4FC2C952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9F9F-55A4-2D45-5562-774DC3B3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FDB24-B674-36F2-BECD-F97BCA42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10C7-778C-5EA2-D4E6-460405A7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80F8-73E8-9BFB-5953-622FCAD5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A88AF-B9EA-3505-1F27-B506EE329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60E3E-30F2-8E1D-81FA-1D7DD667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FE88E-CCEC-CF64-7711-4A825A26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20292-9DC1-26AE-472D-974289C7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2226-7AD6-0955-5AC3-AE044E79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223E6-493C-789B-C218-43497FF62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03317-AF47-BECB-4386-F0CF0F047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99CFE-DEE9-8119-59A9-2E606517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0ADF2-4769-01EF-FA0B-FB66709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4A61E-8AB5-6628-801E-51AC60B9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20632-890B-6431-CCA2-C24DEEDD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2752A-E00A-C790-4E21-1E3DB7B4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1B201-B7DD-65FE-F3DF-B780E9AC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5AF4-65EA-46A6-8F05-7C3027796DC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41CBA-9FE9-C0DD-6B6C-E0A9987C4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CDE5-030F-81EB-5DB4-A3942CDBC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7517-2611-42D0-93AE-7A4DCD49C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5stardata.info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hyperlink" Target="https://creativecommons.org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oecd.org/" TargetMode="External"/><Relationship Id="rId4" Type="http://schemas.openxmlformats.org/officeDocument/2006/relationships/hyperlink" Target="http://www.fao.org/faostat/en/#hom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com/th/en/tax/personal-data-protection-act.html#:~:text=Thailand%27s%20Personal%20Data%20Protection%20Act%20BE%202562%20(PDPA)%20will%20come,before%20and%20after%20the%20deadline." TargetMode="External"/><Relationship Id="rId2" Type="http://schemas.openxmlformats.org/officeDocument/2006/relationships/hyperlink" Target="https://www.gdprsummary.com/?gclid=CjwKCAjwsfuYBhAZEiwA5a6CDFB_XdrBKwRe7mmS6G7SpOGL3H7G1rRdvENqmK50Zx2fshz6wjjTbhoCXDcQAvD_Bw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tranet.fao.org/fileadmin/user_upload/FAO_Communications/ac/1_AC_2022-06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ngita.Dubey@fao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should+knowledge+be+free&amp;view=detail&amp;mid=81500D30AA7CA5A268C481500D30AA7CA5A268C4&amp;FORM=VI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dapestopenaccessinitiative.org/read" TargetMode="External"/><Relationship Id="rId5" Type="http://schemas.openxmlformats.org/officeDocument/2006/relationships/hyperlink" Target="https://web.archive.org/web/20070519103647/http:/www.earlham.edu/~peters/fos/overview.htm" TargetMode="External"/><Relationship Id="rId4" Type="http://schemas.openxmlformats.org/officeDocument/2006/relationships/hyperlink" Target="http://legacy.earlham.edu/~peters/fos/overview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6A32-88D5-E4D8-BF49-624AB9357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5" y="-106362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dirty="0">
                <a:solidFill>
                  <a:schemeClr val="bg1"/>
                </a:solidFill>
              </a:rPr>
              <a:t>Open Access, Open Data</a:t>
            </a:r>
            <a:br>
              <a:rPr lang="en-US" sz="5400" b="1" cap="small" dirty="0">
                <a:solidFill>
                  <a:schemeClr val="bg1"/>
                </a:solidFill>
              </a:rPr>
            </a:br>
            <a:r>
              <a:rPr lang="en-US" sz="5400" b="1" cap="small" dirty="0">
                <a:solidFill>
                  <a:schemeClr val="bg1"/>
                </a:solidFill>
              </a:rPr>
              <a:t>Open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1CCD2-56EB-28FC-8C37-DAF14D6BF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633691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Ms Sangita Dubey, FAO Regional Statistician for Asia and the Pacific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22 November 2022</a:t>
            </a:r>
          </a:p>
          <a:p>
            <a:r>
              <a:rPr lang="en-GB" b="1" dirty="0">
                <a:solidFill>
                  <a:schemeClr val="bg1"/>
                </a:solidFill>
              </a:rPr>
              <a:t>Asia Regional Engagement meeting and Symposium on Open Science and Data Use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2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5308" y="443116"/>
            <a:ext cx="7933765" cy="7065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 algn="ctr">
              <a:lnSpc>
                <a:spcPct val="100000"/>
              </a:lnSpc>
            </a:pPr>
            <a:r>
              <a:rPr lang="en-US" sz="4000" i="1" cap="small" dirty="0">
                <a:solidFill>
                  <a:srgbClr val="800000"/>
                </a:solidFill>
                <a:latin typeface="+mn-lt"/>
              </a:rPr>
              <a:t>Open Data &gt; Free Data</a:t>
            </a:r>
            <a:endParaRPr sz="3200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973350"/>
              </p:ext>
            </p:extLst>
          </p:nvPr>
        </p:nvGraphicFramePr>
        <p:xfrm>
          <a:off x="2778711" y="1766656"/>
          <a:ext cx="7485877" cy="502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40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7E96A-A222-2693-631C-745CFAB1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35" y="1142133"/>
            <a:ext cx="8466912" cy="45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3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6AEB8-4E95-315E-445D-CF6B1CF6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55" y="563631"/>
            <a:ext cx="8885690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A62AB-2A13-2E5D-870E-B3DD5A8D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0" y="302043"/>
            <a:ext cx="10829782" cy="62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1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C17C3-2BF8-238E-510F-0046D398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5" y="203633"/>
            <a:ext cx="10147849" cy="64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9465"/>
            <a:ext cx="12191999" cy="9376930"/>
          </a:xfrm>
          <a:prstGeom prst="rect">
            <a:avLst/>
          </a:prstGeom>
        </p:spPr>
      </p:pic>
      <p:sp>
        <p:nvSpPr>
          <p:cNvPr id="13" name="object 3"/>
          <p:cNvSpPr txBox="1"/>
          <p:nvPr/>
        </p:nvSpPr>
        <p:spPr>
          <a:xfrm>
            <a:off x="2196353" y="3190875"/>
            <a:ext cx="7530353" cy="29275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5400" b="1" cap="small" dirty="0">
                <a:solidFill>
                  <a:schemeClr val="bg1"/>
                </a:solidFill>
              </a:rPr>
              <a:t>What is “Open”?  </a:t>
            </a:r>
          </a:p>
          <a:p>
            <a:pPr marL="11206" algn="ctr">
              <a:lnSpc>
                <a:spcPts val="2065"/>
              </a:lnSpc>
            </a:pPr>
            <a:endParaRPr lang="en-US" sz="3600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GB" sz="4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4846" y="605006"/>
            <a:ext cx="7933765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2824" b="1" i="1" cap="small" dirty="0">
                <a:solidFill>
                  <a:srgbClr val="800000"/>
                </a:solidFill>
                <a:latin typeface="Arial"/>
                <a:cs typeface="Arial"/>
              </a:rPr>
              <a:t>Technically Open – </a:t>
            </a:r>
            <a:r>
              <a:rPr lang="en-US" sz="2824" b="1" i="1" cap="small" dirty="0">
                <a:solidFill>
                  <a:srgbClr val="800000"/>
                </a:solidFill>
                <a:latin typeface="Arial"/>
                <a:cs typeface="Arial"/>
                <a:hlinkClick r:id="rId3"/>
              </a:rPr>
              <a:t>the 5 star system</a:t>
            </a:r>
            <a:endParaRPr sz="2824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68" y="1096144"/>
            <a:ext cx="8756952" cy="57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4846" y="605006"/>
            <a:ext cx="7933765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2824" b="1" i="1" cap="small" dirty="0">
                <a:solidFill>
                  <a:srgbClr val="800000"/>
                </a:solidFill>
                <a:latin typeface="Arial"/>
                <a:cs typeface="Arial"/>
              </a:rPr>
              <a:t>Technically Open – the 5 star system</a:t>
            </a:r>
            <a:endParaRPr sz="2824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94" y="1344706"/>
            <a:ext cx="8268856" cy="4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4846" y="605006"/>
            <a:ext cx="7933765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2824" b="1" i="1" cap="small" dirty="0">
                <a:solidFill>
                  <a:srgbClr val="800000"/>
                </a:solidFill>
                <a:latin typeface="Arial"/>
                <a:cs typeface="Arial"/>
              </a:rPr>
              <a:t>Legally Open – </a:t>
            </a:r>
            <a:r>
              <a:rPr lang="en-US" sz="2824" b="1" i="1" cap="small" dirty="0">
                <a:solidFill>
                  <a:srgbClr val="800000"/>
                </a:solidFill>
                <a:latin typeface="Arial"/>
                <a:cs typeface="Arial"/>
                <a:hlinkClick r:id="rId3"/>
              </a:rPr>
              <a:t>Creative Commons licenses</a:t>
            </a:r>
            <a:endParaRPr sz="2824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945" y="1411942"/>
            <a:ext cx="8462015" cy="43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088" y="602117"/>
            <a:ext cx="8705950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2471" b="1" i="1" cap="small" dirty="0">
                <a:solidFill>
                  <a:srgbClr val="800000"/>
                </a:solidFill>
                <a:latin typeface="Arial"/>
                <a:cs typeface="Arial"/>
              </a:rPr>
              <a:t>Legally Open – 6 </a:t>
            </a:r>
            <a:r>
              <a:rPr lang="en-US" sz="2471" b="1" i="1" cap="small" dirty="0">
                <a:solidFill>
                  <a:srgbClr val="800000"/>
                </a:solidFill>
                <a:latin typeface="Arial"/>
                <a:cs typeface="Arial"/>
                <a:hlinkClick r:id="rId3"/>
              </a:rPr>
              <a:t>Creative Commons licenses</a:t>
            </a:r>
            <a:r>
              <a:rPr lang="en-US" sz="2471" b="1" i="1" cap="small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endParaRPr sz="2118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5999"/>
              </p:ext>
            </p:extLst>
          </p:nvPr>
        </p:nvGraphicFramePr>
        <p:xfrm>
          <a:off x="1692088" y="1362522"/>
          <a:ext cx="8841442" cy="475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940">
                  <a:extLst>
                    <a:ext uri="{9D8B030D-6E8A-4147-A177-3AD203B41FA5}">
                      <a16:colId xmlns:a16="http://schemas.microsoft.com/office/drawing/2014/main" val="2438550919"/>
                    </a:ext>
                  </a:extLst>
                </a:gridCol>
                <a:gridCol w="575637">
                  <a:extLst>
                    <a:ext uri="{9D8B030D-6E8A-4147-A177-3AD203B41FA5}">
                      <a16:colId xmlns:a16="http://schemas.microsoft.com/office/drawing/2014/main" val="2176313374"/>
                    </a:ext>
                  </a:extLst>
                </a:gridCol>
                <a:gridCol w="700652">
                  <a:extLst>
                    <a:ext uri="{9D8B030D-6E8A-4147-A177-3AD203B41FA5}">
                      <a16:colId xmlns:a16="http://schemas.microsoft.com/office/drawing/2014/main" val="551394082"/>
                    </a:ext>
                  </a:extLst>
                </a:gridCol>
                <a:gridCol w="965977">
                  <a:extLst>
                    <a:ext uri="{9D8B030D-6E8A-4147-A177-3AD203B41FA5}">
                      <a16:colId xmlns:a16="http://schemas.microsoft.com/office/drawing/2014/main" val="3779037378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1072874078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2820647167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162842877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1461979301"/>
                    </a:ext>
                  </a:extLst>
                </a:gridCol>
              </a:tblGrid>
              <a:tr h="528918">
                <a:tc>
                  <a:txBody>
                    <a:bodyPr/>
                    <a:lstStyle/>
                    <a:p>
                      <a:r>
                        <a:rPr lang="en-US" sz="1600" dirty="0"/>
                        <a:t>CONDITIONS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CC-BY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CC-BY-SA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CC-BY-NC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CC-BY-NC-SA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CC-BY-ND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CC-BY-NC-ND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130334293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 Credit must be given to the creator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3595229620"/>
                  </a:ext>
                </a:extLst>
              </a:tr>
              <a:tr h="1048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 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 Only noncommercial uses of the work are permitted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128920860"/>
                  </a:ext>
                </a:extLst>
              </a:tr>
              <a:tr h="1048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 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 Adaptations must be shared under the same terms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3532188732"/>
                  </a:ext>
                </a:extLst>
              </a:tr>
              <a:tr h="806824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 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 No derivatives or adaptations of the work are permitted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024268134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49165103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65" y="1950574"/>
            <a:ext cx="470647" cy="470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65" y="2787952"/>
            <a:ext cx="470647" cy="470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59" y="3832684"/>
            <a:ext cx="470647" cy="470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65" y="4855003"/>
            <a:ext cx="470647" cy="470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3366" y="5494586"/>
            <a:ext cx="981720" cy="34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7032" y="5486049"/>
            <a:ext cx="991006" cy="357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6786" y="5494587"/>
            <a:ext cx="880283" cy="332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9137" y="5486049"/>
            <a:ext cx="911377" cy="355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3946" y="5494587"/>
            <a:ext cx="957783" cy="332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3412" y="5508972"/>
            <a:ext cx="657890" cy="2871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2088" y="6174932"/>
            <a:ext cx="240963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b="1" i="1" dirty="0"/>
              <a:t>Source</a:t>
            </a:r>
            <a:r>
              <a:rPr lang="en-US" sz="1588" dirty="0"/>
              <a:t>: </a:t>
            </a:r>
            <a:r>
              <a:rPr lang="en-US" sz="1588" dirty="0">
                <a:hlinkClick r:id="rId3"/>
              </a:rPr>
              <a:t>Creative Commons</a:t>
            </a:r>
            <a:endParaRPr lang="en-US" sz="1588" dirty="0"/>
          </a:p>
        </p:txBody>
      </p:sp>
    </p:spTree>
    <p:extLst>
      <p:ext uri="{BB962C8B-B14F-4D97-AF65-F5344CB8AC3E}">
        <p14:creationId xmlns:p14="http://schemas.microsoft.com/office/powerpoint/2010/main" val="325828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1315857" y="438405"/>
            <a:ext cx="3365795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4000" b="1" cap="small" dirty="0">
                <a:latin typeface="+mn-lt"/>
                <a:cs typeface="Arial"/>
              </a:rPr>
              <a:t>The </a:t>
            </a:r>
            <a:r>
              <a:rPr lang="en-US" b="1" cap="small" dirty="0">
                <a:latin typeface="+mn-lt"/>
                <a:cs typeface="Arial"/>
              </a:rPr>
              <a:t>Problem</a:t>
            </a:r>
            <a:endParaRPr sz="4000" b="1" cap="small" dirty="0"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57" y="1341349"/>
            <a:ext cx="6970123" cy="4887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13B7-AB96-9ABE-0897-FB021077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99" y="26598"/>
            <a:ext cx="5538144" cy="3437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8598BF-DC82-BF22-E0EA-DE768E15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737911"/>
            <a:ext cx="2560518" cy="1367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969EC-54CB-DA8F-D5A1-3BE8D4116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652" y="3920022"/>
            <a:ext cx="5538144" cy="28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4846" y="605006"/>
            <a:ext cx="8638684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2471" b="1" i="1" cap="small" dirty="0">
                <a:solidFill>
                  <a:srgbClr val="800000"/>
                </a:solidFill>
                <a:latin typeface="Arial"/>
                <a:cs typeface="Arial"/>
              </a:rPr>
              <a:t>Legally Open – </a:t>
            </a:r>
            <a:r>
              <a:rPr lang="en-US" sz="2471" b="1" i="1" cap="small" dirty="0">
                <a:solidFill>
                  <a:srgbClr val="800000"/>
                </a:solidFill>
                <a:latin typeface="Arial"/>
                <a:cs typeface="Arial"/>
                <a:hlinkClick r:id="rId3"/>
              </a:rPr>
              <a:t>Creative Commons licenses</a:t>
            </a:r>
            <a:endParaRPr sz="2118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5" y="1328673"/>
            <a:ext cx="4018175" cy="461717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657" y="6419752"/>
            <a:ext cx="2147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Source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Creative Commons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985" y="1320613"/>
            <a:ext cx="3745215" cy="46332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30" y="1336734"/>
            <a:ext cx="3869420" cy="461717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09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647" y="540721"/>
            <a:ext cx="8673353" cy="4911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>
              <a:lnSpc>
                <a:spcPct val="100000"/>
              </a:lnSpc>
            </a:pPr>
            <a:r>
              <a:rPr lang="en-US" sz="2471" b="1" i="1" cap="small" dirty="0">
                <a:solidFill>
                  <a:srgbClr val="800000"/>
                </a:solidFill>
                <a:latin typeface="Arial"/>
                <a:cs typeface="Arial"/>
              </a:rPr>
              <a:t>Terms of Use</a:t>
            </a:r>
            <a:endParaRPr sz="2118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sp>
        <p:nvSpPr>
          <p:cNvPr id="6" name="TextBox 5"/>
          <p:cNvSpPr txBox="1"/>
          <p:nvPr/>
        </p:nvSpPr>
        <p:spPr>
          <a:xfrm>
            <a:off x="1692087" y="5994759"/>
            <a:ext cx="240963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b="1" i="1" dirty="0"/>
              <a:t>Source</a:t>
            </a:r>
            <a:r>
              <a:rPr lang="en-US" sz="1588" dirty="0"/>
              <a:t>: </a:t>
            </a:r>
            <a:r>
              <a:rPr lang="en-US" sz="1588" dirty="0">
                <a:hlinkClick r:id="rId3"/>
              </a:rPr>
              <a:t>Creative Commons</a:t>
            </a:r>
            <a:endParaRPr lang="en-US" sz="1588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94647" y="1337267"/>
            <a:ext cx="7653618" cy="43520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Terms of Use are essential to outline the responsibilities of producers and users of data and metadata</a:t>
            </a:r>
          </a:p>
          <a:p>
            <a:endParaRPr lang="en-US" dirty="0"/>
          </a:p>
          <a:p>
            <a:r>
              <a:rPr lang="en-US" dirty="0"/>
              <a:t>For statistical databases, they may include:</a:t>
            </a:r>
          </a:p>
          <a:p>
            <a:pPr marL="1059012" lvl="1" indent="-453862">
              <a:buAutoNum type="arabicPeriod"/>
            </a:pPr>
            <a:r>
              <a:rPr lang="en-US" dirty="0"/>
              <a:t>General information regarding terms of use</a:t>
            </a:r>
          </a:p>
          <a:p>
            <a:pPr marL="1059012" lvl="1" indent="-453862">
              <a:buAutoNum type="arabicPeriod"/>
            </a:pPr>
            <a:r>
              <a:rPr lang="en-US" dirty="0"/>
              <a:t>Recommended citation</a:t>
            </a:r>
          </a:p>
          <a:p>
            <a:pPr marL="1059012" lvl="1" indent="-453862">
              <a:buAutoNum type="arabicPeriod"/>
            </a:pPr>
            <a:r>
              <a:rPr lang="en-US" b="1" dirty="0"/>
              <a:t>Use of Material </a:t>
            </a:r>
          </a:p>
          <a:p>
            <a:pPr marL="1059012" lvl="1" indent="-453862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Links to Website</a:t>
            </a:r>
          </a:p>
          <a:p>
            <a:pPr marL="1059012" lvl="1" indent="-453862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 of Logos</a:t>
            </a:r>
          </a:p>
          <a:p>
            <a:pPr marL="1059012" lvl="1" indent="-453862">
              <a:buAutoNum type="arabicPeriod"/>
            </a:pPr>
            <a:r>
              <a:rPr lang="en-US" b="1" dirty="0"/>
              <a:t>Disclaimers </a:t>
            </a:r>
          </a:p>
          <a:p>
            <a:pPr marL="1059012" lvl="1" indent="-453862">
              <a:buAutoNum type="arabicPeriod"/>
            </a:pPr>
            <a:r>
              <a:rPr lang="en-US" i="1" dirty="0"/>
              <a:t>Limitations of Liability</a:t>
            </a:r>
          </a:p>
          <a:p>
            <a:pPr marL="1059012" lvl="1" indent="-453862">
              <a:buAutoNum type="arabicPeriod"/>
            </a:pPr>
            <a:r>
              <a:rPr lang="en-US" i="1" dirty="0"/>
              <a:t>Prohibited Conduct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Examples: </a:t>
            </a:r>
            <a:r>
              <a:rPr lang="en-US" dirty="0">
                <a:hlinkClick r:id="rId4"/>
              </a:rPr>
              <a:t>FAOSTAT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OECD databases</a:t>
            </a:r>
            <a:endParaRPr lang="en-US" dirty="0"/>
          </a:p>
          <a:p>
            <a:pPr marL="1059012" lvl="1" indent="-453862">
              <a:buAutoNum type="arabicPeriod"/>
            </a:pPr>
            <a:endParaRPr lang="en-US" dirty="0"/>
          </a:p>
          <a:p>
            <a:pPr marL="453862" indent="-453862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9466"/>
            <a:ext cx="12191999" cy="9376930"/>
          </a:xfrm>
          <a:prstGeom prst="rect">
            <a:avLst/>
          </a:prstGeom>
        </p:spPr>
      </p:pic>
      <p:sp>
        <p:nvSpPr>
          <p:cNvPr id="13" name="object 3"/>
          <p:cNvSpPr txBox="1"/>
          <p:nvPr/>
        </p:nvSpPr>
        <p:spPr>
          <a:xfrm>
            <a:off x="695324" y="3236927"/>
            <a:ext cx="10801350" cy="29275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Privacy Considerations</a:t>
            </a:r>
            <a:endParaRPr lang="en-GB" sz="4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EC7B-49BC-A9AF-D6E3-9C014DA9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752"/>
          </a:xfrm>
        </p:spPr>
        <p:txBody>
          <a:bodyPr/>
          <a:lstStyle/>
          <a:p>
            <a:r>
              <a:rPr lang="en-US" b="1" dirty="0"/>
              <a:t>Data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C78D-91B4-B5A2-DBE5-F88E1329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57300"/>
            <a:ext cx="10515600" cy="4962525"/>
          </a:xfrm>
        </p:spPr>
        <p:txBody>
          <a:bodyPr>
            <a:noAutofit/>
          </a:bodyPr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/>
              <a:t>Public and private entities mandated by national privacy legislation to protect the privacy and confidentiality of individuals, households and enterprises.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1800" dirty="0">
                <a:hlinkClick r:id="rId2"/>
              </a:rPr>
              <a:t>EU Data Protection Regulation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1800" dirty="0">
                <a:hlinkClick r:id="rId3"/>
              </a:rPr>
              <a:t>Thailand’s Data Protection Act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1800" dirty="0"/>
              <a:t>FAO’s 2022 </a:t>
            </a:r>
            <a:r>
              <a:rPr lang="en-US" sz="1800" u="sng" dirty="0">
                <a:hlinkClick r:id="rId4"/>
              </a:rPr>
              <a:t>FAO Data Protection Policy</a:t>
            </a:r>
            <a:r>
              <a:rPr lang="en-US" sz="1800" dirty="0"/>
              <a:t> (covers data for statistical uses including third party use; does not apply to public data nor anonymized data)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endParaRPr lang="en-US" sz="1800" dirty="0"/>
          </a:p>
          <a:p>
            <a:pPr lvl="1">
              <a:lnSpc>
                <a:spcPct val="85000"/>
              </a:lnSpc>
              <a:spcBef>
                <a:spcPts val="600"/>
              </a:spcBef>
            </a:pPr>
            <a:endParaRPr lang="en-US" sz="1800" dirty="0"/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/>
              <a:t>Privacy Legislation applies</a:t>
            </a:r>
            <a:r>
              <a:rPr lang="en-US" sz="1800" b="1" i="1" dirty="0"/>
              <a:t> throughout </a:t>
            </a:r>
            <a:r>
              <a:rPr lang="en-US" sz="1800" b="1" dirty="0"/>
              <a:t>the data cycle</a:t>
            </a:r>
            <a:r>
              <a:rPr lang="en-US" sz="1800" dirty="0"/>
              <a:t>: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1800" dirty="0"/>
              <a:t>production, compilation, storage, use, exchange, archiving.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1800" dirty="0"/>
              <a:t>Deletion of data after a set period of time; 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1800" dirty="0"/>
              <a:t>Ensuring data users apply the same level of protection.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endParaRPr lang="en-US" sz="1800" dirty="0"/>
          </a:p>
          <a:p>
            <a:pPr lvl="1">
              <a:lnSpc>
                <a:spcPct val="85000"/>
              </a:lnSpc>
              <a:spcBef>
                <a:spcPts val="600"/>
              </a:spcBef>
            </a:pPr>
            <a:endParaRPr lang="en-US" sz="1800" dirty="0"/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/>
              <a:t>Anonymized microdata are typically exempt from privacy polities and laws </a:t>
            </a:r>
          </a:p>
        </p:txBody>
      </p:sp>
    </p:spTree>
    <p:extLst>
      <p:ext uri="{BB962C8B-B14F-4D97-AF65-F5344CB8AC3E}">
        <p14:creationId xmlns:p14="http://schemas.microsoft.com/office/powerpoint/2010/main" val="1110633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94647" y="941294"/>
            <a:ext cx="8337176" cy="5378824"/>
          </a:xfrm>
          <a:prstGeom prst="rect">
            <a:avLst/>
          </a:prstGeom>
        </p:spPr>
        <p:txBody>
          <a:bodyPr vert="horz" lIns="89896" tIns="44948" rIns="89896" bIns="44948" rtlCol="0">
            <a:normAutofit/>
          </a:bodyPr>
          <a:lstStyle/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US" sz="282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US" sz="282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US" sz="282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US" b="1" cap="small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US" sz="2118" b="1" cap="small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US" sz="2118" b="1" cap="small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r>
              <a:rPr lang="en-US" sz="2118" b="1" cap="small" dirty="0">
                <a:latin typeface="Arial" pitchFamily="34" charset="0"/>
                <a:cs typeface="Arial" pitchFamily="34" charset="0"/>
              </a:rPr>
              <a:t>Contact Information: </a:t>
            </a:r>
            <a:r>
              <a:rPr lang="en-US" sz="2118" b="1" dirty="0">
                <a:latin typeface="Arial" pitchFamily="34" charset="0"/>
                <a:cs typeface="Arial" pitchFamily="34" charset="0"/>
                <a:hlinkClick r:id="rId3"/>
              </a:rPr>
              <a:t>Sangita.Dubey@fao.org</a:t>
            </a:r>
            <a:endParaRPr lang="en-US" sz="2118" b="1" cap="small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PH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3862" indent="-453862">
              <a:lnSpc>
                <a:spcPct val="120000"/>
              </a:lnSpc>
              <a:spcBef>
                <a:spcPts val="529"/>
              </a:spcBef>
              <a:spcAft>
                <a:spcPts val="529"/>
              </a:spcAft>
            </a:pPr>
            <a:endParaRPr lang="en-PH" sz="229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433" indent="-403433">
              <a:lnSpc>
                <a:spcPct val="120000"/>
              </a:lnSpc>
              <a:spcBef>
                <a:spcPts val="529"/>
              </a:spcBef>
              <a:spcAft>
                <a:spcPts val="1059"/>
              </a:spcAft>
              <a:buFont typeface="+mj-lt"/>
              <a:buAutoNum type="arabicPeriod"/>
            </a:pPr>
            <a:endParaRPr lang="en-PH" sz="2294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2659" y="6514821"/>
            <a:ext cx="2040871" cy="343180"/>
          </a:xfrm>
          <a:prstGeom prst="rect">
            <a:avLst/>
          </a:prstGeom>
        </p:spPr>
        <p:txBody>
          <a:bodyPr vert="horz" lIns="89896" tIns="44948" rIns="89896" bIns="44948" rtlCol="0" anchor="ctr"/>
          <a:lstStyle/>
          <a:p>
            <a:fld id="{B9838110-7176-4C86-8C61-F5238391FE99}" type="slidenum">
              <a:rPr lang="en-PH" smtClean="0"/>
              <a:pPr/>
              <a:t>24</a:t>
            </a:fld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882" y="1613647"/>
            <a:ext cx="3272118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4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40869"/>
            <a:ext cx="9246446" cy="52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7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3C742-ECF0-A1B3-0B83-5FF0AD89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370" y="2516288"/>
            <a:ext cx="6595354" cy="1686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Should Knowledge Be Free? - Bing video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First 2 minutes and 25 seconds …</a:t>
            </a:r>
          </a:p>
        </p:txBody>
      </p:sp>
    </p:spTree>
    <p:extLst>
      <p:ext uri="{BB962C8B-B14F-4D97-AF65-F5344CB8AC3E}">
        <p14:creationId xmlns:p14="http://schemas.microsoft.com/office/powerpoint/2010/main" val="2869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9466"/>
            <a:ext cx="12191999" cy="9376930"/>
          </a:xfrm>
          <a:prstGeom prst="rect">
            <a:avLst/>
          </a:prstGeom>
        </p:spPr>
      </p:pic>
      <p:sp>
        <p:nvSpPr>
          <p:cNvPr id="13" name="object 3"/>
          <p:cNvSpPr txBox="1"/>
          <p:nvPr/>
        </p:nvSpPr>
        <p:spPr>
          <a:xfrm>
            <a:off x="2196353" y="3190874"/>
            <a:ext cx="7530353" cy="29275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4400" b="1" cap="small" dirty="0">
                <a:solidFill>
                  <a:schemeClr val="bg1"/>
                </a:solidFill>
              </a:rPr>
              <a:t>A Solution: Open Access, Open Data , Open Science</a:t>
            </a:r>
          </a:p>
          <a:p>
            <a:pPr marL="11206" algn="ctr">
              <a:lnSpc>
                <a:spcPts val="2065"/>
              </a:lnSpc>
            </a:pPr>
            <a:endParaRPr lang="en-US" sz="2800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GB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8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5308" y="443116"/>
            <a:ext cx="7933765" cy="7065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73963" algn="ctr">
              <a:lnSpc>
                <a:spcPct val="100000"/>
              </a:lnSpc>
            </a:pPr>
            <a:r>
              <a:rPr lang="en-US" sz="4000" i="1" cap="small" dirty="0">
                <a:solidFill>
                  <a:srgbClr val="800000"/>
                </a:solidFill>
                <a:latin typeface="+mn-lt"/>
              </a:rPr>
              <a:t>Open Access &gt; Free Access</a:t>
            </a:r>
            <a:endParaRPr sz="3200" b="1" cap="small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832" y="1561203"/>
            <a:ext cx="7622241" cy="4392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lnSpc>
                <a:spcPts val="485"/>
              </a:lnSpc>
              <a:spcBef>
                <a:spcPts val="40"/>
              </a:spcBef>
              <a:buClr>
                <a:srgbClr val="4E6127"/>
              </a:buClr>
              <a:buFont typeface="Arial"/>
              <a:buChar char="•"/>
            </a:pPr>
            <a:endParaRPr sz="48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D570A-1C32-DE92-DC7B-22CFC50B7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168" y="1251752"/>
            <a:ext cx="5431033" cy="5470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920863-ACE6-9C5F-5DD3-D94762ADC6EB}"/>
              </a:ext>
            </a:extLst>
          </p:cNvPr>
          <p:cNvSpPr txBox="1"/>
          <p:nvPr/>
        </p:nvSpPr>
        <p:spPr>
          <a:xfrm>
            <a:off x="587248" y="6103842"/>
            <a:ext cx="5450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1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2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Suber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Peter. </a:t>
            </a:r>
            <a:r>
              <a:rPr lang="en-US" sz="1200" b="0" i="1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"Open Access Overview"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1200" b="0" i="1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5"/>
              </a:rPr>
              <a:t>Archived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from the original on 19 May 2007. Retrieved 29 November 2014.</a:t>
            </a:r>
            <a:endParaRPr lang="en-US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50988-7C7F-A925-855A-10EE00C87DED}"/>
              </a:ext>
            </a:extLst>
          </p:cNvPr>
          <p:cNvSpPr txBox="1"/>
          <p:nvPr/>
        </p:nvSpPr>
        <p:spPr>
          <a:xfrm>
            <a:off x="328474" y="1251752"/>
            <a:ext cx="5965321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Open-access (OA) literature is digital, online, free of charge, and free of most copyright and licensing restrictions: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</a:t>
            </a:r>
            <a:endParaRPr lang="en-US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removes </a:t>
            </a:r>
            <a:r>
              <a:rPr lang="en-US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price barriers</a:t>
            </a:r>
            <a:endParaRPr lang="en-US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removes most </a:t>
            </a:r>
            <a:r>
              <a:rPr lang="en-US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permission barriers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, but may limit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commercial re-use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derivative works</a:t>
            </a:r>
            <a:endParaRPr lang="en-US" sz="16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lvl="2"/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6"/>
              </a:rPr>
              <a:t>Budapest Open Access Initiative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: By 'open access’ … we mean … </a:t>
            </a:r>
            <a:r>
              <a:rPr lang="en-US" b="1" i="0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free availability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on the public internet, </a:t>
            </a:r>
            <a:r>
              <a:rPr lang="en-US" b="1" i="0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permitting any users to read, download, copy, distribute, print, search, or link</a:t>
            </a:r>
            <a:r>
              <a:rPr lang="en-US" b="0" i="0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to the full texts of these articles, crawl them for indexing, pass them as data to software … and the only role 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[… is]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to give authors control over the integrity of their work and the right to </a:t>
            </a:r>
            <a:r>
              <a:rPr lang="en-US" b="1" i="0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be properly acknowledged and cited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10651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07A47-8E9D-C2A8-1140-E798EC39B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10202"/>
            <a:ext cx="9000000" cy="66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12BF8-06D2-49CC-247C-C6718A5B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97" y="1971573"/>
            <a:ext cx="8775325" cy="4283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3EB1B-8317-E495-391B-945180E40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1" y="194550"/>
            <a:ext cx="2828755" cy="38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382071-97BF-144E-0301-F0C7C56F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61" y="195989"/>
            <a:ext cx="8478078" cy="64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754</Words>
  <Application>Microsoft Office PowerPoint</Application>
  <PresentationFormat>Widescreen</PresentationFormat>
  <Paragraphs>120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Office Theme</vt:lpstr>
      <vt:lpstr>Open Access, Open Data Open Science</vt:lpstr>
      <vt:lpstr>The Problem</vt:lpstr>
      <vt:lpstr>PowerPoint Presentation</vt:lpstr>
      <vt:lpstr>PowerPoint Presentation</vt:lpstr>
      <vt:lpstr>PowerPoint Presentation</vt:lpstr>
      <vt:lpstr>Open Access &gt; Free Access</vt:lpstr>
      <vt:lpstr>PowerPoint Presentation</vt:lpstr>
      <vt:lpstr>PowerPoint Presentation</vt:lpstr>
      <vt:lpstr>PowerPoint Presentation</vt:lpstr>
      <vt:lpstr>Open Data &gt; Free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Technically Open – the 5 star system</vt:lpstr>
      <vt:lpstr>Technically Open – the 5 star system</vt:lpstr>
      <vt:lpstr>Legally Open – Creative Commons licenses</vt:lpstr>
      <vt:lpstr>Legally Open – 6 Creative Commons licenses </vt:lpstr>
      <vt:lpstr>Legally Open – Creative Commons licenses</vt:lpstr>
      <vt:lpstr>Terms of Use</vt:lpstr>
      <vt:lpstr>PowerPoint Presentation</vt:lpstr>
      <vt:lpstr>Data Privacy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confidentiality risks in disseminating geospatial data</dc:title>
  <dc:creator>Anthony D. Burgard</dc:creator>
  <cp:lastModifiedBy>Dubey, Sangita (FAORAP)</cp:lastModifiedBy>
  <cp:revision>23</cp:revision>
  <dcterms:created xsi:type="dcterms:W3CDTF">2022-09-11T23:22:18Z</dcterms:created>
  <dcterms:modified xsi:type="dcterms:W3CDTF">2022-11-22T05:56:06Z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INTERNAL. This information is accessible to ADB Management and staff. It may be shared outside ADB with appropriate permission.</vt:lpwstr>
  </property>
</Properties>
</file>