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74" r:id="rId3"/>
    <p:sldId id="275" r:id="rId4"/>
    <p:sldId id="276" r:id="rId5"/>
    <p:sldId id="277" r:id="rId6"/>
    <p:sldId id="278" r:id="rId7"/>
    <p:sldId id="279" r:id="rId8"/>
    <p:sldId id="267" r:id="rId9"/>
    <p:sldId id="268" r:id="rId10"/>
    <p:sldId id="269" r:id="rId11"/>
    <p:sldId id="271" r:id="rId12"/>
    <p:sldId id="272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8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905"/>
    <a:srgbClr val="36AD47"/>
    <a:srgbClr val="509E2F"/>
    <a:srgbClr val="328127"/>
    <a:srgbClr val="3E9034"/>
    <a:srgbClr val="285519"/>
    <a:srgbClr val="FDB002"/>
    <a:srgbClr val="7E785F"/>
    <a:srgbClr val="3A3533"/>
    <a:srgbClr val="6EB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03" autoAdjust="0"/>
    <p:restoredTop sz="95054" autoAdjust="0"/>
  </p:normalViewPr>
  <p:slideViewPr>
    <p:cSldViewPr snapToGrid="0" snapToObjects="1">
      <p:cViewPr>
        <p:scale>
          <a:sx n="100" d="100"/>
          <a:sy n="100" d="100"/>
        </p:scale>
        <p:origin x="216" y="144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7/28/17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4400" b="1" i="0" cap="none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509E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509E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gbif.org/participation/how-to-joi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hyperlink" Target="http://www.gbif.org/resource/8092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gbif.org/resource/822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28 </a:t>
            </a:r>
            <a:r>
              <a:rPr lang="en-GB" dirty="0" err="1" smtClean="0"/>
              <a:t>july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 smtClean="0"/>
              <a:t>Pacific participation in GBIF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 Hirsch, Deputy Director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</a:t>
            </a:r>
            <a:r>
              <a:rPr lang="en-US" dirty="0" err="1" smtClean="0"/>
              <a:t>cbd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Screen Shot 2017-03-23 at 11.5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0594"/>
            <a:ext cx="3811303" cy="299147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Screen Shot 2017-03-23 at 11.5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13" y="1575899"/>
            <a:ext cx="3560277" cy="463872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4225418" y="3253218"/>
            <a:ext cx="97859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26296"/>
            <a:ext cx="4388583" cy="1200329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Metrics on </a:t>
            </a:r>
            <a:r>
              <a:rPr lang="en-US" dirty="0" err="1" smtClean="0"/>
              <a:t>GBIF.org</a:t>
            </a:r>
            <a:r>
              <a:rPr lang="en-US" dirty="0" smtClean="0"/>
              <a:t> enable countries easily to disaggregate the global indicator into national reports of progress towards Aichi Target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CBD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325" y="910776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last Conference of the Parties to the CBD (COP13) agreed on new guidelines for countries, drafted by GBIF Secretariat,  on improving accessibility of biodiversity related data and information - </a:t>
            </a:r>
            <a:r>
              <a:rPr lang="en-GB" sz="1600" dirty="0"/>
              <a:t>CBD/COP/DEC/XIII/31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325" y="2199549"/>
            <a:ext cx="5240215" cy="4247317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GUIDELINES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Promote </a:t>
            </a:r>
            <a:r>
              <a:rPr lang="en-US" dirty="0"/>
              <a:t>open data access through policy </a:t>
            </a:r>
            <a:r>
              <a:rPr lang="en-US" dirty="0" smtClean="0"/>
              <a:t>incentives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Promote </a:t>
            </a:r>
            <a:r>
              <a:rPr lang="en-US" dirty="0"/>
              <a:t>the use of common data </a:t>
            </a:r>
            <a:r>
              <a:rPr lang="en-US" dirty="0" smtClean="0"/>
              <a:t>standards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Invest </a:t>
            </a:r>
            <a:r>
              <a:rPr lang="en-US" dirty="0"/>
              <a:t>in digitization of natural history </a:t>
            </a:r>
            <a:r>
              <a:rPr lang="en-US" dirty="0" smtClean="0"/>
              <a:t>collections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Establish </a:t>
            </a:r>
            <a:r>
              <a:rPr lang="en-US" dirty="0"/>
              <a:t>national biodiversity information </a:t>
            </a:r>
            <a:r>
              <a:rPr lang="en-US" dirty="0" smtClean="0"/>
              <a:t>facilities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Enhance </a:t>
            </a:r>
            <a:r>
              <a:rPr lang="en-US" dirty="0"/>
              <a:t>national capacity in biodiversity </a:t>
            </a:r>
            <a:r>
              <a:rPr lang="en-US" dirty="0" smtClean="0"/>
              <a:t>informatics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753612" y="2101109"/>
            <a:ext cx="3128018" cy="3989143"/>
          </a:xfrm>
          <a:ln w="12700">
            <a:solidFill>
              <a:schemeClr val="tx1"/>
            </a:solidFill>
          </a:ln>
          <a:effectLst>
            <a:innerShdw blurRad="63500" dist="1016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394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CBD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325" y="1856466"/>
            <a:ext cx="5233508" cy="4300370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GUIDELINES (continued)</a:t>
            </a:r>
          </a:p>
          <a:p>
            <a:r>
              <a:rPr lang="mr-IN" dirty="0" smtClean="0"/>
              <a:t>…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Engage </a:t>
            </a:r>
            <a:r>
              <a:rPr lang="en-US" dirty="0"/>
              <a:t>the public in biodiversity observation through citizen science </a:t>
            </a:r>
            <a:r>
              <a:rPr lang="en-US" dirty="0" smtClean="0"/>
              <a:t>networks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Encourage </a:t>
            </a:r>
            <a:r>
              <a:rPr lang="en-US" dirty="0"/>
              <a:t>data sharing from the private </a:t>
            </a:r>
            <a:r>
              <a:rPr lang="en-US" dirty="0" smtClean="0"/>
              <a:t>sector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national platforms for data discovery, visualization and use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/>
              <a:t>data and information gaps to prioritize new data mobilization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Engage </a:t>
            </a:r>
            <a:r>
              <a:rPr lang="en-US" dirty="0"/>
              <a:t>with and support regional and global networks for data mobilization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602929" y="1969435"/>
            <a:ext cx="3128018" cy="3989143"/>
          </a:xfrm>
          <a:ln w="12700">
            <a:solidFill>
              <a:schemeClr val="tx1"/>
            </a:solidFill>
          </a:ln>
          <a:effectLst>
            <a:innerShdw blurRad="63500" dist="1016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7239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288476"/>
            <a:ext cx="8229600" cy="793915"/>
          </a:xfrm>
        </p:spPr>
        <p:txBody>
          <a:bodyPr/>
          <a:lstStyle/>
          <a:p>
            <a:r>
              <a:rPr lang="en-US" dirty="0" smtClean="0"/>
              <a:t>Voting participation costs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03794"/>
              </p:ext>
            </p:extLst>
          </p:nvPr>
        </p:nvGraphicFramePr>
        <p:xfrm>
          <a:off x="441325" y="1082391"/>
          <a:ext cx="758741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047"/>
                <a:gridCol w="4301368"/>
              </a:tblGrid>
              <a:tr h="331305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financial contribution</a:t>
                      </a:r>
                      <a:r>
                        <a:rPr lang="en-US" baseline="0" dirty="0" smtClean="0"/>
                        <a:t> p.a. (2017-21)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Fiji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€280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Micronesia, Fed. States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€23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Kiribati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€12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Marshall Islands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€14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Palau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€17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Papua New Guinea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€1,119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€58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Solomon Islands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€77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Timor</a:t>
                      </a:r>
                      <a:r>
                        <a:rPr lang="en-US" baseline="0" dirty="0" smtClean="0"/>
                        <a:t>-Leste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€107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Tonga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€31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Tuvalu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€3</a:t>
                      </a:r>
                      <a:endParaRPr lang="en-US" dirty="0"/>
                    </a:p>
                  </a:txBody>
                  <a:tcPr/>
                </a:tc>
              </a:tr>
              <a:tr h="363212">
                <a:tc>
                  <a:txBody>
                    <a:bodyPr/>
                    <a:lstStyle/>
                    <a:p>
                      <a:r>
                        <a:rPr lang="en-US" dirty="0" smtClean="0"/>
                        <a:t>Vanuatu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930414"/>
            <a:ext cx="7946732" cy="447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6208" y="1613536"/>
            <a:ext cx="6228522" cy="2862322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National participation (signing MoU on behalf of government)</a:t>
            </a:r>
          </a:p>
          <a:p>
            <a:pPr marL="742950" lvl="1" indent="-285750">
              <a:buFont typeface="Wingdings" charset="2"/>
              <a:buChar char="v"/>
            </a:pPr>
            <a:endParaRPr lang="en-US" dirty="0" smtClean="0"/>
          </a:p>
          <a:p>
            <a:pPr marL="742950" lvl="1" indent="-285750">
              <a:buFont typeface="Wingdings" charset="2"/>
              <a:buChar char="v"/>
            </a:pPr>
            <a:r>
              <a:rPr lang="en-US" dirty="0" smtClean="0"/>
              <a:t>Voting Participation - voting member of GBIF Governing Board, makes annual contribution to GBIF core budget, linked to GDP</a:t>
            </a:r>
          </a:p>
          <a:p>
            <a:pPr marL="742950" lvl="1" indent="-285750">
              <a:buFont typeface="Wingdings" charset="2"/>
              <a:buChar char="v"/>
            </a:pPr>
            <a:endParaRPr lang="en-US" dirty="0"/>
          </a:p>
          <a:p>
            <a:pPr marL="742950" lvl="1" indent="-285750">
              <a:buFont typeface="Wingdings" charset="2"/>
              <a:buChar char="v"/>
            </a:pPr>
            <a:r>
              <a:rPr lang="en-US" dirty="0" smtClean="0"/>
              <a:t>Associate Participation </a:t>
            </a:r>
            <a:r>
              <a:rPr lang="mr-IN" dirty="0" smtClean="0"/>
              <a:t>–</a:t>
            </a:r>
            <a:r>
              <a:rPr lang="en-US" dirty="0" smtClean="0"/>
              <a:t> non-voting member of GBIF Governing Board, no annual contribution, limited to five years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930414"/>
            <a:ext cx="7946732" cy="447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695" y="1724329"/>
            <a:ext cx="6228522" cy="2308324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Organization participation (signing MoU as an associate organization)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742950" lvl="1" indent="-285750">
              <a:buFont typeface="Wingdings" charset="2"/>
              <a:buChar char="v"/>
            </a:pPr>
            <a:r>
              <a:rPr lang="en-US" dirty="0"/>
              <a:t>Can include regional, thematic organizations (e.g. SPREP)</a:t>
            </a:r>
          </a:p>
          <a:p>
            <a:pPr marL="742950" lvl="1" indent="-285750">
              <a:buFont typeface="Wingdings" charset="2"/>
              <a:buChar char="v"/>
            </a:pPr>
            <a:r>
              <a:rPr lang="en-US" dirty="0"/>
              <a:t>Non-voting member of Governing Board</a:t>
            </a:r>
          </a:p>
          <a:p>
            <a:pPr marL="742950" lvl="1" indent="-285750">
              <a:buFont typeface="Wingdings" charset="2"/>
              <a:buChar char="v"/>
            </a:pPr>
            <a:r>
              <a:rPr lang="en-US" dirty="0"/>
              <a:t>No financial contribution to GBIF core budget</a:t>
            </a:r>
          </a:p>
          <a:p>
            <a:pPr marL="742950" lvl="1" indent="-285750">
              <a:buFont typeface="Wingdings" charset="2"/>
              <a:buChar char="v"/>
            </a:pPr>
            <a:r>
              <a:rPr lang="en-US" dirty="0"/>
              <a:t>Can take part in regional meetings, capacity projects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national participation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930414"/>
            <a:ext cx="7946732" cy="447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3442" y="1551602"/>
            <a:ext cx="5221357" cy="3693319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Become part of global collaborative community on biodiversity data access and use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Eligible for </a:t>
            </a:r>
            <a:r>
              <a:rPr lang="en-US" dirty="0" err="1" smtClean="0"/>
              <a:t>programmes</a:t>
            </a:r>
            <a:r>
              <a:rPr lang="en-US" dirty="0" smtClean="0"/>
              <a:t> and projects restricted to GBIF nodes (e.g. Capacity Enhancement Support </a:t>
            </a:r>
            <a:r>
              <a:rPr lang="en-US" dirty="0" err="1" smtClean="0"/>
              <a:t>Programme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Help meet commitments to Convention on Biological Diversity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Build long-term arrangements for data mobilization and access in your country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179017"/>
            <a:ext cx="8229600" cy="793915"/>
          </a:xfrm>
        </p:spPr>
        <p:txBody>
          <a:bodyPr/>
          <a:lstStyle/>
          <a:p>
            <a:r>
              <a:rPr lang="en-US" dirty="0" smtClean="0"/>
              <a:t>How to join </a:t>
            </a:r>
            <a:r>
              <a:rPr lang="en-US" dirty="0" err="1" smtClean="0"/>
              <a:t>gbif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930414"/>
            <a:ext cx="7946732" cy="447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3442" y="1551602"/>
            <a:ext cx="5221357" cy="3416320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defTabSz="914400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www.gbif.org/participation/how-to-join</a:t>
            </a:r>
            <a:endParaRPr lang="en-US" dirty="0" smtClean="0"/>
          </a:p>
          <a:p>
            <a:pPr marL="285750" lvl="0" indent="-285750" defTabSz="914400"/>
            <a:endParaRPr lang="en-US" dirty="0"/>
          </a:p>
          <a:p>
            <a:pPr marL="285750" lvl="0" indent="-285750" defTabSz="914400">
              <a:buFont typeface="Arial" charset="0"/>
              <a:buChar char="•"/>
            </a:pPr>
            <a:r>
              <a:rPr lang="en-US" dirty="0" smtClean="0"/>
              <a:t>Letter of Intent from appropriate authority, indicating type of participation (model letters)</a:t>
            </a:r>
          </a:p>
          <a:p>
            <a:pPr marL="285750" lvl="0" indent="-285750" defTabSz="914400">
              <a:buFont typeface="Arial" charset="0"/>
              <a:buChar char="•"/>
            </a:pPr>
            <a:endParaRPr lang="en-US" dirty="0"/>
          </a:p>
          <a:p>
            <a:pPr marL="285750" lvl="0" indent="-285750" defTabSz="914400">
              <a:buFont typeface="Arial" charset="0"/>
              <a:buChar char="•"/>
            </a:pPr>
            <a:r>
              <a:rPr lang="en-US" dirty="0" smtClean="0"/>
              <a:t>MoU sent to nominated person for signature</a:t>
            </a:r>
          </a:p>
          <a:p>
            <a:pPr marL="285750" lvl="0" indent="-285750" defTabSz="914400">
              <a:buFont typeface="Arial" charset="0"/>
              <a:buChar char="•"/>
            </a:pPr>
            <a:endParaRPr lang="en-US" dirty="0"/>
          </a:p>
          <a:p>
            <a:pPr marL="285750" lvl="0" indent="-285750" defTabSz="914400">
              <a:buFont typeface="Arial" charset="0"/>
              <a:buChar char="•"/>
            </a:pPr>
            <a:r>
              <a:rPr lang="en-US" dirty="0" smtClean="0"/>
              <a:t>MoU signature approved, you’re in!</a:t>
            </a:r>
          </a:p>
          <a:p>
            <a:pPr marL="285750" lvl="0" indent="-285750" defTabSz="914400">
              <a:buFont typeface="Arial" charset="0"/>
              <a:buChar char="•"/>
            </a:pPr>
            <a:endParaRPr lang="en-US" dirty="0"/>
          </a:p>
          <a:p>
            <a:pPr marL="285750" lvl="0" indent="-285750" defTabSz="914400">
              <a:buFont typeface="Arial" charset="0"/>
              <a:buChar char="•"/>
            </a:pPr>
            <a:r>
              <a:rPr lang="en-US" dirty="0" smtClean="0"/>
              <a:t>Nominate Head of Delegation, Node Manager</a:t>
            </a:r>
          </a:p>
          <a:p>
            <a:pPr marL="285750" lvl="0" indent="-285750" defTabSz="914400">
              <a:buFont typeface="Arial" charset="0"/>
              <a:buChar char="•"/>
            </a:pPr>
            <a:endParaRPr lang="en-US" dirty="0"/>
          </a:p>
          <a:p>
            <a:pPr marL="285750" lvl="0" indent="-285750" defTabSz="914400">
              <a:buFont typeface="Arial" charset="0"/>
              <a:buChar char="•"/>
            </a:pPr>
            <a:r>
              <a:rPr lang="en-US" dirty="0" smtClean="0"/>
              <a:t>Establish Participant Node, start work!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participant node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16" y="1068552"/>
            <a:ext cx="2782084" cy="393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89282" y="5245100"/>
            <a:ext cx="370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www.gbif.org/resource/80925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373" y="1308100"/>
            <a:ext cx="5566428" cy="3200876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Key functions:</a:t>
            </a:r>
          </a:p>
          <a:p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Promoting, supporting  mobilization of biodiversity data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Providing expertise on data management, improving data quality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Encouraging optimum re-use of available data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Fostering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401637"/>
            <a:ext cx="8229600" cy="793915"/>
          </a:xfrm>
        </p:spPr>
        <p:txBody>
          <a:bodyPr/>
          <a:lstStyle/>
          <a:p>
            <a:r>
              <a:rPr lang="en-US" dirty="0" smtClean="0"/>
              <a:t>Establishing a participant node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3" y="1195552"/>
            <a:ext cx="8551644" cy="394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325" y="5292836"/>
            <a:ext cx="3866315" cy="646331"/>
          </a:xfrm>
          <a:prstGeom prst="rect">
            <a:avLst/>
          </a:prstGeom>
          <a:solidFill>
            <a:srgbClr val="3FE90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National capacity </a:t>
            </a:r>
            <a:r>
              <a:rPr lang="en-US" dirty="0"/>
              <a:t>self-assessment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www.gbif.org/resource/82277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236840"/>
            <a:ext cx="8229600" cy="793915"/>
          </a:xfrm>
        </p:spPr>
        <p:txBody>
          <a:bodyPr/>
          <a:lstStyle/>
          <a:p>
            <a:r>
              <a:rPr lang="en-US" dirty="0" smtClean="0"/>
              <a:t>GBIF and </a:t>
            </a:r>
            <a:r>
              <a:rPr lang="en-US" dirty="0" err="1" smtClean="0"/>
              <a:t>cbd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990162"/>
            <a:ext cx="4572000" cy="2221961"/>
          </a:xfrm>
        </p:spPr>
        <p:txBody>
          <a:bodyPr>
            <a:normAutofit/>
          </a:bodyPr>
          <a:lstStyle/>
          <a:p>
            <a:r>
              <a:rPr lang="en-US" dirty="0" smtClean="0"/>
              <a:t>Data mobilization through GBIF is the only primary indicator of progress towards Aichi Target 19 </a:t>
            </a:r>
          </a:p>
          <a:p>
            <a:endParaRPr lang="en-US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7-03-23 at 11.1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5" y="1068552"/>
            <a:ext cx="3556185" cy="4835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Screen Shot 2017-03-23 at 10.0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5" y="230950"/>
            <a:ext cx="2087685" cy="765788"/>
          </a:xfrm>
          <a:prstGeom prst="rect">
            <a:avLst/>
          </a:prstGeom>
        </p:spPr>
      </p:pic>
      <p:pic>
        <p:nvPicPr>
          <p:cNvPr id="7" name="Picture 6" descr="Screen Shot 2017-03-23 at 11.3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00" y="353027"/>
            <a:ext cx="1684230" cy="637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325" y="3486531"/>
            <a:ext cx="3914277" cy="2308324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Also providing knowledge support for 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Target 9   (invasive alien species)</a:t>
            </a:r>
          </a:p>
          <a:p>
            <a:r>
              <a:rPr lang="en-US" dirty="0"/>
              <a:t>Target 10 (climate vulnerability)</a:t>
            </a:r>
          </a:p>
          <a:p>
            <a:r>
              <a:rPr lang="en-US" dirty="0"/>
              <a:t>Target 11 (protected areas)</a:t>
            </a:r>
          </a:p>
          <a:p>
            <a:r>
              <a:rPr lang="en-US" dirty="0"/>
              <a:t>Target 12 (extinction risk)</a:t>
            </a:r>
          </a:p>
          <a:p>
            <a:r>
              <a:rPr lang="en-US" dirty="0"/>
              <a:t>Target 13 (genetic diversity</a:t>
            </a:r>
            <a:r>
              <a:rPr lang="en-US" dirty="0" smtClean="0"/>
              <a:t>) </a:t>
            </a:r>
            <a:r>
              <a:rPr lang="mr-IN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GBIF and </a:t>
            </a:r>
            <a:r>
              <a:rPr lang="en-US" dirty="0" err="1" smtClean="0"/>
              <a:t>cbd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7" name="Picture 6" descr="Screen Shot 2017-03-23 at 11.21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430"/>
            <a:ext cx="9144000" cy="1291364"/>
          </a:xfrm>
          <a:prstGeom prst="rect">
            <a:avLst/>
          </a:prstGeom>
        </p:spPr>
      </p:pic>
      <p:pic>
        <p:nvPicPr>
          <p:cNvPr id="8" name="Picture 7" descr="Screen Shot 2017-03-23 at 11.2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9" y="2015278"/>
            <a:ext cx="3516764" cy="32171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17-03-23 at 11.36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80" y="2015278"/>
            <a:ext cx="3492320" cy="42814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 descr="Screen Shot 2017-03-23 at 11.30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70" y="215254"/>
            <a:ext cx="1684230" cy="637135"/>
          </a:xfrm>
          <a:prstGeom prst="rect">
            <a:avLst/>
          </a:prstGeom>
        </p:spPr>
      </p:pic>
      <p:pic>
        <p:nvPicPr>
          <p:cNvPr id="11" name="Picture 10" descr="Screen Shot 2017-03-23 at 10.05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61" y="40439"/>
            <a:ext cx="2087685" cy="765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627390"/>
            <a:ext cx="4280080" cy="369332"/>
          </a:xfrm>
          <a:prstGeom prst="rect">
            <a:avLst/>
          </a:prstGeom>
          <a:solidFill>
            <a:srgbClr val="3FE90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 and the Sustainable Development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8B32DB0-2EB1-2C44-9F68-A427D8B85171}" vid="{011133A2-0BF1-BF44-BD0C-323D6125A3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 template</Template>
  <TotalTime>250</TotalTime>
  <Words>533</Words>
  <Application>Microsoft Macintosh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Narrow</vt:lpstr>
      <vt:lpstr>Calibri</vt:lpstr>
      <vt:lpstr>Mangal</vt:lpstr>
      <vt:lpstr>Wingdings</vt:lpstr>
      <vt:lpstr>Arial</vt:lpstr>
      <vt:lpstr>GBIF_v2</vt:lpstr>
      <vt:lpstr>Pacific participation in GBIF</vt:lpstr>
      <vt:lpstr>Models of participation</vt:lpstr>
      <vt:lpstr>Models of participation</vt:lpstr>
      <vt:lpstr>Benefits of national participation</vt:lpstr>
      <vt:lpstr>How to join gbif</vt:lpstr>
      <vt:lpstr>Establishing a participant node</vt:lpstr>
      <vt:lpstr>Establishing a participant node</vt:lpstr>
      <vt:lpstr>GBIF and cbd</vt:lpstr>
      <vt:lpstr>GBIF and cbd</vt:lpstr>
      <vt:lpstr>GBIF and cbd</vt:lpstr>
      <vt:lpstr>GBIF and CBD</vt:lpstr>
      <vt:lpstr>GBIF and CBD</vt:lpstr>
      <vt:lpstr>Voting participation costs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participation</dc:title>
  <dc:subject/>
  <dc:creator>Tim Hirsch</dc:creator>
  <cp:keywords/>
  <dc:description/>
  <cp:lastModifiedBy>Tim Hirsch</cp:lastModifiedBy>
  <cp:revision>17</cp:revision>
  <dcterms:created xsi:type="dcterms:W3CDTF">2017-06-23T05:27:29Z</dcterms:created>
  <dcterms:modified xsi:type="dcterms:W3CDTF">2017-07-27T18:09:11Z</dcterms:modified>
  <cp:category/>
</cp:coreProperties>
</file>