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varScale="1">
        <p:scale>
          <a:sx n="76" d="100"/>
          <a:sy n="76" d="100"/>
        </p:scale>
        <p:origin x="1167"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350DC-46EC-4EC9-A860-EBDDED757E86}" type="datetimeFigureOut">
              <a:rPr lang="en-NZ" smtClean="0"/>
              <a:t>2/06/2022</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530127-42E2-4AB5-9D5F-C26FDDD484A7}" type="slidenum">
              <a:rPr lang="en-NZ" smtClean="0"/>
              <a:t>‹#›</a:t>
            </a:fld>
            <a:endParaRPr lang="en-NZ"/>
          </a:p>
        </p:txBody>
      </p:sp>
    </p:spTree>
    <p:extLst>
      <p:ext uri="{BB962C8B-B14F-4D97-AF65-F5344CB8AC3E}">
        <p14:creationId xmlns:p14="http://schemas.microsoft.com/office/powerpoint/2010/main" val="200728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Hi Hive. </a:t>
            </a:r>
          </a:p>
          <a:p>
            <a:r>
              <a:rPr lang="en-NZ" dirty="0"/>
              <a:t>Christine,</a:t>
            </a:r>
            <a:r>
              <a:rPr lang="en-NZ" baseline="0" dirty="0"/>
              <a:t> as the CED Clinical Lead </a:t>
            </a:r>
            <a:r>
              <a:rPr lang="en-NZ" baseline="0"/>
              <a:t>in Ultrasound, </a:t>
            </a:r>
            <a:r>
              <a:rPr lang="en-NZ" baseline="0" dirty="0"/>
              <a:t>and myself are really excited to get some point of care ultrasound resources set up for CED with a plan to have an ultrasound program up and running in the next few years. Here is a little taster of what is coming in the future and an introduction into ultrasound in CED. </a:t>
            </a:r>
            <a:endParaRPr lang="en-NZ" dirty="0"/>
          </a:p>
        </p:txBody>
      </p:sp>
      <p:sp>
        <p:nvSpPr>
          <p:cNvPr id="4" name="Slide Number Placeholder 3"/>
          <p:cNvSpPr>
            <a:spLocks noGrp="1"/>
          </p:cNvSpPr>
          <p:nvPr>
            <p:ph type="sldNum" sz="quarter" idx="10"/>
          </p:nvPr>
        </p:nvSpPr>
        <p:spPr/>
        <p:txBody>
          <a:bodyPr/>
          <a:lstStyle/>
          <a:p>
            <a:fld id="{2E530127-42E2-4AB5-9D5F-C26FDDD484A7}" type="slidenum">
              <a:rPr lang="en-NZ" smtClean="0"/>
              <a:t>1</a:t>
            </a:fld>
            <a:endParaRPr lang="en-NZ"/>
          </a:p>
        </p:txBody>
      </p:sp>
    </p:spTree>
    <p:extLst>
      <p:ext uri="{BB962C8B-B14F-4D97-AF65-F5344CB8AC3E}">
        <p14:creationId xmlns:p14="http://schemas.microsoft.com/office/powerpoint/2010/main" val="273756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 going to briefly mention</a:t>
            </a:r>
            <a:r>
              <a:rPr lang="en-NZ" baseline="0" dirty="0"/>
              <a:t> what the possible applications for ultrasound in CED are, with more to videos and resources to follow over the year. Then we will touch on pathways for those who are interested in becoming credentialed in focused ultrasound. I’ll talk about the plan for education and teaching. Finally I’ll take you on a tour of where the ultrasound can be found in CED and a quick video on how to use it. </a:t>
            </a:r>
            <a:endParaRPr lang="en-NZ" dirty="0"/>
          </a:p>
        </p:txBody>
      </p:sp>
      <p:sp>
        <p:nvSpPr>
          <p:cNvPr id="4" name="Slide Number Placeholder 3"/>
          <p:cNvSpPr>
            <a:spLocks noGrp="1"/>
          </p:cNvSpPr>
          <p:nvPr>
            <p:ph type="sldNum" sz="quarter" idx="10"/>
          </p:nvPr>
        </p:nvSpPr>
        <p:spPr/>
        <p:txBody>
          <a:bodyPr/>
          <a:lstStyle/>
          <a:p>
            <a:fld id="{2E530127-42E2-4AB5-9D5F-C26FDDD484A7}" type="slidenum">
              <a:rPr lang="en-NZ" smtClean="0"/>
              <a:t>2</a:t>
            </a:fld>
            <a:endParaRPr lang="en-NZ"/>
          </a:p>
        </p:txBody>
      </p:sp>
    </p:spTree>
    <p:extLst>
      <p:ext uri="{BB962C8B-B14F-4D97-AF65-F5344CB8AC3E}">
        <p14:creationId xmlns:p14="http://schemas.microsoft.com/office/powerpoint/2010/main" val="253080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Focused ultrasounds are limited, goal directed examinations performed to answer specific clinical questions. They</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not comprehensive examinations and do not replace sonography offered by diagnostic imaging departments. Some clinical</a:t>
            </a:r>
            <a:r>
              <a:rPr lang="en-US" sz="1200" kern="1200" baseline="0" dirty="0">
                <a:solidFill>
                  <a:schemeClr val="tx1"/>
                </a:solidFill>
                <a:effectLst/>
                <a:latin typeface="+mn-lt"/>
                <a:ea typeface="+mn-ea"/>
                <a:cs typeface="+mn-cs"/>
              </a:rPr>
              <a:t> questions we can ask using focused ultrasound in CED include: is there </a:t>
            </a:r>
            <a:r>
              <a:rPr lang="en-US" sz="1200" kern="1200" baseline="0" dirty="0" err="1">
                <a:solidFill>
                  <a:schemeClr val="tx1"/>
                </a:solidFill>
                <a:effectLst/>
                <a:latin typeface="+mn-lt"/>
                <a:ea typeface="+mn-ea"/>
                <a:cs typeface="+mn-cs"/>
              </a:rPr>
              <a:t>haemothorax</a:t>
            </a:r>
            <a:r>
              <a:rPr lang="en-US" sz="1200" kern="1200" baseline="0" dirty="0">
                <a:solidFill>
                  <a:schemeClr val="tx1"/>
                </a:solidFill>
                <a:effectLst/>
                <a:latin typeface="+mn-lt"/>
                <a:ea typeface="+mn-ea"/>
                <a:cs typeface="+mn-cs"/>
              </a:rPr>
              <a:t>, pneumothorax, pericardial fluid, or abdominal free fluid in trauma? Is there evidence of cardiac activity, gross functional impairment, pericardial fluid or </a:t>
            </a:r>
            <a:r>
              <a:rPr lang="en-US" sz="1200" kern="1200" baseline="0" dirty="0" err="1">
                <a:solidFill>
                  <a:schemeClr val="tx1"/>
                </a:solidFill>
                <a:effectLst/>
                <a:latin typeface="+mn-lt"/>
                <a:ea typeface="+mn-ea"/>
                <a:cs typeface="+mn-cs"/>
              </a:rPr>
              <a:t>hyperdynamic</a:t>
            </a:r>
            <a:r>
              <a:rPr lang="en-US" sz="1200" kern="1200" baseline="0" dirty="0">
                <a:solidFill>
                  <a:schemeClr val="tx1"/>
                </a:solidFill>
                <a:effectLst/>
                <a:latin typeface="+mn-lt"/>
                <a:ea typeface="+mn-ea"/>
                <a:cs typeface="+mn-cs"/>
              </a:rPr>
              <a:t> circulation in the shocked or collapsed child. Is there evidence of lung pathology in a child presenting with respiratory distress? And is there a collection, effusion, fracture or foreign body in soft tissue and musculoskeletal ultrasound.  The other major use for Focused ultrasound is in improving the accuracy and safety of procedures</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E530127-42E2-4AB5-9D5F-C26FDDD484A7}" type="slidenum">
              <a:rPr lang="en-NZ" smtClean="0"/>
              <a:t>3</a:t>
            </a:fld>
            <a:endParaRPr lang="en-NZ"/>
          </a:p>
        </p:txBody>
      </p:sp>
    </p:spTree>
    <p:extLst>
      <p:ext uri="{BB962C8B-B14F-4D97-AF65-F5344CB8AC3E}">
        <p14:creationId xmlns:p14="http://schemas.microsoft.com/office/powerpoint/2010/main" val="253080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order to safely</a:t>
            </a:r>
            <a:r>
              <a:rPr lang="en-NZ" baseline="0" dirty="0"/>
              <a:t> and accurately implement ultrasound scanning into patient assessment and management, there is a process of education and practice you need to go through. You are welcome to practice using the ultrasound machine on patients, as long as you get consent from the family and patient, and tell them it is for your learning. If you are using the scan to influence your clinical practice, you need to be credentialed, or have a credentialed ED sonographer (such as many of the SMO’s here), look at the images. There is also an option to upload your scans onto a patients record if you are credentialed, or a credentialed person has seen them. </a:t>
            </a:r>
          </a:p>
          <a:p>
            <a:endParaRPr lang="en-NZ" baseline="0" dirty="0"/>
          </a:p>
          <a:p>
            <a:r>
              <a:rPr lang="en-NZ" baseline="0" dirty="0"/>
              <a:t>The process for credentialing is quite involved, but moving forward will become a compulsory part of Emergency Medicine advanced training. The way to get started is to go to an introductory ultrasound course, which we currently do not provide in CED, once you have been to a course you need to log a number of scans, some of which are supervised. You then need to be signed off by being watched performing a scan. Finally there is an ongoing requirement to perform a certain number of scans per year to keep your practice up. If you are interested in becoming credentialed or maintaining your credentialing in CED, please come and talk to Christine or myself about ultrasound further.  </a:t>
            </a:r>
            <a:endParaRPr lang="en-NZ" dirty="0"/>
          </a:p>
        </p:txBody>
      </p:sp>
      <p:sp>
        <p:nvSpPr>
          <p:cNvPr id="4" name="Slide Number Placeholder 3"/>
          <p:cNvSpPr>
            <a:spLocks noGrp="1"/>
          </p:cNvSpPr>
          <p:nvPr>
            <p:ph type="sldNum" sz="quarter" idx="10"/>
          </p:nvPr>
        </p:nvSpPr>
        <p:spPr/>
        <p:txBody>
          <a:bodyPr/>
          <a:lstStyle/>
          <a:p>
            <a:fld id="{2E530127-42E2-4AB5-9D5F-C26FDDD484A7}" type="slidenum">
              <a:rPr lang="en-NZ" smtClean="0"/>
              <a:t>4</a:t>
            </a:fld>
            <a:endParaRPr lang="en-NZ"/>
          </a:p>
        </p:txBody>
      </p:sp>
    </p:spTree>
    <p:extLst>
      <p:ext uri="{BB962C8B-B14F-4D97-AF65-F5344CB8AC3E}">
        <p14:creationId xmlns:p14="http://schemas.microsoft.com/office/powerpoint/2010/main" val="253080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a:t>
            </a:r>
            <a:r>
              <a:rPr lang="en-NZ" baseline="0" dirty="0"/>
              <a:t> are hoping to be able to teach two sessions in the Wednesday teaching over each six month period. Session one will be a brief introduction to ultrasound, care and use of our departmental ultrasound machine, credentialing pathways for trainees, EFAST and procedural guidance. Session two will be aimed at Lung, FELS and other interesting and relevant PEM applications of USS.</a:t>
            </a:r>
          </a:p>
          <a:p>
            <a:endParaRPr lang="en-NZ" baseline="0" dirty="0"/>
          </a:p>
          <a:p>
            <a:r>
              <a:rPr lang="en-NZ" baseline="0" dirty="0"/>
              <a:t>Once we get our Ultrasound link on the CED homepage up and running in the next month or two we will add links to teaching, guidelines and resources. </a:t>
            </a:r>
          </a:p>
          <a:p>
            <a:endParaRPr lang="en-NZ" dirty="0"/>
          </a:p>
        </p:txBody>
      </p:sp>
      <p:sp>
        <p:nvSpPr>
          <p:cNvPr id="4" name="Slide Number Placeholder 3"/>
          <p:cNvSpPr>
            <a:spLocks noGrp="1"/>
          </p:cNvSpPr>
          <p:nvPr>
            <p:ph type="sldNum" sz="quarter" idx="10"/>
          </p:nvPr>
        </p:nvSpPr>
        <p:spPr/>
        <p:txBody>
          <a:bodyPr/>
          <a:lstStyle/>
          <a:p>
            <a:fld id="{2E530127-42E2-4AB5-9D5F-C26FDDD484A7}" type="slidenum">
              <a:rPr lang="en-NZ" smtClean="0"/>
              <a:t>5</a:t>
            </a:fld>
            <a:endParaRPr lang="en-NZ"/>
          </a:p>
        </p:txBody>
      </p:sp>
    </p:spTree>
    <p:extLst>
      <p:ext uri="{BB962C8B-B14F-4D97-AF65-F5344CB8AC3E}">
        <p14:creationId xmlns:p14="http://schemas.microsoft.com/office/powerpoint/2010/main" val="253080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D8A3382-51C9-43F8-9D47-A9764D8AB865}" type="datetimeFigureOut">
              <a:rPr lang="en-NZ" smtClean="0"/>
              <a:t>2/06/2022</a:t>
            </a:fld>
            <a:endParaRPr lang="en-NZ"/>
          </a:p>
        </p:txBody>
      </p:sp>
      <p:sp>
        <p:nvSpPr>
          <p:cNvPr id="16" name="Slide Number Placeholder 15"/>
          <p:cNvSpPr>
            <a:spLocks noGrp="1"/>
          </p:cNvSpPr>
          <p:nvPr>
            <p:ph type="sldNum" sz="quarter" idx="11"/>
          </p:nvPr>
        </p:nvSpPr>
        <p:spPr/>
        <p:txBody>
          <a:bodyPr/>
          <a:lstStyle/>
          <a:p>
            <a:fld id="{9FD7ACE8-CE23-4E7E-8861-E4EAA1448945}" type="slidenum">
              <a:rPr lang="en-NZ" smtClean="0"/>
              <a:t>‹#›</a:t>
            </a:fld>
            <a:endParaRPr lang="en-NZ"/>
          </a:p>
        </p:txBody>
      </p:sp>
      <p:sp>
        <p:nvSpPr>
          <p:cNvPr id="17" name="Footer Placeholder 16"/>
          <p:cNvSpPr>
            <a:spLocks noGrp="1"/>
          </p:cNvSpPr>
          <p:nvPr>
            <p:ph type="ftr" sz="quarter" idx="12"/>
          </p:nvPr>
        </p:nvSpPr>
        <p:spPr/>
        <p:txBody>
          <a:bodyPr/>
          <a:lstStyle/>
          <a:p>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A3382-51C9-43F8-9D47-A9764D8AB865}" type="datetimeFigureOut">
              <a:rPr lang="en-NZ" smtClean="0"/>
              <a:t>2/06/2022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ACE8-CE23-4E7E-8861-E4EAA1448945}"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382-51C9-43F8-9D47-A9764D8AB865}" type="datetimeFigureOut">
              <a:rPr lang="en-NZ" smtClean="0"/>
              <a:t>2/06/2022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ACE8-CE23-4E7E-8861-E4EAA1448945}"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D8A3382-51C9-43F8-9D47-A9764D8AB865}" type="datetimeFigureOut">
              <a:rPr lang="en-NZ" smtClean="0"/>
              <a:t>2/06/2022</a:t>
            </a:fld>
            <a:endParaRPr lang="en-NZ"/>
          </a:p>
        </p:txBody>
      </p:sp>
      <p:sp>
        <p:nvSpPr>
          <p:cNvPr id="15" name="Slide Number Placeholder 14"/>
          <p:cNvSpPr>
            <a:spLocks noGrp="1"/>
          </p:cNvSpPr>
          <p:nvPr>
            <p:ph type="sldNum" sz="quarter" idx="11"/>
          </p:nvPr>
        </p:nvSpPr>
        <p:spPr/>
        <p:txBody>
          <a:bodyPr/>
          <a:lstStyle/>
          <a:p>
            <a:fld id="{9FD7ACE8-CE23-4E7E-8861-E4EAA1448945}" type="slidenum">
              <a:rPr lang="en-NZ" smtClean="0"/>
              <a:t>‹#›</a:t>
            </a:fld>
            <a:endParaRPr lang="en-NZ"/>
          </a:p>
        </p:txBody>
      </p:sp>
      <p:sp>
        <p:nvSpPr>
          <p:cNvPr id="16" name="Footer Placeholder 15"/>
          <p:cNvSpPr>
            <a:spLocks noGrp="1"/>
          </p:cNvSpPr>
          <p:nvPr>
            <p:ph type="ftr" sz="quarter" idx="12"/>
          </p:nvPr>
        </p:nvSpPr>
        <p:spPr/>
        <p:txBody>
          <a:bodyPr/>
          <a:lstStyle/>
          <a:p>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D8A3382-51C9-43F8-9D47-A9764D8AB865}" type="datetimeFigureOut">
              <a:rPr lang="en-NZ" smtClean="0"/>
              <a:t>2/06/2022</a:t>
            </a:fld>
            <a:endParaRPr lang="en-NZ"/>
          </a:p>
        </p:txBody>
      </p:sp>
      <p:sp>
        <p:nvSpPr>
          <p:cNvPr id="13" name="Slide Number Placeholder 12"/>
          <p:cNvSpPr>
            <a:spLocks noGrp="1"/>
          </p:cNvSpPr>
          <p:nvPr>
            <p:ph type="sldNum" sz="quarter" idx="11"/>
          </p:nvPr>
        </p:nvSpPr>
        <p:spPr/>
        <p:txBody>
          <a:bodyPr/>
          <a:lstStyle/>
          <a:p>
            <a:fld id="{9FD7ACE8-CE23-4E7E-8861-E4EAA1448945}" type="slidenum">
              <a:rPr lang="en-NZ" smtClean="0"/>
              <a:t>‹#›</a:t>
            </a:fld>
            <a:endParaRPr lang="en-NZ"/>
          </a:p>
        </p:txBody>
      </p:sp>
      <p:sp>
        <p:nvSpPr>
          <p:cNvPr id="14" name="Footer Placeholder 13"/>
          <p:cNvSpPr>
            <a:spLocks noGrp="1"/>
          </p:cNvSpPr>
          <p:nvPr>
            <p:ph type="ftr" sz="quarter" idx="12"/>
          </p:nvPr>
        </p:nvSpPr>
        <p:spPr/>
        <p:txBody>
          <a:bodyPr/>
          <a:lstStyle/>
          <a:p>
            <a:endParaRPr lang="en-NZ"/>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D8A3382-51C9-43F8-9D47-A9764D8AB865}" type="datetimeFigureOut">
              <a:rPr lang="en-NZ" smtClean="0"/>
              <a:t>2/06/2022</a:t>
            </a:fld>
            <a:endParaRPr lang="en-NZ"/>
          </a:p>
        </p:txBody>
      </p:sp>
      <p:sp>
        <p:nvSpPr>
          <p:cNvPr id="9" name="Slide Number Placeholder 8"/>
          <p:cNvSpPr>
            <a:spLocks noGrp="1"/>
          </p:cNvSpPr>
          <p:nvPr>
            <p:ph type="sldNum" sz="quarter" idx="11"/>
          </p:nvPr>
        </p:nvSpPr>
        <p:spPr/>
        <p:txBody>
          <a:bodyPr/>
          <a:lstStyle/>
          <a:p>
            <a:fld id="{9FD7ACE8-CE23-4E7E-8861-E4EAA1448945}" type="slidenum">
              <a:rPr lang="en-NZ" smtClean="0"/>
              <a:t>‹#›</a:t>
            </a:fld>
            <a:endParaRPr lang="en-NZ"/>
          </a:p>
        </p:txBody>
      </p:sp>
      <p:sp>
        <p:nvSpPr>
          <p:cNvPr id="10" name="Footer Placeholder 9"/>
          <p:cNvSpPr>
            <a:spLocks noGrp="1"/>
          </p:cNvSpPr>
          <p:nvPr>
            <p:ph type="ftr" sz="quarter" idx="12"/>
          </p:nvPr>
        </p:nvSpPr>
        <p:spPr/>
        <p:txBody>
          <a:bodyPr/>
          <a:lstStyle/>
          <a:p>
            <a:endParaRPr lang="en-NZ"/>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D8A3382-51C9-43F8-9D47-A9764D8AB865}" type="datetimeFigureOut">
              <a:rPr lang="en-NZ" smtClean="0"/>
              <a:t>2/06/2022</a:t>
            </a:fld>
            <a:endParaRPr lang="en-NZ"/>
          </a:p>
        </p:txBody>
      </p:sp>
      <p:sp>
        <p:nvSpPr>
          <p:cNvPr id="15" name="Slide Number Placeholder 14"/>
          <p:cNvSpPr>
            <a:spLocks noGrp="1"/>
          </p:cNvSpPr>
          <p:nvPr>
            <p:ph type="sldNum" sz="quarter" idx="11"/>
          </p:nvPr>
        </p:nvSpPr>
        <p:spPr/>
        <p:txBody>
          <a:bodyPr/>
          <a:lstStyle/>
          <a:p>
            <a:fld id="{9FD7ACE8-CE23-4E7E-8861-E4EAA1448945}" type="slidenum">
              <a:rPr lang="en-NZ" smtClean="0"/>
              <a:t>‹#›</a:t>
            </a:fld>
            <a:endParaRPr lang="en-NZ"/>
          </a:p>
        </p:txBody>
      </p:sp>
      <p:sp>
        <p:nvSpPr>
          <p:cNvPr id="16" name="Footer Placeholder 15"/>
          <p:cNvSpPr>
            <a:spLocks noGrp="1"/>
          </p:cNvSpPr>
          <p:nvPr>
            <p:ph type="ftr" sz="quarter" idx="12"/>
          </p:nvPr>
        </p:nvSpPr>
        <p:spPr/>
        <p:txBody>
          <a:bodyPr/>
          <a:lstStyle/>
          <a:p>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D8A3382-51C9-43F8-9D47-A9764D8AB865}" type="datetimeFigureOut">
              <a:rPr lang="en-NZ" smtClean="0"/>
              <a:t>2/06/2022</a:t>
            </a:fld>
            <a:endParaRPr lang="en-NZ"/>
          </a:p>
        </p:txBody>
      </p:sp>
      <p:sp>
        <p:nvSpPr>
          <p:cNvPr id="8" name="Slide Number Placeholder 7"/>
          <p:cNvSpPr>
            <a:spLocks noGrp="1"/>
          </p:cNvSpPr>
          <p:nvPr>
            <p:ph type="sldNum" sz="quarter" idx="11"/>
          </p:nvPr>
        </p:nvSpPr>
        <p:spPr/>
        <p:txBody>
          <a:bodyPr/>
          <a:lstStyle/>
          <a:p>
            <a:fld id="{9FD7ACE8-CE23-4E7E-8861-E4EAA1448945}" type="slidenum">
              <a:rPr lang="en-NZ" smtClean="0"/>
              <a:t>‹#›</a:t>
            </a:fld>
            <a:endParaRPr lang="en-NZ"/>
          </a:p>
        </p:txBody>
      </p:sp>
      <p:sp>
        <p:nvSpPr>
          <p:cNvPr id="9" name="Footer Placeholder 8"/>
          <p:cNvSpPr>
            <a:spLocks noGrp="1"/>
          </p:cNvSpPr>
          <p:nvPr>
            <p:ph type="ftr" sz="quarter" idx="12"/>
          </p:nvPr>
        </p:nvSpPr>
        <p:spPr/>
        <p:txBody>
          <a:bodyPr/>
          <a:lstStyle/>
          <a:p>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8A3382-51C9-43F8-9D47-A9764D8AB865}" type="datetimeFigureOut">
              <a:rPr lang="en-NZ" smtClean="0"/>
              <a:t>2/06/2022</a:t>
            </a:fld>
            <a:endParaRPr lang="en-NZ"/>
          </a:p>
        </p:txBody>
      </p:sp>
      <p:sp>
        <p:nvSpPr>
          <p:cNvPr id="6" name="Slide Number Placeholder 5"/>
          <p:cNvSpPr>
            <a:spLocks noGrp="1"/>
          </p:cNvSpPr>
          <p:nvPr>
            <p:ph type="sldNum" sz="quarter" idx="11"/>
          </p:nvPr>
        </p:nvSpPr>
        <p:spPr/>
        <p:txBody>
          <a:bodyPr/>
          <a:lstStyle/>
          <a:p>
            <a:fld id="{9FD7ACE8-CE23-4E7E-8861-E4EAA1448945}" type="slidenum">
              <a:rPr lang="en-NZ" smtClean="0"/>
              <a:t>‹#›</a:t>
            </a:fld>
            <a:endParaRPr lang="en-NZ"/>
          </a:p>
        </p:txBody>
      </p:sp>
      <p:sp>
        <p:nvSpPr>
          <p:cNvPr id="7" name="Footer Placeholder 6"/>
          <p:cNvSpPr>
            <a:spLocks noGrp="1"/>
          </p:cNvSpPr>
          <p:nvPr>
            <p:ph type="ftr" sz="quarter" idx="12"/>
          </p:nvPr>
        </p:nvSpPr>
        <p:spPr/>
        <p:txBody>
          <a:bodyPr/>
          <a:lstStyle/>
          <a:p>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D8A3382-51C9-43F8-9D47-A9764D8AB865}" type="datetimeFigureOut">
              <a:rPr lang="en-NZ" smtClean="0"/>
              <a:t>2/06/2022</a:t>
            </a:fld>
            <a:endParaRPr lang="en-NZ"/>
          </a:p>
        </p:txBody>
      </p:sp>
      <p:sp>
        <p:nvSpPr>
          <p:cNvPr id="16" name="Slide Number Placeholder 15"/>
          <p:cNvSpPr>
            <a:spLocks noGrp="1"/>
          </p:cNvSpPr>
          <p:nvPr>
            <p:ph type="sldNum" sz="quarter" idx="11"/>
          </p:nvPr>
        </p:nvSpPr>
        <p:spPr/>
        <p:txBody>
          <a:bodyPr/>
          <a:lstStyle/>
          <a:p>
            <a:fld id="{9FD7ACE8-CE23-4E7E-8861-E4EAA1448945}" type="slidenum">
              <a:rPr lang="en-NZ" smtClean="0"/>
              <a:t>‹#›</a:t>
            </a:fld>
            <a:endParaRPr lang="en-NZ"/>
          </a:p>
        </p:txBody>
      </p:sp>
      <p:sp>
        <p:nvSpPr>
          <p:cNvPr id="17" name="Footer Placeholder 16"/>
          <p:cNvSpPr>
            <a:spLocks noGrp="1"/>
          </p:cNvSpPr>
          <p:nvPr>
            <p:ph type="ftr" sz="quarter" idx="12"/>
          </p:nvPr>
        </p:nvSpPr>
        <p:spPr/>
        <p:txBody>
          <a:bodyPr/>
          <a:lstStyle/>
          <a:p>
            <a:endParaRPr lang="en-NZ"/>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D8A3382-51C9-43F8-9D47-A9764D8AB865}" type="datetimeFigureOut">
              <a:rPr lang="en-NZ" smtClean="0"/>
              <a:t>2/06/2022</a:t>
            </a:fld>
            <a:endParaRPr lang="en-NZ"/>
          </a:p>
        </p:txBody>
      </p:sp>
      <p:sp>
        <p:nvSpPr>
          <p:cNvPr id="14" name="Slide Number Placeholder 13"/>
          <p:cNvSpPr>
            <a:spLocks noGrp="1"/>
          </p:cNvSpPr>
          <p:nvPr>
            <p:ph type="sldNum" sz="quarter" idx="11"/>
          </p:nvPr>
        </p:nvSpPr>
        <p:spPr/>
        <p:txBody>
          <a:bodyPr/>
          <a:lstStyle/>
          <a:p>
            <a:fld id="{9FD7ACE8-CE23-4E7E-8861-E4EAA1448945}" type="slidenum">
              <a:rPr lang="en-NZ" smtClean="0"/>
              <a:t>‹#›</a:t>
            </a:fld>
            <a:endParaRPr lang="en-NZ"/>
          </a:p>
        </p:txBody>
      </p:sp>
      <p:sp>
        <p:nvSpPr>
          <p:cNvPr id="15" name="Footer Placeholder 14"/>
          <p:cNvSpPr>
            <a:spLocks noGrp="1"/>
          </p:cNvSpPr>
          <p:nvPr>
            <p:ph type="ftr" sz="quarter" idx="12"/>
          </p:nvPr>
        </p:nvSpPr>
        <p:spPr/>
        <p:txBody>
          <a:bodyPr/>
          <a:lstStyle/>
          <a:p>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D8A3382-51C9-43F8-9D47-A9764D8AB865}" type="datetimeFigureOut">
              <a:rPr lang="en-NZ" smtClean="0"/>
              <a:t>2/06/2022</a:t>
            </a:fld>
            <a:endParaRPr lang="en-NZ"/>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NZ"/>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FD7ACE8-CE23-4E7E-8861-E4EAA1448945}"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solidFill>
                  <a:srgbClr val="FF3399"/>
                </a:solidFill>
                <a:latin typeface="Arial Rounded MT Bold" panose="020F0704030504030204" pitchFamily="34" charset="0"/>
              </a:rPr>
              <a:t>Introduction to Focused Ultrasound in CED </a:t>
            </a:r>
          </a:p>
        </p:txBody>
      </p:sp>
      <p:sp>
        <p:nvSpPr>
          <p:cNvPr id="3" name="Subtitle 2"/>
          <p:cNvSpPr>
            <a:spLocks noGrp="1"/>
          </p:cNvSpPr>
          <p:nvPr>
            <p:ph type="subTitle" idx="1"/>
          </p:nvPr>
        </p:nvSpPr>
        <p:spPr/>
        <p:txBody>
          <a:bodyPr>
            <a:normAutofit fontScale="92500" lnSpcReduction="10000"/>
          </a:bodyPr>
          <a:lstStyle/>
          <a:p>
            <a:r>
              <a:rPr lang="en-NZ" dirty="0"/>
              <a:t>Kylie Salt – CED Fellow</a:t>
            </a:r>
          </a:p>
          <a:p>
            <a:r>
              <a:rPr lang="en-NZ" dirty="0"/>
              <a:t>March 2022</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401802"/>
            <a:ext cx="2232248" cy="127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500230"/>
            <a:ext cx="2787402" cy="217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9670258"/>
      </p:ext>
    </p:extLst>
  </p:cSld>
  <p:clrMapOvr>
    <a:masterClrMapping/>
  </p:clrMapOvr>
  <mc:AlternateContent xmlns:mc="http://schemas.openxmlformats.org/markup-compatibility/2006" xmlns:p14="http://schemas.microsoft.com/office/powerpoint/2010/main">
    <mc:Choice Requires="p14">
      <p:transition spd="slow" p14:dur="2000" advTm="29881"/>
    </mc:Choice>
    <mc:Fallback xmlns="">
      <p:transition spd="slow" advTm="29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492896"/>
            <a:ext cx="6096000" cy="3657599"/>
          </a:xfrm>
        </p:spPr>
        <p:txBody>
          <a:bodyPr>
            <a:normAutofit/>
          </a:bodyPr>
          <a:lstStyle/>
          <a:p>
            <a:r>
              <a:rPr lang="en-NZ" sz="2400" dirty="0"/>
              <a:t>What can focused ultrasound be used for in CED?</a:t>
            </a:r>
          </a:p>
          <a:p>
            <a:r>
              <a:rPr lang="en-NZ" sz="2400" dirty="0"/>
              <a:t>Credentialing in CED</a:t>
            </a:r>
          </a:p>
          <a:p>
            <a:r>
              <a:rPr lang="en-NZ" sz="2400" dirty="0"/>
              <a:t>Teaching and resources</a:t>
            </a:r>
          </a:p>
          <a:p>
            <a:r>
              <a:rPr lang="en-NZ" sz="2400" dirty="0"/>
              <a:t>Ultrasound machine basics</a:t>
            </a:r>
          </a:p>
        </p:txBody>
      </p:sp>
      <p:sp>
        <p:nvSpPr>
          <p:cNvPr id="3" name="Title 2"/>
          <p:cNvSpPr>
            <a:spLocks noGrp="1"/>
          </p:cNvSpPr>
          <p:nvPr>
            <p:ph type="title"/>
          </p:nvPr>
        </p:nvSpPr>
        <p:spPr>
          <a:xfrm>
            <a:off x="827584" y="1268760"/>
            <a:ext cx="7543800" cy="914400"/>
          </a:xfrm>
        </p:spPr>
        <p:txBody>
          <a:bodyPr/>
          <a:lstStyle/>
          <a:p>
            <a:r>
              <a:rPr lang="en-NZ" dirty="0">
                <a:solidFill>
                  <a:srgbClr val="FF3399"/>
                </a:solidFill>
                <a:latin typeface="Arial Rounded MT Bold" panose="020F0704030504030204" pitchFamily="34" charset="0"/>
              </a:rPr>
              <a:t>What are we covering in this short video?</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88541015"/>
      </p:ext>
    </p:extLst>
  </p:cSld>
  <p:clrMapOvr>
    <a:masterClrMapping/>
  </p:clrMapOvr>
  <mc:AlternateContent xmlns:mc="http://schemas.openxmlformats.org/markup-compatibility/2006" xmlns:p14="http://schemas.microsoft.com/office/powerpoint/2010/main">
    <mc:Choice Requires="p14">
      <p:transition spd="slow" p14:dur="2000" advTm="34280"/>
    </mc:Choice>
    <mc:Fallback xmlns="">
      <p:transition spd="slow" advTm="34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492896"/>
            <a:ext cx="7632848" cy="3657599"/>
          </a:xfrm>
        </p:spPr>
        <p:txBody>
          <a:bodyPr>
            <a:normAutofit/>
          </a:bodyPr>
          <a:lstStyle/>
          <a:p>
            <a:r>
              <a:rPr lang="en-NZ" sz="2400" dirty="0"/>
              <a:t>What is focused ultrasound?</a:t>
            </a:r>
          </a:p>
          <a:p>
            <a:r>
              <a:rPr lang="en-NZ" sz="2400" dirty="0"/>
              <a:t>Common applications</a:t>
            </a:r>
          </a:p>
          <a:p>
            <a:pPr lvl="1"/>
            <a:r>
              <a:rPr lang="en-NZ" sz="2200" dirty="0"/>
              <a:t>EFAST (extended focused assessment with sonography in trauma)</a:t>
            </a:r>
          </a:p>
          <a:p>
            <a:pPr lvl="1"/>
            <a:r>
              <a:rPr lang="en-NZ" sz="2200" dirty="0"/>
              <a:t>Focused echo in life support</a:t>
            </a:r>
          </a:p>
          <a:p>
            <a:pPr lvl="1"/>
            <a:r>
              <a:rPr lang="en-NZ" sz="2200" dirty="0"/>
              <a:t>Lung </a:t>
            </a:r>
          </a:p>
          <a:p>
            <a:pPr lvl="1"/>
            <a:r>
              <a:rPr lang="en-NZ" sz="2200" dirty="0"/>
              <a:t>Soft tissue</a:t>
            </a:r>
          </a:p>
          <a:p>
            <a:pPr lvl="1"/>
            <a:r>
              <a:rPr lang="en-NZ" sz="2200" dirty="0"/>
              <a:t>Procedural guidance : vascular access, ultrasound guided nerve blocks</a:t>
            </a:r>
          </a:p>
          <a:p>
            <a:pPr lvl="1"/>
            <a:endParaRPr lang="en-NZ" sz="2200" dirty="0"/>
          </a:p>
          <a:p>
            <a:endParaRPr lang="en-NZ" sz="2400" dirty="0"/>
          </a:p>
        </p:txBody>
      </p:sp>
      <p:sp>
        <p:nvSpPr>
          <p:cNvPr id="3" name="Title 2"/>
          <p:cNvSpPr>
            <a:spLocks noGrp="1"/>
          </p:cNvSpPr>
          <p:nvPr>
            <p:ph type="title"/>
          </p:nvPr>
        </p:nvSpPr>
        <p:spPr>
          <a:xfrm>
            <a:off x="827584" y="1268760"/>
            <a:ext cx="7543800" cy="914400"/>
          </a:xfrm>
        </p:spPr>
        <p:txBody>
          <a:bodyPr/>
          <a:lstStyle/>
          <a:p>
            <a:r>
              <a:rPr lang="en-NZ" dirty="0">
                <a:solidFill>
                  <a:srgbClr val="FF3399"/>
                </a:solidFill>
                <a:latin typeface="Arial Rounded MT Bold" panose="020F0704030504030204" pitchFamily="34" charset="0"/>
              </a:rPr>
              <a:t>Focused Ultrasound in CED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32433013"/>
      </p:ext>
    </p:extLst>
  </p:cSld>
  <p:clrMapOvr>
    <a:masterClrMapping/>
  </p:clrMapOvr>
  <mc:AlternateContent xmlns:mc="http://schemas.openxmlformats.org/markup-compatibility/2006" xmlns:p14="http://schemas.microsoft.com/office/powerpoint/2010/main">
    <mc:Choice Requires="p14">
      <p:transition spd="slow" p14:dur="2000" advTm="76370"/>
    </mc:Choice>
    <mc:Fallback xmlns="">
      <p:transition spd="slow" advTm="76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492896"/>
            <a:ext cx="7632848" cy="3657599"/>
          </a:xfrm>
        </p:spPr>
        <p:txBody>
          <a:bodyPr>
            <a:normAutofit/>
          </a:bodyPr>
          <a:lstStyle/>
          <a:p>
            <a:pPr lvl="1"/>
            <a:r>
              <a:rPr lang="en-NZ" sz="2200" dirty="0"/>
              <a:t>Why become credentialed?</a:t>
            </a:r>
          </a:p>
          <a:p>
            <a:pPr lvl="1"/>
            <a:r>
              <a:rPr lang="en-NZ" sz="2200" dirty="0"/>
              <a:t>Credentialing process</a:t>
            </a:r>
          </a:p>
          <a:p>
            <a:pPr lvl="2"/>
            <a:r>
              <a:rPr lang="en-NZ" sz="1800" dirty="0"/>
              <a:t>Complete an appropriate instructional educational program</a:t>
            </a:r>
          </a:p>
          <a:p>
            <a:pPr lvl="2"/>
            <a:r>
              <a:rPr lang="en-NZ" sz="2000" dirty="0"/>
              <a:t>Perform and record a requisite number of proctored and logged emergency department ultrasounds</a:t>
            </a:r>
          </a:p>
          <a:p>
            <a:pPr lvl="2"/>
            <a:r>
              <a:rPr lang="en-NZ" sz="2000" dirty="0"/>
              <a:t>Pass a summative assessment</a:t>
            </a:r>
          </a:p>
          <a:p>
            <a:pPr lvl="2"/>
            <a:r>
              <a:rPr lang="en-NZ" sz="2000" dirty="0"/>
              <a:t>Once credentialed, meet ongoing maintenance requirements</a:t>
            </a:r>
          </a:p>
          <a:p>
            <a:pPr lvl="2"/>
            <a:endParaRPr lang="en-NZ" sz="2000" dirty="0"/>
          </a:p>
          <a:p>
            <a:endParaRPr lang="en-NZ" sz="2400" dirty="0"/>
          </a:p>
        </p:txBody>
      </p:sp>
      <p:sp>
        <p:nvSpPr>
          <p:cNvPr id="3" name="Title 2"/>
          <p:cNvSpPr>
            <a:spLocks noGrp="1"/>
          </p:cNvSpPr>
          <p:nvPr>
            <p:ph type="title"/>
          </p:nvPr>
        </p:nvSpPr>
        <p:spPr>
          <a:xfrm>
            <a:off x="827584" y="1268760"/>
            <a:ext cx="7543800" cy="914400"/>
          </a:xfrm>
        </p:spPr>
        <p:txBody>
          <a:bodyPr/>
          <a:lstStyle/>
          <a:p>
            <a:r>
              <a:rPr lang="en-NZ" dirty="0">
                <a:solidFill>
                  <a:srgbClr val="FF3399"/>
                </a:solidFill>
                <a:latin typeface="Arial Rounded MT Bold" panose="020F0704030504030204" pitchFamily="34" charset="0"/>
              </a:rPr>
              <a:t>Credentialed Ultrasound in CED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51814524"/>
      </p:ext>
    </p:extLst>
  </p:cSld>
  <p:clrMapOvr>
    <a:masterClrMapping/>
  </p:clrMapOvr>
  <mc:AlternateContent xmlns:mc="http://schemas.openxmlformats.org/markup-compatibility/2006" xmlns:p14="http://schemas.microsoft.com/office/powerpoint/2010/main">
    <mc:Choice Requires="p14">
      <p:transition spd="slow" p14:dur="2000" advTm="99784"/>
    </mc:Choice>
    <mc:Fallback xmlns="">
      <p:transition spd="slow" advTm="99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492896"/>
            <a:ext cx="7632848" cy="3657599"/>
          </a:xfrm>
        </p:spPr>
        <p:txBody>
          <a:bodyPr>
            <a:normAutofit/>
          </a:bodyPr>
          <a:lstStyle/>
          <a:p>
            <a:pPr lvl="1"/>
            <a:r>
              <a:rPr lang="en-NZ" sz="2200" dirty="0"/>
              <a:t>Teaching sessions x2 per 6 months</a:t>
            </a:r>
          </a:p>
          <a:p>
            <a:pPr lvl="2"/>
            <a:r>
              <a:rPr lang="en-NZ" sz="1800" dirty="0"/>
              <a:t>Introduction to ultrasound, EFAST and procedural guidance. </a:t>
            </a:r>
          </a:p>
          <a:p>
            <a:pPr lvl="2"/>
            <a:r>
              <a:rPr lang="en-NZ" sz="1800" dirty="0"/>
              <a:t>Lung, FELS and other interesting and relevant PEM applications of USS</a:t>
            </a:r>
          </a:p>
          <a:p>
            <a:pPr lvl="1"/>
            <a:r>
              <a:rPr lang="en-NZ" sz="2000" dirty="0"/>
              <a:t>Website</a:t>
            </a:r>
          </a:p>
          <a:p>
            <a:pPr lvl="2"/>
            <a:r>
              <a:rPr lang="en-NZ" sz="1800" dirty="0"/>
              <a:t>Links</a:t>
            </a:r>
          </a:p>
          <a:p>
            <a:pPr lvl="2"/>
            <a:r>
              <a:rPr lang="en-NZ" sz="1800" dirty="0"/>
              <a:t>Guidelines</a:t>
            </a:r>
          </a:p>
          <a:p>
            <a:pPr lvl="2"/>
            <a:r>
              <a:rPr lang="en-NZ" sz="1800" dirty="0"/>
              <a:t>Videos</a:t>
            </a:r>
          </a:p>
          <a:p>
            <a:pPr lvl="2"/>
            <a:r>
              <a:rPr lang="en-NZ" sz="1800" dirty="0"/>
              <a:t>User guides</a:t>
            </a:r>
          </a:p>
          <a:p>
            <a:pPr lvl="2"/>
            <a:endParaRPr lang="en-NZ" sz="1800" dirty="0"/>
          </a:p>
          <a:p>
            <a:pPr lvl="2"/>
            <a:endParaRPr lang="en-NZ" sz="2000" dirty="0"/>
          </a:p>
          <a:p>
            <a:endParaRPr lang="en-NZ" sz="2400" dirty="0"/>
          </a:p>
        </p:txBody>
      </p:sp>
      <p:sp>
        <p:nvSpPr>
          <p:cNvPr id="3" name="Title 2"/>
          <p:cNvSpPr>
            <a:spLocks noGrp="1"/>
          </p:cNvSpPr>
          <p:nvPr>
            <p:ph type="title"/>
          </p:nvPr>
        </p:nvSpPr>
        <p:spPr>
          <a:xfrm>
            <a:off x="827584" y="1268760"/>
            <a:ext cx="7543800" cy="914400"/>
          </a:xfrm>
        </p:spPr>
        <p:txBody>
          <a:bodyPr/>
          <a:lstStyle/>
          <a:p>
            <a:r>
              <a:rPr lang="en-NZ" dirty="0">
                <a:solidFill>
                  <a:srgbClr val="FF3399"/>
                </a:solidFill>
                <a:latin typeface="Arial Rounded MT Bold" panose="020F0704030504030204" pitchFamily="34" charset="0"/>
              </a:rPr>
              <a:t>Teaching and Resources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32073512"/>
      </p:ext>
    </p:extLst>
  </p:cSld>
  <p:clrMapOvr>
    <a:masterClrMapping/>
  </p:clrMapOvr>
  <mc:AlternateContent xmlns:mc="http://schemas.openxmlformats.org/markup-compatibility/2006" xmlns:p14="http://schemas.microsoft.com/office/powerpoint/2010/main">
    <mc:Choice Requires="p14">
      <p:transition spd="slow" p14:dur="2000" advTm="41638"/>
    </mc:Choice>
    <mc:Fallback xmlns="">
      <p:transition spd="slow" advTm="41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169AEDE823F4DABD09CADC26E5138" ma:contentTypeVersion="12" ma:contentTypeDescription="Create a new document." ma:contentTypeScope="" ma:versionID="f4ecc08ad8a5b392cc827dd73fa77360">
  <xsd:schema xmlns:xsd="http://www.w3.org/2001/XMLSchema" xmlns:xs="http://www.w3.org/2001/XMLSchema" xmlns:p="http://schemas.microsoft.com/office/2006/metadata/properties" xmlns:ns2="ba169d81-f605-46fb-915f-bdef4f13c39c" xmlns:ns3="c39ad14a-d819-4dd8-bbca-9065661e629c" targetNamespace="http://schemas.microsoft.com/office/2006/metadata/properties" ma:root="true" ma:fieldsID="d1f3b09a641c5674d18d3b347b91acc4" ns2:_="" ns3:_="">
    <xsd:import namespace="ba169d81-f605-46fb-915f-bdef4f13c39c"/>
    <xsd:import namespace="c39ad14a-d819-4dd8-bbca-9065661e62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69d81-f605-46fb-915f-bdef4f13c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9ad14a-d819-4dd8-bbca-9065661e62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230AAB-C9DA-4B69-B089-B71475F4AEED}"/>
</file>

<file path=customXml/itemProps2.xml><?xml version="1.0" encoding="utf-8"?>
<ds:datastoreItem xmlns:ds="http://schemas.openxmlformats.org/officeDocument/2006/customXml" ds:itemID="{76C98C10-9047-4101-9FE0-CAAE0F1B0210}"/>
</file>

<file path=customXml/itemProps3.xml><?xml version="1.0" encoding="utf-8"?>
<ds:datastoreItem xmlns:ds="http://schemas.openxmlformats.org/officeDocument/2006/customXml" ds:itemID="{E282F97D-9966-4DE7-BC59-3AF3C63F2D98}"/>
</file>

<file path=docProps/app.xml><?xml version="1.0" encoding="utf-8"?>
<Properties xmlns="http://schemas.openxmlformats.org/officeDocument/2006/extended-properties" xmlns:vt="http://schemas.openxmlformats.org/officeDocument/2006/docPropsVTypes">
  <Template>Elemental</Template>
  <TotalTime>177</TotalTime>
  <Words>793</Words>
  <Application>Microsoft Office PowerPoint</Application>
  <PresentationFormat>On-screen Show (4:3)</PresentationFormat>
  <Paragraphs>48</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 Rounded MT Bold</vt:lpstr>
      <vt:lpstr>Calibri</vt:lpstr>
      <vt:lpstr>Palatino Linotype</vt:lpstr>
      <vt:lpstr>Wingdings</vt:lpstr>
      <vt:lpstr>Elemental</vt:lpstr>
      <vt:lpstr>Introduction to Focused Ultrasound in CED </vt:lpstr>
      <vt:lpstr>What are we covering in this short video?</vt:lpstr>
      <vt:lpstr>Focused Ultrasound in CED</vt:lpstr>
      <vt:lpstr>Credentialed Ultrasound in CED</vt:lpstr>
      <vt:lpstr>Teaching and Resources</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Focused Ultrasound in CED</dc:title>
  <dc:creator>Kylie Salt (ADHB)</dc:creator>
  <cp:lastModifiedBy>Juiliet Kilo Salt</cp:lastModifiedBy>
  <cp:revision>21</cp:revision>
  <cp:lastPrinted>2022-03-10T03:11:19Z</cp:lastPrinted>
  <dcterms:created xsi:type="dcterms:W3CDTF">2022-03-10T00:10:40Z</dcterms:created>
  <dcterms:modified xsi:type="dcterms:W3CDTF">2022-06-01T23:24:29Z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0x010100627169AEDE823F4DABD09CADC26E5138</vt:lpwstr>
  </property>
</Properties>
</file>