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339" r:id="rId3"/>
    <p:sldId id="340" r:id="rId4"/>
    <p:sldId id="341" r:id="rId5"/>
    <p:sldId id="342" r:id="rId6"/>
    <p:sldId id="343" r:id="rId7"/>
    <p:sldId id="266" r:id="rId8"/>
    <p:sldId id="257" r:id="rId9"/>
    <p:sldId id="258" r:id="rId10"/>
    <p:sldId id="259" r:id="rId11"/>
    <p:sldId id="260" r:id="rId12"/>
    <p:sldId id="261" r:id="rId13"/>
    <p:sldId id="264" r:id="rId14"/>
    <p:sldId id="345" r:id="rId15"/>
    <p:sldId id="347" r:id="rId16"/>
    <p:sldId id="262" r:id="rId17"/>
    <p:sldId id="263" r:id="rId18"/>
    <p:sldId id="349" r:id="rId19"/>
    <p:sldId id="348" r:id="rId20"/>
    <p:sldId id="265" r:id="rId21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Josefin Sans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BE9AEB4-D3B0-434C-AE38-6F617A80F7AA}">
          <p14:sldIdLst/>
        </p14:section>
        <p14:section name="Default Section" id="{982D598A-A073-4679-A5D6-ECA96CDFE0A0}">
          <p14:sldIdLst>
            <p14:sldId id="256"/>
            <p14:sldId id="339"/>
            <p14:sldId id="340"/>
            <p14:sldId id="341"/>
            <p14:sldId id="342"/>
            <p14:sldId id="343"/>
            <p14:sldId id="266"/>
            <p14:sldId id="257"/>
            <p14:sldId id="258"/>
            <p14:sldId id="259"/>
            <p14:sldId id="260"/>
            <p14:sldId id="261"/>
            <p14:sldId id="264"/>
            <p14:sldId id="345"/>
            <p14:sldId id="347"/>
            <p14:sldId id="262"/>
            <p14:sldId id="263"/>
            <p14:sldId id="349"/>
            <p14:sldId id="34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4" autoAdjust="0"/>
    <p:restoredTop sz="86471" autoAdjust="0"/>
  </p:normalViewPr>
  <p:slideViewPr>
    <p:cSldViewPr snapToGrid="0">
      <p:cViewPr varScale="1">
        <p:scale>
          <a:sx n="80" d="100"/>
          <a:sy n="80" d="100"/>
        </p:scale>
        <p:origin x="102" y="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38e3908b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38e3908b1_0_25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38d31dc3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38d31dc31_1_23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38e3908b1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38e3908b1_0_26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635a2512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b635a2512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b635a2512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b635a2512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4a6b70e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4a6b70ebc_0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38d31dc31_1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38d31dc31_1_22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38d31dc31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38d31dc31_1_22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418ea2d3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418ea2d38_0_21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635a2512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635a2512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635a2512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635a2512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e21c1a4a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e21c1a4a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635a2512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635a2512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635a2512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b635a2512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19" y="163106"/>
            <a:ext cx="8640764" cy="99417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19" y="1167607"/>
            <a:ext cx="8640763" cy="33480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6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19" y="1167607"/>
            <a:ext cx="8640763" cy="1203872"/>
          </a:xfrm>
          <a:noFill/>
        </p:spPr>
        <p:txBody>
          <a:bodyPr lIns="180000" tIns="72000" rIns="180000" bIns="0" anchor="b" anchorCtr="0"/>
          <a:lstStyle>
            <a:lvl1pPr algn="l"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1619" y="2409825"/>
            <a:ext cx="864076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b101@cam.ac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mf43@cam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NZqg3kfKK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8D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90876" y="286825"/>
            <a:ext cx="7039200" cy="25081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400" b="1" dirty="0"/>
              <a:t>THE FOUR-DAY</a:t>
            </a:r>
            <a:br>
              <a:rPr lang="en-GB" sz="4400" b="1" dirty="0"/>
            </a:br>
            <a:r>
              <a:rPr lang="en-GB" sz="4400" b="1" dirty="0"/>
              <a:t>WEEK:</a:t>
            </a:r>
            <a:br>
              <a:rPr lang="en-GB" sz="4400" b="1" dirty="0"/>
            </a:br>
            <a:r>
              <a:rPr lang="en-GB" sz="4400" b="1" dirty="0"/>
              <a:t>The UK trial and political reaction</a:t>
            </a:r>
            <a:endParaRPr sz="440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125" y="4458725"/>
            <a:ext cx="1913149" cy="3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7F75A-5016-E1EB-1635-08E41EB6A885}"/>
              </a:ext>
            </a:extLst>
          </p:cNvPr>
          <p:cNvSpPr txBox="1"/>
          <p:nvPr/>
        </p:nvSpPr>
        <p:spPr>
          <a:xfrm>
            <a:off x="207034" y="2794958"/>
            <a:ext cx="64343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Brendan Burchell Department of Sociology &amp; President </a:t>
            </a:r>
            <a:r>
              <a:rPr lang="en-GB" sz="2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 </a:t>
            </a:r>
            <a:r>
              <a:rPr lang="en-GB" sz="2800" spc="-50" dirty="0"/>
              <a:t>Magdalene College, University of Cambridge</a:t>
            </a:r>
          </a:p>
          <a:p>
            <a:r>
              <a:rPr lang="en-GB" sz="1800" spc="-50" dirty="0"/>
              <a:t>With Dr David Frayne and also Niamh Bridson Hubbard,  Dr Daiga Kamerade, </a:t>
            </a:r>
            <a:r>
              <a:rPr lang="en-GB" sz="1800" spc="-50" dirty="0" err="1"/>
              <a:t>Franne</a:t>
            </a:r>
            <a:r>
              <a:rPr lang="en-GB" sz="1800" spc="-50" dirty="0"/>
              <a:t> Mullens and Jon White.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6931E92-65AC-B901-C8AD-BC8FA0648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pc="-50" dirty="0"/>
          </a:p>
          <a:p>
            <a:pPr lvl="0"/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5AF3D-ACEE-DDEF-1E33-8D291997A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432" y="2752158"/>
            <a:ext cx="1657581" cy="905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06850" y="434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Josefin Sans"/>
                <a:ea typeface="Josefin Sans"/>
                <a:cs typeface="Josefin Sans"/>
                <a:sym typeface="Josefin Sans"/>
              </a:rPr>
              <a:t>Organisational Outcomes</a:t>
            </a:r>
            <a:endParaRPr b="1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853150" y="1152475"/>
            <a:ext cx="797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Big Claims</a:t>
            </a:r>
            <a:endParaRPr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Increased Productivity</a:t>
            </a:r>
            <a:endParaRPr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Reduced Absenteeism</a:t>
            </a:r>
            <a:endParaRPr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Reduced Turnover</a:t>
            </a:r>
            <a:endParaRPr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Organisational Revenue:</a:t>
            </a:r>
            <a:endParaRPr sz="220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Start-to-end trial data 			+  1.4%</a:t>
            </a:r>
            <a:endParaRPr sz="2200" i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Comparison with previous year  		+34.5%</a:t>
            </a:r>
            <a:endParaRPr sz="2200" i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549900" y="4334925"/>
            <a:ext cx="80442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-GB" sz="1465" b="1" i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Employees’ reported levels of ‘burnout’ trial beginning and end.</a:t>
            </a:r>
            <a:endParaRPr sz="1465" b="1" i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l="7467" r="9469"/>
          <a:stretch/>
        </p:blipFill>
        <p:spPr>
          <a:xfrm>
            <a:off x="0" y="459300"/>
            <a:ext cx="6052975" cy="3638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6788350" y="614925"/>
            <a:ext cx="2187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Better Sleep</a:t>
            </a:r>
            <a:endParaRPr sz="1700" b="1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Better Mental Health</a:t>
            </a:r>
            <a:endParaRPr sz="1700" b="1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Lower Anxiety</a:t>
            </a:r>
            <a:endParaRPr sz="1700" b="1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8D4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1112725" y="624025"/>
            <a:ext cx="67074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“The conversations people were having, they would not have had if not for the shared incentive of making this work… It has been like </a:t>
            </a:r>
            <a:r>
              <a:rPr lang="en-GB" sz="2600" b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flicking on a switch</a:t>
            </a:r>
            <a:r>
              <a:rPr lang="en-GB" sz="260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for some folks.” </a:t>
            </a:r>
            <a:endParaRPr sz="260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(CEO of a non-profit organisation)</a:t>
            </a:r>
            <a:endParaRPr sz="2600" b="1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1112725" y="4114750"/>
            <a:ext cx="720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latin typeface="Josefin Sans"/>
                <a:ea typeface="Josefin Sans"/>
                <a:cs typeface="Josefin Sans"/>
                <a:sym typeface="Josefin Sans"/>
              </a:rPr>
              <a:t>Semi-Structured interviews with bosses and employees</a:t>
            </a:r>
            <a:endParaRPr sz="1600" i="1"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Josefin Sans"/>
                <a:ea typeface="Josefin Sans"/>
                <a:cs typeface="Josefin Sans"/>
                <a:sym typeface="Josefin Sans"/>
              </a:rPr>
              <a:t>Efficiencies achieved through better ways of working</a:t>
            </a:r>
            <a:endParaRPr sz="16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insights</a:t>
            </a:r>
          </a:p>
        </p:txBody>
      </p:sp>
      <p:sp>
        <p:nvSpPr>
          <p:cNvPr id="116" name="Google Shape;116;p2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ym typeface="Raleway"/>
              </a:rPr>
              <a:t>What were staff doing with their time off?</a:t>
            </a:r>
          </a:p>
          <a:p>
            <a:pPr lvl="1"/>
            <a:r>
              <a:rPr lang="en-GB" dirty="0">
                <a:sym typeface="Raleway"/>
              </a:rPr>
              <a:t>‘Life admin’: socially reproductive labour that would have been done at the weekend</a:t>
            </a:r>
          </a:p>
          <a:p>
            <a:pPr lvl="1"/>
            <a:r>
              <a:rPr lang="en-GB" dirty="0">
                <a:sym typeface="Raleway"/>
              </a:rPr>
              <a:t>Some employers </a:t>
            </a:r>
            <a:r>
              <a:rPr lang="en-GB" dirty="0">
                <a:solidFill>
                  <a:schemeClr val="accent2"/>
                </a:solidFill>
                <a:sym typeface="Raleway"/>
              </a:rPr>
              <a:t>ambivalent</a:t>
            </a:r>
            <a:r>
              <a:rPr lang="en-GB" dirty="0">
                <a:sym typeface="Raleway"/>
              </a:rPr>
              <a:t> about their staff’s non-working activities</a:t>
            </a:r>
          </a:p>
          <a:p>
            <a:pPr lvl="1"/>
            <a:r>
              <a:rPr lang="en-GB" dirty="0">
                <a:sym typeface="Raleway"/>
              </a:rPr>
              <a:t>Others more </a:t>
            </a:r>
            <a:r>
              <a:rPr lang="en-GB" dirty="0">
                <a:solidFill>
                  <a:schemeClr val="accent2"/>
                </a:solidFill>
                <a:sym typeface="Raleway"/>
              </a:rPr>
              <a:t>paternalistic</a:t>
            </a:r>
            <a:r>
              <a:rPr lang="en-GB" dirty="0">
                <a:sym typeface="Raleway"/>
              </a:rPr>
              <a:t>, keen to stress the importance of virtuous activities: </a:t>
            </a:r>
            <a:br>
              <a:rPr lang="en-GB" dirty="0">
                <a:sym typeface="Raleway"/>
              </a:rPr>
            </a:br>
            <a:r>
              <a:rPr lang="en-GB" dirty="0">
                <a:sym typeface="Raleway"/>
              </a:rPr>
              <a:t>eating healthily, being good parents, voluntary work and so on</a:t>
            </a:r>
          </a:p>
          <a:p>
            <a:pPr lvl="1"/>
            <a:r>
              <a:rPr lang="en-GB" dirty="0">
                <a:sym typeface="Raleway"/>
              </a:rPr>
              <a:t>Others still, </a:t>
            </a:r>
            <a:r>
              <a:rPr lang="en-GB" dirty="0">
                <a:solidFill>
                  <a:schemeClr val="accent2"/>
                </a:solidFill>
                <a:sym typeface="Raleway"/>
              </a:rPr>
              <a:t>intervened</a:t>
            </a:r>
            <a:r>
              <a:rPr lang="en-GB" dirty="0">
                <a:sym typeface="Raleway"/>
              </a:rPr>
              <a:t> in this area, educating staff about the dangers of weekday drinking, ‘brainstorming’ ways to use time off, or considering a stipulation that the ‘day off’ ought to be community-focused</a:t>
            </a:r>
          </a:p>
          <a:p>
            <a:pPr lvl="1"/>
            <a:r>
              <a:rPr lang="en-GB" dirty="0">
                <a:sym typeface="Raleway"/>
              </a:rPr>
              <a:t>Too early to tell the longer-term effects – takes time for employees to change their lifestyles / hobbies / habits.  And still waiting for it to go permanent.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insights</a:t>
            </a:r>
          </a:p>
        </p:txBody>
      </p:sp>
      <p:sp>
        <p:nvSpPr>
          <p:cNvPr id="98" name="Google Shape;98;p18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accent2"/>
                </a:solidFill>
                <a:sym typeface="Raleway"/>
              </a:rPr>
              <a:t>Motivations</a:t>
            </a:r>
            <a:r>
              <a:rPr lang="en-GB" dirty="0">
                <a:sym typeface="Raleway"/>
              </a:rPr>
              <a:t>: centrality of the business case</a:t>
            </a:r>
          </a:p>
          <a:p>
            <a:r>
              <a:rPr lang="en-GB" dirty="0">
                <a:sym typeface="Raleway"/>
              </a:rPr>
              <a:t>"We started talking about it as a possibility, because we'd seen studies coming out that showed people were roughly as productive anyway” - Video game studio</a:t>
            </a:r>
          </a:p>
          <a:p>
            <a:r>
              <a:rPr lang="en-GB" dirty="0">
                <a:sym typeface="Raleway"/>
              </a:rPr>
              <a:t>"The decision for the four day workweek was somewhat selfish, to be honest, because a happy worker is a good worker” - Digital marketing consultancy</a:t>
            </a:r>
          </a:p>
          <a:p>
            <a:r>
              <a:rPr lang="en-GB" dirty="0">
                <a:sym typeface="Raleway"/>
              </a:rPr>
              <a:t>Or a good excuse for a shake-up; ditch traditional unproductive methods?</a:t>
            </a:r>
          </a:p>
          <a:p>
            <a:r>
              <a:rPr lang="en-GB" dirty="0">
                <a:sym typeface="Raleway"/>
              </a:rPr>
              <a:t>Difficulties in recruiting – gives organisation a USP.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insights</a:t>
            </a:r>
          </a:p>
        </p:txBody>
      </p:sp>
      <p:sp>
        <p:nvSpPr>
          <p:cNvPr id="110" name="Google Shape;110;p20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accent2"/>
                </a:solidFill>
                <a:sym typeface="Raleway"/>
              </a:rPr>
              <a:t>Conditionality</a:t>
            </a:r>
            <a:r>
              <a:rPr lang="en-GB" dirty="0">
                <a:sym typeface="Raleway"/>
              </a:rPr>
              <a:t>: You can have the Friday off ‘if your work is done’</a:t>
            </a:r>
          </a:p>
          <a:p>
            <a:pPr lvl="1"/>
            <a:r>
              <a:rPr lang="en-GB" dirty="0">
                <a:sym typeface="Raleway"/>
              </a:rPr>
              <a:t>“Working less”, or higher intensity working?</a:t>
            </a:r>
          </a:p>
          <a:p>
            <a:pPr lvl="1"/>
            <a:r>
              <a:rPr lang="en-GB" dirty="0">
                <a:sym typeface="Raleway"/>
              </a:rPr>
              <a:t>Professional workers with ‘fuzzy’ boundaries between work and life</a:t>
            </a:r>
          </a:p>
          <a:p>
            <a:pPr lvl="1"/>
            <a:r>
              <a:rPr lang="en-GB" dirty="0">
                <a:sym typeface="Raleway"/>
              </a:rPr>
              <a:t>Emphasis on having the ‘right mindset’ or character for a 4DW</a:t>
            </a:r>
          </a:p>
          <a:p>
            <a:pPr lvl="1"/>
            <a:r>
              <a:rPr lang="en-GB" dirty="0">
                <a:sym typeface="Raleway"/>
              </a:rPr>
              <a:t>Interviewees often vague on what happens if the work does not get done</a:t>
            </a:r>
          </a:p>
          <a:p>
            <a:pPr lvl="1"/>
            <a:r>
              <a:rPr lang="en-GB" dirty="0">
                <a:sym typeface="Raleway"/>
              </a:rPr>
              <a:t>Stories of people with the ‘wrong mindset’ being let go</a:t>
            </a:r>
          </a:p>
          <a:p>
            <a:r>
              <a:rPr lang="en-GB" dirty="0">
                <a:sym typeface="Raleway"/>
              </a:rPr>
              <a:t>Changes to the </a:t>
            </a:r>
            <a:r>
              <a:rPr lang="en-GB" dirty="0">
                <a:solidFill>
                  <a:schemeClr val="accent2"/>
                </a:solidFill>
                <a:sym typeface="Raleway"/>
              </a:rPr>
              <a:t>labour process</a:t>
            </a:r>
          </a:p>
          <a:p>
            <a:pPr lvl="1"/>
            <a:r>
              <a:rPr lang="en-GB" dirty="0">
                <a:sym typeface="Raleway"/>
              </a:rPr>
              <a:t>Cutting out meetings, first and foremost.</a:t>
            </a:r>
          </a:p>
          <a:p>
            <a:pPr lvl="1"/>
            <a:r>
              <a:rPr lang="en-GB" dirty="0">
                <a:sym typeface="Raleway"/>
              </a:rPr>
              <a:t>It was common for the ‘day off’ to be used for ancillary tasks </a:t>
            </a:r>
            <a:br>
              <a:rPr lang="en-GB" dirty="0">
                <a:sym typeface="Raleway"/>
              </a:rPr>
            </a:br>
            <a:r>
              <a:rPr lang="en-GB" dirty="0">
                <a:sym typeface="Raleway"/>
              </a:rPr>
              <a:t>(business development, client emails and so on)</a:t>
            </a:r>
          </a:p>
          <a:p>
            <a:pPr lvl="1"/>
            <a:r>
              <a:rPr lang="en-GB" dirty="0">
                <a:sym typeface="Raleway"/>
              </a:rPr>
              <a:t>These breaches of the ‘4 Day Week ethic’ were often concealed by senior staff</a:t>
            </a:r>
          </a:p>
          <a:p>
            <a:pPr lvl="1"/>
            <a:r>
              <a:rPr lang="en-GB" dirty="0">
                <a:sym typeface="Raleway"/>
              </a:rPr>
              <a:t>Use of project management and communications software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8D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ctrTitle"/>
          </p:nvPr>
        </p:nvSpPr>
        <p:spPr>
          <a:xfrm>
            <a:off x="948750" y="1821400"/>
            <a:ext cx="7246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80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96% of staff have </a:t>
            </a:r>
            <a:r>
              <a:rPr lang="en-GB" sz="3080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a preference for a four-day week.</a:t>
            </a:r>
            <a:endParaRPr sz="308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080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80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They rated the pilot experience a 9 / 10 in terms of </a:t>
            </a:r>
            <a:r>
              <a:rPr lang="en-GB" sz="3080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overall satisfaction.</a:t>
            </a:r>
            <a:endParaRPr sz="308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8D4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/>
          </p:nvPr>
        </p:nvSpPr>
        <p:spPr>
          <a:xfrm>
            <a:off x="1019176" y="1835525"/>
            <a:ext cx="7039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80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91% of companies </a:t>
            </a:r>
            <a:r>
              <a:rPr lang="en-GB" sz="3080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will continue</a:t>
            </a:r>
            <a:r>
              <a:rPr lang="en-GB" sz="3080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 with their four-day week. </a:t>
            </a:r>
            <a:endParaRPr sz="3080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080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80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18 have confirmed this will be a </a:t>
            </a:r>
            <a:r>
              <a:rPr lang="en-GB" sz="3080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permanent change.</a:t>
            </a:r>
            <a:endParaRPr sz="308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E1B-37E8-CFD2-284D-2B25B630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41F4C-3B51-239A-46CD-CB978C1E7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352955" cy="3156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01C125-D7CE-B038-26E6-038BA0101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946671"/>
            <a:ext cx="4415602" cy="3156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0C16CF-2F6F-B1F2-B832-659D4F93E9DD}"/>
              </a:ext>
            </a:extLst>
          </p:cNvPr>
          <p:cNvSpPr txBox="1"/>
          <p:nvPr/>
        </p:nvSpPr>
        <p:spPr>
          <a:xfrm>
            <a:off x="0" y="3164306"/>
            <a:ext cx="4018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highlight>
                  <a:srgbClr val="00FF00"/>
                </a:highlight>
              </a:rPr>
              <a:t>Private sector UK trial reactions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109D21-5DB5-79C4-49FC-CA3E72217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213" y="446687"/>
            <a:ext cx="4282087" cy="1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2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CDC-F87A-96E0-D698-F3C0C41A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3EB54-D784-471B-A27D-B8004A0F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184" y="2150849"/>
            <a:ext cx="3070255" cy="2992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4D056-A648-7EDE-9984-25B019A9F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49272" cy="2200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F0F96-DDAB-A2A8-F5E0-0045FED356AD}"/>
              </a:ext>
            </a:extLst>
          </p:cNvPr>
          <p:cNvSpPr txBox="1"/>
          <p:nvPr/>
        </p:nvSpPr>
        <p:spPr>
          <a:xfrm>
            <a:off x="627522" y="2478506"/>
            <a:ext cx="24645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highlight>
                  <a:srgbClr val="00FF00"/>
                </a:highlight>
              </a:rPr>
              <a:t>Public sector reactions</a:t>
            </a:r>
          </a:p>
        </p:txBody>
      </p:sp>
    </p:spTree>
    <p:extLst>
      <p:ext uri="{BB962C8B-B14F-4D97-AF65-F5344CB8AC3E}">
        <p14:creationId xmlns:p14="http://schemas.microsoft.com/office/powerpoint/2010/main" val="318900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fls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2807" y="780147"/>
            <a:ext cx="2722289" cy="1963380"/>
          </a:xfrm>
          <a:prstGeom prst="rect">
            <a:avLst/>
          </a:prstGeom>
          <a:noFill/>
        </p:spPr>
      </p:pic>
      <p:pic>
        <p:nvPicPr>
          <p:cNvPr id="10" name="Picture 2" descr="C:\Users\Administrator\Desktop\2532615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18" y="813659"/>
            <a:ext cx="2750706" cy="189635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43527"/>
            <a:ext cx="3462185" cy="21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618" y="2832954"/>
            <a:ext cx="2567435" cy="180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AF36AF-531E-DDF9-8317-DBCC1C1354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80474"/>
            <a:ext cx="8520600" cy="59967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Full-Time=40-hour working week: Right?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5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Many thanks for listening…</a:t>
            </a:r>
          </a:p>
        </p:txBody>
      </p:sp>
      <p:sp>
        <p:nvSpPr>
          <p:cNvPr id="3" name="Google Shape;121;p22">
            <a:extLst>
              <a:ext uri="{FF2B5EF4-FFF2-40B4-BE49-F238E27FC236}">
                <a16:creationId xmlns:a16="http://schemas.microsoft.com/office/drawing/2014/main" id="{1454A1DB-3642-201D-D278-6F4D8329FCE8}"/>
              </a:ext>
            </a:extLst>
          </p:cNvPr>
          <p:cNvSpPr txBox="1">
            <a:spLocks/>
          </p:cNvSpPr>
          <p:nvPr/>
        </p:nvSpPr>
        <p:spPr>
          <a:xfrm>
            <a:off x="251619" y="2571750"/>
            <a:ext cx="8640763" cy="1203872"/>
          </a:xfrm>
          <a:prstGeom prst="rect">
            <a:avLst/>
          </a:prstGeom>
          <a:noFill/>
        </p:spPr>
        <p:txBody>
          <a:bodyPr vert="horz" lIns="90000" tIns="36000" rIns="90000" bIns="0" rtlCol="0" anchor="t" anchorCtr="0">
            <a:noAutofit/>
          </a:bodyPr>
          <a:lstStyle>
            <a:lvl1pPr algn="l" defTabSz="2057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>
                <a:sym typeface="Raleway"/>
              </a:rPr>
              <a:t>Brendan Burchell - </a:t>
            </a:r>
            <a:r>
              <a:rPr lang="en-GB" sz="2700" dirty="0">
                <a:solidFill>
                  <a:schemeClr val="accent2"/>
                </a:solidFill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bb101@cam.ac.uk</a:t>
            </a:r>
            <a:endParaRPr lang="en-GB" sz="2700" dirty="0">
              <a:solidFill>
                <a:schemeClr val="accent2"/>
              </a:solidFill>
              <a:sym typeface="Raleway"/>
            </a:endParaRPr>
          </a:p>
          <a:p>
            <a:r>
              <a:rPr lang="en-GB" sz="2700" dirty="0">
                <a:sym typeface="Raleway"/>
              </a:rPr>
              <a:t>David Frayne - </a:t>
            </a:r>
            <a:r>
              <a:rPr lang="en-GB" sz="2700" dirty="0">
                <a:solidFill>
                  <a:schemeClr val="accent2"/>
                </a:solidFill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dmf43@cam.ac.uk</a:t>
            </a:r>
            <a:endParaRPr lang="en-GB" sz="2700" dirty="0">
              <a:solidFill>
                <a:schemeClr val="accent2"/>
              </a:solidFill>
              <a:sym typeface="Raleway"/>
            </a:endParaRPr>
          </a:p>
          <a:p>
            <a:endParaRPr lang="en-GB" sz="2700" dirty="0">
              <a:sym typeface="Raleway"/>
            </a:endParaRPr>
          </a:p>
          <a:p>
            <a:r>
              <a:rPr lang="en-GB" sz="2700" dirty="0">
                <a:sym typeface="Raleway"/>
              </a:rPr>
              <a:t>@DosageProject</a:t>
            </a:r>
            <a:endParaRPr lang="en-GB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9199-F4C5-CE9B-70FF-8B54682D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19" y="163106"/>
            <a:ext cx="4440697" cy="994173"/>
          </a:xfrm>
        </p:spPr>
        <p:txBody>
          <a:bodyPr>
            <a:normAutofit fontScale="90000"/>
          </a:bodyPr>
          <a:lstStyle/>
          <a:p>
            <a:r>
              <a:rPr lang="en-GB" dirty="0"/>
              <a:t>Rejuvenated interest in 4dw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DC27-03D1-EA75-8633-A50CD967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9" y="1167607"/>
            <a:ext cx="4569536" cy="3348037"/>
          </a:xfrm>
        </p:spPr>
        <p:txBody>
          <a:bodyPr>
            <a:normAutofit/>
          </a:bodyPr>
          <a:lstStyle/>
          <a:p>
            <a:r>
              <a:rPr lang="en-GB" dirty="0"/>
              <a:t>Renewed interest in 4dw coming from New Zealand, Perpetual Guardian 2017</a:t>
            </a:r>
          </a:p>
          <a:p>
            <a:r>
              <a:rPr lang="en-GB" dirty="0"/>
              <a:t>4dw to offset mass unemployment </a:t>
            </a:r>
            <a:br>
              <a:rPr lang="en-GB" dirty="0"/>
            </a:br>
            <a:r>
              <a:rPr lang="en-GB" dirty="0"/>
              <a:t>from reduced demand for labour due to robots, AI and Big Data?</a:t>
            </a:r>
          </a:p>
          <a:p>
            <a:r>
              <a:rPr lang="en-GB" dirty="0"/>
              <a:t>Pandemic and Furlough increased interest in possible alternatives to </a:t>
            </a:r>
            <a:br>
              <a:rPr lang="en-GB" dirty="0"/>
            </a:br>
            <a:r>
              <a:rPr lang="en-GB" dirty="0"/>
              <a:t>“full-time” work</a:t>
            </a:r>
          </a:p>
        </p:txBody>
      </p:sp>
      <p:pic>
        <p:nvPicPr>
          <p:cNvPr id="4" name="Content Placeholder 7" descr="A screenshot of The Sun newspaper&#10;&#10;Description automatically generated">
            <a:extLst>
              <a:ext uri="{FF2B5EF4-FFF2-40B4-BE49-F238E27FC236}">
                <a16:creationId xmlns:a16="http://schemas.microsoft.com/office/drawing/2014/main" id="{CE2245ED-224E-A78B-750A-25270A0C3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5705" r="41672" b="31073"/>
          <a:stretch/>
        </p:blipFill>
        <p:spPr>
          <a:xfrm>
            <a:off x="4821155" y="0"/>
            <a:ext cx="4320481" cy="451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0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roots of working time reduction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idx="1"/>
          </p:nvPr>
        </p:nvSpPr>
        <p:spPr>
          <a:xfrm>
            <a:off x="251619" y="1167607"/>
            <a:ext cx="5676741" cy="3348037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>
                <a:sym typeface="Raleway"/>
              </a:rPr>
              <a:t>WTR in classical texts, where the role of future technology and revolution is central (Marx’s ‘realm beyond necessity’, or Keynes’ forecast of a radically reduced working week)</a:t>
            </a:r>
          </a:p>
          <a:p>
            <a:r>
              <a:rPr lang="en-GB" sz="1800" dirty="0">
                <a:sym typeface="Raleway"/>
              </a:rPr>
              <a:t>Contemporary research on the impacts of automation suggests that this is not a natural development, but would have to be demanded</a:t>
            </a:r>
          </a:p>
          <a:p>
            <a:r>
              <a:rPr lang="en-GB" sz="1800" dirty="0">
                <a:sym typeface="Raleway"/>
              </a:rPr>
              <a:t>The history of working time as a history of labour organising: the 10-hour movement of  C19th and the </a:t>
            </a:r>
            <a:br>
              <a:rPr lang="en-GB" sz="1800" dirty="0">
                <a:sym typeface="Raleway"/>
              </a:rPr>
            </a:br>
            <a:r>
              <a:rPr lang="en-GB" sz="1800" dirty="0">
                <a:sym typeface="Raleway"/>
              </a:rPr>
              <a:t>8-hour movement of the C20th </a:t>
            </a:r>
          </a:p>
          <a:p>
            <a:r>
              <a:rPr lang="en-GB" sz="1800" dirty="0">
                <a:sym typeface="Raleway"/>
              </a:rPr>
              <a:t>Reductions in working time often opposed by the captains of industry</a:t>
            </a: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657" y="1238614"/>
            <a:ext cx="2688725" cy="18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6143575" y="3040063"/>
            <a:ext cx="26886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n-GB" sz="1800" b="1" dirty="0">
                <a:solidFill>
                  <a:schemeClr val="accent2"/>
                </a:solidFill>
                <a:ea typeface="Average"/>
                <a:cs typeface="Average"/>
                <a:sym typeface="Average"/>
              </a:rPr>
              <a:t>‘Time for what we will’</a:t>
            </a:r>
            <a:endParaRPr sz="1800" b="1" dirty="0">
              <a:solidFill>
                <a:schemeClr val="accent2"/>
              </a:solidFill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Political and ethical diversity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ym typeface="Raleway"/>
              </a:rPr>
              <a:t>The notable diversity of cases for work-time reduction</a:t>
            </a:r>
          </a:p>
          <a:p>
            <a:r>
              <a:rPr lang="en-GB" dirty="0">
                <a:sym typeface="Raleway"/>
              </a:rPr>
              <a:t>‘Degrowth’ visions of WTR, involving a scaling back of entire industries</a:t>
            </a:r>
          </a:p>
          <a:p>
            <a:r>
              <a:rPr lang="en-GB" dirty="0">
                <a:sym typeface="Raleway"/>
              </a:rPr>
              <a:t>‘Post-work’ interest in WTR, greasing the path to more radical change</a:t>
            </a:r>
          </a:p>
          <a:p>
            <a:r>
              <a:rPr lang="en-GB" dirty="0">
                <a:sym typeface="Raleway"/>
              </a:rPr>
              <a:t>Today’s public discourse around the ‘4 Day Week’</a:t>
            </a:r>
          </a:p>
          <a:p>
            <a:r>
              <a:rPr lang="en-GB" dirty="0">
                <a:sym typeface="Raleway"/>
              </a:rPr>
              <a:t>Advocated on a variety of grounds - from enriching family time, to improving health and well-being, job creation, reducing the gender pay gap, sharing social reproduction and more</a:t>
            </a:r>
          </a:p>
          <a:p>
            <a:r>
              <a:rPr lang="en-GB" dirty="0">
                <a:sym typeface="Raleway"/>
                <a:hlinkClick r:id="rId3"/>
              </a:rPr>
              <a:t>https://youtu.be/lNZqg3kfKK4</a:t>
            </a:r>
            <a:endParaRPr lang="en-GB" dirty="0">
              <a:sym typeface="Raleway"/>
            </a:endParaRPr>
          </a:p>
          <a:p>
            <a:endParaRPr lang="en-GB" dirty="0">
              <a:sym typeface="Raleway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1560" y="3417094"/>
            <a:ext cx="1490822" cy="931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employer-led shorter working week</a:t>
            </a:r>
          </a:p>
        </p:txBody>
      </p:sp>
      <p:sp>
        <p:nvSpPr>
          <p:cNvPr id="83" name="Google Shape;83;p16"/>
          <p:cNvSpPr txBox="1">
            <a:spLocks noGrp="1"/>
          </p:cNvSpPr>
          <p:nvPr>
            <p:ph idx="1"/>
          </p:nvPr>
        </p:nvSpPr>
        <p:spPr>
          <a:xfrm>
            <a:off x="251619" y="1167607"/>
            <a:ext cx="5854541" cy="3348037"/>
          </a:xfrm>
        </p:spPr>
        <p:txBody>
          <a:bodyPr>
            <a:normAutofit fontScale="92500"/>
          </a:bodyPr>
          <a:lstStyle/>
          <a:p>
            <a:r>
              <a:rPr lang="en-GB" dirty="0">
                <a:sym typeface="Raleway"/>
              </a:rPr>
              <a:t>The ‘smart business’ ethos of current interest in a shorter working week</a:t>
            </a:r>
          </a:p>
          <a:p>
            <a:r>
              <a:rPr lang="en-GB" dirty="0">
                <a:sym typeface="Raleway"/>
              </a:rPr>
              <a:t>Perceived synergies between employee needs </a:t>
            </a:r>
            <a:br>
              <a:rPr lang="en-GB" dirty="0">
                <a:sym typeface="Raleway"/>
              </a:rPr>
            </a:br>
            <a:r>
              <a:rPr lang="en-GB" dirty="0">
                <a:sym typeface="Raleway"/>
              </a:rPr>
              <a:t>(for more free-time) and employer needs </a:t>
            </a:r>
            <a:br>
              <a:rPr lang="en-GB" dirty="0">
                <a:sym typeface="Raleway"/>
              </a:rPr>
            </a:br>
            <a:r>
              <a:rPr lang="en-GB" dirty="0">
                <a:sym typeface="Raleway"/>
              </a:rPr>
              <a:t>(like productivity, reputation, recruitment)</a:t>
            </a:r>
          </a:p>
          <a:p>
            <a:endParaRPr lang="en-GB" dirty="0">
              <a:sym typeface="Raleway"/>
            </a:endParaRPr>
          </a:p>
          <a:p>
            <a:r>
              <a:rPr lang="en-GB" dirty="0">
                <a:sym typeface="Raleway"/>
              </a:rPr>
              <a:t>The ‘100-80-100’ model </a:t>
            </a:r>
            <a:br>
              <a:rPr lang="en-GB" dirty="0">
                <a:sym typeface="Raleway"/>
              </a:rPr>
            </a:br>
            <a:r>
              <a:rPr lang="en-GB" dirty="0">
                <a:sym typeface="Raleway"/>
              </a:rPr>
              <a:t>(full productivity, four days, full pay)</a:t>
            </a:r>
          </a:p>
          <a:p>
            <a:r>
              <a:rPr lang="en-GB" dirty="0">
                <a:sym typeface="Raleway"/>
              </a:rPr>
              <a:t>Trials now completed in US, Ireland, UK.</a:t>
            </a: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135" y="4082626"/>
            <a:ext cx="1979246" cy="389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3136" y="825500"/>
            <a:ext cx="1979246" cy="302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39A9-B2EA-022B-9F5C-6924DF1B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UK Four Day Week 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DBB95-78C8-1EAE-98C7-6E3A32FEB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UK trial of 60 employers, 3,000 employees, six months June – December 2022</a:t>
            </a:r>
          </a:p>
          <a:p>
            <a:r>
              <a:rPr lang="en-GB" dirty="0"/>
              <a:t>Employers Given consultancy / coaching / chatroom to prepare</a:t>
            </a:r>
          </a:p>
          <a:p>
            <a:r>
              <a:rPr lang="en-GB" dirty="0"/>
              <a:t>100-80-100 model – reduced hours, same performance, same pay</a:t>
            </a:r>
          </a:p>
          <a:p>
            <a:r>
              <a:rPr lang="en-GB" dirty="0"/>
              <a:t>Investigating employer motives, employer experiences, employee attitudes, carbon footprint, time use, etc</a:t>
            </a:r>
          </a:p>
          <a:p>
            <a:r>
              <a:rPr lang="en-GB" dirty="0"/>
              <a:t>Formal publication of results in February 2023</a:t>
            </a:r>
          </a:p>
          <a:p>
            <a:r>
              <a:rPr lang="en-GB" dirty="0"/>
              <a:t>US and Ireland results published December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1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665025" y="635750"/>
            <a:ext cx="2260500" cy="31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Fifth Day Stoppage</a:t>
            </a:r>
            <a:endParaRPr sz="160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Staggered</a:t>
            </a:r>
            <a:endParaRPr sz="160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Decentralised </a:t>
            </a:r>
            <a:endParaRPr sz="160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Annualised</a:t>
            </a:r>
            <a:endParaRPr sz="160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 b="1" dirty="0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Conditional</a:t>
            </a:r>
            <a:endParaRPr sz="1600" b="1" dirty="0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71575" y="483175"/>
            <a:ext cx="4424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What types of four-day week were being trialled?</a:t>
            </a:r>
            <a:endParaRPr sz="23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50" y="1727050"/>
            <a:ext cx="5925098" cy="288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t="8799" b="17065"/>
          <a:stretch/>
        </p:blipFill>
        <p:spPr>
          <a:xfrm>
            <a:off x="1376375" y="516475"/>
            <a:ext cx="6696375" cy="32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644125" y="4336950"/>
            <a:ext cx="53415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65" b="1" i="1">
                <a:solidFill>
                  <a:srgbClr val="045442"/>
                </a:solidFill>
                <a:latin typeface="Josefin Sans"/>
                <a:ea typeface="Josefin Sans"/>
                <a:cs typeface="Josefin Sans"/>
                <a:sym typeface="Josefin Sans"/>
              </a:rPr>
              <a:t>Staff working arrangements during the trial</a:t>
            </a:r>
            <a:endParaRPr sz="1465" b="1" i="1">
              <a:solidFill>
                <a:srgbClr val="0454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1005</Words>
  <Application>Microsoft Office PowerPoint</Application>
  <PresentationFormat>On-screen Show (16:9)</PresentationFormat>
  <Paragraphs>104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Josefin Sans</vt:lpstr>
      <vt:lpstr>Calibri Light</vt:lpstr>
      <vt:lpstr>Arial</vt:lpstr>
      <vt:lpstr>Simple Light</vt:lpstr>
      <vt:lpstr>THE FOUR-DAY WEEK: The UK trial and political reaction</vt:lpstr>
      <vt:lpstr> Full-Time=40-hour working week: Right? </vt:lpstr>
      <vt:lpstr>Rejuvenated interest in 4dw</vt:lpstr>
      <vt:lpstr>The roots of working time reduction</vt:lpstr>
      <vt:lpstr>Political and ethical diversity</vt:lpstr>
      <vt:lpstr>The employer-led shorter working week</vt:lpstr>
      <vt:lpstr>The UK Four Day Week Trial</vt:lpstr>
      <vt:lpstr>PowerPoint Presentation</vt:lpstr>
      <vt:lpstr>PowerPoint Presentation</vt:lpstr>
      <vt:lpstr>Organisational Outcomes</vt:lpstr>
      <vt:lpstr>PowerPoint Presentation</vt:lpstr>
      <vt:lpstr>PowerPoint Presentation</vt:lpstr>
      <vt:lpstr>Preliminary insights</vt:lpstr>
      <vt:lpstr>Preliminary insights</vt:lpstr>
      <vt:lpstr>Preliminary insights</vt:lpstr>
      <vt:lpstr>96% of staff have a preference for a four-day week.  They rated the pilot experience a 9 / 10 in terms of overall satisfaction.</vt:lpstr>
      <vt:lpstr>91% of companies will continue with their four-day week.   18 have confirmed this will be a permanent change.</vt:lpstr>
      <vt:lpstr>PowerPoint Presentation</vt:lpstr>
      <vt:lpstr>PowerPoint Presentation</vt:lpstr>
      <vt:lpstr>Many thanks for listening…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UK’S FOUR-DAY WEEK PILOT</dc:title>
  <dc:creator>bb101</dc:creator>
  <cp:lastModifiedBy>Brendan Burchell</cp:lastModifiedBy>
  <cp:revision>4</cp:revision>
  <dcterms:modified xsi:type="dcterms:W3CDTF">2023-05-04T09:00:15Z</dcterms:modified>
</cp:coreProperties>
</file>