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sldIdLst>
    <p:sldId id="263" r:id="rId6"/>
    <p:sldId id="265" r:id="rId7"/>
    <p:sldId id="266" r:id="rId8"/>
    <p:sldId id="267" r:id="rId9"/>
    <p:sldId id="272" r:id="rId10"/>
    <p:sldId id="257" r:id="rId11"/>
    <p:sldId id="261" r:id="rId12"/>
    <p:sldId id="258" r:id="rId13"/>
    <p:sldId id="259" r:id="rId14"/>
    <p:sldId id="271" r:id="rId15"/>
    <p:sldId id="269" r:id="rId16"/>
    <p:sldId id="268" r:id="rId17"/>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1AC"/>
    <a:srgbClr val="E15A00"/>
    <a:srgbClr val="E70033"/>
    <a:srgbClr val="8FD400"/>
    <a:srgbClr val="FFC81A"/>
    <a:srgbClr val="FFFF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5" autoAdjust="0"/>
    <p:restoredTop sz="78329" autoAdjust="0"/>
  </p:normalViewPr>
  <p:slideViewPr>
    <p:cSldViewPr>
      <p:cViewPr>
        <p:scale>
          <a:sx n="66" d="100"/>
          <a:sy n="66" d="100"/>
        </p:scale>
        <p:origin x="-1314" y="-4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DF96F7A5-EBBE-4A42-9F91-F10F3B65A1F2}" type="datetimeFigureOut">
              <a:rPr lang="en-GB"/>
              <a:pPr>
                <a:defRPr/>
              </a:pPr>
              <a:t>17/10/2014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821BCF6C-672B-4A1A-A83B-17AD7503143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Photo:Frederic Courbet </a:t>
            </a:r>
          </a:p>
          <a:p>
            <a:pPr eaLnBrk="1" hangingPunct="1">
              <a:spcBef>
                <a:spcPct val="0"/>
              </a:spcBef>
            </a:pPr>
            <a:r>
              <a:rPr lang="en-GB" smtClean="0"/>
              <a:t>COUNTRY: Kenya LOCATION: Mathare slum, Nairobi  </a:t>
            </a:r>
          </a:p>
          <a:p>
            <a:pPr eaLnBrk="1" hangingPunct="1">
              <a:spcBef>
                <a:spcPct val="0"/>
              </a:spcBef>
            </a:pPr>
            <a:r>
              <a:rPr lang="en-GB" smtClean="0"/>
              <a:t>Charles Mwanoli, 7yrs, primary school, Class 1.</a:t>
            </a: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B16D89-97D3-4239-8D9B-0CC72EB4BC77}" type="slidenum">
              <a:rPr lang="en-GB" smtClean="0">
                <a:latin typeface="Arial" pitchFamily="34" charset="0"/>
                <a:cs typeface="Arial" pitchFamily="34" charset="0"/>
              </a:rPr>
              <a:pPr/>
              <a:t>6</a:t>
            </a:fld>
            <a:endParaRPr lang="en-GB"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Photo: Annie Bungeroth COUNTRY: Cambodia LOCATION: Boentgunpun area of Phnom Penh </a:t>
            </a:r>
          </a:p>
          <a:p>
            <a:pPr eaLnBrk="1" hangingPunct="1">
              <a:spcBef>
                <a:spcPct val="0"/>
              </a:spcBef>
            </a:pPr>
            <a:r>
              <a:rPr lang="en-GB" smtClean="0"/>
              <a:t>Prak Phearmon, 6yrs, (right) with Chhin Sreynea, 6yrs, at Maryknoll Group home 10 orphanage for children living with HIV. Sreynea's sister 11-year-old Sreythea also lives in the home.</a:t>
            </a:r>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FABC3A-1ACB-43E2-8408-7FFE4AFE0F9F}" type="slidenum">
              <a:rPr lang="en-GB" smtClean="0">
                <a:latin typeface="Arial" pitchFamily="34" charset="0"/>
                <a:cs typeface="Arial" pitchFamily="34" charset="0"/>
              </a:rPr>
              <a:pPr/>
              <a:t>7</a:t>
            </a:fld>
            <a:endParaRPr lang="en-GB"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Photo: Simon Rawles COUNTRY: Nigeria LOCATION: Zing Local Government, Taraba State, North East Nigeria </a:t>
            </a:r>
          </a:p>
          <a:p>
            <a:pPr eaLnBrk="1" hangingPunct="1">
              <a:spcBef>
                <a:spcPct val="0"/>
              </a:spcBef>
            </a:pPr>
            <a:r>
              <a:rPr lang="en-GB" smtClean="0"/>
              <a:t>Archal Alphonsius, 11yrs, at school</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D5619C-7322-43E1-9A7B-FC1D2AA83043}" type="slidenum">
              <a:rPr lang="en-GB" smtClean="0">
                <a:latin typeface="Arial" pitchFamily="34" charset="0"/>
                <a:cs typeface="Arial" pitchFamily="34" charset="0"/>
              </a:rPr>
              <a:pPr/>
              <a:t>8</a:t>
            </a:fld>
            <a:endParaRPr lang="en-GB"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Photo: Marcella Haddad </a:t>
            </a:r>
          </a:p>
          <a:p>
            <a:pPr eaLnBrk="1" hangingPunct="1">
              <a:spcBef>
                <a:spcPct val="0"/>
              </a:spcBef>
            </a:pPr>
            <a:r>
              <a:rPr lang="en-GB" smtClean="0"/>
              <a:t>COUNTRY: Guatemala LOCATION: Santa Maria Chiquimula</a:t>
            </a:r>
          </a:p>
          <a:p>
            <a:pPr eaLnBrk="1" hangingPunct="1">
              <a:spcBef>
                <a:spcPct val="0"/>
              </a:spcBef>
            </a:pPr>
            <a:r>
              <a:rPr lang="en-GB" smtClean="0"/>
              <a:t>Brenda, aged seven, from Chiquimula parish school with her drawing of typical Chiquimula clothing. The parish focuses on health, education, vocational training &amp; indigenous culture, working towards strengthening levels of community organisation &amp; participation &amp; increasing knowledge of Mayan traditions &amp; values.</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C383C3-CFA2-4B7D-A3F3-843705CEEF5F}" type="slidenum">
              <a:rPr lang="en-GB" smtClean="0">
                <a:latin typeface="Arial" pitchFamily="34" charset="0"/>
                <a:cs typeface="Arial" pitchFamily="34" charset="0"/>
              </a:rPr>
              <a:pPr/>
              <a:t>9</a:t>
            </a:fld>
            <a:endParaRPr lang="en-GB"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Nigeria </a:t>
            </a:r>
          </a:p>
          <a:p>
            <a:pPr eaLnBrk="1" hangingPunct="1">
              <a:spcBef>
                <a:spcPct val="0"/>
              </a:spcBef>
            </a:pPr>
            <a:r>
              <a:rPr lang="en-GB" smtClean="0"/>
              <a:t>PHOTOGRAPHER: Simon Rawles </a:t>
            </a:r>
          </a:p>
          <a:p>
            <a:pPr eaLnBrk="1" hangingPunct="1">
              <a:spcBef>
                <a:spcPct val="0"/>
              </a:spcBef>
            </a:pPr>
            <a:r>
              <a:rPr lang="en-GB" smtClean="0"/>
              <a:t>Halima Mohammed's daughters (left to right) Latifa, 6yrs, Muleka, 11yrs, and Hauwaw, 8yrs. Her family has benefited from a constant supply of water due to a rainwater catchment tank provided by CAFOD partner the Archdiocese of Jos.</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F6C597-7B1F-4DF3-8384-7CC1FCCF773C}" type="slidenum">
              <a:rPr lang="en-GB" smtClean="0">
                <a:latin typeface="Arial" pitchFamily="34" charset="0"/>
                <a:cs typeface="Arial" pitchFamily="34" charset="0"/>
              </a:rPr>
              <a:pPr/>
              <a:t>10</a:t>
            </a:fld>
            <a:endParaRPr lang="en-GB"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title page3.jpg"/>
          <p:cNvPicPr>
            <a:picLocks noChangeAspect="1"/>
          </p:cNvPicPr>
          <p:nvPr userDrawn="1"/>
        </p:nvPicPr>
        <p:blipFill>
          <a:blip r:embed="rId2" cstate="print"/>
          <a:stretch>
            <a:fillRect/>
          </a:stretch>
        </p:blipFill>
        <p:spPr>
          <a:xfrm>
            <a:off x="0" y="4554"/>
            <a:ext cx="9144000" cy="6848892"/>
          </a:xfrm>
          <a:prstGeom prst="rect">
            <a:avLst/>
          </a:prstGeom>
        </p:spPr>
      </p:pic>
    </p:spTree>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DD9CA6-54B7-4E47-9AF3-EA30A8A33BAC}" type="slidenum">
              <a:rPr lang="en-US"/>
              <a:pPr>
                <a:defRPr/>
              </a:pPr>
              <a:t>‹#›</a:t>
            </a:fld>
            <a:endParaRPr lang="en-US"/>
          </a:p>
        </p:txBody>
      </p:sp>
    </p:spTree>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E206EB-6522-4785-A0AB-C9C0A0DC6D9E}" type="slidenum">
              <a:rPr lang="en-US"/>
              <a:pPr>
                <a:defRPr/>
              </a:pPr>
              <a:t>‹#›</a:t>
            </a:fld>
            <a:endParaRPr lang="en-US"/>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66F3BA-73AA-4B89-B2E3-A4AD621AD2D0}" type="slidenum">
              <a:rPr lang="en-US"/>
              <a:pPr>
                <a:defRPr/>
              </a:pPr>
              <a:t>‹#›</a:t>
            </a:fld>
            <a:endParaRPr lang="en-US"/>
          </a:p>
        </p:txBody>
      </p:sp>
    </p:spTree>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8CDBB-D522-46EB-A351-B7C639DB3A66}" type="slidenum">
              <a:rPr lang="en-US"/>
              <a:pPr>
                <a:defRPr/>
              </a:pPr>
              <a:t>‹#›</a:t>
            </a:fld>
            <a:endParaRPr lang="en-US"/>
          </a:p>
        </p:txBody>
      </p:sp>
    </p:spTree>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B557-A80D-46B3-8745-F4F1ABDF1C7F}" type="slidenum">
              <a:rPr lang="en-US"/>
              <a:pPr>
                <a:defRPr/>
              </a:pPr>
              <a:t>‹#›</a:t>
            </a:fld>
            <a:endParaRPr lang="en-US"/>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4E3AA9-706C-496F-BD29-CA5A2C9F29A6}" type="slidenum">
              <a:rPr lang="en-US"/>
              <a:pPr>
                <a:defRPr/>
              </a:pPr>
              <a:t>‹#›</a:t>
            </a:fld>
            <a:endParaRPr lang="en-US"/>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BD5D1C-F5E6-45C8-815B-43FCC96F31E6}" type="slidenum">
              <a:rPr lang="en-US"/>
              <a:pPr>
                <a:defRPr/>
              </a:pPr>
              <a:t>‹#›</a:t>
            </a:fld>
            <a:endParaRPr lang="en-US"/>
          </a:p>
        </p:txBody>
      </p:sp>
    </p:spTree>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9E5C38-8A9D-480E-8DB8-0518A142018C}" type="slidenum">
              <a:rPr lang="en-US"/>
              <a:pPr>
                <a:defRPr/>
              </a:pPr>
              <a:t>‹#›</a:t>
            </a:fld>
            <a:endParaRPr lang="en-US"/>
          </a:p>
        </p:txBody>
      </p:sp>
    </p:spTree>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20C3DE-6CAC-4078-A0B9-4A3352FB2081}" type="slidenum">
              <a:rPr lang="en-US"/>
              <a:pPr>
                <a:defRPr/>
              </a:pPr>
              <a:t>‹#›</a:t>
            </a:fld>
            <a:endParaRPr lang="en-US"/>
          </a:p>
        </p:txBody>
      </p:sp>
    </p:spTree>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AD3769-3095-442C-9953-30480771D201}" type="slidenum">
              <a:rPr lang="en-US"/>
              <a:pPr>
                <a:defRPr/>
              </a:pPr>
              <a:t>‹#›</a:t>
            </a:fld>
            <a:endParaRPr lang="en-US"/>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FD4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4F740E74-CAA8-4364-85D0-4F63A04DFF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1"/>
          <p:cNvPicPr>
            <a:picLocks noChangeAspect="1" noChangeArrowheads="1"/>
          </p:cNvPicPr>
          <p:nvPr/>
        </p:nvPicPr>
        <p:blipFill>
          <a:blip r:embed="rId2" cstate="print"/>
          <a:srcRect/>
          <a:stretch>
            <a:fillRect/>
          </a:stretch>
        </p:blipFill>
        <p:spPr bwMode="auto">
          <a:xfrm>
            <a:off x="0" y="0"/>
            <a:ext cx="9144000" cy="1038225"/>
          </a:xfrm>
          <a:prstGeom prst="rect">
            <a:avLst/>
          </a:prstGeom>
          <a:noFill/>
          <a:ln w="9525">
            <a:noFill/>
            <a:miter lim="800000"/>
            <a:headEnd/>
            <a:tailEnd/>
          </a:ln>
        </p:spPr>
      </p:pic>
      <p:pic>
        <p:nvPicPr>
          <p:cNvPr id="7" name="Picture 6" descr="panda.png"/>
          <p:cNvPicPr>
            <a:picLocks noChangeAspect="1"/>
          </p:cNvPicPr>
          <p:nvPr/>
        </p:nvPicPr>
        <p:blipFill>
          <a:blip r:embed="rId3" cstate="print"/>
          <a:stretch>
            <a:fillRect/>
          </a:stretch>
        </p:blipFill>
        <p:spPr>
          <a:xfrm>
            <a:off x="5220072" y="3861048"/>
            <a:ext cx="3763031" cy="2688276"/>
          </a:xfrm>
          <a:prstGeom prst="rect">
            <a:avLst/>
          </a:prstGeom>
        </p:spPr>
      </p:pic>
      <p:sp>
        <p:nvSpPr>
          <p:cNvPr id="4" name="TextBox 3"/>
          <p:cNvSpPr txBox="1"/>
          <p:nvPr/>
        </p:nvSpPr>
        <p:spPr>
          <a:xfrm>
            <a:off x="6084168" y="6439384"/>
            <a:ext cx="4392488" cy="261610"/>
          </a:xfrm>
          <a:prstGeom prst="rect">
            <a:avLst/>
          </a:prstGeom>
          <a:noFill/>
        </p:spPr>
        <p:txBody>
          <a:bodyPr wrap="square" rtlCol="0">
            <a:spAutoFit/>
          </a:bodyPr>
          <a:lstStyle/>
          <a:p>
            <a:r>
              <a:rPr lang="en-GB" sz="1100" dirty="0" smtClean="0">
                <a:latin typeface="Verdana" pitchFamily="34" charset="0"/>
                <a:ea typeface="Verdana" pitchFamily="34" charset="0"/>
                <a:cs typeface="Verdana" pitchFamily="34" charset="0"/>
              </a:rPr>
              <a:t>Year 2  Treasures</a:t>
            </a:r>
            <a:endParaRPr lang="en-GB" sz="1100" dirty="0">
              <a:latin typeface="Verdana" pitchFamily="34" charset="0"/>
              <a:ea typeface="Verdana" pitchFamily="34" charset="0"/>
              <a:cs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alima Mohammed's daughters (left to right) Latifa, 6yrs, Muleka, 11yrs, and Hauwaw, 8yrs. Her family has benefited from a constant supply of water due to a rainwater catchment tank provided by CAFOD partner the Archdiocese of Jos."/>
          <p:cNvPicPr>
            <a:picLocks noChangeAspect="1" noChangeArrowheads="1"/>
          </p:cNvPicPr>
          <p:nvPr/>
        </p:nvPicPr>
        <p:blipFill>
          <a:blip r:embed="rId3" cstate="print"/>
          <a:srcRect l="5252" r="5903"/>
          <a:stretch>
            <a:fillRect/>
          </a:stretch>
        </p:blipFill>
        <p:spPr bwMode="auto">
          <a:xfrm>
            <a:off x="0" y="-1"/>
            <a:ext cx="9144000" cy="6865257"/>
          </a:xfrm>
          <a:prstGeom prst="rect">
            <a:avLst/>
          </a:prstGeom>
          <a:noFill/>
          <a:ln w="9525">
            <a:noFill/>
            <a:miter lim="800000"/>
            <a:headEnd/>
            <a:tailEnd/>
          </a:ln>
        </p:spPr>
      </p:pic>
      <p:pic>
        <p:nvPicPr>
          <p:cNvPr id="6" name="Picture 5" descr="year-2-border_2.png"/>
          <p:cNvPicPr>
            <a:picLocks noChangeAspect="1"/>
          </p:cNvPicPr>
          <p:nvPr/>
        </p:nvPicPr>
        <p:blipFill>
          <a:blip r:embed="rId4" cstate="print"/>
          <a:stretch>
            <a:fillRect/>
          </a:stretch>
        </p:blipFill>
        <p:spPr>
          <a:xfrm>
            <a:off x="-2340768" y="-1827583"/>
            <a:ext cx="9433048" cy="4968552"/>
          </a:xfrm>
          <a:prstGeom prst="rect">
            <a:avLst/>
          </a:prstGeom>
        </p:spPr>
      </p:pic>
      <p:sp>
        <p:nvSpPr>
          <p:cNvPr id="11269" name="Text Box 10"/>
          <p:cNvSpPr txBox="1">
            <a:spLocks noChangeArrowheads="1"/>
          </p:cNvSpPr>
          <p:nvPr/>
        </p:nvSpPr>
        <p:spPr bwMode="auto">
          <a:xfrm>
            <a:off x="207416" y="375636"/>
            <a:ext cx="4608512" cy="954107"/>
          </a:xfrm>
          <a:prstGeom prst="rect">
            <a:avLst/>
          </a:prstGeom>
          <a:noFill/>
          <a:ln w="9525">
            <a:noFill/>
            <a:miter lim="800000"/>
            <a:headEnd/>
            <a:tailEnd/>
          </a:ln>
        </p:spPr>
        <p:txBody>
          <a:bodyPr wrap="square">
            <a:spAutoFit/>
          </a:bodyPr>
          <a:lstStyle/>
          <a:p>
            <a:pPr>
              <a:spcBef>
                <a:spcPct val="50000"/>
              </a:spcBef>
            </a:pPr>
            <a:r>
              <a:rPr lang="en-GB" sz="2800" b="1" dirty="0">
                <a:solidFill>
                  <a:srgbClr val="E70033"/>
                </a:solidFill>
                <a:latin typeface="Verdana" pitchFamily="34" charset="0"/>
              </a:rPr>
              <a:t>How</a:t>
            </a:r>
            <a:r>
              <a:rPr lang="en-GB" sz="2800" dirty="0">
                <a:latin typeface="Verdana" pitchFamily="34" charset="0"/>
              </a:rPr>
              <a:t> is God</a:t>
            </a:r>
            <a:r>
              <a:rPr lang="en-GB" sz="2800" b="1" dirty="0">
                <a:solidFill>
                  <a:srgbClr val="E15A00"/>
                </a:solidFill>
                <a:latin typeface="Verdana" pitchFamily="34" charset="0"/>
              </a:rPr>
              <a:t> protecting </a:t>
            </a:r>
            <a:r>
              <a:rPr lang="en-GB" sz="2800" dirty="0">
                <a:latin typeface="Verdana" pitchFamily="34" charset="0"/>
              </a:rPr>
              <a:t>these </a:t>
            </a:r>
            <a:r>
              <a:rPr lang="en-GB" sz="2800" b="1" dirty="0">
                <a:solidFill>
                  <a:srgbClr val="00B1AC"/>
                </a:solidFill>
                <a:latin typeface="Verdana" pitchFamily="34" charset="0"/>
              </a:rPr>
              <a:t>children?</a:t>
            </a:r>
            <a:endParaRPr lang="en-US" sz="2800" b="1" dirty="0">
              <a:solidFill>
                <a:srgbClr val="00B1AC"/>
              </a:solidFill>
              <a:latin typeface="Verdana" pitchFamily="34" charset="0"/>
            </a:endParaRPr>
          </a:p>
        </p:txBody>
      </p:sp>
      <p:sp>
        <p:nvSpPr>
          <p:cNvPr id="7" name="Rectangle 6"/>
          <p:cNvSpPr/>
          <p:nvPr/>
        </p:nvSpPr>
        <p:spPr bwMode="auto">
          <a:xfrm>
            <a:off x="0" y="4797152"/>
            <a:ext cx="9144000" cy="2060848"/>
          </a:xfrm>
          <a:prstGeom prst="rect">
            <a:avLst/>
          </a:prstGeom>
          <a:solidFill>
            <a:schemeClr val="tx1">
              <a:alpha val="2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11270" name="Text Box 18"/>
          <p:cNvSpPr txBox="1">
            <a:spLocks noChangeArrowheads="1"/>
          </p:cNvSpPr>
          <p:nvPr/>
        </p:nvSpPr>
        <p:spPr bwMode="auto">
          <a:xfrm>
            <a:off x="467544" y="4895896"/>
            <a:ext cx="8280400" cy="1815882"/>
          </a:xfrm>
          <a:prstGeom prst="rect">
            <a:avLst/>
          </a:prstGeom>
          <a:noFill/>
          <a:ln w="9525">
            <a:noFill/>
            <a:miter lim="800000"/>
            <a:headEnd/>
            <a:tailEnd/>
          </a:ln>
        </p:spPr>
        <p:txBody>
          <a:bodyPr>
            <a:spAutoFit/>
          </a:bodyPr>
          <a:lstStyle/>
          <a:p>
            <a:r>
              <a:rPr lang="en-GB" sz="2800" b="1" dirty="0" err="1">
                <a:solidFill>
                  <a:schemeClr val="bg1"/>
                </a:solidFill>
                <a:latin typeface="Verdana" pitchFamily="34" charset="0"/>
              </a:rPr>
              <a:t>Latifa</a:t>
            </a:r>
            <a:r>
              <a:rPr lang="en-GB" sz="2800" b="1" dirty="0">
                <a:solidFill>
                  <a:schemeClr val="bg1"/>
                </a:solidFill>
                <a:latin typeface="Verdana" pitchFamily="34" charset="0"/>
              </a:rPr>
              <a:t>, </a:t>
            </a:r>
            <a:r>
              <a:rPr lang="en-GB" sz="2800" b="1" dirty="0" err="1">
                <a:solidFill>
                  <a:schemeClr val="bg1"/>
                </a:solidFill>
                <a:latin typeface="Verdana" pitchFamily="34" charset="0"/>
              </a:rPr>
              <a:t>Muleka</a:t>
            </a:r>
            <a:r>
              <a:rPr lang="en-GB" sz="2800" b="1" dirty="0">
                <a:solidFill>
                  <a:schemeClr val="bg1"/>
                </a:solidFill>
                <a:latin typeface="Verdana" pitchFamily="34" charset="0"/>
              </a:rPr>
              <a:t> and </a:t>
            </a:r>
            <a:r>
              <a:rPr lang="en-GB" sz="2800" b="1" dirty="0" err="1">
                <a:solidFill>
                  <a:schemeClr val="bg1"/>
                </a:solidFill>
                <a:latin typeface="Verdana" pitchFamily="34" charset="0"/>
              </a:rPr>
              <a:t>Hauwaw</a:t>
            </a:r>
            <a:r>
              <a:rPr lang="en-GB" sz="2800" b="1" dirty="0">
                <a:solidFill>
                  <a:schemeClr val="bg1"/>
                </a:solidFill>
                <a:latin typeface="Verdana" pitchFamily="34" charset="0"/>
              </a:rPr>
              <a:t> </a:t>
            </a:r>
            <a:r>
              <a:rPr lang="en-GB" sz="2800" b="1" dirty="0" smtClean="0">
                <a:solidFill>
                  <a:schemeClr val="bg1"/>
                </a:solidFill>
                <a:latin typeface="Verdana" pitchFamily="34" charset="0"/>
              </a:rPr>
              <a:t/>
            </a:r>
            <a:br>
              <a:rPr lang="en-GB" sz="2800" b="1" dirty="0" smtClean="0">
                <a:solidFill>
                  <a:schemeClr val="bg1"/>
                </a:solidFill>
                <a:latin typeface="Verdana" pitchFamily="34" charset="0"/>
              </a:rPr>
            </a:br>
            <a:r>
              <a:rPr lang="en-GB" sz="2800" b="1" dirty="0" smtClean="0">
                <a:solidFill>
                  <a:schemeClr val="bg1"/>
                </a:solidFill>
                <a:latin typeface="Verdana" pitchFamily="34" charset="0"/>
              </a:rPr>
              <a:t>from </a:t>
            </a:r>
            <a:r>
              <a:rPr lang="en-GB" sz="2800" b="1" dirty="0">
                <a:solidFill>
                  <a:schemeClr val="bg1"/>
                </a:solidFill>
                <a:latin typeface="Verdana" pitchFamily="34" charset="0"/>
              </a:rPr>
              <a:t>Nigeria are happy because </a:t>
            </a:r>
            <a:r>
              <a:rPr lang="en-GB" sz="2800" b="1" dirty="0" smtClean="0">
                <a:solidFill>
                  <a:schemeClr val="bg1"/>
                </a:solidFill>
                <a:latin typeface="Verdana" pitchFamily="34" charset="0"/>
              </a:rPr>
              <a:t/>
            </a:r>
            <a:br>
              <a:rPr lang="en-GB" sz="2800" b="1" dirty="0" smtClean="0">
                <a:solidFill>
                  <a:schemeClr val="bg1"/>
                </a:solidFill>
                <a:latin typeface="Verdana" pitchFamily="34" charset="0"/>
              </a:rPr>
            </a:br>
            <a:r>
              <a:rPr lang="en-GB" sz="2800" b="1" dirty="0" smtClean="0">
                <a:solidFill>
                  <a:schemeClr val="bg1"/>
                </a:solidFill>
                <a:latin typeface="Verdana" pitchFamily="34" charset="0"/>
              </a:rPr>
              <a:t>they </a:t>
            </a:r>
            <a:r>
              <a:rPr lang="en-GB" sz="2800" b="1" dirty="0">
                <a:solidFill>
                  <a:schemeClr val="bg1"/>
                </a:solidFill>
                <a:latin typeface="Verdana" pitchFamily="34" charset="0"/>
              </a:rPr>
              <a:t>have clean water from a new water tank, provided by CAFOD.</a:t>
            </a:r>
            <a:endParaRPr lang="en-US" sz="2800" b="1" dirty="0">
              <a:solidFill>
                <a:schemeClr val="bg1"/>
              </a:solidFill>
              <a:latin typeface="Verdan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fade">
                                      <p:cBhvr>
                                        <p:cTn id="7" dur="2000"/>
                                        <p:tgtEl>
                                          <p:spTgt spid="112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ids-with-butterfly copy.png"/>
          <p:cNvPicPr>
            <a:picLocks noChangeAspect="1"/>
          </p:cNvPicPr>
          <p:nvPr/>
        </p:nvPicPr>
        <p:blipFill>
          <a:blip r:embed="rId2" cstate="print"/>
          <a:stretch>
            <a:fillRect/>
          </a:stretch>
        </p:blipFill>
        <p:spPr>
          <a:xfrm>
            <a:off x="0" y="2636912"/>
            <a:ext cx="3134861" cy="4413650"/>
          </a:xfrm>
          <a:prstGeom prst="rect">
            <a:avLst/>
          </a:prstGeom>
        </p:spPr>
      </p:pic>
      <p:pic>
        <p:nvPicPr>
          <p:cNvPr id="12290" name="Picture 4" descr="Q:\Data\SCANS\VISUAL COMMUNICATIONS TEAM PROJECTS\2011_LN_Come and see_Posters_October\Powerpoints\istock photos\iStock_000009875584Medium.jpg"/>
          <p:cNvPicPr>
            <a:picLocks noChangeAspect="1" noChangeArrowheads="1"/>
          </p:cNvPicPr>
          <p:nvPr/>
        </p:nvPicPr>
        <p:blipFill>
          <a:blip r:embed="rId3" cstate="screen"/>
          <a:srcRect/>
          <a:stretch>
            <a:fillRect/>
          </a:stretch>
        </p:blipFill>
        <p:spPr bwMode="auto">
          <a:xfrm>
            <a:off x="0" y="0"/>
            <a:ext cx="9144000" cy="6908800"/>
          </a:xfrm>
          <a:prstGeom prst="rect">
            <a:avLst/>
          </a:prstGeom>
          <a:noFill/>
          <a:ln w="9525">
            <a:noFill/>
            <a:miter lim="800000"/>
            <a:headEnd/>
            <a:tailEnd/>
          </a:ln>
        </p:spPr>
      </p:pic>
      <p:sp>
        <p:nvSpPr>
          <p:cNvPr id="12291" name="Rectangle 2"/>
          <p:cNvSpPr>
            <a:spLocks noGrp="1" noChangeArrowheads="1"/>
          </p:cNvSpPr>
          <p:nvPr>
            <p:ph idx="1"/>
          </p:nvPr>
        </p:nvSpPr>
        <p:spPr>
          <a:xfrm>
            <a:off x="467544" y="476672"/>
            <a:ext cx="8229600" cy="1584325"/>
          </a:xfrm>
          <a:noFill/>
        </p:spPr>
        <p:txBody>
          <a:bodyPr/>
          <a:lstStyle/>
          <a:p>
            <a:pPr algn="ctr" eaLnBrk="1" hangingPunct="1">
              <a:buFontTx/>
              <a:buNone/>
            </a:pPr>
            <a:r>
              <a:rPr lang="en-GB" sz="2800" b="1" dirty="0" smtClean="0">
                <a:solidFill>
                  <a:schemeClr val="bg1"/>
                </a:solidFill>
                <a:latin typeface="Verdana" pitchFamily="34" charset="0"/>
              </a:rPr>
              <a:t>You can be sure that God will take even greater care of you.  Never be upset or worried, God your Father knows all your needs and will take care of you.</a:t>
            </a:r>
          </a:p>
          <a:p>
            <a:pPr algn="ctr" eaLnBrk="1" hangingPunct="1">
              <a:buFontTx/>
              <a:buNone/>
            </a:pPr>
            <a:r>
              <a:rPr lang="en-GB" sz="1600" b="1" dirty="0" smtClean="0">
                <a:solidFill>
                  <a:schemeClr val="bg1"/>
                </a:solidFill>
                <a:latin typeface="Verdana" pitchFamily="34" charset="0"/>
              </a:rPr>
              <a:t>(based on Luke 12:27-28, 29-30)</a:t>
            </a:r>
            <a:endParaRPr lang="en-US" sz="1600" b="1" dirty="0" smtClean="0">
              <a:solidFill>
                <a:schemeClr val="bg1"/>
              </a:solidFill>
              <a:latin typeface="Verdana" pitchFamily="34" charset="0"/>
            </a:endParaRPr>
          </a:p>
        </p:txBody>
      </p:sp>
      <p:sp>
        <p:nvSpPr>
          <p:cNvPr id="12293" name="TextBox 5"/>
          <p:cNvSpPr txBox="1">
            <a:spLocks noChangeArrowheads="1"/>
          </p:cNvSpPr>
          <p:nvPr/>
        </p:nvSpPr>
        <p:spPr bwMode="auto">
          <a:xfrm>
            <a:off x="5076056" y="4581128"/>
            <a:ext cx="3367087" cy="1570038"/>
          </a:xfrm>
          <a:prstGeom prst="rect">
            <a:avLst/>
          </a:prstGeom>
          <a:noFill/>
          <a:ln w="9525">
            <a:noFill/>
            <a:miter lim="800000"/>
            <a:headEnd/>
            <a:tailEnd/>
          </a:ln>
        </p:spPr>
        <p:txBody>
          <a:bodyPr>
            <a:spAutoFit/>
          </a:bodyPr>
          <a:lstStyle/>
          <a:p>
            <a:r>
              <a:rPr lang="en-GB" sz="3200" b="1" dirty="0">
                <a:solidFill>
                  <a:schemeClr val="bg1"/>
                </a:solidFill>
                <a:latin typeface="Verdana" pitchFamily="34" charset="0"/>
              </a:rPr>
              <a:t>How is God looking after YOU?</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000"/>
                                        <p:tgtEl>
                                          <p:spTgt spid="12290"/>
                                        </p:tgtEl>
                                      </p:cBhvr>
                                    </p:animEffect>
                                    <p:set>
                                      <p:cBhvr>
                                        <p:cTn id="7" dur="1" fill="hold">
                                          <p:stCondLst>
                                            <p:cond delay="1999"/>
                                          </p:stCondLst>
                                        </p:cTn>
                                        <p:tgtEl>
                                          <p:spTgt spid="12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page3.jpg"/>
          <p:cNvPicPr>
            <a:picLocks noChangeAspect="1"/>
          </p:cNvPicPr>
          <p:nvPr/>
        </p:nvPicPr>
        <p:blipFill>
          <a:blip r:embed="rId2" cstate="print"/>
          <a:stretch>
            <a:fillRect/>
          </a:stretch>
        </p:blipFill>
        <p:spPr>
          <a:xfrm>
            <a:off x="0" y="9108"/>
            <a:ext cx="9144000" cy="6848892"/>
          </a:xfrm>
          <a:prstGeom prst="rect">
            <a:avLst/>
          </a:prstGeom>
        </p:spPr>
      </p:pic>
      <p:pic>
        <p:nvPicPr>
          <p:cNvPr id="13315" name="Picture 143"/>
          <p:cNvPicPr>
            <a:picLocks noChangeAspect="1" noChangeArrowheads="1"/>
          </p:cNvPicPr>
          <p:nvPr/>
        </p:nvPicPr>
        <p:blipFill>
          <a:blip r:embed="rId3" cstate="print"/>
          <a:srcRect/>
          <a:stretch>
            <a:fillRect/>
          </a:stretch>
        </p:blipFill>
        <p:spPr bwMode="auto">
          <a:xfrm>
            <a:off x="0" y="6321425"/>
            <a:ext cx="9144000" cy="536575"/>
          </a:xfrm>
          <a:prstGeom prst="rect">
            <a:avLst/>
          </a:prstGeom>
          <a:noFill/>
          <a:ln w="9525">
            <a:noFill/>
            <a:miter lim="800000"/>
            <a:headEnd/>
            <a:tailEnd/>
          </a:ln>
        </p:spPr>
      </p:pic>
      <p:pic>
        <p:nvPicPr>
          <p:cNvPr id="6" name="Picture 5" descr="panda.png"/>
          <p:cNvPicPr>
            <a:picLocks noChangeAspect="1"/>
          </p:cNvPicPr>
          <p:nvPr/>
        </p:nvPicPr>
        <p:blipFill>
          <a:blip r:embed="rId4" cstate="print"/>
          <a:stretch>
            <a:fillRect/>
          </a:stretch>
        </p:blipFill>
        <p:spPr>
          <a:xfrm>
            <a:off x="5220072" y="3861048"/>
            <a:ext cx="3763031" cy="2688276"/>
          </a:xfrm>
          <a:prstGeom prst="rect">
            <a:avLst/>
          </a:prstGeom>
        </p:spPr>
      </p:pic>
      <p:sp>
        <p:nvSpPr>
          <p:cNvPr id="13314" name="Content Placeholder 2"/>
          <p:cNvSpPr>
            <a:spLocks noGrp="1"/>
          </p:cNvSpPr>
          <p:nvPr>
            <p:ph idx="1"/>
          </p:nvPr>
        </p:nvSpPr>
        <p:spPr>
          <a:xfrm>
            <a:off x="0" y="1556792"/>
            <a:ext cx="9144000" cy="4525963"/>
          </a:xfrm>
        </p:spPr>
        <p:txBody>
          <a:bodyPr/>
          <a:lstStyle/>
          <a:p>
            <a:pPr>
              <a:buFontTx/>
              <a:buNone/>
            </a:pPr>
            <a:endParaRPr lang="en-GB" dirty="0" smtClean="0"/>
          </a:p>
          <a:p>
            <a:pPr>
              <a:buFontTx/>
              <a:buNone/>
            </a:pPr>
            <a:endParaRPr lang="en-GB" dirty="0" smtClean="0"/>
          </a:p>
          <a:p>
            <a:pPr>
              <a:buFontTx/>
              <a:buNone/>
            </a:pPr>
            <a:endParaRPr lang="en-GB" dirty="0" smtClean="0"/>
          </a:p>
          <a:p>
            <a:pPr>
              <a:buFontTx/>
              <a:buNone/>
            </a:pPr>
            <a:endParaRPr lang="en-GB" dirty="0" smtClean="0"/>
          </a:p>
          <a:p>
            <a:pPr>
              <a:buFontTx/>
              <a:buNone/>
            </a:pPr>
            <a:endParaRPr lang="en-GB" dirty="0" smtClean="0"/>
          </a:p>
          <a:p>
            <a:pPr>
              <a:buFontTx/>
              <a:buNone/>
            </a:pPr>
            <a:endParaRPr lang="en-GB" dirty="0" smtClean="0"/>
          </a:p>
          <a:p>
            <a:pPr algn="ctr">
              <a:buNone/>
            </a:pPr>
            <a:r>
              <a:rPr lang="en-GB" sz="1100" dirty="0" smtClean="0">
                <a:latin typeface="Verdana" pitchFamily="34" charset="0"/>
                <a:ea typeface="Verdana" pitchFamily="34" charset="0"/>
                <a:cs typeface="Verdana" pitchFamily="34" charset="0"/>
              </a:rPr>
              <a:t>Picture credits: </a:t>
            </a:r>
          </a:p>
          <a:p>
            <a:pPr algn="ctr">
              <a:buNone/>
            </a:pPr>
            <a:r>
              <a:rPr lang="en-GB" sz="1100" dirty="0" smtClean="0">
                <a:latin typeface="Verdana" pitchFamily="34" charset="0"/>
                <a:ea typeface="Verdana" pitchFamily="34" charset="0"/>
                <a:cs typeface="Verdana" pitchFamily="34" charset="0"/>
              </a:rPr>
              <a:t>Annie </a:t>
            </a:r>
            <a:r>
              <a:rPr lang="en-GB" sz="1100" dirty="0" err="1" smtClean="0">
                <a:latin typeface="Verdana" pitchFamily="34" charset="0"/>
                <a:ea typeface="Verdana" pitchFamily="34" charset="0"/>
                <a:cs typeface="Verdana" pitchFamily="34" charset="0"/>
              </a:rPr>
              <a:t>Bungeroth</a:t>
            </a:r>
            <a:r>
              <a:rPr lang="en-GB" sz="1100" dirty="0" smtClean="0">
                <a:latin typeface="Verdana" pitchFamily="34" charset="0"/>
                <a:ea typeface="Verdana" pitchFamily="34" charset="0"/>
                <a:cs typeface="Verdana" pitchFamily="34" charset="0"/>
              </a:rPr>
              <a:t>, </a:t>
            </a:r>
          </a:p>
          <a:p>
            <a:pPr algn="ctr">
              <a:buNone/>
            </a:pPr>
            <a:r>
              <a:rPr lang="en-GB" sz="1100" dirty="0" smtClean="0">
                <a:latin typeface="Verdana" pitchFamily="34" charset="0"/>
                <a:ea typeface="Verdana" pitchFamily="34" charset="0"/>
                <a:cs typeface="Verdana" pitchFamily="34" charset="0"/>
              </a:rPr>
              <a:t>Simon </a:t>
            </a:r>
            <a:r>
              <a:rPr lang="en-GB" sz="1100" dirty="0" err="1" smtClean="0">
                <a:latin typeface="Verdana" pitchFamily="34" charset="0"/>
                <a:ea typeface="Verdana" pitchFamily="34" charset="0"/>
                <a:cs typeface="Verdana" pitchFamily="34" charset="0"/>
              </a:rPr>
              <a:t>Rawles</a:t>
            </a:r>
            <a:r>
              <a:rPr lang="en-GB" sz="1100" dirty="0" smtClean="0">
                <a:latin typeface="Verdana" pitchFamily="34" charset="0"/>
                <a:ea typeface="Verdana" pitchFamily="34" charset="0"/>
                <a:cs typeface="Verdana" pitchFamily="34" charset="0"/>
              </a:rPr>
              <a:t>, </a:t>
            </a:r>
          </a:p>
          <a:p>
            <a:pPr algn="ctr">
              <a:buNone/>
            </a:pPr>
            <a:r>
              <a:rPr lang="en-GB" sz="1100" dirty="0" smtClean="0">
                <a:latin typeface="Verdana" pitchFamily="34" charset="0"/>
                <a:ea typeface="Verdana" pitchFamily="34" charset="0"/>
                <a:cs typeface="Verdana" pitchFamily="34" charset="0"/>
              </a:rPr>
              <a:t>Marcella Haddad,</a:t>
            </a:r>
          </a:p>
          <a:p>
            <a:pPr algn="ctr">
              <a:buNone/>
            </a:pPr>
            <a:r>
              <a:rPr lang="en-GB" sz="1100" dirty="0" smtClean="0">
                <a:latin typeface="Verdana" pitchFamily="34" charset="0"/>
                <a:ea typeface="Verdana" pitchFamily="34" charset="0"/>
                <a:cs typeface="Verdana" pitchFamily="34" charset="0"/>
              </a:rPr>
              <a:t> Frederic Courbet. </a:t>
            </a:r>
          </a:p>
          <a:p>
            <a:pPr algn="ctr">
              <a:buNone/>
            </a:pPr>
            <a:r>
              <a:rPr lang="en-GB" sz="1100" dirty="0" smtClean="0">
                <a:latin typeface="Verdana" pitchFamily="34" charset="0"/>
                <a:ea typeface="Verdana" pitchFamily="34" charset="0"/>
                <a:cs typeface="Verdana" pitchFamily="34" charset="0"/>
              </a:rPr>
              <a:t>Illustrations: Per </a:t>
            </a:r>
            <a:r>
              <a:rPr lang="en-GB" sz="1100" dirty="0" err="1" smtClean="0">
                <a:latin typeface="Verdana" pitchFamily="34" charset="0"/>
                <a:ea typeface="Verdana" pitchFamily="34" charset="0"/>
                <a:cs typeface="Verdana" pitchFamily="34" charset="0"/>
              </a:rPr>
              <a:t>Karlen</a:t>
            </a:r>
            <a:r>
              <a:rPr lang="en-GB" sz="1100" dirty="0" smtClean="0">
                <a:latin typeface="Verdana" pitchFamily="34" charset="0"/>
                <a:ea typeface="Verdana" pitchFamily="34" charset="0"/>
                <a:cs typeface="Verdana" pitchFamily="34" charset="0"/>
              </a:rPr>
              <a:t> </a:t>
            </a:r>
            <a:br>
              <a:rPr lang="en-GB" sz="1100" dirty="0" smtClean="0">
                <a:latin typeface="Verdana" pitchFamily="34" charset="0"/>
                <a:ea typeface="Verdana" pitchFamily="34" charset="0"/>
                <a:cs typeface="Verdana" pitchFamily="34" charset="0"/>
              </a:rPr>
            </a:br>
            <a:r>
              <a:rPr lang="en-GB" sz="1100" dirty="0" smtClean="0">
                <a:latin typeface="Verdana" pitchFamily="34" charset="0"/>
                <a:ea typeface="Verdana" pitchFamily="34" charset="0"/>
                <a:cs typeface="Verdana" pitchFamily="34" charset="0"/>
              </a:rPr>
              <a:t> </a:t>
            </a:r>
            <a:br>
              <a:rPr lang="en-GB" sz="1100" dirty="0" smtClean="0">
                <a:latin typeface="Verdana" pitchFamily="34" charset="0"/>
                <a:ea typeface="Verdana" pitchFamily="34" charset="0"/>
                <a:cs typeface="Verdana" pitchFamily="34" charset="0"/>
              </a:rPr>
            </a:br>
            <a:endParaRPr lang="en-GB" sz="1100" dirty="0" smtClean="0">
              <a:latin typeface="Verdana" pitchFamily="34" charset="0"/>
              <a:ea typeface="Verdana" pitchFamily="34" charset="0"/>
              <a:cs typeface="Verdana" pitchFamily="34" charset="0"/>
            </a:endParaRPr>
          </a:p>
          <a:p>
            <a:pPr algn="ctr">
              <a:buFontTx/>
              <a:buNone/>
            </a:pPr>
            <a:endParaRPr lang="en-GB" sz="1100" dirty="0" smtClean="0">
              <a:latin typeface="Verdana" pitchFamily="34" charset="0"/>
              <a:ea typeface="Verdana" pitchFamily="34" charset="0"/>
              <a:cs typeface="Verdan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nk-flower.png"/>
          <p:cNvPicPr>
            <a:picLocks noChangeAspect="1"/>
          </p:cNvPicPr>
          <p:nvPr/>
        </p:nvPicPr>
        <p:blipFill>
          <a:blip r:embed="rId2" cstate="print"/>
          <a:stretch>
            <a:fillRect/>
          </a:stretch>
        </p:blipFill>
        <p:spPr>
          <a:xfrm>
            <a:off x="467544" y="1556792"/>
            <a:ext cx="1584367" cy="1462179"/>
          </a:xfrm>
          <a:prstGeom prst="rect">
            <a:avLst/>
          </a:prstGeom>
        </p:spPr>
      </p:pic>
      <p:pic>
        <p:nvPicPr>
          <p:cNvPr id="8" name="Picture 7" descr="flower1.png"/>
          <p:cNvPicPr>
            <a:picLocks noChangeAspect="1"/>
          </p:cNvPicPr>
          <p:nvPr/>
        </p:nvPicPr>
        <p:blipFill>
          <a:blip r:embed="rId3" cstate="print"/>
          <a:stretch>
            <a:fillRect/>
          </a:stretch>
        </p:blipFill>
        <p:spPr>
          <a:xfrm>
            <a:off x="2339752" y="2780928"/>
            <a:ext cx="1196798" cy="1314073"/>
          </a:xfrm>
          <a:prstGeom prst="rect">
            <a:avLst/>
          </a:prstGeom>
        </p:spPr>
      </p:pic>
      <p:pic>
        <p:nvPicPr>
          <p:cNvPr id="3074" name="Picture 6" descr="Q:\Data\SCANS\VISUAL COMMUNICATIONS TEAM PROJECTS\2011_LN_Come and see_Posters_October\Powerpoints\istock photos\iStock_000013411474Medium.jpg"/>
          <p:cNvPicPr>
            <a:picLocks noChangeAspect="1" noChangeArrowheads="1"/>
          </p:cNvPicPr>
          <p:nvPr/>
        </p:nvPicPr>
        <p:blipFill>
          <a:blip r:embed="rId4" cstate="screen"/>
          <a:srcRect/>
          <a:stretch>
            <a:fillRect/>
          </a:stretch>
        </p:blipFill>
        <p:spPr bwMode="auto">
          <a:xfrm>
            <a:off x="0" y="0"/>
            <a:ext cx="9144000" cy="6863787"/>
          </a:xfrm>
          <a:prstGeom prst="rect">
            <a:avLst/>
          </a:prstGeom>
          <a:noFill/>
          <a:ln w="9525">
            <a:noFill/>
            <a:miter lim="800000"/>
            <a:headEnd/>
            <a:tailEnd/>
          </a:ln>
        </p:spPr>
      </p:pic>
      <p:sp>
        <p:nvSpPr>
          <p:cNvPr id="3075" name="Rectangle 2"/>
          <p:cNvSpPr>
            <a:spLocks noGrp="1" noChangeArrowheads="1"/>
          </p:cNvSpPr>
          <p:nvPr>
            <p:ph type="title"/>
          </p:nvPr>
        </p:nvSpPr>
        <p:spPr>
          <a:xfrm>
            <a:off x="0" y="260350"/>
            <a:ext cx="9144000" cy="1143000"/>
          </a:xfrm>
          <a:noFill/>
        </p:spPr>
        <p:txBody>
          <a:bodyPr/>
          <a:lstStyle/>
          <a:p>
            <a:pPr eaLnBrk="1" hangingPunct="1"/>
            <a:r>
              <a:rPr lang="en-GB" sz="4800" b="1" dirty="0" smtClean="0">
                <a:solidFill>
                  <a:schemeClr val="bg1"/>
                </a:solidFill>
                <a:latin typeface="Verdana" pitchFamily="34" charset="0"/>
              </a:rPr>
              <a:t>Good News about God</a:t>
            </a:r>
            <a:endParaRPr lang="en-US" sz="4800" b="1" dirty="0" smtClean="0">
              <a:solidFill>
                <a:schemeClr val="bg1"/>
              </a:solidFill>
              <a:latin typeface="Verdana" pitchFamily="34" charset="0"/>
            </a:endParaRPr>
          </a:p>
        </p:txBody>
      </p:sp>
      <p:sp>
        <p:nvSpPr>
          <p:cNvPr id="3076" name="Rectangle 3"/>
          <p:cNvSpPr>
            <a:spLocks noGrp="1" noChangeArrowheads="1"/>
          </p:cNvSpPr>
          <p:nvPr>
            <p:ph idx="1"/>
          </p:nvPr>
        </p:nvSpPr>
        <p:spPr>
          <a:xfrm>
            <a:off x="539552" y="4293096"/>
            <a:ext cx="8229600" cy="1439862"/>
          </a:xfrm>
          <a:noFill/>
        </p:spPr>
        <p:txBody>
          <a:bodyPr/>
          <a:lstStyle/>
          <a:p>
            <a:pPr algn="ctr" eaLnBrk="1" hangingPunct="1">
              <a:buFontTx/>
              <a:buNone/>
            </a:pPr>
            <a:r>
              <a:rPr lang="en-GB" sz="2800" b="1" dirty="0" smtClean="0">
                <a:latin typeface="Verdana" pitchFamily="34" charset="0"/>
              </a:rPr>
              <a:t>Jesus said, “Just think about the wild flowers.  Not even Solomon, the greatest king our people ever had </a:t>
            </a:r>
            <a:br>
              <a:rPr lang="en-GB" sz="2800" b="1" dirty="0" smtClean="0">
                <a:latin typeface="Verdana" pitchFamily="34" charset="0"/>
              </a:rPr>
            </a:br>
            <a:r>
              <a:rPr lang="en-GB" sz="2800" b="1" dirty="0" smtClean="0">
                <a:latin typeface="Verdana" pitchFamily="34" charset="0"/>
              </a:rPr>
              <a:t>was dressed as beautifully as one </a:t>
            </a:r>
            <a:br>
              <a:rPr lang="en-GB" sz="2800" b="1" dirty="0" smtClean="0">
                <a:latin typeface="Verdana" pitchFamily="34" charset="0"/>
              </a:rPr>
            </a:br>
            <a:r>
              <a:rPr lang="en-GB" sz="2800" b="1" dirty="0" smtClean="0">
                <a:latin typeface="Verdana" pitchFamily="34" charset="0"/>
              </a:rPr>
              <a:t>of these flowers.  </a:t>
            </a:r>
            <a:endParaRPr lang="en-US" sz="2800" b="1" dirty="0" smtClean="0">
              <a:latin typeface="Verdana" pitchFamily="34" charset="0"/>
            </a:endParaRPr>
          </a:p>
        </p:txBody>
      </p:sp>
      <p:pic>
        <p:nvPicPr>
          <p:cNvPr id="9" name="Picture 8" descr="butterfly.png"/>
          <p:cNvPicPr>
            <a:picLocks noChangeAspect="1"/>
          </p:cNvPicPr>
          <p:nvPr/>
        </p:nvPicPr>
        <p:blipFill>
          <a:blip r:embed="rId5" cstate="print"/>
          <a:stretch>
            <a:fillRect/>
          </a:stretch>
        </p:blipFill>
        <p:spPr>
          <a:xfrm>
            <a:off x="-2169503" y="5194980"/>
            <a:ext cx="2169503" cy="166302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000"/>
                                        <p:tgtEl>
                                          <p:spTgt spid="3074"/>
                                        </p:tgtEl>
                                      </p:cBhvr>
                                    </p:animEffect>
                                    <p:set>
                                      <p:cBhvr>
                                        <p:cTn id="7" dur="1" fill="hold">
                                          <p:stCondLst>
                                            <p:cond delay="1999"/>
                                          </p:stCondLst>
                                        </p:cTn>
                                        <p:tgtEl>
                                          <p:spTgt spid="3074"/>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6000"/>
                            </p:stCondLst>
                            <p:childTnLst>
                              <p:par>
                                <p:cTn id="17" presetID="0" presetClass="path" presetSubtype="0" accel="50000" decel="50000" fill="hold" nodeType="afterEffect">
                                  <p:stCondLst>
                                    <p:cond delay="0"/>
                                  </p:stCondLst>
                                  <p:childTnLst>
                                    <p:animMotion origin="layout" path="M -0.17673 -0.00347 C -0.17083 -0.02081 -0.16423 -0.03769 -0.15729 -0.05411 C -0.15191 -0.06729 -0.14826 -0.08162 -0.13975 -0.09226 C -0.12569 -0.13503 -0.0901 -0.14937 -0.05573 -0.15977 C -0.00659 -0.17457 0.03924 -0.17919 0.08993 -0.18104 C 0.11476 -0.18197 0.13976 -0.18243 0.16511 -0.18312 C 0.1783 -0.18451 0.18664 -0.18474 0.19827 -0.18937 C 0.20556 -0.19492 0.2132 -0.19746 0.22136 -0.20208 C 0.23559 -0.21989 0.25191 -0.23492 0.26667 -0.25272 C 0.29462 -0.28648 0.31598 -0.32347 0.35417 -0.34151 C 0.37917 -0.35307 0.41389 -0.35237 0.44011 -0.35422 C 0.48473 -0.35237 0.48195 -0.3533 0.51372 -0.34382 C 0.52674 -0.33596 0.53021 -0.33688 0.54705 -0.33526 C 0.59514 -0.33734 0.5948 -0.33642 0.63473 -0.35214 C 0.64757 -0.35723 0.65782 -0.36833 0.66997 -0.37549 C 0.68177 -0.38243 0.69393 -0.39052 0.70486 -0.39861 C 0.72327 -0.41226 0.70486 -0.40162 0.72084 -0.41549 C 0.73125 -0.42451 0.73889 -0.42914 0.74896 -0.43677 C 0.75243 -0.43954 0.75539 -0.4437 0.75938 -0.44509 C 0.77622 -0.4511 0.79184 -0.46174 0.80851 -0.46844 C 0.82327 -0.47445 0.84046 -0.47561 0.85591 -0.477 C 0.88733 -0.47515 0.91962 -0.47954 0.95035 -0.47052 C 0.99914 -0.45619 0.93195 -0.47029 0.97344 -0.4622 C 0.98976 -0.45411 1.00469 -0.44809 1.0224 -0.44509 C 1.04306 -0.44763 1.06216 -0.45272 1.08195 -0.45989 C 1.08785 -0.4622 1.09341 -0.46659 1.09966 -0.46844 C 1.13698 -0.47954 1.17882 -0.48324 1.21702 -0.48324 " pathEditMode="relative" rAng="0" ptsTypes="ffffffffffffffffffffffffffA">
                                      <p:cBhvr>
                                        <p:cTn id="18" dur="5000" fill="hold"/>
                                        <p:tgtEl>
                                          <p:spTgt spid="9"/>
                                        </p:tgtEl>
                                        <p:attrNameLst>
                                          <p:attrName>ppt_x</p:attrName>
                                          <p:attrName>ppt_y</p:attrName>
                                        </p:attrNameLst>
                                      </p:cBhvr>
                                      <p:rCtr x="697" y="-2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ids-on-flower.png"/>
          <p:cNvPicPr>
            <a:picLocks noChangeAspect="1"/>
          </p:cNvPicPr>
          <p:nvPr/>
        </p:nvPicPr>
        <p:blipFill>
          <a:blip r:embed="rId2" cstate="print"/>
          <a:stretch>
            <a:fillRect/>
          </a:stretch>
        </p:blipFill>
        <p:spPr>
          <a:xfrm>
            <a:off x="-36512" y="2092325"/>
            <a:ext cx="4354424" cy="4765675"/>
          </a:xfrm>
          <a:prstGeom prst="rect">
            <a:avLst/>
          </a:prstGeom>
        </p:spPr>
      </p:pic>
      <p:pic>
        <p:nvPicPr>
          <p:cNvPr id="5" name="Picture 4" descr="sun-x2.png"/>
          <p:cNvPicPr>
            <a:picLocks noChangeAspect="1"/>
          </p:cNvPicPr>
          <p:nvPr/>
        </p:nvPicPr>
        <p:blipFill>
          <a:blip r:embed="rId3" cstate="print"/>
          <a:stretch>
            <a:fillRect/>
          </a:stretch>
        </p:blipFill>
        <p:spPr>
          <a:xfrm>
            <a:off x="0" y="0"/>
            <a:ext cx="2096403" cy="1941016"/>
          </a:xfrm>
          <a:prstGeom prst="rect">
            <a:avLst/>
          </a:prstGeom>
        </p:spPr>
      </p:pic>
      <p:pic>
        <p:nvPicPr>
          <p:cNvPr id="4098" name="Picture 5" descr="Q:\Data\SCANS\VISUAL COMMUNICATIONS TEAM PROJECTS\2011_LN_Come and see_Posters_October\Powerpoints\istock photos\iStock_000013158791Medium.jpg"/>
          <p:cNvPicPr>
            <a:picLocks noChangeAspect="1" noChangeArrowheads="1"/>
          </p:cNvPicPr>
          <p:nvPr/>
        </p:nvPicPr>
        <p:blipFill>
          <a:blip r:embed="rId4" cstate="screen"/>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idx="1"/>
          </p:nvPr>
        </p:nvSpPr>
        <p:spPr>
          <a:xfrm>
            <a:off x="3563888" y="548680"/>
            <a:ext cx="5040560" cy="1584325"/>
          </a:xfrm>
          <a:noFill/>
        </p:spPr>
        <p:txBody>
          <a:bodyPr/>
          <a:lstStyle/>
          <a:p>
            <a:pPr algn="ctr" eaLnBrk="1" hangingPunct="1">
              <a:buFontTx/>
              <a:buNone/>
            </a:pPr>
            <a:r>
              <a:rPr lang="en-GB" sz="2800" b="1" dirty="0" smtClean="0">
                <a:latin typeface="Verdana" pitchFamily="34" charset="0"/>
              </a:rPr>
              <a:t>God clothes these wild flowers so beautifully, flowers which are here today and gone tomorrow, burned </a:t>
            </a:r>
            <a:br>
              <a:rPr lang="en-GB" sz="2800" b="1" dirty="0" smtClean="0">
                <a:latin typeface="Verdana" pitchFamily="34" charset="0"/>
              </a:rPr>
            </a:br>
            <a:r>
              <a:rPr lang="en-GB" sz="2800" b="1" dirty="0" smtClean="0">
                <a:latin typeface="Verdana" pitchFamily="34" charset="0"/>
              </a:rPr>
              <a:t>up in the heat of </a:t>
            </a:r>
            <a:br>
              <a:rPr lang="en-GB" sz="2800" b="1" dirty="0" smtClean="0">
                <a:latin typeface="Verdana" pitchFamily="34" charset="0"/>
              </a:rPr>
            </a:br>
            <a:r>
              <a:rPr lang="en-GB" sz="2800" b="1" dirty="0" smtClean="0">
                <a:latin typeface="Verdana" pitchFamily="34" charset="0"/>
              </a:rPr>
              <a:t>the sun.</a:t>
            </a:r>
            <a:r>
              <a:rPr lang="en-GB" b="1" dirty="0" smtClean="0">
                <a:latin typeface="Verdana" pitchFamily="34" charset="0"/>
              </a:rPr>
              <a:t>  </a:t>
            </a:r>
            <a:endParaRPr lang="en-US" b="1" dirty="0" smtClean="0">
              <a:latin typeface="Verdan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3000"/>
                                        <p:tgtEl>
                                          <p:spTgt spid="4098"/>
                                        </p:tgtEl>
                                      </p:cBhvr>
                                    </p:animEffect>
                                    <p:set>
                                      <p:cBhvr>
                                        <p:cTn id="7" dur="1" fill="hold">
                                          <p:stCondLst>
                                            <p:cond delay="2999"/>
                                          </p:stCondLst>
                                        </p:cTn>
                                        <p:tgtEl>
                                          <p:spTgt spid="4098"/>
                                        </p:tgtEl>
                                        <p:attrNameLst>
                                          <p:attrName>style.visibility</p:attrName>
                                        </p:attrNameLst>
                                      </p:cBhvr>
                                      <p:to>
                                        <p:strVal val="hidden"/>
                                      </p:to>
                                    </p:se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id-on-leaf.png"/>
          <p:cNvPicPr>
            <a:picLocks noChangeAspect="1"/>
          </p:cNvPicPr>
          <p:nvPr/>
        </p:nvPicPr>
        <p:blipFill>
          <a:blip r:embed="rId2" cstate="print"/>
          <a:stretch>
            <a:fillRect/>
          </a:stretch>
        </p:blipFill>
        <p:spPr>
          <a:xfrm>
            <a:off x="0" y="6453336"/>
            <a:ext cx="5077707" cy="6858000"/>
          </a:xfrm>
          <a:prstGeom prst="rect">
            <a:avLst/>
          </a:prstGeom>
        </p:spPr>
      </p:pic>
      <p:pic>
        <p:nvPicPr>
          <p:cNvPr id="5122" name="Picture 4" descr="Q:\Data\SCANS\VISUAL COMMUNICATIONS TEAM PROJECTS\2011_LN_Come and see_Posters_October\Powerpoints\istock photos\iStock_000009875584Medium.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5123" name="Rectangle 2"/>
          <p:cNvSpPr>
            <a:spLocks noGrp="1" noChangeArrowheads="1"/>
          </p:cNvSpPr>
          <p:nvPr>
            <p:ph idx="1"/>
          </p:nvPr>
        </p:nvSpPr>
        <p:spPr>
          <a:xfrm>
            <a:off x="468313" y="692150"/>
            <a:ext cx="8229600" cy="1584325"/>
          </a:xfrm>
          <a:noFill/>
        </p:spPr>
        <p:txBody>
          <a:bodyPr/>
          <a:lstStyle/>
          <a:p>
            <a:pPr algn="ctr" eaLnBrk="1" hangingPunct="1">
              <a:buFontTx/>
              <a:buNone/>
            </a:pPr>
            <a:r>
              <a:rPr lang="en-GB" sz="2800" b="1" dirty="0" smtClean="0">
                <a:solidFill>
                  <a:schemeClr val="bg1"/>
                </a:solidFill>
                <a:latin typeface="Verdana" pitchFamily="34" charset="0"/>
              </a:rPr>
              <a:t>You can be sure that God will take even greater care of you.  Never be upset or worried, God your Father knows all your needs and will take care of you.</a:t>
            </a:r>
          </a:p>
          <a:p>
            <a:pPr algn="ctr" eaLnBrk="1" hangingPunct="1">
              <a:buFontTx/>
              <a:buNone/>
            </a:pPr>
            <a:r>
              <a:rPr lang="en-GB" sz="1600" b="1" dirty="0" smtClean="0">
                <a:solidFill>
                  <a:schemeClr val="bg1"/>
                </a:solidFill>
                <a:latin typeface="Verdana" pitchFamily="34" charset="0"/>
              </a:rPr>
              <a:t>(based on Luke 12:27-28, 29-30)</a:t>
            </a:r>
            <a:endParaRPr lang="en-US" sz="1600" b="1" dirty="0" smtClean="0">
              <a:solidFill>
                <a:schemeClr val="bg1"/>
              </a:solidFill>
              <a:latin typeface="Verdan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3000"/>
                                        <p:tgtEl>
                                          <p:spTgt spid="5122"/>
                                        </p:tgtEl>
                                      </p:cBhvr>
                                    </p:animEffect>
                                    <p:set>
                                      <p:cBhvr>
                                        <p:cTn id="7" dur="1" fill="hold">
                                          <p:stCondLst>
                                            <p:cond delay="2999"/>
                                          </p:stCondLst>
                                        </p:cTn>
                                        <p:tgtEl>
                                          <p:spTgt spid="5122"/>
                                        </p:tgtEl>
                                        <p:attrNameLst>
                                          <p:attrName>style.visibility</p:attrName>
                                        </p:attrNameLst>
                                      </p:cBhvr>
                                      <p:to>
                                        <p:strVal val="hidden"/>
                                      </p:to>
                                    </p:set>
                                  </p:childTnLst>
                                </p:cTn>
                              </p:par>
                            </p:childTnLst>
                          </p:cTn>
                        </p:par>
                        <p:par>
                          <p:cTn id="8" fill="hold">
                            <p:stCondLst>
                              <p:cond delay="3000"/>
                            </p:stCondLst>
                            <p:childTnLst>
                              <p:par>
                                <p:cTn id="9" presetID="0" presetClass="path" presetSubtype="0" accel="50000" decel="50000" fill="hold" nodeType="afterEffect">
                                  <p:stCondLst>
                                    <p:cond delay="0"/>
                                  </p:stCondLst>
                                  <p:childTnLst>
                                    <p:animMotion origin="layout" path="M 0.00209 -0.02729 L -0.0059 -0.56232 " pathEditMode="relative" rAng="0" ptsTypes="AA">
                                      <p:cBhvr>
                                        <p:cTn id="10" dur="2000" fill="hold"/>
                                        <p:tgtEl>
                                          <p:spTgt spid="4"/>
                                        </p:tgtEl>
                                        <p:attrNameLst>
                                          <p:attrName>ppt_x</p:attrName>
                                          <p:attrName>ppt_y</p:attrName>
                                        </p:attrNameLst>
                                      </p:cBhvr>
                                      <p:rCtr x="-4" y="-2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ids-with-butterfly.png"/>
          <p:cNvPicPr>
            <a:picLocks noChangeAspect="1"/>
          </p:cNvPicPr>
          <p:nvPr/>
        </p:nvPicPr>
        <p:blipFill>
          <a:blip r:embed="rId2" cstate="print"/>
          <a:stretch>
            <a:fillRect/>
          </a:stretch>
        </p:blipFill>
        <p:spPr>
          <a:xfrm>
            <a:off x="251520" y="2492896"/>
            <a:ext cx="5254857" cy="4680520"/>
          </a:xfrm>
          <a:prstGeom prst="rect">
            <a:avLst/>
          </a:prstGeom>
        </p:spPr>
      </p:pic>
      <p:pic>
        <p:nvPicPr>
          <p:cNvPr id="2" name="Picture 4" descr="Sport Mima by Doll2"/>
          <p:cNvPicPr>
            <a:picLocks noChangeAspect="1" noChangeArrowheads="1"/>
          </p:cNvPicPr>
          <p:nvPr/>
        </p:nvPicPr>
        <p:blipFill>
          <a:blip r:embed="rId3" cstate="screen"/>
          <a:srcRect/>
          <a:stretch>
            <a:fillRect/>
          </a:stretch>
        </p:blipFill>
        <p:spPr bwMode="auto">
          <a:xfrm>
            <a:off x="0" y="-7257"/>
            <a:ext cx="9144000" cy="6865257"/>
          </a:xfrm>
          <a:prstGeom prst="rect">
            <a:avLst/>
          </a:prstGeom>
          <a:noFill/>
          <a:ln w="9525">
            <a:noFill/>
            <a:miter lim="800000"/>
            <a:headEnd/>
            <a:tailEnd/>
          </a:ln>
        </p:spPr>
      </p:pic>
      <p:sp>
        <p:nvSpPr>
          <p:cNvPr id="3" name="Rectangle 10"/>
          <p:cNvSpPr txBox="1">
            <a:spLocks noChangeArrowheads="1"/>
          </p:cNvSpPr>
          <p:nvPr/>
        </p:nvSpPr>
        <p:spPr bwMode="auto">
          <a:xfrm>
            <a:off x="1331913" y="333375"/>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GB" sz="4000" b="1" i="0" u="none" strike="noStrike" kern="0" cap="none" spc="0" normalizeH="0" baseline="0" noProof="0" smtClean="0">
                <a:ln>
                  <a:noFill/>
                </a:ln>
                <a:solidFill>
                  <a:schemeClr val="bg1"/>
                </a:solidFill>
                <a:effectLst/>
                <a:uLnTx/>
                <a:uFillTx/>
                <a:latin typeface="Verdana" pitchFamily="34" charset="0"/>
                <a:ea typeface="+mn-ea"/>
                <a:cs typeface="+mn-cs"/>
              </a:rPr>
              <a:t>We are all God’s treasures</a:t>
            </a:r>
            <a:endParaRPr kumimoji="0" lang="en-US" sz="4000" b="1" i="0" u="none" strike="noStrike" kern="0" cap="none" spc="0" normalizeH="0" baseline="0" noProof="0" dirty="0" smtClean="0">
              <a:ln>
                <a:noFill/>
              </a:ln>
              <a:solidFill>
                <a:schemeClr val="bg1"/>
              </a:solidFill>
              <a:effectLst/>
              <a:uLnTx/>
              <a:uFillTx/>
              <a:latin typeface="Verdana" pitchFamily="34" charset="0"/>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0"/>
                                        <p:tgtEl>
                                          <p:spTgt spid="2"/>
                                        </p:tgtEl>
                                      </p:cBhvr>
                                    </p:animEffect>
                                    <p:set>
                                      <p:cBhvr>
                                        <p:cTn id="7" dur="1" fill="hold">
                                          <p:stCondLst>
                                            <p:cond delay="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4" descr="Charles Mwanoli, 7yrs, primary school, Class 1."/>
          <p:cNvPicPr>
            <a:picLocks noChangeAspect="1" noChangeArrowheads="1"/>
          </p:cNvPicPr>
          <p:nvPr/>
        </p:nvPicPr>
        <p:blipFill>
          <a:blip r:embed="rId3" cstate="print"/>
          <a:srcRect r="5903"/>
          <a:stretch>
            <a:fillRect/>
          </a:stretch>
        </p:blipFill>
        <p:spPr bwMode="auto">
          <a:xfrm>
            <a:off x="0" y="0"/>
            <a:ext cx="9144000" cy="6858000"/>
          </a:xfrm>
          <a:prstGeom prst="rect">
            <a:avLst/>
          </a:prstGeom>
          <a:noFill/>
          <a:ln w="9525">
            <a:noFill/>
            <a:miter lim="800000"/>
            <a:headEnd/>
            <a:tailEnd/>
          </a:ln>
        </p:spPr>
      </p:pic>
      <p:sp>
        <p:nvSpPr>
          <p:cNvPr id="7174" name="Text Box 18"/>
          <p:cNvSpPr txBox="1">
            <a:spLocks noChangeArrowheads="1"/>
          </p:cNvSpPr>
          <p:nvPr/>
        </p:nvSpPr>
        <p:spPr bwMode="auto">
          <a:xfrm>
            <a:off x="5724128" y="476672"/>
            <a:ext cx="3168725" cy="2677656"/>
          </a:xfrm>
          <a:prstGeom prst="rect">
            <a:avLst/>
          </a:prstGeom>
          <a:noFill/>
          <a:ln w="9525">
            <a:noFill/>
            <a:miter lim="800000"/>
            <a:headEnd/>
            <a:tailEnd/>
          </a:ln>
        </p:spPr>
        <p:txBody>
          <a:bodyPr wrap="square">
            <a:spAutoFit/>
          </a:bodyPr>
          <a:lstStyle/>
          <a:p>
            <a:pPr>
              <a:spcBef>
                <a:spcPct val="50000"/>
              </a:spcBef>
            </a:pPr>
            <a:r>
              <a:rPr lang="en-GB" sz="2800" b="1" dirty="0">
                <a:solidFill>
                  <a:schemeClr val="bg1"/>
                </a:solidFill>
                <a:latin typeface="Verdana" pitchFamily="34" charset="0"/>
              </a:rPr>
              <a:t>Charles from Kenya feels happy because he is enjoying a delicious lunch.</a:t>
            </a:r>
            <a:endParaRPr lang="en-US" sz="2800" b="1" dirty="0">
              <a:solidFill>
                <a:schemeClr val="bg1"/>
              </a:solidFill>
              <a:latin typeface="Verdana" pitchFamily="34" charset="0"/>
            </a:endParaRPr>
          </a:p>
        </p:txBody>
      </p:sp>
      <p:pic>
        <p:nvPicPr>
          <p:cNvPr id="6" name="Picture 5" descr="year-2-border_1.png"/>
          <p:cNvPicPr>
            <a:picLocks noChangeAspect="1"/>
          </p:cNvPicPr>
          <p:nvPr/>
        </p:nvPicPr>
        <p:blipFill>
          <a:blip r:embed="rId4" cstate="print"/>
          <a:stretch>
            <a:fillRect/>
          </a:stretch>
        </p:blipFill>
        <p:spPr>
          <a:xfrm>
            <a:off x="-1548680" y="3012028"/>
            <a:ext cx="6886575" cy="5009009"/>
          </a:xfrm>
          <a:prstGeom prst="rect">
            <a:avLst/>
          </a:prstGeom>
        </p:spPr>
      </p:pic>
      <p:sp>
        <p:nvSpPr>
          <p:cNvPr id="7173" name="Text Box 16"/>
          <p:cNvSpPr txBox="1">
            <a:spLocks noChangeArrowheads="1"/>
          </p:cNvSpPr>
          <p:nvPr/>
        </p:nvSpPr>
        <p:spPr bwMode="auto">
          <a:xfrm>
            <a:off x="467544" y="4869160"/>
            <a:ext cx="2952750" cy="1384995"/>
          </a:xfrm>
          <a:prstGeom prst="rect">
            <a:avLst/>
          </a:prstGeom>
          <a:noFill/>
          <a:ln w="9525">
            <a:noFill/>
            <a:miter lim="800000"/>
            <a:headEnd/>
            <a:tailEnd/>
          </a:ln>
        </p:spPr>
        <p:txBody>
          <a:bodyPr>
            <a:spAutoFit/>
          </a:bodyPr>
          <a:lstStyle/>
          <a:p>
            <a:pPr>
              <a:spcBef>
                <a:spcPct val="50000"/>
              </a:spcBef>
            </a:pPr>
            <a:r>
              <a:rPr lang="en-GB" sz="2800" dirty="0">
                <a:latin typeface="Verdana" pitchFamily="34" charset="0"/>
              </a:rPr>
              <a:t>How is </a:t>
            </a:r>
            <a:r>
              <a:rPr lang="en-GB" sz="2800" b="1" dirty="0">
                <a:solidFill>
                  <a:srgbClr val="8FD400"/>
                </a:solidFill>
                <a:latin typeface="Verdana" pitchFamily="34" charset="0"/>
              </a:rPr>
              <a:t>God</a:t>
            </a:r>
            <a:r>
              <a:rPr lang="en-GB" sz="2800" dirty="0">
                <a:latin typeface="Verdana" pitchFamily="34" charset="0"/>
              </a:rPr>
              <a:t> taking </a:t>
            </a:r>
            <a:r>
              <a:rPr lang="en-GB" sz="2800" b="1" dirty="0">
                <a:solidFill>
                  <a:srgbClr val="00B1AC"/>
                </a:solidFill>
                <a:latin typeface="Verdana" pitchFamily="34" charset="0"/>
              </a:rPr>
              <a:t>care</a:t>
            </a:r>
            <a:r>
              <a:rPr lang="en-GB" sz="2800" dirty="0">
                <a:latin typeface="Verdana" pitchFamily="34" charset="0"/>
              </a:rPr>
              <a:t> </a:t>
            </a:r>
            <a:r>
              <a:rPr lang="en-GB" sz="2800" dirty="0" smtClean="0">
                <a:latin typeface="Verdana" pitchFamily="34" charset="0"/>
              </a:rPr>
              <a:t/>
            </a:r>
            <a:br>
              <a:rPr lang="en-GB" sz="2800" dirty="0" smtClean="0">
                <a:latin typeface="Verdana" pitchFamily="34" charset="0"/>
              </a:rPr>
            </a:br>
            <a:r>
              <a:rPr lang="en-GB" sz="2800" dirty="0" smtClean="0">
                <a:latin typeface="Verdana" pitchFamily="34" charset="0"/>
              </a:rPr>
              <a:t>of </a:t>
            </a:r>
            <a:r>
              <a:rPr lang="en-GB" sz="2800" b="1" dirty="0">
                <a:solidFill>
                  <a:srgbClr val="E70033"/>
                </a:solidFill>
                <a:latin typeface="Verdana" pitchFamily="34" charset="0"/>
              </a:rPr>
              <a:t>Charles?</a:t>
            </a:r>
            <a:endParaRPr lang="en-US" sz="2800" b="1" dirty="0">
              <a:solidFill>
                <a:srgbClr val="E70033"/>
              </a:solidFill>
              <a:latin typeface="Verdan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fade">
                                      <p:cBhvr>
                                        <p:cTn id="7" dur="2000"/>
                                        <p:tgtEl>
                                          <p:spTgt spid="71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18"/>
          <p:cNvSpPr txBox="1">
            <a:spLocks noChangeArrowheads="1"/>
          </p:cNvSpPr>
          <p:nvPr/>
        </p:nvSpPr>
        <p:spPr bwMode="auto">
          <a:xfrm>
            <a:off x="5292725" y="692150"/>
            <a:ext cx="3311525" cy="3539430"/>
          </a:xfrm>
          <a:prstGeom prst="rect">
            <a:avLst/>
          </a:prstGeom>
          <a:noFill/>
          <a:ln w="9525">
            <a:noFill/>
            <a:miter lim="800000"/>
            <a:headEnd/>
            <a:tailEnd/>
          </a:ln>
        </p:spPr>
        <p:txBody>
          <a:bodyPr>
            <a:spAutoFit/>
          </a:bodyPr>
          <a:lstStyle/>
          <a:p>
            <a:pPr>
              <a:spcBef>
                <a:spcPct val="50000"/>
              </a:spcBef>
            </a:pPr>
            <a:r>
              <a:rPr lang="en-GB" sz="2800" b="1" dirty="0" err="1">
                <a:solidFill>
                  <a:schemeClr val="bg1"/>
                </a:solidFill>
                <a:latin typeface="Verdana" pitchFamily="34" charset="0"/>
              </a:rPr>
              <a:t>Prak</a:t>
            </a:r>
            <a:r>
              <a:rPr lang="en-GB" sz="2800" b="1" dirty="0">
                <a:solidFill>
                  <a:schemeClr val="bg1"/>
                </a:solidFill>
                <a:latin typeface="Verdana" pitchFamily="34" charset="0"/>
              </a:rPr>
              <a:t> </a:t>
            </a:r>
            <a:r>
              <a:rPr lang="en-GB" sz="2800" b="1" dirty="0" err="1">
                <a:solidFill>
                  <a:schemeClr val="bg1"/>
                </a:solidFill>
                <a:latin typeface="Verdana" pitchFamily="34" charset="0"/>
              </a:rPr>
              <a:t>Phearmon</a:t>
            </a:r>
            <a:r>
              <a:rPr lang="en-GB" sz="2800" b="1" dirty="0">
                <a:solidFill>
                  <a:schemeClr val="bg1"/>
                </a:solidFill>
                <a:latin typeface="Verdana" pitchFamily="34" charset="0"/>
              </a:rPr>
              <a:t> and </a:t>
            </a:r>
            <a:r>
              <a:rPr lang="en-GB" sz="2800" b="1" dirty="0" err="1">
                <a:solidFill>
                  <a:schemeClr val="bg1"/>
                </a:solidFill>
                <a:latin typeface="Verdana" pitchFamily="34" charset="0"/>
              </a:rPr>
              <a:t>Chhin</a:t>
            </a:r>
            <a:r>
              <a:rPr lang="en-GB" sz="2800" b="1" dirty="0">
                <a:solidFill>
                  <a:schemeClr val="bg1"/>
                </a:solidFill>
                <a:latin typeface="Verdana" pitchFamily="34" charset="0"/>
              </a:rPr>
              <a:t> from Cambodia live happily in an orphanage for children whose parents have died.</a:t>
            </a:r>
            <a:endParaRPr lang="en-US" sz="2800" b="1" dirty="0">
              <a:solidFill>
                <a:schemeClr val="bg1"/>
              </a:solidFill>
              <a:latin typeface="Verdana" pitchFamily="34" charset="0"/>
            </a:endParaRPr>
          </a:p>
        </p:txBody>
      </p:sp>
      <p:pic>
        <p:nvPicPr>
          <p:cNvPr id="7" name="Picture 6" descr="year-2-border_1.png"/>
          <p:cNvPicPr>
            <a:picLocks noChangeAspect="1"/>
          </p:cNvPicPr>
          <p:nvPr/>
        </p:nvPicPr>
        <p:blipFill>
          <a:blip r:embed="rId3" cstate="print"/>
          <a:stretch>
            <a:fillRect/>
          </a:stretch>
        </p:blipFill>
        <p:spPr>
          <a:xfrm>
            <a:off x="3045880" y="3068960"/>
            <a:ext cx="7589867" cy="4507476"/>
          </a:xfrm>
          <a:prstGeom prst="rect">
            <a:avLst/>
          </a:prstGeom>
        </p:spPr>
      </p:pic>
      <p:sp>
        <p:nvSpPr>
          <p:cNvPr id="8197" name="Text Box 14"/>
          <p:cNvSpPr txBox="1">
            <a:spLocks noChangeArrowheads="1"/>
          </p:cNvSpPr>
          <p:nvPr/>
        </p:nvSpPr>
        <p:spPr bwMode="auto">
          <a:xfrm>
            <a:off x="5148263" y="4652963"/>
            <a:ext cx="3455987" cy="1384995"/>
          </a:xfrm>
          <a:prstGeom prst="rect">
            <a:avLst/>
          </a:prstGeom>
          <a:noFill/>
          <a:ln w="9525">
            <a:noFill/>
            <a:miter lim="800000"/>
            <a:headEnd/>
            <a:tailEnd/>
          </a:ln>
        </p:spPr>
        <p:txBody>
          <a:bodyPr>
            <a:spAutoFit/>
          </a:bodyPr>
          <a:lstStyle/>
          <a:p>
            <a:pPr>
              <a:spcBef>
                <a:spcPct val="50000"/>
              </a:spcBef>
            </a:pPr>
            <a:r>
              <a:rPr lang="en-GB" sz="2800" dirty="0">
                <a:latin typeface="Verdana" pitchFamily="34" charset="0"/>
              </a:rPr>
              <a:t>How is </a:t>
            </a:r>
            <a:r>
              <a:rPr lang="en-GB" sz="2800" b="1" dirty="0">
                <a:solidFill>
                  <a:srgbClr val="00B1AC"/>
                </a:solidFill>
                <a:latin typeface="Verdana" pitchFamily="34" charset="0"/>
              </a:rPr>
              <a:t>God</a:t>
            </a:r>
            <a:r>
              <a:rPr lang="en-GB" sz="2800" dirty="0">
                <a:latin typeface="Verdana" pitchFamily="34" charset="0"/>
              </a:rPr>
              <a:t> </a:t>
            </a:r>
            <a:r>
              <a:rPr lang="en-GB" sz="2800" b="1" dirty="0">
                <a:solidFill>
                  <a:srgbClr val="E70033"/>
                </a:solidFill>
                <a:latin typeface="Verdana" pitchFamily="34" charset="0"/>
              </a:rPr>
              <a:t>guarding</a:t>
            </a:r>
            <a:r>
              <a:rPr lang="en-GB" sz="2800" dirty="0">
                <a:latin typeface="Verdana" pitchFamily="34" charset="0"/>
              </a:rPr>
              <a:t> </a:t>
            </a:r>
            <a:r>
              <a:rPr lang="en-GB" sz="2800" b="1" dirty="0" err="1">
                <a:solidFill>
                  <a:srgbClr val="8FD400"/>
                </a:solidFill>
                <a:latin typeface="Verdana" pitchFamily="34" charset="0"/>
              </a:rPr>
              <a:t>Prak</a:t>
            </a:r>
            <a:r>
              <a:rPr lang="en-GB" sz="2800" dirty="0">
                <a:latin typeface="Verdana" pitchFamily="34" charset="0"/>
              </a:rPr>
              <a:t> and </a:t>
            </a:r>
            <a:r>
              <a:rPr lang="en-GB" sz="2800" b="1" dirty="0" err="1">
                <a:solidFill>
                  <a:srgbClr val="E15A00"/>
                </a:solidFill>
                <a:latin typeface="Verdana" pitchFamily="34" charset="0"/>
              </a:rPr>
              <a:t>Chhin</a:t>
            </a:r>
            <a:r>
              <a:rPr lang="en-GB" sz="2800" dirty="0">
                <a:latin typeface="Verdana" pitchFamily="34" charset="0"/>
              </a:rPr>
              <a:t>?</a:t>
            </a:r>
            <a:endParaRPr lang="en-US" sz="2800" dirty="0">
              <a:latin typeface="Verdana" pitchFamily="34" charset="0"/>
            </a:endParaRPr>
          </a:p>
        </p:txBody>
      </p:sp>
      <p:grpSp>
        <p:nvGrpSpPr>
          <p:cNvPr id="9" name="Group 8"/>
          <p:cNvGrpSpPr/>
          <p:nvPr/>
        </p:nvGrpSpPr>
        <p:grpSpPr>
          <a:xfrm rot="-120000">
            <a:off x="0" y="-58056"/>
            <a:ext cx="4744482" cy="6727416"/>
            <a:chOff x="0" y="-58056"/>
            <a:chExt cx="4744482" cy="6727416"/>
          </a:xfrm>
        </p:grpSpPr>
        <p:pic>
          <p:nvPicPr>
            <p:cNvPr id="8195" name="Picture 13" descr="Prak Phearmon, 6yrs, (right) with Chhin Sreynea, 6yrs, at Maryknoll Group home 10 orphanage for children living with HIV.&#10;Sreynea's sister 11-year-old Sreythea also lives in the home."/>
            <p:cNvPicPr>
              <a:picLocks noChangeAspect="1" noChangeArrowheads="1"/>
            </p:cNvPicPr>
            <p:nvPr/>
          </p:nvPicPr>
          <p:blipFill>
            <a:blip r:embed="rId4" cstate="print"/>
            <a:srcRect/>
            <a:stretch>
              <a:fillRect/>
            </a:stretch>
          </p:blipFill>
          <p:spPr bwMode="auto">
            <a:xfrm>
              <a:off x="251520" y="260648"/>
              <a:ext cx="4231940" cy="6381328"/>
            </a:xfrm>
            <a:prstGeom prst="rect">
              <a:avLst/>
            </a:prstGeom>
            <a:noFill/>
            <a:ln w="9525">
              <a:noFill/>
              <a:miter lim="800000"/>
              <a:headEnd/>
              <a:tailEnd/>
            </a:ln>
          </p:spPr>
        </p:pic>
        <p:sp>
          <p:nvSpPr>
            <p:cNvPr id="8198" name="Text Box 16"/>
            <p:cNvSpPr txBox="1">
              <a:spLocks noChangeArrowheads="1"/>
            </p:cNvSpPr>
            <p:nvPr/>
          </p:nvSpPr>
          <p:spPr bwMode="auto">
            <a:xfrm>
              <a:off x="2843213" y="1916113"/>
              <a:ext cx="792162" cy="366712"/>
            </a:xfrm>
            <a:prstGeom prst="rect">
              <a:avLst/>
            </a:prstGeom>
            <a:noFill/>
            <a:ln w="9525">
              <a:noFill/>
              <a:miter lim="800000"/>
              <a:headEnd/>
              <a:tailEnd/>
            </a:ln>
          </p:spPr>
          <p:txBody>
            <a:bodyPr>
              <a:spAutoFit/>
            </a:bodyPr>
            <a:lstStyle/>
            <a:p>
              <a:pPr>
                <a:spcBef>
                  <a:spcPct val="50000"/>
                </a:spcBef>
              </a:pPr>
              <a:endParaRPr lang="en-US"/>
            </a:p>
          </p:txBody>
        </p:sp>
        <p:pic>
          <p:nvPicPr>
            <p:cNvPr id="8" name="Picture 7" descr="border black.png"/>
            <p:cNvPicPr>
              <a:picLocks noChangeAspect="1"/>
            </p:cNvPicPr>
            <p:nvPr/>
          </p:nvPicPr>
          <p:blipFill>
            <a:blip r:embed="rId5" cstate="print"/>
            <a:srcRect t="42650"/>
            <a:stretch>
              <a:fillRect/>
            </a:stretch>
          </p:blipFill>
          <p:spPr>
            <a:xfrm>
              <a:off x="0" y="-58056"/>
              <a:ext cx="4744482" cy="6727416"/>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fade">
                                      <p:cBhvr>
                                        <p:cTn id="7" dur="2000"/>
                                        <p:tgtEl>
                                          <p:spTgt spid="81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Archal, 11yrs, at school"/>
          <p:cNvPicPr>
            <a:picLocks noChangeAspect="1" noChangeArrowheads="1"/>
          </p:cNvPicPr>
          <p:nvPr/>
        </p:nvPicPr>
        <p:blipFill>
          <a:blip r:embed="rId3" cstate="print"/>
          <a:srcRect r="6398"/>
          <a:stretch>
            <a:fillRect/>
          </a:stretch>
        </p:blipFill>
        <p:spPr bwMode="auto">
          <a:xfrm>
            <a:off x="0" y="0"/>
            <a:ext cx="9144000" cy="6894286"/>
          </a:xfrm>
          <a:prstGeom prst="rect">
            <a:avLst/>
          </a:prstGeom>
          <a:noFill/>
          <a:ln w="9525">
            <a:noFill/>
            <a:miter lim="800000"/>
            <a:headEnd/>
            <a:tailEnd/>
          </a:ln>
        </p:spPr>
      </p:pic>
      <p:sp>
        <p:nvSpPr>
          <p:cNvPr id="9221" name="Text Box 11"/>
          <p:cNvSpPr txBox="1">
            <a:spLocks noChangeArrowheads="1"/>
          </p:cNvSpPr>
          <p:nvPr/>
        </p:nvSpPr>
        <p:spPr bwMode="auto">
          <a:xfrm>
            <a:off x="323528" y="548680"/>
            <a:ext cx="4465191" cy="2246769"/>
          </a:xfrm>
          <a:prstGeom prst="rect">
            <a:avLst/>
          </a:prstGeom>
          <a:noFill/>
          <a:ln w="9525">
            <a:noFill/>
            <a:miter lim="800000"/>
            <a:headEnd/>
            <a:tailEnd/>
          </a:ln>
        </p:spPr>
        <p:txBody>
          <a:bodyPr wrap="square">
            <a:spAutoFit/>
          </a:bodyPr>
          <a:lstStyle/>
          <a:p>
            <a:pPr>
              <a:spcBef>
                <a:spcPct val="50000"/>
              </a:spcBef>
            </a:pPr>
            <a:r>
              <a:rPr lang="en-GB" sz="2800" b="1" dirty="0" err="1">
                <a:latin typeface="Verdana" pitchFamily="34" charset="0"/>
              </a:rPr>
              <a:t>Archal</a:t>
            </a:r>
            <a:r>
              <a:rPr lang="en-GB" sz="2800" b="1" dirty="0">
                <a:latin typeface="Verdana" pitchFamily="34" charset="0"/>
              </a:rPr>
              <a:t> from Nigeria feels happy because God has given her the chance to learn in school.</a:t>
            </a:r>
            <a:endParaRPr lang="en-US" sz="2800" b="1" dirty="0">
              <a:latin typeface="Verdana" pitchFamily="34" charset="0"/>
            </a:endParaRPr>
          </a:p>
        </p:txBody>
      </p:sp>
      <p:pic>
        <p:nvPicPr>
          <p:cNvPr id="6" name="Picture 5" descr="year-2-border_1.png"/>
          <p:cNvPicPr>
            <a:picLocks noChangeAspect="1"/>
          </p:cNvPicPr>
          <p:nvPr/>
        </p:nvPicPr>
        <p:blipFill>
          <a:blip r:embed="rId4" cstate="print"/>
          <a:stretch>
            <a:fillRect/>
          </a:stretch>
        </p:blipFill>
        <p:spPr>
          <a:xfrm>
            <a:off x="3736932" y="3429000"/>
            <a:ext cx="7030591" cy="4464496"/>
          </a:xfrm>
          <a:prstGeom prst="rect">
            <a:avLst/>
          </a:prstGeom>
        </p:spPr>
      </p:pic>
      <p:sp>
        <p:nvSpPr>
          <p:cNvPr id="9222" name="Text Box 10"/>
          <p:cNvSpPr txBox="1">
            <a:spLocks noChangeArrowheads="1"/>
          </p:cNvSpPr>
          <p:nvPr/>
        </p:nvSpPr>
        <p:spPr bwMode="auto">
          <a:xfrm>
            <a:off x="5442630" y="5041642"/>
            <a:ext cx="3744912" cy="1384995"/>
          </a:xfrm>
          <a:prstGeom prst="rect">
            <a:avLst/>
          </a:prstGeom>
          <a:noFill/>
          <a:ln w="9525">
            <a:noFill/>
            <a:miter lim="800000"/>
            <a:headEnd/>
            <a:tailEnd/>
          </a:ln>
        </p:spPr>
        <p:txBody>
          <a:bodyPr>
            <a:spAutoFit/>
          </a:bodyPr>
          <a:lstStyle/>
          <a:p>
            <a:pPr>
              <a:spcBef>
                <a:spcPct val="50000"/>
              </a:spcBef>
            </a:pPr>
            <a:r>
              <a:rPr lang="en-GB" sz="2800" dirty="0">
                <a:latin typeface="Verdana" pitchFamily="34" charset="0"/>
              </a:rPr>
              <a:t>How does </a:t>
            </a:r>
            <a:r>
              <a:rPr lang="en-GB" sz="2800" b="1" dirty="0">
                <a:solidFill>
                  <a:srgbClr val="00B1AC"/>
                </a:solidFill>
                <a:latin typeface="Verdana" pitchFamily="34" charset="0"/>
              </a:rPr>
              <a:t>God</a:t>
            </a:r>
            <a:r>
              <a:rPr lang="en-GB" sz="2800" dirty="0">
                <a:latin typeface="Verdana" pitchFamily="34" charset="0"/>
              </a:rPr>
              <a:t> show </a:t>
            </a:r>
            <a:r>
              <a:rPr lang="en-GB" sz="2800" b="1" dirty="0">
                <a:solidFill>
                  <a:srgbClr val="8FD400"/>
                </a:solidFill>
                <a:latin typeface="Verdana" pitchFamily="34" charset="0"/>
              </a:rPr>
              <a:t>love</a:t>
            </a:r>
            <a:r>
              <a:rPr lang="en-GB" sz="2800" dirty="0">
                <a:latin typeface="Verdana" pitchFamily="34" charset="0"/>
              </a:rPr>
              <a:t> for </a:t>
            </a:r>
            <a:r>
              <a:rPr lang="en-GB" sz="2800" b="1" dirty="0" err="1">
                <a:solidFill>
                  <a:srgbClr val="E70033"/>
                </a:solidFill>
                <a:latin typeface="Verdana" pitchFamily="34" charset="0"/>
              </a:rPr>
              <a:t>Archal</a:t>
            </a:r>
            <a:r>
              <a:rPr lang="en-GB" sz="2800" b="1" dirty="0">
                <a:solidFill>
                  <a:srgbClr val="E70033"/>
                </a:solidFill>
                <a:latin typeface="Verdana" pitchFamily="34" charset="0"/>
              </a:rPr>
              <a:t>?</a:t>
            </a:r>
            <a:endParaRPr lang="en-US" sz="2800" b="1" dirty="0">
              <a:solidFill>
                <a:srgbClr val="E70033"/>
              </a:solidFill>
              <a:latin typeface="Verdan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fade">
                                      <p:cBhvr>
                                        <p:cTn id="7" dur="2000"/>
                                        <p:tgtEl>
                                          <p:spTgt spid="92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Brenda, aged seven, from Chiquimula parish school with her drawing of typical Chiquimula clothing. The parish focuses on health, education, vocational training &amp; indigenous culture, working towards strengthening levels of community organisation &amp; participation &amp; increasing knowledge of Mayan traditions &amp; values."/>
          <p:cNvPicPr>
            <a:picLocks noChangeAspect="1" noChangeArrowheads="1"/>
          </p:cNvPicPr>
          <p:nvPr/>
        </p:nvPicPr>
        <p:blipFill>
          <a:blip r:embed="rId3" cstate="print"/>
          <a:srcRect r="6398"/>
          <a:stretch>
            <a:fillRect/>
          </a:stretch>
        </p:blipFill>
        <p:spPr bwMode="auto">
          <a:xfrm>
            <a:off x="0" y="0"/>
            <a:ext cx="9144000" cy="6894286"/>
          </a:xfrm>
          <a:prstGeom prst="rect">
            <a:avLst/>
          </a:prstGeom>
          <a:noFill/>
          <a:ln w="9525">
            <a:noFill/>
            <a:miter lim="800000"/>
            <a:headEnd/>
            <a:tailEnd/>
          </a:ln>
        </p:spPr>
      </p:pic>
      <p:sp>
        <p:nvSpPr>
          <p:cNvPr id="10246" name="Text Box 15"/>
          <p:cNvSpPr txBox="1">
            <a:spLocks noChangeArrowheads="1"/>
          </p:cNvSpPr>
          <p:nvPr/>
        </p:nvSpPr>
        <p:spPr bwMode="auto">
          <a:xfrm>
            <a:off x="0" y="2492896"/>
            <a:ext cx="2987824" cy="3108543"/>
          </a:xfrm>
          <a:prstGeom prst="rect">
            <a:avLst/>
          </a:prstGeom>
          <a:noFill/>
          <a:ln w="9525">
            <a:noFill/>
            <a:miter lim="800000"/>
            <a:headEnd/>
            <a:tailEnd/>
          </a:ln>
        </p:spPr>
        <p:txBody>
          <a:bodyPr wrap="square">
            <a:spAutoFit/>
          </a:bodyPr>
          <a:lstStyle/>
          <a:p>
            <a:pPr>
              <a:spcBef>
                <a:spcPct val="50000"/>
              </a:spcBef>
            </a:pPr>
            <a:r>
              <a:rPr lang="en-GB" sz="2800" b="1" dirty="0">
                <a:solidFill>
                  <a:schemeClr val="bg1"/>
                </a:solidFill>
                <a:latin typeface="Verdana" pitchFamily="34" charset="0"/>
              </a:rPr>
              <a:t>Brenda from Guatemala enjoys drawing people she loves in </a:t>
            </a:r>
            <a:r>
              <a:rPr lang="en-GB" sz="2800" b="1" dirty="0" smtClean="0">
                <a:solidFill>
                  <a:schemeClr val="bg1"/>
                </a:solidFill>
                <a:latin typeface="Verdana" pitchFamily="34" charset="0"/>
              </a:rPr>
              <a:t/>
            </a:r>
            <a:br>
              <a:rPr lang="en-GB" sz="2800" b="1" dirty="0" smtClean="0">
                <a:solidFill>
                  <a:schemeClr val="bg1"/>
                </a:solidFill>
                <a:latin typeface="Verdana" pitchFamily="34" charset="0"/>
              </a:rPr>
            </a:br>
            <a:r>
              <a:rPr lang="en-GB" sz="2800" b="1" dirty="0" smtClean="0">
                <a:solidFill>
                  <a:schemeClr val="bg1"/>
                </a:solidFill>
                <a:latin typeface="Verdana" pitchFamily="34" charset="0"/>
              </a:rPr>
              <a:t>God’s </a:t>
            </a:r>
            <a:r>
              <a:rPr lang="en-GB" sz="2800" b="1" dirty="0">
                <a:solidFill>
                  <a:schemeClr val="bg1"/>
                </a:solidFill>
                <a:latin typeface="Verdana" pitchFamily="34" charset="0"/>
              </a:rPr>
              <a:t>world.</a:t>
            </a:r>
            <a:endParaRPr lang="en-US" sz="2800" b="1" dirty="0">
              <a:solidFill>
                <a:schemeClr val="bg1"/>
              </a:solidFill>
              <a:latin typeface="Verdana" pitchFamily="34" charset="0"/>
            </a:endParaRPr>
          </a:p>
        </p:txBody>
      </p:sp>
      <p:pic>
        <p:nvPicPr>
          <p:cNvPr id="6" name="Picture 5" descr="year-2-border_1.png"/>
          <p:cNvPicPr>
            <a:picLocks noChangeAspect="1"/>
          </p:cNvPicPr>
          <p:nvPr/>
        </p:nvPicPr>
        <p:blipFill>
          <a:blip r:embed="rId4" cstate="print"/>
          <a:stretch>
            <a:fillRect/>
          </a:stretch>
        </p:blipFill>
        <p:spPr>
          <a:xfrm>
            <a:off x="3131840" y="2996952"/>
            <a:ext cx="8064896" cy="5153025"/>
          </a:xfrm>
          <a:prstGeom prst="rect">
            <a:avLst/>
          </a:prstGeom>
        </p:spPr>
      </p:pic>
      <p:sp>
        <p:nvSpPr>
          <p:cNvPr id="10245" name="Text Box 13"/>
          <p:cNvSpPr txBox="1">
            <a:spLocks noChangeArrowheads="1"/>
          </p:cNvSpPr>
          <p:nvPr/>
        </p:nvSpPr>
        <p:spPr bwMode="auto">
          <a:xfrm>
            <a:off x="5513844" y="4725144"/>
            <a:ext cx="3455988" cy="1815882"/>
          </a:xfrm>
          <a:prstGeom prst="rect">
            <a:avLst/>
          </a:prstGeom>
          <a:noFill/>
          <a:ln w="9525">
            <a:noFill/>
            <a:miter lim="800000"/>
            <a:headEnd/>
            <a:tailEnd/>
          </a:ln>
        </p:spPr>
        <p:txBody>
          <a:bodyPr>
            <a:spAutoFit/>
          </a:bodyPr>
          <a:lstStyle/>
          <a:p>
            <a:pPr>
              <a:spcBef>
                <a:spcPct val="50000"/>
              </a:spcBef>
            </a:pPr>
            <a:r>
              <a:rPr lang="en-GB" sz="2800" b="1" dirty="0">
                <a:solidFill>
                  <a:srgbClr val="00B1AC"/>
                </a:solidFill>
                <a:latin typeface="Verdana" pitchFamily="34" charset="0"/>
              </a:rPr>
              <a:t>How</a:t>
            </a:r>
            <a:r>
              <a:rPr lang="en-GB" sz="2800" dirty="0">
                <a:latin typeface="Verdana" pitchFamily="34" charset="0"/>
              </a:rPr>
              <a:t> does </a:t>
            </a:r>
            <a:r>
              <a:rPr lang="en-GB" sz="2800" b="1" dirty="0">
                <a:solidFill>
                  <a:srgbClr val="E70033"/>
                </a:solidFill>
                <a:latin typeface="Verdana" pitchFamily="34" charset="0"/>
              </a:rPr>
              <a:t>God </a:t>
            </a:r>
            <a:r>
              <a:rPr lang="en-GB" sz="2800" b="1" dirty="0">
                <a:solidFill>
                  <a:srgbClr val="8FD400"/>
                </a:solidFill>
                <a:latin typeface="Verdana" pitchFamily="34" charset="0"/>
              </a:rPr>
              <a:t>care</a:t>
            </a:r>
            <a:r>
              <a:rPr lang="en-GB" sz="2800" dirty="0">
                <a:latin typeface="Verdana" pitchFamily="34" charset="0"/>
              </a:rPr>
              <a:t> for </a:t>
            </a:r>
            <a:r>
              <a:rPr lang="en-GB" sz="2800" b="1" dirty="0">
                <a:solidFill>
                  <a:srgbClr val="E70033"/>
                </a:solidFill>
                <a:latin typeface="Verdana" pitchFamily="34" charset="0"/>
              </a:rPr>
              <a:t>Brenda </a:t>
            </a:r>
            <a:r>
              <a:rPr lang="en-GB" sz="2800" dirty="0">
                <a:latin typeface="Verdana" pitchFamily="34" charset="0"/>
              </a:rPr>
              <a:t>and the </a:t>
            </a:r>
            <a:r>
              <a:rPr lang="en-GB" sz="2800" b="1" dirty="0">
                <a:solidFill>
                  <a:srgbClr val="00B1AC"/>
                </a:solidFill>
                <a:latin typeface="Verdana" pitchFamily="34" charset="0"/>
              </a:rPr>
              <a:t>people she loves?</a:t>
            </a:r>
            <a:endParaRPr lang="en-US" sz="2800" b="1" dirty="0">
              <a:solidFill>
                <a:srgbClr val="00B1AC"/>
              </a:solidFill>
              <a:latin typeface="Verdan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2000"/>
                                        <p:tgtEl>
                                          <p:spTgt spid="10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45FD418062994BAD02B81705B0A392" ma:contentTypeVersion="2" ma:contentTypeDescription="Create a new document." ma:contentTypeScope="" ma:versionID="40ca19b3da171e0f58036710ef055153">
  <xsd:schema xmlns:xsd="http://www.w3.org/2001/XMLSchema" xmlns:p="http://schemas.microsoft.com/office/2006/metadata/properties" xmlns:ns2="aa71144c-eb0d-41a5-a5a8-072cd86d28db" targetNamespace="http://schemas.microsoft.com/office/2006/metadata/properties" ma:root="true" ma:fieldsID="41e99588b10a4ffbdfe32965f726beec" ns2:_="">
    <xsd:import namespace="aa71144c-eb0d-41a5-a5a8-072cd86d28db"/>
    <xsd:element name="properties">
      <xsd:complexType>
        <xsd:sequence>
          <xsd:element name="documentManagement">
            <xsd:complexType>
              <xsd:all>
                <xsd:element ref="ns2:Year_x0020_group"/>
                <xsd:element ref="ns2:Document_x0020_type" minOccurs="0"/>
              </xsd:all>
            </xsd:complexType>
          </xsd:element>
        </xsd:sequence>
      </xsd:complexType>
    </xsd:element>
  </xsd:schema>
  <xsd:schema xmlns:xsd="http://www.w3.org/2001/XMLSchema" xmlns:dms="http://schemas.microsoft.com/office/2006/documentManagement/types" targetNamespace="aa71144c-eb0d-41a5-a5a8-072cd86d28db" elementFormDefault="qualified">
    <xsd:import namespace="http://schemas.microsoft.com/office/2006/documentManagement/types"/>
    <xsd:element name="Year_x0020_group" ma:index="8" ma:displayName="Year group" ma:default="Year 6" ma:format="Dropdown" ma:internalName="Year_x0020_group">
      <xsd:simpleType>
        <xsd:restriction base="dms:Choice">
          <xsd:enumeration value="EYFS"/>
          <xsd:enumeration value="Year 1"/>
          <xsd:enumeration value="Year 2"/>
          <xsd:enumeration value="Year 3"/>
          <xsd:enumeration value="Year 4"/>
          <xsd:enumeration value="Year 5"/>
          <xsd:enumeration value="Year 6"/>
          <xsd:enumeration value="All years"/>
        </xsd:restriction>
      </xsd:simpleType>
    </xsd:element>
    <xsd:element name="Document_x0020_type" ma:index="9" nillable="true" ma:displayName="Document type" ma:default="Resource" ma:format="Dropdown" ma:internalName="Document_x0020_type">
      <xsd:simpleType>
        <xsd:restriction base="dms:Choice">
          <xsd:enumeration value="Planning"/>
          <xsd:enumeration value="Resource"/>
          <xsd:enumeration value="Topic 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Document_x0020_type xmlns="aa71144c-eb0d-41a5-a5a8-072cd86d28db">Resource</Document_x0020_type>
    <Year_x0020_group xmlns="aa71144c-eb0d-41a5-a5a8-072cd86d28db">Year 2</Year_x0020_group>
  </documentManagement>
</p:properties>
</file>

<file path=customXml/itemProps1.xml><?xml version="1.0" encoding="utf-8"?>
<ds:datastoreItem xmlns:ds="http://schemas.openxmlformats.org/officeDocument/2006/customXml" ds:itemID="{9DDE60B8-A0A9-488C-8BE7-D9F84C90A585}">
  <ds:schemaRefs>
    <ds:schemaRef ds:uri="http://schemas.microsoft.com/office/2006/metadata/longProperties"/>
  </ds:schemaRefs>
</ds:datastoreItem>
</file>

<file path=customXml/itemProps2.xml><?xml version="1.0" encoding="utf-8"?>
<ds:datastoreItem xmlns:ds="http://schemas.openxmlformats.org/officeDocument/2006/customXml" ds:itemID="{A7D82654-D0EC-46A2-904B-24801E9652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71144c-eb0d-41a5-a5a8-072cd86d28d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E1F5E41-2258-4CC5-9152-90FBDC0C95D6}">
  <ds:schemaRefs>
    <ds:schemaRef ds:uri="http://schemas.microsoft.com/sharepoint/v3/contenttype/forms"/>
  </ds:schemaRefs>
</ds:datastoreItem>
</file>

<file path=customXml/itemProps4.xml><?xml version="1.0" encoding="utf-8"?>
<ds:datastoreItem xmlns:ds="http://schemas.openxmlformats.org/officeDocument/2006/customXml" ds:itemID="{65F00AB0-05D4-41CD-9060-D00E3AA5B7A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aa71144c-eb0d-41a5-a5a8-072cd86d28db"/>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933</TotalTime>
  <Words>480</Words>
  <Application>Microsoft Office PowerPoint</Application>
  <PresentationFormat>On-screen Show (4:3)</PresentationFormat>
  <Paragraphs>50</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Slide 1</vt:lpstr>
      <vt:lpstr>Good News about God</vt:lpstr>
      <vt:lpstr>Slide 3</vt:lpstr>
      <vt:lpstr>Slide 4</vt:lpstr>
      <vt:lpstr>Slide 5</vt:lpstr>
      <vt:lpstr>Slide 6</vt:lpstr>
      <vt:lpstr>Slide 7</vt:lpstr>
      <vt:lpstr>Slide 8</vt:lpstr>
      <vt:lpstr>Slide 9</vt:lpstr>
      <vt:lpstr>Slide 10</vt:lpstr>
      <vt:lpstr>Slide 11</vt:lpstr>
      <vt:lpstr>Slide 12</vt:lpstr>
    </vt:vector>
  </TitlesOfParts>
  <Company>cafod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lmcintyre</dc:creator>
  <cp:lastModifiedBy>ktoftera</cp:lastModifiedBy>
  <cp:revision>76</cp:revision>
  <dcterms:created xsi:type="dcterms:W3CDTF">2010-11-11T11:53:58Z</dcterms:created>
  <dcterms:modified xsi:type="dcterms:W3CDTF">2014-10-17T16:01:59Z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5600.00000000000</vt:lpwstr>
  </property>
  <property fmtid="{D5CDD505-2E9C-101B-9397-08002B2CF9AE}" pid="3" name="ContentType">
    <vt:lpwstr>Document</vt:lpwstr>
  </property>
  <property fmtid="{D5CDD505-2E9C-101B-9397-08002B2CF9AE}" pid="4" name="ContentTypeId">
    <vt:lpwstr>0x010100B945FD418062994BAD02B81705B0A392</vt:lpwstr>
  </property>
</Properties>
</file>