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4" r:id="rId3"/>
    <p:sldId id="265" r:id="rId4"/>
    <p:sldId id="262" r:id="rId5"/>
    <p:sldId id="266" r:id="rId6"/>
    <p:sldId id="267" r:id="rId7"/>
    <p:sldId id="268" r:id="rId8"/>
  </p:sldIdLst>
  <p:sldSz cx="7562850" cy="10688638"/>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6">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platt1@hotmail.com" initials="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A925"/>
    <a:srgbClr val="F4DB39"/>
    <a:srgbClr val="1672AD"/>
    <a:srgbClr val="0092D2"/>
    <a:srgbClr val="CC006A"/>
    <a:srgbClr val="70881F"/>
    <a:srgbClr val="9AB5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snapToObjects="1" showGuides="1">
      <p:cViewPr varScale="1">
        <p:scale>
          <a:sx n="67" d="100"/>
          <a:sy n="67" d="100"/>
        </p:scale>
        <p:origin x="1590" y="66"/>
      </p:cViewPr>
      <p:guideLst>
        <p:guide orient="horz" pos="3366"/>
        <p:guide pos="238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3320407"/>
            <a:ext cx="6428423" cy="2291129"/>
          </a:xfrm>
        </p:spPr>
        <p:txBody>
          <a:bodyPr/>
          <a:lstStyle/>
          <a:p>
            <a:r>
              <a:rPr lang="en-GB" smtClean="0"/>
              <a:t>Click to edit Master title style</a:t>
            </a:r>
            <a:endParaRPr lang="en-US"/>
          </a:p>
        </p:txBody>
      </p:sp>
      <p:sp>
        <p:nvSpPr>
          <p:cNvPr id="3" name="Subtitl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873D3E2-F9CA-FF47-9B02-CD954EEBE0EB}"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873D3E2-F9CA-FF47-9B02-CD954EEBE0EB}"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35084" y="668040"/>
            <a:ext cx="1407530" cy="1421440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12493" y="668040"/>
            <a:ext cx="4096544" cy="1421440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873D3E2-F9CA-FF47-9B02-CD954EEBE0EB}"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873D3E2-F9CA-FF47-9B02-CD954EEBE0EB}"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413" y="6868441"/>
            <a:ext cx="6428423" cy="2122882"/>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873D3E2-F9CA-FF47-9B02-CD954EEBE0EB}"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873D3E2-F9CA-FF47-9B02-CD954EEBE0EB}"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8041"/>
            <a:ext cx="6806565" cy="178144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873D3E2-F9CA-FF47-9B02-CD954EEBE0EB}" type="datetimeFigureOut">
              <a:rPr lang="en-US" smtClean="0"/>
              <a:pPr/>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873D3E2-F9CA-FF47-9B02-CD954EEBE0EB}" type="datetimeFigureOut">
              <a:rPr lang="en-US" smtClean="0"/>
              <a:pPr/>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3D3E2-F9CA-FF47-9B02-CD954EEBE0EB}" type="datetimeFigureOut">
              <a:rPr lang="en-US" smtClean="0"/>
              <a:pPr/>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143" y="425566"/>
            <a:ext cx="2488126" cy="181113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873D3E2-F9CA-FF47-9B02-CD954EEBE0EB}"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72" y="7482047"/>
            <a:ext cx="4537710" cy="88329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873D3E2-F9CA-FF47-9B02-CD954EEBE0EB}"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6C9A-372C-F94B-8DAC-934E4B1B32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0873D3E2-F9CA-FF47-9B02-CD954EEBE0EB}" type="datetimeFigureOut">
              <a:rPr lang="en-US" smtClean="0"/>
              <a:pPr/>
              <a:t>8/20/2015</a:t>
            </a:fld>
            <a:endParaRPr lang="en-US"/>
          </a:p>
        </p:txBody>
      </p:sp>
      <p:sp>
        <p:nvSpPr>
          <p:cNvPr id="5" name="Footer Placeholder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F1BA6C9A-372C-F94B-8DAC-934E4B1B32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378000" y="9611519"/>
            <a:ext cx="6802576" cy="3636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6" descr="1C1W-webWidget-1.jpg"/>
          <p:cNvPicPr>
            <a:picLocks noChangeAspect="1"/>
          </p:cNvPicPr>
          <p:nvPr/>
        </p:nvPicPr>
        <p:blipFill>
          <a:blip r:embed="rId2"/>
          <a:srcRect l="59930" t="-1263" b="2"/>
          <a:stretch>
            <a:fillRect/>
          </a:stretch>
        </p:blipFill>
        <p:spPr bwMode="auto">
          <a:xfrm rot="10800000">
            <a:off x="405719" y="6334919"/>
            <a:ext cx="6748562" cy="249890"/>
          </a:xfrm>
          <a:prstGeom prst="rect">
            <a:avLst/>
          </a:prstGeom>
          <a:noFill/>
          <a:ln w="9525">
            <a:noFill/>
            <a:miter lim="800000"/>
            <a:headEnd/>
            <a:tailEnd/>
          </a:ln>
        </p:spPr>
      </p:pic>
      <p:sp>
        <p:nvSpPr>
          <p:cNvPr id="5" name="Rectangle 4"/>
          <p:cNvSpPr/>
          <p:nvPr/>
        </p:nvSpPr>
        <p:spPr>
          <a:xfrm>
            <a:off x="360000" y="9936000"/>
            <a:ext cx="6840000" cy="383881"/>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CF_logo_top.png"/>
          <p:cNvPicPr>
            <a:picLocks noChangeAspect="1"/>
          </p:cNvPicPr>
          <p:nvPr/>
        </p:nvPicPr>
        <p:blipFill>
          <a:blip r:embed="rId3"/>
          <a:stretch>
            <a:fillRect/>
          </a:stretch>
        </p:blipFill>
        <p:spPr>
          <a:xfrm>
            <a:off x="5534025" y="9928800"/>
            <a:ext cx="1183753" cy="410689"/>
          </a:xfrm>
          <a:prstGeom prst="rect">
            <a:avLst/>
          </a:prstGeom>
        </p:spPr>
      </p:pic>
      <p:sp>
        <p:nvSpPr>
          <p:cNvPr id="7" name="TextBox 6"/>
          <p:cNvSpPr txBox="1"/>
          <p:nvPr/>
        </p:nvSpPr>
        <p:spPr>
          <a:xfrm>
            <a:off x="504825" y="9975439"/>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11" name="Rounded Rectangle 10"/>
          <p:cNvSpPr/>
          <p:nvPr/>
        </p:nvSpPr>
        <p:spPr>
          <a:xfrm rot="10800000" flipV="1">
            <a:off x="360000" y="5649119"/>
            <a:ext cx="6840000" cy="360000"/>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60000" y="5856720"/>
            <a:ext cx="6840000" cy="613319"/>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360000"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154281"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05719" y="5824800"/>
            <a:ext cx="6748562" cy="461665"/>
          </a:xfrm>
          <a:prstGeom prst="rect">
            <a:avLst/>
          </a:prstGeom>
          <a:noFill/>
        </p:spPr>
        <p:txBody>
          <a:bodyPr wrap="square" rtlCol="0">
            <a:spAutoFit/>
          </a:bodyPr>
          <a:lstStyle/>
          <a:p>
            <a:pPr algn="ctr"/>
            <a:r>
              <a:rPr lang="en-US" sz="2400" b="1" dirty="0" smtClean="0">
                <a:solidFill>
                  <a:schemeClr val="bg1"/>
                </a:solidFill>
              </a:rPr>
              <a:t>Below the poverty line card 1</a:t>
            </a:r>
            <a:endParaRPr lang="en-US" sz="2400" b="1" dirty="0">
              <a:solidFill>
                <a:schemeClr val="bg1"/>
              </a:solidFill>
            </a:endParaRPr>
          </a:p>
        </p:txBody>
      </p:sp>
      <p:cxnSp>
        <p:nvCxnSpPr>
          <p:cNvPr id="36" name="Straight Connector 35"/>
          <p:cNvCxnSpPr/>
          <p:nvPr/>
        </p:nvCxnSpPr>
        <p:spPr>
          <a:xfrm>
            <a:off x="0" y="5341937"/>
            <a:ext cx="7562850" cy="1588"/>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 name="Rounded Rectangle 50"/>
          <p:cNvSpPr/>
          <p:nvPr/>
        </p:nvSpPr>
        <p:spPr>
          <a:xfrm>
            <a:off x="733425" y="8697119"/>
            <a:ext cx="6096000" cy="720000"/>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Stop producing! </a:t>
            </a:r>
          </a:p>
          <a:p>
            <a:pPr algn="ctr"/>
            <a:r>
              <a:rPr lang="en-US" sz="1400" dirty="0" smtClean="0">
                <a:solidFill>
                  <a:schemeClr val="tx1"/>
                </a:solidFill>
              </a:rPr>
              <a:t>You have fallen below the poverty line, </a:t>
            </a:r>
          </a:p>
          <a:p>
            <a:pPr algn="ctr"/>
            <a:r>
              <a:rPr lang="en-US" sz="1400" dirty="0" smtClean="0">
                <a:solidFill>
                  <a:schemeClr val="tx1"/>
                </a:solidFill>
              </a:rPr>
              <a:t>you must now face the consequences.</a:t>
            </a:r>
            <a:endParaRPr lang="en-US" sz="1400" dirty="0">
              <a:solidFill>
                <a:schemeClr val="tx1"/>
              </a:solidFill>
            </a:endParaRPr>
          </a:p>
        </p:txBody>
      </p:sp>
      <p:pic>
        <p:nvPicPr>
          <p:cNvPr id="53" name="Picture 2"/>
          <p:cNvPicPr>
            <a:picLocks noChangeAspect="1" noChangeArrowheads="1"/>
          </p:cNvPicPr>
          <p:nvPr/>
        </p:nvPicPr>
        <p:blipFill>
          <a:blip r:embed="rId4"/>
          <a:stretch>
            <a:fillRect/>
          </a:stretch>
        </p:blipFill>
        <p:spPr bwMode="auto">
          <a:xfrm>
            <a:off x="2656111" y="6761862"/>
            <a:ext cx="1782857" cy="1782857"/>
          </a:xfrm>
          <a:prstGeom prst="roundRect">
            <a:avLst>
              <a:gd name="adj" fmla="val 10104"/>
            </a:avLst>
          </a:prstGeom>
          <a:ln w="88900" cap="sq" cmpd="thickThin">
            <a:noFill/>
            <a:prstDash val="solid"/>
            <a:miter lim="800000"/>
          </a:ln>
          <a:effectLst/>
        </p:spPr>
      </p:pic>
      <p:grpSp>
        <p:nvGrpSpPr>
          <p:cNvPr id="4" name="Group 3"/>
          <p:cNvGrpSpPr/>
          <p:nvPr/>
        </p:nvGrpSpPr>
        <p:grpSpPr>
          <a:xfrm flipV="1">
            <a:off x="360000" y="325438"/>
            <a:ext cx="6840000" cy="4739282"/>
            <a:chOff x="360000" y="325438"/>
            <a:chExt cx="6840000" cy="4739282"/>
          </a:xfrm>
        </p:grpSpPr>
        <p:sp>
          <p:nvSpPr>
            <p:cNvPr id="83" name="Rectangle 82"/>
            <p:cNvSpPr/>
            <p:nvPr/>
          </p:nvSpPr>
          <p:spPr>
            <a:xfrm>
              <a:off x="378000" y="4120183"/>
              <a:ext cx="6822000" cy="597457"/>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360000" y="4679520"/>
              <a:ext cx="6840000" cy="3852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504825" y="4717640"/>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69" name="Rounded Rectangle 68"/>
            <p:cNvSpPr/>
            <p:nvPr/>
          </p:nvSpPr>
          <p:spPr>
            <a:xfrm>
              <a:off x="397424" y="874438"/>
              <a:ext cx="6756857" cy="1855880"/>
            </a:xfrm>
            <a:prstGeom prst="roundRect">
              <a:avLst>
                <a:gd name="adj" fmla="val 7955"/>
              </a:avLst>
            </a:prstGeom>
            <a:solidFill>
              <a:srgbClr val="8EA925">
                <a:alpha val="10000"/>
              </a:srgbClr>
            </a:solidFill>
            <a:ln w="19050" cap="flat" cmpd="sng" algn="ctr">
              <a:solidFill>
                <a:srgbClr val="70881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378000" y="325438"/>
              <a:ext cx="6802576" cy="3204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Below the poverty line card 1</a:t>
              </a:r>
              <a:endParaRPr lang="en-US" sz="1400" b="1" dirty="0"/>
            </a:p>
          </p:txBody>
        </p:sp>
        <p:sp>
          <p:nvSpPr>
            <p:cNvPr id="73" name="TextBox 72"/>
            <p:cNvSpPr txBox="1"/>
            <p:nvPr/>
          </p:nvSpPr>
          <p:spPr>
            <a:xfrm>
              <a:off x="3476625" y="1495706"/>
              <a:ext cx="644175" cy="400110"/>
            </a:xfrm>
            <a:prstGeom prst="rect">
              <a:avLst/>
            </a:prstGeom>
            <a:noFill/>
          </p:spPr>
          <p:txBody>
            <a:bodyPr wrap="square" rtlCol="0">
              <a:spAutoFit/>
            </a:bodyPr>
            <a:lstStyle/>
            <a:p>
              <a:pPr algn="ctr"/>
              <a:r>
                <a:rPr lang="en-US" sz="2000" b="1" i="1" dirty="0" smtClean="0">
                  <a:solidFill>
                    <a:srgbClr val="FFFFFF"/>
                  </a:solidFill>
                </a:rPr>
                <a:t>O</a:t>
              </a:r>
              <a:endParaRPr lang="en-US" sz="2000" b="1" i="1" dirty="0">
                <a:solidFill>
                  <a:srgbClr val="FFFFFF"/>
                </a:solidFill>
              </a:endParaRPr>
            </a:p>
          </p:txBody>
        </p:sp>
        <p:sp>
          <p:nvSpPr>
            <p:cNvPr id="84" name="TextBox 83"/>
            <p:cNvSpPr txBox="1"/>
            <p:nvPr/>
          </p:nvSpPr>
          <p:spPr>
            <a:xfrm>
              <a:off x="733425" y="4120183"/>
              <a:ext cx="6096000" cy="492443"/>
            </a:xfrm>
            <a:prstGeom prst="rect">
              <a:avLst/>
            </a:prstGeom>
            <a:noFill/>
          </p:spPr>
          <p:txBody>
            <a:bodyPr wrap="square" rtlCol="0">
              <a:spAutoFit/>
            </a:bodyPr>
            <a:lstStyle/>
            <a:p>
              <a:pPr algn="ctr"/>
              <a:r>
                <a:rPr lang="en-GB" sz="1300" dirty="0" smtClean="0">
                  <a:solidFill>
                    <a:schemeClr val="bg1"/>
                  </a:solidFill>
                </a:rPr>
                <a:t>Stop production whilst you are doing this task. When you </a:t>
              </a:r>
              <a:r>
                <a:rPr lang="en-GB" sz="1300" dirty="0" smtClean="0">
                  <a:solidFill>
                    <a:schemeClr val="bg1"/>
                  </a:solidFill>
                </a:rPr>
                <a:t>have </a:t>
              </a:r>
              <a:r>
                <a:rPr lang="en-GB" sz="1300" dirty="0" smtClean="0">
                  <a:solidFill>
                    <a:schemeClr val="bg1"/>
                  </a:solidFill>
                </a:rPr>
                <a:t>finished, tell the leader and wait to be told when you can start again! </a:t>
              </a:r>
              <a:endParaRPr lang="en-US" sz="1300" dirty="0">
                <a:solidFill>
                  <a:schemeClr val="bg1"/>
                </a:solidFill>
              </a:endParaRPr>
            </a:p>
          </p:txBody>
        </p:sp>
        <p:sp>
          <p:nvSpPr>
            <p:cNvPr id="2" name="TextBox 1"/>
            <p:cNvSpPr txBox="1"/>
            <p:nvPr/>
          </p:nvSpPr>
          <p:spPr>
            <a:xfrm>
              <a:off x="405719" y="2845088"/>
              <a:ext cx="6794281" cy="1223412"/>
            </a:xfrm>
            <a:prstGeom prst="rect">
              <a:avLst/>
            </a:prstGeom>
            <a:noFill/>
          </p:spPr>
          <p:txBody>
            <a:bodyPr wrap="square" rtlCol="0">
              <a:spAutoFit/>
            </a:bodyPr>
            <a:lstStyle/>
            <a:p>
              <a:pPr>
                <a:spcAft>
                  <a:spcPts val="900"/>
                </a:spcAft>
              </a:pPr>
              <a:r>
                <a:rPr lang="en-US" sz="1100" b="1" dirty="0" smtClean="0">
                  <a:solidFill>
                    <a:srgbClr val="CC006A"/>
                  </a:solidFill>
                </a:rPr>
                <a:t>Your task:</a:t>
              </a:r>
              <a:endParaRPr lang="en-US" sz="1100" b="1" dirty="0">
                <a:solidFill>
                  <a:srgbClr val="CC006A"/>
                </a:solidFill>
              </a:endParaRPr>
            </a:p>
            <a:p>
              <a:r>
                <a:rPr lang="en-GB" sz="1100" dirty="0" smtClean="0"/>
                <a:t>Write a letter from the father, telling his family how he’s getting on. Consider urban poverty issues – housing, crime, job finding and lack of community. What might he be missing?</a:t>
              </a:r>
            </a:p>
            <a:p>
              <a:endParaRPr lang="en-GB" sz="1100" dirty="0" smtClean="0"/>
            </a:p>
            <a:p>
              <a:pPr>
                <a:spcAft>
                  <a:spcPts val="900"/>
                </a:spcAft>
              </a:pPr>
              <a:r>
                <a:rPr lang="en-GB" sz="1100" dirty="0" smtClean="0"/>
                <a:t>Use the large paper </a:t>
              </a:r>
              <a:r>
                <a:rPr lang="en-GB" sz="1100" dirty="0"/>
                <a:t>and marker pen. One member of your family needs to be prepared to </a:t>
              </a:r>
              <a:r>
                <a:rPr lang="en-GB" sz="1100" dirty="0" smtClean="0"/>
                <a:t>feed back </a:t>
              </a:r>
              <a:r>
                <a:rPr lang="en-GB" sz="1100" dirty="0"/>
                <a:t>on this task to the whole group at the end.</a:t>
              </a:r>
              <a:endParaRPr lang="en-US" sz="1100" dirty="0"/>
            </a:p>
          </p:txBody>
        </p:sp>
        <p:sp>
          <p:nvSpPr>
            <p:cNvPr id="3" name="TextBox 2"/>
            <p:cNvSpPr txBox="1"/>
            <p:nvPr/>
          </p:nvSpPr>
          <p:spPr>
            <a:xfrm>
              <a:off x="504825" y="967690"/>
              <a:ext cx="6542775" cy="1692771"/>
            </a:xfrm>
            <a:prstGeom prst="rect">
              <a:avLst/>
            </a:prstGeom>
            <a:noFill/>
          </p:spPr>
          <p:txBody>
            <a:bodyPr wrap="square" rtlCol="0">
              <a:spAutoFit/>
            </a:bodyPr>
            <a:lstStyle/>
            <a:p>
              <a:r>
                <a:rPr lang="en-GB" sz="1300" dirty="0" smtClean="0"/>
                <a:t>You have been affected by climate change and have not been able to produce enough to stay above the poverty line. This means you do not have enough income to pay for the necessities in life. Your family will not have enough to eat, may be more likely to become ill and will not be able to pay for education.</a:t>
              </a:r>
            </a:p>
            <a:p>
              <a:r>
                <a:rPr lang="en-GB" sz="1300" dirty="0" smtClean="0"/>
                <a:t>  </a:t>
              </a:r>
            </a:p>
            <a:p>
              <a:r>
                <a:rPr lang="en-GB" sz="1300" dirty="0" smtClean="0"/>
                <a:t>The father in your family has had to make the difficult decision to move to a distant city where he believes he can find work.</a:t>
              </a:r>
              <a:endParaRPr lang="en-GB" dirty="0"/>
            </a:p>
          </p:txBody>
        </p:sp>
      </p:grpSp>
      <p:pic>
        <p:nvPicPr>
          <p:cNvPr id="26" name="Picture 25" descr="CF_logo_top.png"/>
          <p:cNvPicPr>
            <a:picLocks noChangeAspect="1"/>
          </p:cNvPicPr>
          <p:nvPr/>
        </p:nvPicPr>
        <p:blipFill>
          <a:blip r:embed="rId3"/>
          <a:stretch>
            <a:fillRect/>
          </a:stretch>
        </p:blipFill>
        <p:spPr>
          <a:xfrm rot="10800000">
            <a:off x="5511577" y="293634"/>
            <a:ext cx="1183753" cy="410689"/>
          </a:xfrm>
          <a:prstGeom prst="rect">
            <a:avLst/>
          </a:prstGeom>
        </p:spPr>
      </p:pic>
    </p:spTree>
    <p:extLst>
      <p:ext uri="{BB962C8B-B14F-4D97-AF65-F5344CB8AC3E}">
        <p14:creationId xmlns:p14="http://schemas.microsoft.com/office/powerpoint/2010/main" val="3670470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378000" y="9611519"/>
            <a:ext cx="6802576" cy="3636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6" descr="1C1W-webWidget-1.jpg"/>
          <p:cNvPicPr>
            <a:picLocks noChangeAspect="1"/>
          </p:cNvPicPr>
          <p:nvPr/>
        </p:nvPicPr>
        <p:blipFill>
          <a:blip r:embed="rId2"/>
          <a:srcRect l="59930" t="-1263" b="2"/>
          <a:stretch>
            <a:fillRect/>
          </a:stretch>
        </p:blipFill>
        <p:spPr bwMode="auto">
          <a:xfrm rot="10800000">
            <a:off x="405719" y="6334919"/>
            <a:ext cx="6748562" cy="249890"/>
          </a:xfrm>
          <a:prstGeom prst="rect">
            <a:avLst/>
          </a:prstGeom>
          <a:noFill/>
          <a:ln w="9525">
            <a:noFill/>
            <a:miter lim="800000"/>
            <a:headEnd/>
            <a:tailEnd/>
          </a:ln>
        </p:spPr>
      </p:pic>
      <p:sp>
        <p:nvSpPr>
          <p:cNvPr id="5" name="Rectangle 4"/>
          <p:cNvSpPr/>
          <p:nvPr/>
        </p:nvSpPr>
        <p:spPr>
          <a:xfrm>
            <a:off x="360000" y="9936000"/>
            <a:ext cx="6840000" cy="383881"/>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CF_logo_top.png"/>
          <p:cNvPicPr>
            <a:picLocks noChangeAspect="1"/>
          </p:cNvPicPr>
          <p:nvPr/>
        </p:nvPicPr>
        <p:blipFill>
          <a:blip r:embed="rId3"/>
          <a:stretch>
            <a:fillRect/>
          </a:stretch>
        </p:blipFill>
        <p:spPr>
          <a:xfrm>
            <a:off x="5534025" y="9928800"/>
            <a:ext cx="1183753" cy="410689"/>
          </a:xfrm>
          <a:prstGeom prst="rect">
            <a:avLst/>
          </a:prstGeom>
        </p:spPr>
      </p:pic>
      <p:sp>
        <p:nvSpPr>
          <p:cNvPr id="7" name="TextBox 6"/>
          <p:cNvSpPr txBox="1"/>
          <p:nvPr/>
        </p:nvSpPr>
        <p:spPr>
          <a:xfrm>
            <a:off x="504825" y="9975439"/>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11" name="Rounded Rectangle 10"/>
          <p:cNvSpPr/>
          <p:nvPr/>
        </p:nvSpPr>
        <p:spPr>
          <a:xfrm rot="10800000" flipV="1">
            <a:off x="360000" y="5649119"/>
            <a:ext cx="6840000" cy="360000"/>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60000" y="5856720"/>
            <a:ext cx="6840000" cy="613319"/>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360000"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154281"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05719" y="5824800"/>
            <a:ext cx="6748562" cy="461665"/>
          </a:xfrm>
          <a:prstGeom prst="rect">
            <a:avLst/>
          </a:prstGeom>
          <a:noFill/>
        </p:spPr>
        <p:txBody>
          <a:bodyPr wrap="square" rtlCol="0">
            <a:spAutoFit/>
          </a:bodyPr>
          <a:lstStyle/>
          <a:p>
            <a:pPr algn="ctr"/>
            <a:r>
              <a:rPr lang="en-US" sz="2400" b="1" dirty="0" smtClean="0">
                <a:solidFill>
                  <a:schemeClr val="bg1"/>
                </a:solidFill>
              </a:rPr>
              <a:t>Below the poverty line card 2</a:t>
            </a:r>
            <a:endParaRPr lang="en-US" sz="2400" b="1" dirty="0">
              <a:solidFill>
                <a:schemeClr val="bg1"/>
              </a:solidFill>
            </a:endParaRPr>
          </a:p>
        </p:txBody>
      </p:sp>
      <p:cxnSp>
        <p:nvCxnSpPr>
          <p:cNvPr id="36" name="Straight Connector 35"/>
          <p:cNvCxnSpPr/>
          <p:nvPr/>
        </p:nvCxnSpPr>
        <p:spPr>
          <a:xfrm>
            <a:off x="0" y="5341937"/>
            <a:ext cx="7562850" cy="1588"/>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 name="Rounded Rectangle 50"/>
          <p:cNvSpPr/>
          <p:nvPr/>
        </p:nvSpPr>
        <p:spPr>
          <a:xfrm>
            <a:off x="733425" y="8697119"/>
            <a:ext cx="6096000" cy="720000"/>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Stop producing! </a:t>
            </a:r>
          </a:p>
          <a:p>
            <a:pPr algn="ctr"/>
            <a:r>
              <a:rPr lang="en-US" sz="1400" dirty="0" smtClean="0">
                <a:solidFill>
                  <a:schemeClr val="tx1"/>
                </a:solidFill>
              </a:rPr>
              <a:t>You have fallen below the poverty line, </a:t>
            </a:r>
          </a:p>
          <a:p>
            <a:pPr algn="ctr"/>
            <a:r>
              <a:rPr lang="en-US" sz="1400" dirty="0" smtClean="0">
                <a:solidFill>
                  <a:schemeClr val="tx1"/>
                </a:solidFill>
              </a:rPr>
              <a:t>you must now face the consequences.</a:t>
            </a:r>
            <a:endParaRPr lang="en-US" sz="1400" dirty="0">
              <a:solidFill>
                <a:schemeClr val="tx1"/>
              </a:solidFill>
            </a:endParaRPr>
          </a:p>
        </p:txBody>
      </p:sp>
      <p:pic>
        <p:nvPicPr>
          <p:cNvPr id="53" name="Picture 2"/>
          <p:cNvPicPr>
            <a:picLocks noChangeAspect="1" noChangeArrowheads="1"/>
          </p:cNvPicPr>
          <p:nvPr/>
        </p:nvPicPr>
        <p:blipFill>
          <a:blip r:embed="rId4"/>
          <a:stretch>
            <a:fillRect/>
          </a:stretch>
        </p:blipFill>
        <p:spPr bwMode="auto">
          <a:xfrm>
            <a:off x="2656111" y="6761862"/>
            <a:ext cx="1782857" cy="1782857"/>
          </a:xfrm>
          <a:prstGeom prst="roundRect">
            <a:avLst>
              <a:gd name="adj" fmla="val 10104"/>
            </a:avLst>
          </a:prstGeom>
          <a:ln w="88900" cap="sq" cmpd="thickThin">
            <a:noFill/>
            <a:prstDash val="solid"/>
            <a:miter lim="800000"/>
          </a:ln>
          <a:effectLst/>
        </p:spPr>
      </p:pic>
      <p:grpSp>
        <p:nvGrpSpPr>
          <p:cNvPr id="4" name="Group 3"/>
          <p:cNvGrpSpPr/>
          <p:nvPr/>
        </p:nvGrpSpPr>
        <p:grpSpPr>
          <a:xfrm flipV="1">
            <a:off x="360000" y="342408"/>
            <a:ext cx="6840000" cy="4739282"/>
            <a:chOff x="360000" y="325438"/>
            <a:chExt cx="6840000" cy="4739282"/>
          </a:xfrm>
        </p:grpSpPr>
        <p:sp>
          <p:nvSpPr>
            <p:cNvPr id="83" name="Rectangle 82"/>
            <p:cNvSpPr/>
            <p:nvPr/>
          </p:nvSpPr>
          <p:spPr>
            <a:xfrm>
              <a:off x="378000" y="4120183"/>
              <a:ext cx="6822000" cy="597457"/>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360000" y="4679520"/>
              <a:ext cx="6840000" cy="3852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504825" y="4717640"/>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69" name="Rounded Rectangle 68"/>
            <p:cNvSpPr/>
            <p:nvPr/>
          </p:nvSpPr>
          <p:spPr>
            <a:xfrm>
              <a:off x="397424" y="874438"/>
              <a:ext cx="6756857" cy="1805586"/>
            </a:xfrm>
            <a:prstGeom prst="roundRect">
              <a:avLst>
                <a:gd name="adj" fmla="val 7955"/>
              </a:avLst>
            </a:prstGeom>
            <a:solidFill>
              <a:srgbClr val="8EA925">
                <a:alpha val="10000"/>
              </a:srgbClr>
            </a:solidFill>
            <a:ln w="19050" cap="flat" cmpd="sng" algn="ctr">
              <a:solidFill>
                <a:srgbClr val="70881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378000" y="325438"/>
              <a:ext cx="6802576" cy="3204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Below the poverty line card 2</a:t>
              </a:r>
              <a:endParaRPr lang="en-US" sz="1400" b="1" dirty="0"/>
            </a:p>
          </p:txBody>
        </p:sp>
        <p:sp>
          <p:nvSpPr>
            <p:cNvPr id="73" name="TextBox 72"/>
            <p:cNvSpPr txBox="1"/>
            <p:nvPr/>
          </p:nvSpPr>
          <p:spPr>
            <a:xfrm>
              <a:off x="3476625" y="1495706"/>
              <a:ext cx="644175" cy="400110"/>
            </a:xfrm>
            <a:prstGeom prst="rect">
              <a:avLst/>
            </a:prstGeom>
            <a:noFill/>
          </p:spPr>
          <p:txBody>
            <a:bodyPr wrap="square" rtlCol="0">
              <a:spAutoFit/>
            </a:bodyPr>
            <a:lstStyle/>
            <a:p>
              <a:pPr algn="ctr"/>
              <a:r>
                <a:rPr lang="en-US" sz="2000" b="1" i="1" dirty="0" smtClean="0">
                  <a:solidFill>
                    <a:srgbClr val="FFFFFF"/>
                  </a:solidFill>
                </a:rPr>
                <a:t>O</a:t>
              </a:r>
              <a:endParaRPr lang="en-US" sz="2000" b="1" i="1" dirty="0">
                <a:solidFill>
                  <a:srgbClr val="FFFFFF"/>
                </a:solidFill>
              </a:endParaRPr>
            </a:p>
          </p:txBody>
        </p:sp>
        <p:sp>
          <p:nvSpPr>
            <p:cNvPr id="84" name="TextBox 83"/>
            <p:cNvSpPr txBox="1"/>
            <p:nvPr/>
          </p:nvSpPr>
          <p:spPr>
            <a:xfrm>
              <a:off x="733425" y="4120183"/>
              <a:ext cx="6096000" cy="492443"/>
            </a:xfrm>
            <a:prstGeom prst="rect">
              <a:avLst/>
            </a:prstGeom>
            <a:noFill/>
          </p:spPr>
          <p:txBody>
            <a:bodyPr wrap="square" rtlCol="0">
              <a:spAutoFit/>
            </a:bodyPr>
            <a:lstStyle/>
            <a:p>
              <a:pPr algn="ctr"/>
              <a:r>
                <a:rPr lang="en-GB" sz="1300" dirty="0">
                  <a:solidFill>
                    <a:schemeClr val="bg1"/>
                  </a:solidFill>
                </a:rPr>
                <a:t>Stop production whilst you are doing this task</a:t>
              </a:r>
              <a:r>
                <a:rPr lang="en-GB" sz="1300" dirty="0" smtClean="0">
                  <a:solidFill>
                    <a:schemeClr val="bg1"/>
                  </a:solidFill>
                </a:rPr>
                <a:t>. </a:t>
              </a:r>
              <a:r>
                <a:rPr lang="en-GB" sz="1300" dirty="0">
                  <a:solidFill>
                    <a:schemeClr val="bg1"/>
                  </a:solidFill>
                </a:rPr>
                <a:t>When you </a:t>
              </a:r>
              <a:r>
                <a:rPr lang="en-GB" sz="1300" dirty="0" smtClean="0">
                  <a:solidFill>
                    <a:schemeClr val="bg1"/>
                  </a:solidFill>
                </a:rPr>
                <a:t>have </a:t>
              </a:r>
              <a:r>
                <a:rPr lang="en-GB" sz="1300" dirty="0">
                  <a:solidFill>
                    <a:schemeClr val="bg1"/>
                  </a:solidFill>
                </a:rPr>
                <a:t>finished, tell the leader and wait to be told when you can start again! </a:t>
              </a:r>
              <a:endParaRPr lang="en-US" sz="1300" dirty="0">
                <a:solidFill>
                  <a:schemeClr val="bg1"/>
                </a:solidFill>
              </a:endParaRPr>
            </a:p>
          </p:txBody>
        </p:sp>
        <p:sp>
          <p:nvSpPr>
            <p:cNvPr id="2" name="TextBox 1"/>
            <p:cNvSpPr txBox="1"/>
            <p:nvPr/>
          </p:nvSpPr>
          <p:spPr>
            <a:xfrm>
              <a:off x="405719" y="2824039"/>
              <a:ext cx="6794281" cy="1223412"/>
            </a:xfrm>
            <a:prstGeom prst="rect">
              <a:avLst/>
            </a:prstGeom>
            <a:noFill/>
          </p:spPr>
          <p:txBody>
            <a:bodyPr wrap="square" rtlCol="0">
              <a:spAutoFit/>
            </a:bodyPr>
            <a:lstStyle/>
            <a:p>
              <a:pPr>
                <a:spcAft>
                  <a:spcPts val="900"/>
                </a:spcAft>
              </a:pPr>
              <a:r>
                <a:rPr lang="en-US" sz="1100" b="1" dirty="0" smtClean="0">
                  <a:solidFill>
                    <a:srgbClr val="CC006A"/>
                  </a:solidFill>
                </a:rPr>
                <a:t>Your task:</a:t>
              </a:r>
              <a:endParaRPr lang="en-US" sz="1100" b="1" dirty="0">
                <a:solidFill>
                  <a:srgbClr val="CC006A"/>
                </a:solidFill>
              </a:endParaRPr>
            </a:p>
            <a:p>
              <a:r>
                <a:rPr lang="en-GB" sz="1100" dirty="0" smtClean="0"/>
                <a:t>Plan your speech for a local community meeting where you have an opportunity to raise this issue with influential elders (these could be local government members).</a:t>
              </a:r>
            </a:p>
            <a:p>
              <a:endParaRPr lang="en-GB" sz="1100" dirty="0" smtClean="0"/>
            </a:p>
            <a:p>
              <a:pPr>
                <a:spcAft>
                  <a:spcPts val="900"/>
                </a:spcAft>
              </a:pPr>
              <a:r>
                <a:rPr lang="en-GB" sz="1100" dirty="0" smtClean="0"/>
                <a:t>Use the large paper </a:t>
              </a:r>
              <a:r>
                <a:rPr lang="en-GB" sz="1100" dirty="0"/>
                <a:t>and marker pen. </a:t>
              </a:r>
              <a:r>
                <a:rPr lang="en-GB" sz="1100" dirty="0" smtClean="0"/>
                <a:t>Remember to include your personal experience and how you feel about it, and some suggested solutions.</a:t>
              </a:r>
              <a:endParaRPr lang="en-US" sz="1100" dirty="0"/>
            </a:p>
          </p:txBody>
        </p:sp>
        <p:sp>
          <p:nvSpPr>
            <p:cNvPr id="3" name="TextBox 2"/>
            <p:cNvSpPr txBox="1"/>
            <p:nvPr/>
          </p:nvSpPr>
          <p:spPr>
            <a:xfrm>
              <a:off x="504825" y="967690"/>
              <a:ext cx="6542775" cy="1692771"/>
            </a:xfrm>
            <a:prstGeom prst="rect">
              <a:avLst/>
            </a:prstGeom>
            <a:noFill/>
          </p:spPr>
          <p:txBody>
            <a:bodyPr wrap="square" rtlCol="0">
              <a:spAutoFit/>
            </a:bodyPr>
            <a:lstStyle/>
            <a:p>
              <a:r>
                <a:rPr lang="en-GB" sz="1300" dirty="0" smtClean="0"/>
                <a:t>You have been affected by climate change and have not been able to produce enough to stay above the poverty line. This means you do not have enough income to pay for the necessities in life. </a:t>
              </a:r>
            </a:p>
            <a:p>
              <a:r>
                <a:rPr lang="en-GB" sz="1300" dirty="0" smtClean="0"/>
                <a:t>  </a:t>
              </a:r>
            </a:p>
            <a:p>
              <a:r>
                <a:rPr lang="en-GB" sz="1300" dirty="0" smtClean="0"/>
                <a:t>As a result of falling income, your family has not been eating enough. Your </a:t>
              </a:r>
              <a:r>
                <a:rPr lang="en-GB" sz="1300" dirty="0" smtClean="0"/>
                <a:t>seven-year-old </a:t>
              </a:r>
              <a:r>
                <a:rPr lang="en-GB" sz="1300" dirty="0" smtClean="0"/>
                <a:t>son has become unwell. You are aware of other families in the same situation and you want to raise this with the elders in your community.</a:t>
              </a:r>
              <a:endParaRPr lang="en-GB" sz="1300" dirty="0"/>
            </a:p>
          </p:txBody>
        </p:sp>
      </p:grpSp>
      <p:pic>
        <p:nvPicPr>
          <p:cNvPr id="26" name="Picture 25" descr="CF_logo_top.png"/>
          <p:cNvPicPr>
            <a:picLocks noChangeAspect="1"/>
          </p:cNvPicPr>
          <p:nvPr/>
        </p:nvPicPr>
        <p:blipFill>
          <a:blip r:embed="rId3"/>
          <a:stretch>
            <a:fillRect/>
          </a:stretch>
        </p:blipFill>
        <p:spPr>
          <a:xfrm rot="10800000">
            <a:off x="5534024" y="321903"/>
            <a:ext cx="1183753" cy="410689"/>
          </a:xfrm>
          <a:prstGeom prst="rect">
            <a:avLst/>
          </a:prstGeom>
        </p:spPr>
      </p:pic>
    </p:spTree>
    <p:extLst>
      <p:ext uri="{BB962C8B-B14F-4D97-AF65-F5344CB8AC3E}">
        <p14:creationId xmlns:p14="http://schemas.microsoft.com/office/powerpoint/2010/main" val="3670470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378000" y="9611519"/>
            <a:ext cx="6802576" cy="3636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6" descr="1C1W-webWidget-1.jpg"/>
          <p:cNvPicPr>
            <a:picLocks noChangeAspect="1"/>
          </p:cNvPicPr>
          <p:nvPr/>
        </p:nvPicPr>
        <p:blipFill>
          <a:blip r:embed="rId2"/>
          <a:srcRect l="59930" t="-1263" b="2"/>
          <a:stretch>
            <a:fillRect/>
          </a:stretch>
        </p:blipFill>
        <p:spPr bwMode="auto">
          <a:xfrm rot="10800000">
            <a:off x="405719" y="6334919"/>
            <a:ext cx="6748562" cy="249890"/>
          </a:xfrm>
          <a:prstGeom prst="rect">
            <a:avLst/>
          </a:prstGeom>
          <a:noFill/>
          <a:ln w="9525">
            <a:noFill/>
            <a:miter lim="800000"/>
            <a:headEnd/>
            <a:tailEnd/>
          </a:ln>
        </p:spPr>
      </p:pic>
      <p:sp>
        <p:nvSpPr>
          <p:cNvPr id="5" name="Rectangle 4"/>
          <p:cNvSpPr/>
          <p:nvPr/>
        </p:nvSpPr>
        <p:spPr>
          <a:xfrm>
            <a:off x="360000" y="9936000"/>
            <a:ext cx="6840000" cy="383881"/>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CF_logo_top.png"/>
          <p:cNvPicPr>
            <a:picLocks noChangeAspect="1"/>
          </p:cNvPicPr>
          <p:nvPr/>
        </p:nvPicPr>
        <p:blipFill>
          <a:blip r:embed="rId3"/>
          <a:stretch>
            <a:fillRect/>
          </a:stretch>
        </p:blipFill>
        <p:spPr>
          <a:xfrm>
            <a:off x="5534025" y="9928800"/>
            <a:ext cx="1183753" cy="410689"/>
          </a:xfrm>
          <a:prstGeom prst="rect">
            <a:avLst/>
          </a:prstGeom>
        </p:spPr>
      </p:pic>
      <p:sp>
        <p:nvSpPr>
          <p:cNvPr id="7" name="TextBox 6"/>
          <p:cNvSpPr txBox="1"/>
          <p:nvPr/>
        </p:nvSpPr>
        <p:spPr>
          <a:xfrm>
            <a:off x="504825" y="9975439"/>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11" name="Rounded Rectangle 10"/>
          <p:cNvSpPr/>
          <p:nvPr/>
        </p:nvSpPr>
        <p:spPr>
          <a:xfrm rot="10800000" flipV="1">
            <a:off x="360000" y="5649119"/>
            <a:ext cx="6840000" cy="360000"/>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60000" y="5856720"/>
            <a:ext cx="6840000" cy="613319"/>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360000"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154281"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05719" y="5824800"/>
            <a:ext cx="6748562" cy="461665"/>
          </a:xfrm>
          <a:prstGeom prst="rect">
            <a:avLst/>
          </a:prstGeom>
          <a:noFill/>
        </p:spPr>
        <p:txBody>
          <a:bodyPr wrap="square" rtlCol="0">
            <a:spAutoFit/>
          </a:bodyPr>
          <a:lstStyle/>
          <a:p>
            <a:pPr algn="ctr"/>
            <a:r>
              <a:rPr lang="en-US" sz="2400" b="1" dirty="0" smtClean="0">
                <a:solidFill>
                  <a:schemeClr val="bg1"/>
                </a:solidFill>
              </a:rPr>
              <a:t>Below the poverty line card 3</a:t>
            </a:r>
            <a:endParaRPr lang="en-US" sz="2400" b="1" dirty="0">
              <a:solidFill>
                <a:schemeClr val="bg1"/>
              </a:solidFill>
            </a:endParaRPr>
          </a:p>
        </p:txBody>
      </p:sp>
      <p:cxnSp>
        <p:nvCxnSpPr>
          <p:cNvPr id="36" name="Straight Connector 35"/>
          <p:cNvCxnSpPr/>
          <p:nvPr/>
        </p:nvCxnSpPr>
        <p:spPr>
          <a:xfrm>
            <a:off x="0" y="5341937"/>
            <a:ext cx="7562850" cy="1588"/>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 name="Rounded Rectangle 50"/>
          <p:cNvSpPr/>
          <p:nvPr/>
        </p:nvSpPr>
        <p:spPr>
          <a:xfrm>
            <a:off x="733425" y="8697119"/>
            <a:ext cx="6096000" cy="720000"/>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Stop producing! </a:t>
            </a:r>
          </a:p>
          <a:p>
            <a:pPr algn="ctr"/>
            <a:r>
              <a:rPr lang="en-US" sz="1400" dirty="0" smtClean="0">
                <a:solidFill>
                  <a:schemeClr val="tx1"/>
                </a:solidFill>
              </a:rPr>
              <a:t>You have fallen below the poverty line, </a:t>
            </a:r>
          </a:p>
          <a:p>
            <a:pPr algn="ctr"/>
            <a:r>
              <a:rPr lang="en-US" sz="1400" dirty="0" smtClean="0">
                <a:solidFill>
                  <a:schemeClr val="tx1"/>
                </a:solidFill>
              </a:rPr>
              <a:t>you must now face the consequences.</a:t>
            </a:r>
            <a:endParaRPr lang="en-US" sz="1400" dirty="0">
              <a:solidFill>
                <a:schemeClr val="tx1"/>
              </a:solidFill>
            </a:endParaRPr>
          </a:p>
        </p:txBody>
      </p:sp>
      <p:pic>
        <p:nvPicPr>
          <p:cNvPr id="53" name="Picture 2"/>
          <p:cNvPicPr>
            <a:picLocks noChangeAspect="1" noChangeArrowheads="1"/>
          </p:cNvPicPr>
          <p:nvPr/>
        </p:nvPicPr>
        <p:blipFill>
          <a:blip r:embed="rId4"/>
          <a:stretch>
            <a:fillRect/>
          </a:stretch>
        </p:blipFill>
        <p:spPr bwMode="auto">
          <a:xfrm>
            <a:off x="2656111" y="6761862"/>
            <a:ext cx="1782857" cy="1782857"/>
          </a:xfrm>
          <a:prstGeom prst="roundRect">
            <a:avLst>
              <a:gd name="adj" fmla="val 10104"/>
            </a:avLst>
          </a:prstGeom>
          <a:ln w="88900" cap="sq" cmpd="thickThin">
            <a:noFill/>
            <a:prstDash val="solid"/>
            <a:miter lim="800000"/>
          </a:ln>
          <a:effectLst/>
        </p:spPr>
      </p:pic>
      <p:grpSp>
        <p:nvGrpSpPr>
          <p:cNvPr id="4" name="Group 3"/>
          <p:cNvGrpSpPr/>
          <p:nvPr/>
        </p:nvGrpSpPr>
        <p:grpSpPr>
          <a:xfrm flipV="1">
            <a:off x="360000" y="342408"/>
            <a:ext cx="6840000" cy="4739282"/>
            <a:chOff x="360000" y="325438"/>
            <a:chExt cx="6840000" cy="4739282"/>
          </a:xfrm>
        </p:grpSpPr>
        <p:sp>
          <p:nvSpPr>
            <p:cNvPr id="83" name="Rectangle 82"/>
            <p:cNvSpPr/>
            <p:nvPr/>
          </p:nvSpPr>
          <p:spPr>
            <a:xfrm>
              <a:off x="378000" y="4120183"/>
              <a:ext cx="6822000" cy="597457"/>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360000" y="4679520"/>
              <a:ext cx="6840000" cy="3852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504825" y="4717640"/>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69" name="Rounded Rectangle 68"/>
            <p:cNvSpPr/>
            <p:nvPr/>
          </p:nvSpPr>
          <p:spPr>
            <a:xfrm>
              <a:off x="397424" y="815290"/>
              <a:ext cx="6756857" cy="2010190"/>
            </a:xfrm>
            <a:prstGeom prst="roundRect">
              <a:avLst>
                <a:gd name="adj" fmla="val 7955"/>
              </a:avLst>
            </a:prstGeom>
            <a:solidFill>
              <a:srgbClr val="8EA925">
                <a:alpha val="10000"/>
              </a:srgbClr>
            </a:solidFill>
            <a:ln w="19050" cap="flat" cmpd="sng" algn="ctr">
              <a:solidFill>
                <a:srgbClr val="70881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378000" y="325438"/>
              <a:ext cx="6802576" cy="3204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Below the poverty line card 3</a:t>
              </a:r>
              <a:endParaRPr lang="en-US" sz="1400" b="1" dirty="0"/>
            </a:p>
          </p:txBody>
        </p:sp>
        <p:sp>
          <p:nvSpPr>
            <p:cNvPr id="73" name="TextBox 72"/>
            <p:cNvSpPr txBox="1"/>
            <p:nvPr/>
          </p:nvSpPr>
          <p:spPr>
            <a:xfrm>
              <a:off x="3476625" y="1495706"/>
              <a:ext cx="644175" cy="400110"/>
            </a:xfrm>
            <a:prstGeom prst="rect">
              <a:avLst/>
            </a:prstGeom>
            <a:noFill/>
          </p:spPr>
          <p:txBody>
            <a:bodyPr wrap="square" rtlCol="0">
              <a:spAutoFit/>
            </a:bodyPr>
            <a:lstStyle/>
            <a:p>
              <a:pPr algn="ctr"/>
              <a:r>
                <a:rPr lang="en-US" sz="2000" b="1" i="1" dirty="0" smtClean="0">
                  <a:solidFill>
                    <a:srgbClr val="FFFFFF"/>
                  </a:solidFill>
                </a:rPr>
                <a:t>O</a:t>
              </a:r>
              <a:endParaRPr lang="en-US" sz="2000" b="1" i="1" dirty="0">
                <a:solidFill>
                  <a:srgbClr val="FFFFFF"/>
                </a:solidFill>
              </a:endParaRPr>
            </a:p>
          </p:txBody>
        </p:sp>
        <p:sp>
          <p:nvSpPr>
            <p:cNvPr id="84" name="TextBox 83"/>
            <p:cNvSpPr txBox="1"/>
            <p:nvPr/>
          </p:nvSpPr>
          <p:spPr>
            <a:xfrm>
              <a:off x="733425" y="4120183"/>
              <a:ext cx="6096000" cy="492443"/>
            </a:xfrm>
            <a:prstGeom prst="rect">
              <a:avLst/>
            </a:prstGeom>
            <a:noFill/>
          </p:spPr>
          <p:txBody>
            <a:bodyPr wrap="square" rtlCol="0">
              <a:spAutoFit/>
            </a:bodyPr>
            <a:lstStyle/>
            <a:p>
              <a:pPr algn="ctr"/>
              <a:r>
                <a:rPr lang="en-GB" sz="1300" dirty="0">
                  <a:solidFill>
                    <a:schemeClr val="bg1"/>
                  </a:solidFill>
                </a:rPr>
                <a:t>Stop production whilst you are doing this task</a:t>
              </a:r>
              <a:r>
                <a:rPr lang="en-GB" sz="1300" dirty="0" smtClean="0">
                  <a:solidFill>
                    <a:schemeClr val="bg1"/>
                  </a:solidFill>
                </a:rPr>
                <a:t>. </a:t>
              </a:r>
              <a:r>
                <a:rPr lang="en-GB" sz="1300" dirty="0">
                  <a:solidFill>
                    <a:schemeClr val="bg1"/>
                  </a:solidFill>
                </a:rPr>
                <a:t>When you </a:t>
              </a:r>
              <a:r>
                <a:rPr lang="en-GB" sz="1300" dirty="0" smtClean="0">
                  <a:solidFill>
                    <a:schemeClr val="bg1"/>
                  </a:solidFill>
                </a:rPr>
                <a:t>have finished, </a:t>
              </a:r>
              <a:r>
                <a:rPr lang="en-GB" sz="1300" dirty="0">
                  <a:solidFill>
                    <a:schemeClr val="bg1"/>
                  </a:solidFill>
                </a:rPr>
                <a:t>tell the leader and wait to be told when you can start again! </a:t>
              </a:r>
              <a:endParaRPr lang="en-US" sz="1300" dirty="0">
                <a:solidFill>
                  <a:schemeClr val="bg1"/>
                </a:solidFill>
              </a:endParaRPr>
            </a:p>
          </p:txBody>
        </p:sp>
        <p:sp>
          <p:nvSpPr>
            <p:cNvPr id="2" name="TextBox 1"/>
            <p:cNvSpPr txBox="1"/>
            <p:nvPr/>
          </p:nvSpPr>
          <p:spPr>
            <a:xfrm>
              <a:off x="405719" y="2845088"/>
              <a:ext cx="6794281" cy="1223412"/>
            </a:xfrm>
            <a:prstGeom prst="rect">
              <a:avLst/>
            </a:prstGeom>
            <a:noFill/>
          </p:spPr>
          <p:txBody>
            <a:bodyPr wrap="square" rtlCol="0">
              <a:spAutoFit/>
            </a:bodyPr>
            <a:lstStyle/>
            <a:p>
              <a:pPr>
                <a:spcAft>
                  <a:spcPts val="900"/>
                </a:spcAft>
              </a:pPr>
              <a:r>
                <a:rPr lang="en-US" sz="1100" b="1" dirty="0" smtClean="0">
                  <a:solidFill>
                    <a:srgbClr val="CC006A"/>
                  </a:solidFill>
                </a:rPr>
                <a:t>Your task:</a:t>
              </a:r>
              <a:endParaRPr lang="en-US" sz="1100" b="1" dirty="0">
                <a:solidFill>
                  <a:srgbClr val="CC006A"/>
                </a:solidFill>
              </a:endParaRPr>
            </a:p>
            <a:p>
              <a:r>
                <a:rPr lang="en-GB" sz="1100" dirty="0" smtClean="0"/>
                <a:t>There is a school staff meeting to discuss whether the school is able to stay open. Write </a:t>
              </a:r>
              <a:r>
                <a:rPr lang="en-GB" sz="1100" dirty="0" smtClean="0"/>
                <a:t>some reasons </a:t>
              </a:r>
              <a:r>
                <a:rPr lang="en-GB" sz="1100" dirty="0" smtClean="0"/>
                <a:t>for and against closing the school.</a:t>
              </a:r>
            </a:p>
            <a:p>
              <a:endParaRPr lang="en-GB" sz="1100" dirty="0" smtClean="0"/>
            </a:p>
            <a:p>
              <a:pPr>
                <a:spcAft>
                  <a:spcPts val="900"/>
                </a:spcAft>
              </a:pPr>
              <a:r>
                <a:rPr lang="en-GB" sz="1100" dirty="0" smtClean="0"/>
                <a:t>Use the large paper </a:t>
              </a:r>
              <a:r>
                <a:rPr lang="en-GB" sz="1100" dirty="0"/>
                <a:t>and marker pen. One member of your family needs to be prepared to </a:t>
              </a:r>
              <a:r>
                <a:rPr lang="en-GB" sz="1100" dirty="0" smtClean="0"/>
                <a:t>feed back </a:t>
              </a:r>
              <a:r>
                <a:rPr lang="en-GB" sz="1100" dirty="0"/>
                <a:t>on this task to the whole group at the end.</a:t>
              </a:r>
              <a:endParaRPr lang="en-US" sz="1100" dirty="0"/>
            </a:p>
          </p:txBody>
        </p:sp>
        <p:sp>
          <p:nvSpPr>
            <p:cNvPr id="3" name="TextBox 2"/>
            <p:cNvSpPr txBox="1"/>
            <p:nvPr/>
          </p:nvSpPr>
          <p:spPr>
            <a:xfrm>
              <a:off x="504825" y="967690"/>
              <a:ext cx="6542775" cy="1892826"/>
            </a:xfrm>
            <a:prstGeom prst="rect">
              <a:avLst/>
            </a:prstGeom>
            <a:noFill/>
          </p:spPr>
          <p:txBody>
            <a:bodyPr wrap="square" rtlCol="0">
              <a:spAutoFit/>
            </a:bodyPr>
            <a:lstStyle/>
            <a:p>
              <a:r>
                <a:rPr lang="en-GB" sz="1300" dirty="0" smtClean="0"/>
                <a:t>Your region has been affected by climate change and many people, including you, have not been able to produce enough to stay above the poverty line. Long-standing tensions have re-surfaced between different ethnic groups in the community as a result of needing to access food and water. Local violence</a:t>
              </a:r>
              <a:r>
                <a:rPr lang="en-GB" sz="1300" dirty="0"/>
                <a:t> </a:t>
              </a:r>
              <a:r>
                <a:rPr lang="en-GB" sz="1300" dirty="0" smtClean="0"/>
                <a:t>is on the increase.</a:t>
              </a:r>
            </a:p>
            <a:p>
              <a:endParaRPr lang="en-GB" sz="1300" dirty="0" smtClean="0"/>
            </a:p>
            <a:p>
              <a:r>
                <a:rPr lang="en-GB" sz="1300" dirty="0" smtClean="0"/>
                <a:t>The mother in your family works at a school in an area where there is </a:t>
              </a:r>
              <a:r>
                <a:rPr lang="en-GB" sz="1300" dirty="0" smtClean="0"/>
                <a:t>conflict, </a:t>
              </a:r>
              <a:r>
                <a:rPr lang="en-GB" sz="1300" dirty="0" smtClean="0"/>
                <a:t>so you’re having to make the decision each day about whether it is safe to go to work.</a:t>
              </a:r>
              <a:endParaRPr lang="en-GB" dirty="0"/>
            </a:p>
          </p:txBody>
        </p:sp>
      </p:grpSp>
      <p:pic>
        <p:nvPicPr>
          <p:cNvPr id="26" name="Picture 25" descr="CF_logo_top.png"/>
          <p:cNvPicPr>
            <a:picLocks noChangeAspect="1"/>
          </p:cNvPicPr>
          <p:nvPr/>
        </p:nvPicPr>
        <p:blipFill>
          <a:blip r:embed="rId3"/>
          <a:stretch>
            <a:fillRect/>
          </a:stretch>
        </p:blipFill>
        <p:spPr>
          <a:xfrm rot="10800000">
            <a:off x="5534024" y="324344"/>
            <a:ext cx="1183753" cy="410689"/>
          </a:xfrm>
          <a:prstGeom prst="rect">
            <a:avLst/>
          </a:prstGeom>
        </p:spPr>
      </p:pic>
    </p:spTree>
    <p:extLst>
      <p:ext uri="{BB962C8B-B14F-4D97-AF65-F5344CB8AC3E}">
        <p14:creationId xmlns:p14="http://schemas.microsoft.com/office/powerpoint/2010/main" val="3670470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378000" y="9611519"/>
            <a:ext cx="6802576" cy="3636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6" descr="1C1W-webWidget-1.jpg"/>
          <p:cNvPicPr>
            <a:picLocks noChangeAspect="1"/>
          </p:cNvPicPr>
          <p:nvPr/>
        </p:nvPicPr>
        <p:blipFill>
          <a:blip r:embed="rId2"/>
          <a:srcRect l="59930" t="-1263" b="2"/>
          <a:stretch>
            <a:fillRect/>
          </a:stretch>
        </p:blipFill>
        <p:spPr bwMode="auto">
          <a:xfrm rot="10800000">
            <a:off x="405719" y="6334919"/>
            <a:ext cx="6748562" cy="249890"/>
          </a:xfrm>
          <a:prstGeom prst="rect">
            <a:avLst/>
          </a:prstGeom>
          <a:noFill/>
          <a:ln w="9525">
            <a:noFill/>
            <a:miter lim="800000"/>
            <a:headEnd/>
            <a:tailEnd/>
          </a:ln>
        </p:spPr>
      </p:pic>
      <p:sp>
        <p:nvSpPr>
          <p:cNvPr id="5" name="Rectangle 4"/>
          <p:cNvSpPr/>
          <p:nvPr/>
        </p:nvSpPr>
        <p:spPr>
          <a:xfrm>
            <a:off x="360000" y="9936000"/>
            <a:ext cx="6840000" cy="383881"/>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CF_logo_top.png"/>
          <p:cNvPicPr>
            <a:picLocks noChangeAspect="1"/>
          </p:cNvPicPr>
          <p:nvPr/>
        </p:nvPicPr>
        <p:blipFill>
          <a:blip r:embed="rId3"/>
          <a:stretch>
            <a:fillRect/>
          </a:stretch>
        </p:blipFill>
        <p:spPr>
          <a:xfrm>
            <a:off x="5534025" y="9928800"/>
            <a:ext cx="1183753" cy="410689"/>
          </a:xfrm>
          <a:prstGeom prst="rect">
            <a:avLst/>
          </a:prstGeom>
        </p:spPr>
      </p:pic>
      <p:sp>
        <p:nvSpPr>
          <p:cNvPr id="7" name="TextBox 6"/>
          <p:cNvSpPr txBox="1"/>
          <p:nvPr/>
        </p:nvSpPr>
        <p:spPr>
          <a:xfrm>
            <a:off x="504825" y="9975439"/>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11" name="Rounded Rectangle 10"/>
          <p:cNvSpPr/>
          <p:nvPr/>
        </p:nvSpPr>
        <p:spPr>
          <a:xfrm rot="10800000" flipV="1">
            <a:off x="360000" y="5649119"/>
            <a:ext cx="6840000" cy="360000"/>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60000" y="5856720"/>
            <a:ext cx="6840000" cy="613319"/>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360000"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154281"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05719" y="5824800"/>
            <a:ext cx="6748562" cy="461665"/>
          </a:xfrm>
          <a:prstGeom prst="rect">
            <a:avLst/>
          </a:prstGeom>
          <a:noFill/>
        </p:spPr>
        <p:txBody>
          <a:bodyPr wrap="square" rtlCol="0">
            <a:spAutoFit/>
          </a:bodyPr>
          <a:lstStyle/>
          <a:p>
            <a:pPr algn="ctr"/>
            <a:r>
              <a:rPr lang="en-US" sz="2400" b="1" dirty="0" smtClean="0">
                <a:solidFill>
                  <a:schemeClr val="bg1"/>
                </a:solidFill>
              </a:rPr>
              <a:t>Climate opportunity card 1</a:t>
            </a:r>
            <a:endParaRPr lang="en-US" sz="2400" b="1" dirty="0">
              <a:solidFill>
                <a:schemeClr val="bg1"/>
              </a:solidFill>
            </a:endParaRPr>
          </a:p>
        </p:txBody>
      </p:sp>
      <p:cxnSp>
        <p:nvCxnSpPr>
          <p:cNvPr id="36" name="Straight Connector 35"/>
          <p:cNvCxnSpPr/>
          <p:nvPr/>
        </p:nvCxnSpPr>
        <p:spPr>
          <a:xfrm>
            <a:off x="0" y="5341937"/>
            <a:ext cx="7562850" cy="1588"/>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33425" y="9601200"/>
            <a:ext cx="6096000" cy="307777"/>
          </a:xfrm>
          <a:prstGeom prst="rect">
            <a:avLst/>
          </a:prstGeom>
          <a:noFill/>
        </p:spPr>
        <p:txBody>
          <a:bodyPr wrap="square" rtlCol="0">
            <a:spAutoFit/>
          </a:bodyPr>
          <a:lstStyle/>
          <a:p>
            <a:pPr algn="ctr"/>
            <a:r>
              <a:rPr lang="en-GB" sz="1400" dirty="0" smtClean="0">
                <a:solidFill>
                  <a:schemeClr val="bg1"/>
                </a:solidFill>
              </a:rPr>
              <a:t>Doing this task should bring </a:t>
            </a:r>
            <a:r>
              <a:rPr lang="en-GB" sz="1400" dirty="0" smtClean="0">
                <a:solidFill>
                  <a:schemeClr val="bg1"/>
                </a:solidFill>
              </a:rPr>
              <a:t>long-term </a:t>
            </a:r>
            <a:r>
              <a:rPr lang="en-GB" sz="1400" dirty="0" smtClean="0">
                <a:solidFill>
                  <a:schemeClr val="bg1"/>
                </a:solidFill>
              </a:rPr>
              <a:t>benefits for your family</a:t>
            </a:r>
            <a:endParaRPr lang="en-US" sz="1400" dirty="0">
              <a:solidFill>
                <a:schemeClr val="bg1"/>
              </a:solidFill>
            </a:endParaRPr>
          </a:p>
        </p:txBody>
      </p:sp>
      <p:sp>
        <p:nvSpPr>
          <p:cNvPr id="51" name="Rounded Rectangle 50"/>
          <p:cNvSpPr/>
          <p:nvPr/>
        </p:nvSpPr>
        <p:spPr>
          <a:xfrm>
            <a:off x="733425" y="8546820"/>
            <a:ext cx="6096000" cy="870299"/>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You have the opportunity to </a:t>
            </a:r>
            <a:r>
              <a:rPr lang="en-US" sz="1400" dirty="0" smtClean="0">
                <a:solidFill>
                  <a:schemeClr val="tx1"/>
                </a:solidFill>
              </a:rPr>
              <a:t>alleviate </a:t>
            </a:r>
            <a:r>
              <a:rPr lang="en-US" sz="1400" dirty="0" smtClean="0">
                <a:solidFill>
                  <a:schemeClr val="tx1"/>
                </a:solidFill>
              </a:rPr>
              <a:t>the effects of                climate change! </a:t>
            </a:r>
          </a:p>
          <a:p>
            <a:pPr algn="ctr"/>
            <a:r>
              <a:rPr lang="en-US" sz="1400" dirty="0" smtClean="0">
                <a:solidFill>
                  <a:schemeClr val="tx1"/>
                </a:solidFill>
              </a:rPr>
              <a:t>This will benefit you after this task.</a:t>
            </a:r>
            <a:endParaRPr lang="en-US" sz="1400" dirty="0">
              <a:solidFill>
                <a:schemeClr val="tx1"/>
              </a:solidFill>
            </a:endParaRPr>
          </a:p>
        </p:txBody>
      </p:sp>
      <p:pic>
        <p:nvPicPr>
          <p:cNvPr id="53" name="Picture 2"/>
          <p:cNvPicPr>
            <a:picLocks noChangeAspect="1" noChangeArrowheads="1"/>
          </p:cNvPicPr>
          <p:nvPr/>
        </p:nvPicPr>
        <p:blipFill>
          <a:blip r:embed="rId4"/>
          <a:stretch>
            <a:fillRect/>
          </a:stretch>
        </p:blipFill>
        <p:spPr bwMode="auto">
          <a:xfrm>
            <a:off x="2999869" y="6746595"/>
            <a:ext cx="1612709" cy="1612709"/>
          </a:xfrm>
          <a:prstGeom prst="roundRect">
            <a:avLst>
              <a:gd name="adj" fmla="val 10104"/>
            </a:avLst>
          </a:prstGeom>
          <a:ln w="88900" cap="sq" cmpd="thickThin">
            <a:noFill/>
            <a:prstDash val="solid"/>
            <a:miter lim="800000"/>
          </a:ln>
          <a:effectLst/>
        </p:spPr>
      </p:pic>
      <p:grpSp>
        <p:nvGrpSpPr>
          <p:cNvPr id="3" name="Group 2"/>
          <p:cNvGrpSpPr/>
          <p:nvPr/>
        </p:nvGrpSpPr>
        <p:grpSpPr>
          <a:xfrm flipV="1">
            <a:off x="360000" y="332089"/>
            <a:ext cx="6840000" cy="4749601"/>
            <a:chOff x="360000" y="315119"/>
            <a:chExt cx="6840000" cy="4749601"/>
          </a:xfrm>
        </p:grpSpPr>
        <p:sp>
          <p:nvSpPr>
            <p:cNvPr id="83" name="Rectangle 82"/>
            <p:cNvSpPr/>
            <p:nvPr/>
          </p:nvSpPr>
          <p:spPr>
            <a:xfrm>
              <a:off x="360000" y="4005886"/>
              <a:ext cx="6840000" cy="711754"/>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360000" y="4679520"/>
              <a:ext cx="6840000" cy="3852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504825" y="4717640"/>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69" name="Rounded Rectangle 68"/>
            <p:cNvSpPr/>
            <p:nvPr/>
          </p:nvSpPr>
          <p:spPr>
            <a:xfrm>
              <a:off x="397425" y="811663"/>
              <a:ext cx="6756856" cy="1291872"/>
            </a:xfrm>
            <a:prstGeom prst="roundRect">
              <a:avLst>
                <a:gd name="adj" fmla="val 7955"/>
              </a:avLst>
            </a:prstGeom>
            <a:solidFill>
              <a:srgbClr val="8EA925">
                <a:alpha val="10000"/>
              </a:srgbClr>
            </a:solidFill>
            <a:ln w="19050" cap="flat" cmpd="sng" algn="ctr">
              <a:solidFill>
                <a:srgbClr val="70881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378000" y="325438"/>
              <a:ext cx="6802576" cy="3204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733425" y="315119"/>
              <a:ext cx="6096000" cy="307777"/>
            </a:xfrm>
            <a:prstGeom prst="rect">
              <a:avLst/>
            </a:prstGeom>
            <a:noFill/>
          </p:spPr>
          <p:txBody>
            <a:bodyPr wrap="square" rtlCol="0">
              <a:spAutoFit/>
            </a:bodyPr>
            <a:lstStyle/>
            <a:p>
              <a:pPr algn="ctr"/>
              <a:r>
                <a:rPr lang="en-GB" sz="1400" b="1" dirty="0" smtClean="0">
                  <a:solidFill>
                    <a:schemeClr val="bg1"/>
                  </a:solidFill>
                </a:rPr>
                <a:t>Climate opportunity card 1</a:t>
              </a:r>
              <a:endParaRPr lang="en-US" sz="1400" b="1" dirty="0">
                <a:solidFill>
                  <a:schemeClr val="bg1"/>
                </a:solidFill>
              </a:endParaRPr>
            </a:p>
          </p:txBody>
        </p:sp>
        <p:sp>
          <p:nvSpPr>
            <p:cNvPr id="84" name="TextBox 83"/>
            <p:cNvSpPr txBox="1"/>
            <p:nvPr/>
          </p:nvSpPr>
          <p:spPr>
            <a:xfrm>
              <a:off x="733425" y="4058965"/>
              <a:ext cx="6096000" cy="523220"/>
            </a:xfrm>
            <a:prstGeom prst="rect">
              <a:avLst/>
            </a:prstGeom>
            <a:noFill/>
          </p:spPr>
          <p:txBody>
            <a:bodyPr wrap="square" rtlCol="0">
              <a:spAutoFit/>
            </a:bodyPr>
            <a:lstStyle/>
            <a:p>
              <a:pPr algn="ctr"/>
              <a:r>
                <a:rPr lang="en-GB" sz="1400" dirty="0" smtClean="0">
                  <a:solidFill>
                    <a:schemeClr val="bg1"/>
                  </a:solidFill>
                </a:rPr>
                <a:t>Once this task is complete, inform the </a:t>
              </a:r>
              <a:r>
                <a:rPr lang="en-GB" sz="1400" dirty="0" smtClean="0">
                  <a:solidFill>
                    <a:schemeClr val="bg1"/>
                  </a:solidFill>
                </a:rPr>
                <a:t>leader; afterwards </a:t>
              </a:r>
              <a:endParaRPr lang="en-GB" sz="1400" dirty="0" smtClean="0">
                <a:solidFill>
                  <a:schemeClr val="bg1"/>
                </a:solidFill>
              </a:endParaRPr>
            </a:p>
            <a:p>
              <a:pPr algn="ctr"/>
              <a:r>
                <a:rPr lang="en-GB" sz="1400" dirty="0">
                  <a:solidFill>
                    <a:schemeClr val="bg1"/>
                  </a:solidFill>
                </a:rPr>
                <a:t>y</a:t>
              </a:r>
              <a:r>
                <a:rPr lang="en-GB" sz="1400" dirty="0" smtClean="0">
                  <a:solidFill>
                    <a:schemeClr val="bg1"/>
                  </a:solidFill>
                </a:rPr>
                <a:t>ou will only need to make 3 commodities for the same price! </a:t>
              </a:r>
              <a:endParaRPr lang="en-US" sz="1400" dirty="0" smtClean="0">
                <a:solidFill>
                  <a:schemeClr val="bg1"/>
                </a:solidFill>
              </a:endParaRPr>
            </a:p>
          </p:txBody>
        </p:sp>
        <p:sp>
          <p:nvSpPr>
            <p:cNvPr id="87" name="TextBox 86"/>
            <p:cNvSpPr txBox="1"/>
            <p:nvPr/>
          </p:nvSpPr>
          <p:spPr>
            <a:xfrm>
              <a:off x="388947" y="2236756"/>
              <a:ext cx="6748562" cy="1585049"/>
            </a:xfrm>
            <a:prstGeom prst="rect">
              <a:avLst/>
            </a:prstGeom>
            <a:noFill/>
          </p:spPr>
          <p:txBody>
            <a:bodyPr wrap="square" lIns="0" tIns="0" rIns="0" bIns="0" rtlCol="0">
              <a:spAutoFit/>
            </a:bodyPr>
            <a:lstStyle/>
            <a:p>
              <a:pPr>
                <a:spcAft>
                  <a:spcPts val="900"/>
                </a:spcAft>
              </a:pPr>
              <a:r>
                <a:rPr lang="en-US" sz="1100" b="1" dirty="0" smtClean="0">
                  <a:solidFill>
                    <a:srgbClr val="CC006A"/>
                  </a:solidFill>
                </a:rPr>
                <a:t>Your task:</a:t>
              </a:r>
            </a:p>
            <a:p>
              <a:pPr>
                <a:spcAft>
                  <a:spcPts val="900"/>
                </a:spcAft>
              </a:pPr>
              <a:r>
                <a:rPr lang="en-US" sz="1100" dirty="0" smtClean="0"/>
                <a:t>Make a list of three ways your community has been/might be affected by unpredictable or extreme weather (this was in your </a:t>
              </a:r>
              <a:r>
                <a:rPr lang="en-US" sz="1100" i="1" dirty="0" smtClean="0"/>
                <a:t>Climate broadcast</a:t>
              </a:r>
              <a:r>
                <a:rPr lang="en-US" sz="1100" dirty="0" smtClean="0"/>
                <a:t>). For example, if your weather was </a:t>
              </a:r>
              <a:r>
                <a:rPr lang="en-US" sz="1100" dirty="0" smtClean="0"/>
                <a:t>flooding, this could be </a:t>
              </a:r>
              <a:r>
                <a:rPr lang="en-US" sz="1100" dirty="0" smtClean="0"/>
                <a:t>people being washed away in the </a:t>
              </a:r>
              <a:r>
                <a:rPr lang="en-US" sz="1100" dirty="0" smtClean="0"/>
                <a:t>river or crops being </a:t>
              </a:r>
              <a:r>
                <a:rPr lang="en-US" sz="1100" dirty="0" smtClean="0"/>
                <a:t>destroyed. Next, write a way to stop each thing happening. For example, have a shelter on high </a:t>
              </a:r>
              <a:r>
                <a:rPr lang="en-US" sz="1100" dirty="0" smtClean="0"/>
                <a:t>ground or </a:t>
              </a:r>
              <a:r>
                <a:rPr lang="en-US" sz="1100" dirty="0" smtClean="0"/>
                <a:t>keep spare rice stored in drums on high </a:t>
              </a:r>
              <a:r>
                <a:rPr lang="en-US" sz="1100" dirty="0" smtClean="0"/>
                <a:t>ground, etc.</a:t>
              </a:r>
              <a:endParaRPr lang="en-US" sz="1100" dirty="0" smtClean="0"/>
            </a:p>
            <a:p>
              <a:pPr>
                <a:spcAft>
                  <a:spcPts val="900"/>
                </a:spcAft>
              </a:pPr>
              <a:r>
                <a:rPr lang="en-GB" sz="1100" dirty="0" smtClean="0"/>
                <a:t>Use the large paper and marker pen. One member of your family needs to be prepared to </a:t>
              </a:r>
              <a:r>
                <a:rPr lang="en-GB" sz="1100" dirty="0" smtClean="0"/>
                <a:t>feed back </a:t>
              </a:r>
              <a:r>
                <a:rPr lang="en-GB" sz="1100" dirty="0" smtClean="0"/>
                <a:t>on this task to the whole group at the end.</a:t>
              </a:r>
              <a:endParaRPr lang="en-US" sz="1100" dirty="0" smtClean="0"/>
            </a:p>
          </p:txBody>
        </p:sp>
        <p:sp>
          <p:nvSpPr>
            <p:cNvPr id="2" name="TextBox 1"/>
            <p:cNvSpPr txBox="1"/>
            <p:nvPr/>
          </p:nvSpPr>
          <p:spPr>
            <a:xfrm>
              <a:off x="504825" y="937484"/>
              <a:ext cx="6542775" cy="1092607"/>
            </a:xfrm>
            <a:prstGeom prst="rect">
              <a:avLst/>
            </a:prstGeom>
            <a:noFill/>
          </p:spPr>
          <p:txBody>
            <a:bodyPr wrap="square" rtlCol="0">
              <a:spAutoFit/>
            </a:bodyPr>
            <a:lstStyle/>
            <a:p>
              <a:r>
                <a:rPr lang="en-GB" sz="1300" dirty="0" smtClean="0"/>
                <a:t>You have been affected by unpredictable or extreme weather, but a local organisation, supported by CAFOD, has come to advise your community about ‘Disaster Risk Reduction’ (DRR) to help your community stay safe.  DRR means your community makes a plan to reduce the negative affects of future environmental disasters. </a:t>
              </a:r>
              <a:endParaRPr lang="en-GB" dirty="0"/>
            </a:p>
          </p:txBody>
        </p:sp>
      </p:grpSp>
      <p:pic>
        <p:nvPicPr>
          <p:cNvPr id="27" name="Picture 26" descr="CF_logo_top.png"/>
          <p:cNvPicPr>
            <a:picLocks noChangeAspect="1"/>
          </p:cNvPicPr>
          <p:nvPr/>
        </p:nvPicPr>
        <p:blipFill>
          <a:blip r:embed="rId3"/>
          <a:stretch>
            <a:fillRect/>
          </a:stretch>
        </p:blipFill>
        <p:spPr>
          <a:xfrm rot="10800000">
            <a:off x="5534024" y="306735"/>
            <a:ext cx="1183753" cy="410689"/>
          </a:xfrm>
          <a:prstGeom prst="rect">
            <a:avLst/>
          </a:prstGeom>
        </p:spPr>
      </p:pic>
    </p:spTree>
    <p:extLst>
      <p:ext uri="{BB962C8B-B14F-4D97-AF65-F5344CB8AC3E}">
        <p14:creationId xmlns:p14="http://schemas.microsoft.com/office/powerpoint/2010/main" val="3530908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378000" y="9611519"/>
            <a:ext cx="6802576" cy="3636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6" descr="1C1W-webWidget-1.jpg"/>
          <p:cNvPicPr>
            <a:picLocks noChangeAspect="1"/>
          </p:cNvPicPr>
          <p:nvPr/>
        </p:nvPicPr>
        <p:blipFill>
          <a:blip r:embed="rId2"/>
          <a:srcRect l="59930" t="-1263" b="2"/>
          <a:stretch>
            <a:fillRect/>
          </a:stretch>
        </p:blipFill>
        <p:spPr bwMode="auto">
          <a:xfrm rot="10800000">
            <a:off x="405719" y="6334919"/>
            <a:ext cx="6748562" cy="249890"/>
          </a:xfrm>
          <a:prstGeom prst="rect">
            <a:avLst/>
          </a:prstGeom>
          <a:noFill/>
          <a:ln w="9525">
            <a:noFill/>
            <a:miter lim="800000"/>
            <a:headEnd/>
            <a:tailEnd/>
          </a:ln>
        </p:spPr>
      </p:pic>
      <p:sp>
        <p:nvSpPr>
          <p:cNvPr id="5" name="Rectangle 4"/>
          <p:cNvSpPr/>
          <p:nvPr/>
        </p:nvSpPr>
        <p:spPr>
          <a:xfrm>
            <a:off x="360000" y="9936000"/>
            <a:ext cx="6840000" cy="383881"/>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CF_logo_top.png"/>
          <p:cNvPicPr>
            <a:picLocks noChangeAspect="1"/>
          </p:cNvPicPr>
          <p:nvPr/>
        </p:nvPicPr>
        <p:blipFill>
          <a:blip r:embed="rId3"/>
          <a:stretch>
            <a:fillRect/>
          </a:stretch>
        </p:blipFill>
        <p:spPr>
          <a:xfrm>
            <a:off x="5534025" y="9928800"/>
            <a:ext cx="1183753" cy="410689"/>
          </a:xfrm>
          <a:prstGeom prst="rect">
            <a:avLst/>
          </a:prstGeom>
        </p:spPr>
      </p:pic>
      <p:sp>
        <p:nvSpPr>
          <p:cNvPr id="7" name="TextBox 6"/>
          <p:cNvSpPr txBox="1"/>
          <p:nvPr/>
        </p:nvSpPr>
        <p:spPr>
          <a:xfrm>
            <a:off x="504825" y="9975439"/>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11" name="Rounded Rectangle 10"/>
          <p:cNvSpPr/>
          <p:nvPr/>
        </p:nvSpPr>
        <p:spPr>
          <a:xfrm rot="10800000" flipV="1">
            <a:off x="360000" y="5649119"/>
            <a:ext cx="6840000" cy="360000"/>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60000" y="5856720"/>
            <a:ext cx="6840000" cy="613319"/>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360000"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154281"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05719" y="5824800"/>
            <a:ext cx="6748562" cy="461665"/>
          </a:xfrm>
          <a:prstGeom prst="rect">
            <a:avLst/>
          </a:prstGeom>
          <a:noFill/>
        </p:spPr>
        <p:txBody>
          <a:bodyPr wrap="square" rtlCol="0">
            <a:spAutoFit/>
          </a:bodyPr>
          <a:lstStyle/>
          <a:p>
            <a:pPr algn="ctr"/>
            <a:r>
              <a:rPr lang="en-US" sz="2400" b="1" dirty="0" smtClean="0">
                <a:solidFill>
                  <a:schemeClr val="bg1"/>
                </a:solidFill>
              </a:rPr>
              <a:t>Climate opportunity card 2</a:t>
            </a:r>
            <a:endParaRPr lang="en-US" sz="2400" b="1" dirty="0">
              <a:solidFill>
                <a:schemeClr val="bg1"/>
              </a:solidFill>
            </a:endParaRPr>
          </a:p>
        </p:txBody>
      </p:sp>
      <p:cxnSp>
        <p:nvCxnSpPr>
          <p:cNvPr id="36" name="Straight Connector 35"/>
          <p:cNvCxnSpPr/>
          <p:nvPr/>
        </p:nvCxnSpPr>
        <p:spPr>
          <a:xfrm>
            <a:off x="0" y="5341937"/>
            <a:ext cx="7562850" cy="1588"/>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33425" y="9601200"/>
            <a:ext cx="6096000" cy="307777"/>
          </a:xfrm>
          <a:prstGeom prst="rect">
            <a:avLst/>
          </a:prstGeom>
          <a:noFill/>
        </p:spPr>
        <p:txBody>
          <a:bodyPr wrap="square" rtlCol="0">
            <a:spAutoFit/>
          </a:bodyPr>
          <a:lstStyle/>
          <a:p>
            <a:pPr algn="ctr"/>
            <a:r>
              <a:rPr lang="en-GB" sz="1400" dirty="0">
                <a:solidFill>
                  <a:schemeClr val="bg1"/>
                </a:solidFill>
              </a:rPr>
              <a:t>Doing this task should bring </a:t>
            </a:r>
            <a:r>
              <a:rPr lang="en-GB" sz="1400" dirty="0" smtClean="0">
                <a:solidFill>
                  <a:schemeClr val="bg1"/>
                </a:solidFill>
              </a:rPr>
              <a:t>long-term </a:t>
            </a:r>
            <a:r>
              <a:rPr lang="en-GB" sz="1400" dirty="0">
                <a:solidFill>
                  <a:schemeClr val="bg1"/>
                </a:solidFill>
              </a:rPr>
              <a:t>benefits for your family</a:t>
            </a:r>
            <a:endParaRPr lang="en-US" sz="1400" dirty="0">
              <a:solidFill>
                <a:schemeClr val="bg1"/>
              </a:solidFill>
            </a:endParaRPr>
          </a:p>
        </p:txBody>
      </p:sp>
      <p:sp>
        <p:nvSpPr>
          <p:cNvPr id="51" name="Rounded Rectangle 50"/>
          <p:cNvSpPr/>
          <p:nvPr/>
        </p:nvSpPr>
        <p:spPr>
          <a:xfrm>
            <a:off x="733425" y="8546820"/>
            <a:ext cx="6096000" cy="870299"/>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You have the opportunity to </a:t>
            </a:r>
            <a:r>
              <a:rPr lang="en-US" sz="1400" dirty="0" smtClean="0">
                <a:solidFill>
                  <a:schemeClr val="tx1"/>
                </a:solidFill>
              </a:rPr>
              <a:t>alleviate </a:t>
            </a:r>
            <a:r>
              <a:rPr lang="en-US" sz="1400" dirty="0" smtClean="0">
                <a:solidFill>
                  <a:schemeClr val="tx1"/>
                </a:solidFill>
              </a:rPr>
              <a:t>the effects of                climate change! </a:t>
            </a:r>
          </a:p>
          <a:p>
            <a:pPr algn="ctr"/>
            <a:r>
              <a:rPr lang="en-US" sz="1400" dirty="0" smtClean="0">
                <a:solidFill>
                  <a:schemeClr val="tx1"/>
                </a:solidFill>
              </a:rPr>
              <a:t>This will benefit you after this task.</a:t>
            </a:r>
            <a:endParaRPr lang="en-US" sz="1400" dirty="0">
              <a:solidFill>
                <a:schemeClr val="tx1"/>
              </a:solidFill>
            </a:endParaRPr>
          </a:p>
        </p:txBody>
      </p:sp>
      <p:pic>
        <p:nvPicPr>
          <p:cNvPr id="53" name="Picture 2"/>
          <p:cNvPicPr>
            <a:picLocks noChangeAspect="1" noChangeArrowheads="1"/>
          </p:cNvPicPr>
          <p:nvPr/>
        </p:nvPicPr>
        <p:blipFill>
          <a:blip r:embed="rId4"/>
          <a:stretch>
            <a:fillRect/>
          </a:stretch>
        </p:blipFill>
        <p:spPr bwMode="auto">
          <a:xfrm>
            <a:off x="2999869" y="6746595"/>
            <a:ext cx="1612709" cy="1612709"/>
          </a:xfrm>
          <a:prstGeom prst="roundRect">
            <a:avLst>
              <a:gd name="adj" fmla="val 10104"/>
            </a:avLst>
          </a:prstGeom>
          <a:ln w="88900" cap="sq" cmpd="thickThin">
            <a:noFill/>
            <a:prstDash val="solid"/>
            <a:miter lim="800000"/>
          </a:ln>
          <a:effectLst/>
        </p:spPr>
      </p:pic>
      <p:grpSp>
        <p:nvGrpSpPr>
          <p:cNvPr id="3" name="Group 2"/>
          <p:cNvGrpSpPr/>
          <p:nvPr/>
        </p:nvGrpSpPr>
        <p:grpSpPr>
          <a:xfrm flipV="1">
            <a:off x="360000" y="332089"/>
            <a:ext cx="6840000" cy="4749601"/>
            <a:chOff x="360000" y="315119"/>
            <a:chExt cx="6840000" cy="4749601"/>
          </a:xfrm>
        </p:grpSpPr>
        <p:sp>
          <p:nvSpPr>
            <p:cNvPr id="83" name="Rectangle 82"/>
            <p:cNvSpPr/>
            <p:nvPr/>
          </p:nvSpPr>
          <p:spPr>
            <a:xfrm>
              <a:off x="360000" y="3993960"/>
              <a:ext cx="6840000" cy="72368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360000" y="4679520"/>
              <a:ext cx="6840000" cy="3852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504825" y="4717640"/>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69" name="Rounded Rectangle 68"/>
            <p:cNvSpPr/>
            <p:nvPr/>
          </p:nvSpPr>
          <p:spPr>
            <a:xfrm>
              <a:off x="397425" y="874437"/>
              <a:ext cx="6756856" cy="1157513"/>
            </a:xfrm>
            <a:prstGeom prst="roundRect">
              <a:avLst>
                <a:gd name="adj" fmla="val 7955"/>
              </a:avLst>
            </a:prstGeom>
            <a:solidFill>
              <a:srgbClr val="8EA925">
                <a:alpha val="10000"/>
              </a:srgbClr>
            </a:solidFill>
            <a:ln w="19050" cap="flat" cmpd="sng" algn="ctr">
              <a:solidFill>
                <a:srgbClr val="70881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378000" y="325438"/>
              <a:ext cx="6802576" cy="3204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733425" y="315119"/>
              <a:ext cx="6096000" cy="307777"/>
            </a:xfrm>
            <a:prstGeom prst="rect">
              <a:avLst/>
            </a:prstGeom>
            <a:noFill/>
          </p:spPr>
          <p:txBody>
            <a:bodyPr wrap="square" rtlCol="0">
              <a:spAutoFit/>
            </a:bodyPr>
            <a:lstStyle/>
            <a:p>
              <a:pPr algn="ctr"/>
              <a:r>
                <a:rPr lang="en-GB" sz="1400" b="1" dirty="0" smtClean="0">
                  <a:solidFill>
                    <a:schemeClr val="bg1"/>
                  </a:solidFill>
                </a:rPr>
                <a:t>Climate opportunity card 2</a:t>
              </a:r>
              <a:endParaRPr lang="en-US" sz="1400" b="1" dirty="0">
                <a:solidFill>
                  <a:schemeClr val="bg1"/>
                </a:solidFill>
              </a:endParaRPr>
            </a:p>
          </p:txBody>
        </p:sp>
        <p:sp>
          <p:nvSpPr>
            <p:cNvPr id="84" name="TextBox 83"/>
            <p:cNvSpPr txBox="1"/>
            <p:nvPr/>
          </p:nvSpPr>
          <p:spPr>
            <a:xfrm>
              <a:off x="733425" y="3904159"/>
              <a:ext cx="6096000" cy="954107"/>
            </a:xfrm>
            <a:prstGeom prst="rect">
              <a:avLst/>
            </a:prstGeom>
            <a:noFill/>
          </p:spPr>
          <p:txBody>
            <a:bodyPr wrap="square" rtlCol="0">
              <a:spAutoFit/>
            </a:bodyPr>
            <a:lstStyle/>
            <a:p>
              <a:pPr algn="ctr"/>
              <a:endParaRPr lang="en-GB" sz="1400" dirty="0" smtClean="0">
                <a:solidFill>
                  <a:schemeClr val="bg1"/>
                </a:solidFill>
              </a:endParaRPr>
            </a:p>
            <a:p>
              <a:pPr algn="ctr"/>
              <a:r>
                <a:rPr lang="en-GB" sz="1400" dirty="0" smtClean="0">
                  <a:solidFill>
                    <a:schemeClr val="bg1"/>
                  </a:solidFill>
                </a:rPr>
                <a:t>Once </a:t>
              </a:r>
              <a:r>
                <a:rPr lang="en-GB" sz="1400" dirty="0">
                  <a:solidFill>
                    <a:schemeClr val="bg1"/>
                  </a:solidFill>
                </a:rPr>
                <a:t>this task is complete, inform the </a:t>
              </a:r>
              <a:r>
                <a:rPr lang="en-GB" sz="1400" dirty="0" smtClean="0">
                  <a:solidFill>
                    <a:schemeClr val="bg1"/>
                  </a:solidFill>
                </a:rPr>
                <a:t>leader; afterwards </a:t>
              </a:r>
              <a:endParaRPr lang="en-GB" sz="1400" dirty="0">
                <a:solidFill>
                  <a:schemeClr val="bg1"/>
                </a:solidFill>
              </a:endParaRPr>
            </a:p>
            <a:p>
              <a:pPr algn="ctr"/>
              <a:r>
                <a:rPr lang="en-GB" sz="1400" dirty="0">
                  <a:solidFill>
                    <a:schemeClr val="bg1"/>
                  </a:solidFill>
                </a:rPr>
                <a:t>you will only need to make 3 commodities for the same price! </a:t>
              </a:r>
              <a:endParaRPr lang="en-US" sz="1400" dirty="0">
                <a:solidFill>
                  <a:schemeClr val="bg1"/>
                </a:solidFill>
              </a:endParaRPr>
            </a:p>
            <a:p>
              <a:pPr algn="ctr"/>
              <a:r>
                <a:rPr lang="en-GB" sz="1400" dirty="0" smtClean="0">
                  <a:solidFill>
                    <a:schemeClr val="bg1"/>
                  </a:solidFill>
                </a:rPr>
                <a:t> </a:t>
              </a:r>
              <a:endParaRPr lang="en-US" sz="1400" dirty="0" smtClean="0">
                <a:solidFill>
                  <a:schemeClr val="bg1"/>
                </a:solidFill>
              </a:endParaRPr>
            </a:p>
          </p:txBody>
        </p:sp>
        <p:sp>
          <p:nvSpPr>
            <p:cNvPr id="87" name="TextBox 86"/>
            <p:cNvSpPr txBox="1"/>
            <p:nvPr/>
          </p:nvSpPr>
          <p:spPr>
            <a:xfrm>
              <a:off x="396681" y="2293896"/>
              <a:ext cx="6748562" cy="1077218"/>
            </a:xfrm>
            <a:prstGeom prst="rect">
              <a:avLst/>
            </a:prstGeom>
            <a:noFill/>
          </p:spPr>
          <p:txBody>
            <a:bodyPr wrap="square" lIns="0" tIns="0" rIns="0" bIns="0" rtlCol="0">
              <a:spAutoFit/>
            </a:bodyPr>
            <a:lstStyle/>
            <a:p>
              <a:pPr>
                <a:spcAft>
                  <a:spcPts val="900"/>
                </a:spcAft>
              </a:pPr>
              <a:r>
                <a:rPr lang="en-US" sz="1100" b="1" dirty="0" smtClean="0">
                  <a:solidFill>
                    <a:srgbClr val="CC006A"/>
                  </a:solidFill>
                </a:rPr>
                <a:t>Your task:</a:t>
              </a:r>
            </a:p>
            <a:p>
              <a:pPr>
                <a:spcAft>
                  <a:spcPts val="900"/>
                </a:spcAft>
              </a:pPr>
              <a:r>
                <a:rPr lang="en-GB" sz="1100" dirty="0" smtClean="0"/>
                <a:t>Write a plan about how you might campaign to persuade these politicians to make agreements to tackle climate change. Prepare slogans that you might have on posters or placards.</a:t>
              </a:r>
            </a:p>
            <a:p>
              <a:pPr>
                <a:spcAft>
                  <a:spcPts val="900"/>
                </a:spcAft>
              </a:pPr>
              <a:r>
                <a:rPr lang="en-GB" sz="1100" dirty="0" smtClean="0"/>
                <a:t>Use the large paper and marker pen. One member of your family needs to be prepared to </a:t>
              </a:r>
              <a:r>
                <a:rPr lang="en-GB" sz="1100" dirty="0" smtClean="0"/>
                <a:t>feed back </a:t>
              </a:r>
              <a:r>
                <a:rPr lang="en-GB" sz="1100" dirty="0" smtClean="0"/>
                <a:t>on this task to the whole group at the end.</a:t>
              </a:r>
              <a:endParaRPr lang="en-US" sz="1100" dirty="0" smtClean="0"/>
            </a:p>
          </p:txBody>
        </p:sp>
        <p:sp>
          <p:nvSpPr>
            <p:cNvPr id="2" name="TextBox 1"/>
            <p:cNvSpPr txBox="1"/>
            <p:nvPr/>
          </p:nvSpPr>
          <p:spPr>
            <a:xfrm>
              <a:off x="504825" y="1023839"/>
              <a:ext cx="6542775" cy="892552"/>
            </a:xfrm>
            <a:prstGeom prst="rect">
              <a:avLst/>
            </a:prstGeom>
            <a:noFill/>
          </p:spPr>
          <p:txBody>
            <a:bodyPr wrap="square" rtlCol="0">
              <a:spAutoFit/>
            </a:bodyPr>
            <a:lstStyle/>
            <a:p>
              <a:r>
                <a:rPr lang="en-GB" sz="1300" dirty="0" smtClean="0"/>
                <a:t>You have been affected by unpredictable or extreme </a:t>
              </a:r>
              <a:r>
                <a:rPr lang="en-GB" sz="1300" dirty="0" smtClean="0"/>
                <a:t>weather, </a:t>
              </a:r>
              <a:r>
                <a:rPr lang="en-GB" sz="1300" dirty="0" smtClean="0"/>
                <a:t>which means you </a:t>
              </a:r>
              <a:r>
                <a:rPr lang="en-GB" sz="1300" dirty="0" smtClean="0"/>
                <a:t>cannot </a:t>
              </a:r>
              <a:r>
                <a:rPr lang="en-GB" sz="1300" dirty="0" smtClean="0"/>
                <a:t>produce as much and you are struggling to survive. However, you have heard that international politicians are meeting in a nearby city to talk about the impact of climate change. </a:t>
              </a:r>
              <a:endParaRPr lang="en-GB" dirty="0"/>
            </a:p>
          </p:txBody>
        </p:sp>
      </p:grpSp>
      <p:pic>
        <p:nvPicPr>
          <p:cNvPr id="27" name="Picture 26" descr="CF_logo_top.png"/>
          <p:cNvPicPr>
            <a:picLocks noChangeAspect="1"/>
          </p:cNvPicPr>
          <p:nvPr/>
        </p:nvPicPr>
        <p:blipFill>
          <a:blip r:embed="rId3"/>
          <a:stretch>
            <a:fillRect/>
          </a:stretch>
        </p:blipFill>
        <p:spPr>
          <a:xfrm rot="10800000">
            <a:off x="5534024" y="306996"/>
            <a:ext cx="1183753" cy="410689"/>
          </a:xfrm>
          <a:prstGeom prst="rect">
            <a:avLst/>
          </a:prstGeom>
        </p:spPr>
      </p:pic>
    </p:spTree>
    <p:extLst>
      <p:ext uri="{BB962C8B-B14F-4D97-AF65-F5344CB8AC3E}">
        <p14:creationId xmlns:p14="http://schemas.microsoft.com/office/powerpoint/2010/main" val="3530908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378000" y="9611519"/>
            <a:ext cx="6802576" cy="3636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6" descr="1C1W-webWidget-1.jpg"/>
          <p:cNvPicPr>
            <a:picLocks noChangeAspect="1"/>
          </p:cNvPicPr>
          <p:nvPr/>
        </p:nvPicPr>
        <p:blipFill>
          <a:blip r:embed="rId2"/>
          <a:srcRect l="59930" t="-1263" b="2"/>
          <a:stretch>
            <a:fillRect/>
          </a:stretch>
        </p:blipFill>
        <p:spPr bwMode="auto">
          <a:xfrm rot="10800000">
            <a:off x="405719" y="6334919"/>
            <a:ext cx="6748562" cy="249890"/>
          </a:xfrm>
          <a:prstGeom prst="rect">
            <a:avLst/>
          </a:prstGeom>
          <a:noFill/>
          <a:ln w="9525">
            <a:noFill/>
            <a:miter lim="800000"/>
            <a:headEnd/>
            <a:tailEnd/>
          </a:ln>
        </p:spPr>
      </p:pic>
      <p:sp>
        <p:nvSpPr>
          <p:cNvPr id="5" name="Rectangle 4"/>
          <p:cNvSpPr/>
          <p:nvPr/>
        </p:nvSpPr>
        <p:spPr>
          <a:xfrm>
            <a:off x="360000" y="9936000"/>
            <a:ext cx="6840000" cy="383881"/>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CF_logo_top.png"/>
          <p:cNvPicPr>
            <a:picLocks noChangeAspect="1"/>
          </p:cNvPicPr>
          <p:nvPr/>
        </p:nvPicPr>
        <p:blipFill>
          <a:blip r:embed="rId3"/>
          <a:stretch>
            <a:fillRect/>
          </a:stretch>
        </p:blipFill>
        <p:spPr>
          <a:xfrm>
            <a:off x="5534025" y="9928800"/>
            <a:ext cx="1183753" cy="410689"/>
          </a:xfrm>
          <a:prstGeom prst="rect">
            <a:avLst/>
          </a:prstGeom>
        </p:spPr>
      </p:pic>
      <p:sp>
        <p:nvSpPr>
          <p:cNvPr id="7" name="TextBox 6"/>
          <p:cNvSpPr txBox="1"/>
          <p:nvPr/>
        </p:nvSpPr>
        <p:spPr>
          <a:xfrm>
            <a:off x="504825" y="9975439"/>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11" name="Rounded Rectangle 10"/>
          <p:cNvSpPr/>
          <p:nvPr/>
        </p:nvSpPr>
        <p:spPr>
          <a:xfrm rot="10800000" flipV="1">
            <a:off x="360000" y="5649119"/>
            <a:ext cx="6840000" cy="360000"/>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60000" y="5856720"/>
            <a:ext cx="6840000" cy="613319"/>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360000"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154281"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05719" y="5824800"/>
            <a:ext cx="6748562" cy="461665"/>
          </a:xfrm>
          <a:prstGeom prst="rect">
            <a:avLst/>
          </a:prstGeom>
          <a:noFill/>
        </p:spPr>
        <p:txBody>
          <a:bodyPr wrap="square" rtlCol="0">
            <a:spAutoFit/>
          </a:bodyPr>
          <a:lstStyle/>
          <a:p>
            <a:pPr algn="ctr"/>
            <a:r>
              <a:rPr lang="en-US" sz="2400" b="1" dirty="0" smtClean="0">
                <a:solidFill>
                  <a:schemeClr val="bg1"/>
                </a:solidFill>
              </a:rPr>
              <a:t>Climate opportunity card 3</a:t>
            </a:r>
            <a:endParaRPr lang="en-US" sz="2400" b="1" dirty="0">
              <a:solidFill>
                <a:schemeClr val="bg1"/>
              </a:solidFill>
            </a:endParaRPr>
          </a:p>
        </p:txBody>
      </p:sp>
      <p:cxnSp>
        <p:nvCxnSpPr>
          <p:cNvPr id="36" name="Straight Connector 35"/>
          <p:cNvCxnSpPr/>
          <p:nvPr/>
        </p:nvCxnSpPr>
        <p:spPr>
          <a:xfrm>
            <a:off x="0" y="5341937"/>
            <a:ext cx="7562850" cy="1588"/>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33425" y="9601200"/>
            <a:ext cx="6096000" cy="307777"/>
          </a:xfrm>
          <a:prstGeom prst="rect">
            <a:avLst/>
          </a:prstGeom>
          <a:noFill/>
        </p:spPr>
        <p:txBody>
          <a:bodyPr wrap="square" rtlCol="0">
            <a:spAutoFit/>
          </a:bodyPr>
          <a:lstStyle/>
          <a:p>
            <a:pPr algn="ctr"/>
            <a:r>
              <a:rPr lang="en-GB" sz="1400" dirty="0">
                <a:solidFill>
                  <a:schemeClr val="bg1"/>
                </a:solidFill>
              </a:rPr>
              <a:t>Doing this task should bring </a:t>
            </a:r>
            <a:r>
              <a:rPr lang="en-GB" sz="1400" dirty="0" smtClean="0">
                <a:solidFill>
                  <a:schemeClr val="bg1"/>
                </a:solidFill>
              </a:rPr>
              <a:t>long-term </a:t>
            </a:r>
            <a:r>
              <a:rPr lang="en-GB" sz="1400" dirty="0">
                <a:solidFill>
                  <a:schemeClr val="bg1"/>
                </a:solidFill>
              </a:rPr>
              <a:t>benefits for your family</a:t>
            </a:r>
            <a:endParaRPr lang="en-US" sz="1400" dirty="0">
              <a:solidFill>
                <a:schemeClr val="bg1"/>
              </a:solidFill>
            </a:endParaRPr>
          </a:p>
        </p:txBody>
      </p:sp>
      <p:sp>
        <p:nvSpPr>
          <p:cNvPr id="51" name="Rounded Rectangle 50"/>
          <p:cNvSpPr/>
          <p:nvPr/>
        </p:nvSpPr>
        <p:spPr>
          <a:xfrm>
            <a:off x="733425" y="8546820"/>
            <a:ext cx="6096000" cy="870299"/>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You have the opportunity </a:t>
            </a:r>
            <a:r>
              <a:rPr lang="en-US" sz="1400" dirty="0" smtClean="0">
                <a:solidFill>
                  <a:schemeClr val="tx1"/>
                </a:solidFill>
              </a:rPr>
              <a:t>to alleviate the </a:t>
            </a:r>
            <a:r>
              <a:rPr lang="en-US" sz="1400" dirty="0" smtClean="0">
                <a:solidFill>
                  <a:schemeClr val="tx1"/>
                </a:solidFill>
              </a:rPr>
              <a:t>effects of                climate change! </a:t>
            </a:r>
          </a:p>
          <a:p>
            <a:pPr algn="ctr"/>
            <a:r>
              <a:rPr lang="en-US" sz="1400" dirty="0" smtClean="0">
                <a:solidFill>
                  <a:schemeClr val="tx1"/>
                </a:solidFill>
              </a:rPr>
              <a:t>This will benefit you after this task.</a:t>
            </a:r>
            <a:endParaRPr lang="en-US" sz="1400" dirty="0">
              <a:solidFill>
                <a:schemeClr val="tx1"/>
              </a:solidFill>
            </a:endParaRPr>
          </a:p>
        </p:txBody>
      </p:sp>
      <p:pic>
        <p:nvPicPr>
          <p:cNvPr id="53" name="Picture 2"/>
          <p:cNvPicPr>
            <a:picLocks noChangeAspect="1" noChangeArrowheads="1"/>
          </p:cNvPicPr>
          <p:nvPr/>
        </p:nvPicPr>
        <p:blipFill>
          <a:blip r:embed="rId4"/>
          <a:stretch>
            <a:fillRect/>
          </a:stretch>
        </p:blipFill>
        <p:spPr bwMode="auto">
          <a:xfrm>
            <a:off x="2999869" y="6746595"/>
            <a:ext cx="1612709" cy="1612709"/>
          </a:xfrm>
          <a:prstGeom prst="roundRect">
            <a:avLst>
              <a:gd name="adj" fmla="val 10104"/>
            </a:avLst>
          </a:prstGeom>
          <a:ln w="88900" cap="sq" cmpd="thickThin">
            <a:noFill/>
            <a:prstDash val="solid"/>
            <a:miter lim="800000"/>
          </a:ln>
          <a:effectLst/>
        </p:spPr>
      </p:pic>
      <p:grpSp>
        <p:nvGrpSpPr>
          <p:cNvPr id="3" name="Group 2"/>
          <p:cNvGrpSpPr/>
          <p:nvPr/>
        </p:nvGrpSpPr>
        <p:grpSpPr>
          <a:xfrm flipV="1">
            <a:off x="360000" y="332089"/>
            <a:ext cx="6840000" cy="4749601"/>
            <a:chOff x="360000" y="315119"/>
            <a:chExt cx="6840000" cy="4749601"/>
          </a:xfrm>
        </p:grpSpPr>
        <p:sp>
          <p:nvSpPr>
            <p:cNvPr id="83" name="Rectangle 82"/>
            <p:cNvSpPr/>
            <p:nvPr/>
          </p:nvSpPr>
          <p:spPr>
            <a:xfrm>
              <a:off x="360000" y="3972050"/>
              <a:ext cx="6840000" cy="74559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360000" y="4679520"/>
              <a:ext cx="6840000" cy="3852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504825" y="4717640"/>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69" name="Rounded Rectangle 68"/>
            <p:cNvSpPr/>
            <p:nvPr/>
          </p:nvSpPr>
          <p:spPr>
            <a:xfrm>
              <a:off x="397425" y="874436"/>
              <a:ext cx="6756856" cy="1174151"/>
            </a:xfrm>
            <a:prstGeom prst="roundRect">
              <a:avLst>
                <a:gd name="adj" fmla="val 7955"/>
              </a:avLst>
            </a:prstGeom>
            <a:solidFill>
              <a:srgbClr val="8EA925">
                <a:alpha val="10000"/>
              </a:srgbClr>
            </a:solidFill>
            <a:ln w="19050" cap="flat" cmpd="sng" algn="ctr">
              <a:solidFill>
                <a:srgbClr val="70881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378000" y="325438"/>
              <a:ext cx="6802576" cy="3204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733425" y="315119"/>
              <a:ext cx="6096000" cy="307777"/>
            </a:xfrm>
            <a:prstGeom prst="rect">
              <a:avLst/>
            </a:prstGeom>
            <a:noFill/>
          </p:spPr>
          <p:txBody>
            <a:bodyPr wrap="square" rtlCol="0">
              <a:spAutoFit/>
            </a:bodyPr>
            <a:lstStyle/>
            <a:p>
              <a:pPr algn="ctr"/>
              <a:r>
                <a:rPr lang="en-GB" sz="1400" b="1" dirty="0" smtClean="0">
                  <a:solidFill>
                    <a:schemeClr val="bg1"/>
                  </a:solidFill>
                </a:rPr>
                <a:t>Climate opportunity card 3</a:t>
              </a:r>
              <a:endParaRPr lang="en-US" sz="1400" b="1" dirty="0">
                <a:solidFill>
                  <a:schemeClr val="bg1"/>
                </a:solidFill>
              </a:endParaRPr>
            </a:p>
          </p:txBody>
        </p:sp>
        <p:sp>
          <p:nvSpPr>
            <p:cNvPr id="84" name="TextBox 83"/>
            <p:cNvSpPr txBox="1"/>
            <p:nvPr/>
          </p:nvSpPr>
          <p:spPr>
            <a:xfrm>
              <a:off x="733425" y="3904159"/>
              <a:ext cx="6096000" cy="738664"/>
            </a:xfrm>
            <a:prstGeom prst="rect">
              <a:avLst/>
            </a:prstGeom>
            <a:noFill/>
          </p:spPr>
          <p:txBody>
            <a:bodyPr wrap="square" rtlCol="0">
              <a:spAutoFit/>
            </a:bodyPr>
            <a:lstStyle/>
            <a:p>
              <a:pPr algn="ctr"/>
              <a:endParaRPr lang="en-GB" sz="1400" dirty="0" smtClean="0">
                <a:solidFill>
                  <a:schemeClr val="bg1"/>
                </a:solidFill>
              </a:endParaRPr>
            </a:p>
            <a:p>
              <a:pPr algn="ctr"/>
              <a:r>
                <a:rPr lang="en-GB" sz="1400" dirty="0" smtClean="0">
                  <a:solidFill>
                    <a:schemeClr val="bg1"/>
                  </a:solidFill>
                </a:rPr>
                <a:t>Once </a:t>
              </a:r>
              <a:r>
                <a:rPr lang="en-GB" sz="1400" dirty="0">
                  <a:solidFill>
                    <a:schemeClr val="bg1"/>
                  </a:solidFill>
                </a:rPr>
                <a:t>this task is complete, inform the </a:t>
              </a:r>
              <a:r>
                <a:rPr lang="en-GB" sz="1400" dirty="0" smtClean="0">
                  <a:solidFill>
                    <a:schemeClr val="bg1"/>
                  </a:solidFill>
                </a:rPr>
                <a:t>leader; afterwards </a:t>
              </a:r>
              <a:endParaRPr lang="en-GB" sz="1400" dirty="0">
                <a:solidFill>
                  <a:schemeClr val="bg1"/>
                </a:solidFill>
              </a:endParaRPr>
            </a:p>
            <a:p>
              <a:pPr algn="ctr"/>
              <a:r>
                <a:rPr lang="en-GB" sz="1400" dirty="0">
                  <a:solidFill>
                    <a:schemeClr val="bg1"/>
                  </a:solidFill>
                </a:rPr>
                <a:t>you will only need to make 3 commodities for the same price! </a:t>
              </a:r>
              <a:endParaRPr lang="en-US" sz="1400" dirty="0">
                <a:solidFill>
                  <a:schemeClr val="bg1"/>
                </a:solidFill>
              </a:endParaRPr>
            </a:p>
          </p:txBody>
        </p:sp>
        <p:sp>
          <p:nvSpPr>
            <p:cNvPr id="87" name="TextBox 86"/>
            <p:cNvSpPr txBox="1"/>
            <p:nvPr/>
          </p:nvSpPr>
          <p:spPr>
            <a:xfrm>
              <a:off x="451438" y="2192135"/>
              <a:ext cx="6748562" cy="1415772"/>
            </a:xfrm>
            <a:prstGeom prst="rect">
              <a:avLst/>
            </a:prstGeom>
            <a:noFill/>
          </p:spPr>
          <p:txBody>
            <a:bodyPr wrap="square" lIns="0" tIns="0" rIns="0" bIns="0" rtlCol="0">
              <a:spAutoFit/>
            </a:bodyPr>
            <a:lstStyle/>
            <a:p>
              <a:pPr>
                <a:spcAft>
                  <a:spcPts val="900"/>
                </a:spcAft>
              </a:pPr>
              <a:r>
                <a:rPr lang="en-US" sz="1100" b="1" dirty="0" smtClean="0">
                  <a:solidFill>
                    <a:srgbClr val="CC006A"/>
                  </a:solidFill>
                </a:rPr>
                <a:t>Your task:</a:t>
              </a:r>
            </a:p>
            <a:p>
              <a:pPr>
                <a:spcAft>
                  <a:spcPts val="900"/>
                </a:spcAft>
              </a:pPr>
              <a:r>
                <a:rPr lang="en-GB" sz="1100" dirty="0" smtClean="0"/>
                <a:t>Your children are going to be filmed for CAFOD to share their story with supporters. Write a short script of what they might say. Remember to consider education for all, the importance of community life, the impact of electricity on communication and your children’s suggestions for how </a:t>
              </a:r>
              <a:r>
                <a:rPr lang="en-GB" sz="1100" dirty="0"/>
                <a:t>the school building might best be </a:t>
              </a:r>
              <a:r>
                <a:rPr lang="en-GB" sz="1100" dirty="0" smtClean="0"/>
                <a:t>used </a:t>
              </a:r>
              <a:r>
                <a:rPr lang="en-GB" sz="1100" dirty="0"/>
                <a:t>in the evenings. </a:t>
              </a:r>
              <a:endParaRPr lang="en-GB" sz="1100" dirty="0" smtClean="0"/>
            </a:p>
            <a:p>
              <a:pPr>
                <a:spcAft>
                  <a:spcPts val="900"/>
                </a:spcAft>
              </a:pPr>
              <a:r>
                <a:rPr lang="en-GB" sz="1100" dirty="0" smtClean="0"/>
                <a:t>Use the large paper and marker pen. One member of your family needs to be prepared to </a:t>
              </a:r>
              <a:r>
                <a:rPr lang="en-GB" sz="1100" dirty="0" smtClean="0"/>
                <a:t>feed back </a:t>
              </a:r>
              <a:r>
                <a:rPr lang="en-GB" sz="1100" dirty="0" smtClean="0"/>
                <a:t>on this task to the whole group at the end.</a:t>
              </a:r>
            </a:p>
          </p:txBody>
        </p:sp>
        <p:sp>
          <p:nvSpPr>
            <p:cNvPr id="2" name="TextBox 1"/>
            <p:cNvSpPr txBox="1"/>
            <p:nvPr/>
          </p:nvSpPr>
          <p:spPr>
            <a:xfrm>
              <a:off x="504825" y="1023839"/>
              <a:ext cx="6542775" cy="892552"/>
            </a:xfrm>
            <a:prstGeom prst="rect">
              <a:avLst/>
            </a:prstGeom>
            <a:noFill/>
          </p:spPr>
          <p:txBody>
            <a:bodyPr wrap="square" rtlCol="0">
              <a:spAutoFit/>
            </a:bodyPr>
            <a:lstStyle/>
            <a:p>
              <a:r>
                <a:rPr lang="en-GB" sz="1300" dirty="0" smtClean="0"/>
                <a:t>J</a:t>
              </a:r>
              <a:r>
                <a:rPr lang="en-GB" sz="1300" dirty="0" smtClean="0"/>
                <a:t>ust like </a:t>
              </a:r>
              <a:r>
                <a:rPr lang="en-GB" sz="1300" dirty="0" smtClean="0"/>
                <a:t>20% of the world’s population, you do not have access to electricity where you live. However, a local organisation, supported by CAFOD, has provided solar panels to your local school which means that the school building now has </a:t>
              </a:r>
              <a:r>
                <a:rPr lang="en-GB" sz="1300" dirty="0" smtClean="0"/>
                <a:t>electricity, providing light </a:t>
              </a:r>
              <a:r>
                <a:rPr lang="en-GB" sz="1300" dirty="0" smtClean="0"/>
                <a:t>in the evenings. </a:t>
              </a:r>
              <a:endParaRPr lang="en-GB" dirty="0"/>
            </a:p>
          </p:txBody>
        </p:sp>
      </p:grpSp>
      <p:pic>
        <p:nvPicPr>
          <p:cNvPr id="27" name="Picture 26" descr="CF_logo_top.png"/>
          <p:cNvPicPr>
            <a:picLocks noChangeAspect="1"/>
          </p:cNvPicPr>
          <p:nvPr/>
        </p:nvPicPr>
        <p:blipFill>
          <a:blip r:embed="rId3"/>
          <a:stretch>
            <a:fillRect/>
          </a:stretch>
        </p:blipFill>
        <p:spPr>
          <a:xfrm rot="10800000">
            <a:off x="5532660" y="309581"/>
            <a:ext cx="1183753" cy="410689"/>
          </a:xfrm>
          <a:prstGeom prst="rect">
            <a:avLst/>
          </a:prstGeom>
        </p:spPr>
      </p:pic>
    </p:spTree>
    <p:extLst>
      <p:ext uri="{BB962C8B-B14F-4D97-AF65-F5344CB8AC3E}">
        <p14:creationId xmlns:p14="http://schemas.microsoft.com/office/powerpoint/2010/main" val="3530908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378000" y="9611519"/>
            <a:ext cx="6802576" cy="3636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6" descr="1C1W-webWidget-1.jpg"/>
          <p:cNvPicPr>
            <a:picLocks noChangeAspect="1"/>
          </p:cNvPicPr>
          <p:nvPr/>
        </p:nvPicPr>
        <p:blipFill>
          <a:blip r:embed="rId2"/>
          <a:srcRect l="59930" t="-1263" b="2"/>
          <a:stretch>
            <a:fillRect/>
          </a:stretch>
        </p:blipFill>
        <p:spPr bwMode="auto">
          <a:xfrm rot="10800000">
            <a:off x="405719" y="6334919"/>
            <a:ext cx="6748562" cy="249890"/>
          </a:xfrm>
          <a:prstGeom prst="rect">
            <a:avLst/>
          </a:prstGeom>
          <a:noFill/>
          <a:ln w="9525">
            <a:noFill/>
            <a:miter lim="800000"/>
            <a:headEnd/>
            <a:tailEnd/>
          </a:ln>
        </p:spPr>
      </p:pic>
      <p:sp>
        <p:nvSpPr>
          <p:cNvPr id="5" name="Rectangle 4"/>
          <p:cNvSpPr/>
          <p:nvPr/>
        </p:nvSpPr>
        <p:spPr>
          <a:xfrm>
            <a:off x="360000" y="9936000"/>
            <a:ext cx="6840000" cy="383881"/>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CF_logo_top.png"/>
          <p:cNvPicPr>
            <a:picLocks noChangeAspect="1"/>
          </p:cNvPicPr>
          <p:nvPr/>
        </p:nvPicPr>
        <p:blipFill>
          <a:blip r:embed="rId3"/>
          <a:stretch>
            <a:fillRect/>
          </a:stretch>
        </p:blipFill>
        <p:spPr>
          <a:xfrm>
            <a:off x="5534025" y="9928800"/>
            <a:ext cx="1183753" cy="410689"/>
          </a:xfrm>
          <a:prstGeom prst="rect">
            <a:avLst/>
          </a:prstGeom>
        </p:spPr>
      </p:pic>
      <p:sp>
        <p:nvSpPr>
          <p:cNvPr id="7" name="TextBox 6"/>
          <p:cNvSpPr txBox="1"/>
          <p:nvPr/>
        </p:nvSpPr>
        <p:spPr>
          <a:xfrm>
            <a:off x="504825" y="9975439"/>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11" name="Rounded Rectangle 10"/>
          <p:cNvSpPr/>
          <p:nvPr/>
        </p:nvSpPr>
        <p:spPr>
          <a:xfrm rot="10800000" flipV="1">
            <a:off x="360000" y="5649119"/>
            <a:ext cx="6840000" cy="360000"/>
          </a:xfrm>
          <a:prstGeom prst="roundRect">
            <a:avLst>
              <a:gd name="adj" fmla="val 0"/>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60000" y="5856720"/>
            <a:ext cx="6840000" cy="613319"/>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360000"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154281" y="6411119"/>
            <a:ext cx="45719" cy="35640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05719" y="5824800"/>
            <a:ext cx="6748562" cy="461665"/>
          </a:xfrm>
          <a:prstGeom prst="rect">
            <a:avLst/>
          </a:prstGeom>
          <a:noFill/>
        </p:spPr>
        <p:txBody>
          <a:bodyPr wrap="square" rtlCol="0">
            <a:spAutoFit/>
          </a:bodyPr>
          <a:lstStyle/>
          <a:p>
            <a:pPr algn="ctr"/>
            <a:r>
              <a:rPr lang="en-US" sz="2400" b="1" dirty="0" smtClean="0">
                <a:solidFill>
                  <a:schemeClr val="bg1"/>
                </a:solidFill>
              </a:rPr>
              <a:t>Climate opportunity card 4</a:t>
            </a:r>
            <a:endParaRPr lang="en-US" sz="2400" b="1" dirty="0">
              <a:solidFill>
                <a:schemeClr val="bg1"/>
              </a:solidFill>
            </a:endParaRPr>
          </a:p>
        </p:txBody>
      </p:sp>
      <p:cxnSp>
        <p:nvCxnSpPr>
          <p:cNvPr id="36" name="Straight Connector 35"/>
          <p:cNvCxnSpPr/>
          <p:nvPr/>
        </p:nvCxnSpPr>
        <p:spPr>
          <a:xfrm>
            <a:off x="0" y="5341937"/>
            <a:ext cx="7562850" cy="1588"/>
          </a:xfrm>
          <a:prstGeom prst="line">
            <a:avLst/>
          </a:prstGeom>
          <a:ln w="12700" cap="flat" cmpd="sng" algn="ctr">
            <a:solidFill>
              <a:schemeClr val="bg1">
                <a:lumMod val="75000"/>
              </a:schemeClr>
            </a:solidFill>
            <a:prstDash val="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733425" y="9601200"/>
            <a:ext cx="6096000" cy="307777"/>
          </a:xfrm>
          <a:prstGeom prst="rect">
            <a:avLst/>
          </a:prstGeom>
          <a:noFill/>
        </p:spPr>
        <p:txBody>
          <a:bodyPr wrap="square" rtlCol="0">
            <a:spAutoFit/>
          </a:bodyPr>
          <a:lstStyle/>
          <a:p>
            <a:pPr algn="ctr"/>
            <a:r>
              <a:rPr lang="en-GB" sz="1400" dirty="0">
                <a:solidFill>
                  <a:schemeClr val="bg1"/>
                </a:solidFill>
              </a:rPr>
              <a:t>Doing this task should bring </a:t>
            </a:r>
            <a:r>
              <a:rPr lang="en-GB" sz="1400" dirty="0" smtClean="0">
                <a:solidFill>
                  <a:schemeClr val="bg1"/>
                </a:solidFill>
              </a:rPr>
              <a:t>long-term </a:t>
            </a:r>
            <a:r>
              <a:rPr lang="en-GB" sz="1400" dirty="0">
                <a:solidFill>
                  <a:schemeClr val="bg1"/>
                </a:solidFill>
              </a:rPr>
              <a:t>benefits for your family</a:t>
            </a:r>
            <a:endParaRPr lang="en-US" sz="1400" dirty="0">
              <a:solidFill>
                <a:schemeClr val="bg1"/>
              </a:solidFill>
            </a:endParaRPr>
          </a:p>
        </p:txBody>
      </p:sp>
      <p:sp>
        <p:nvSpPr>
          <p:cNvPr id="51" name="Rounded Rectangle 50"/>
          <p:cNvSpPr/>
          <p:nvPr/>
        </p:nvSpPr>
        <p:spPr>
          <a:xfrm>
            <a:off x="733425" y="8546820"/>
            <a:ext cx="6096000" cy="870299"/>
          </a:xfrm>
          <a:prstGeom prst="roundRect">
            <a:avLst>
              <a:gd name="adj" fmla="val 6009"/>
            </a:avLst>
          </a:prstGeom>
          <a:solidFill>
            <a:srgbClr val="F4DB39"/>
          </a:solidFill>
          <a:ln w="190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You have the opportunity to </a:t>
            </a:r>
            <a:r>
              <a:rPr lang="en-US" sz="1400" dirty="0" smtClean="0">
                <a:solidFill>
                  <a:schemeClr val="tx1"/>
                </a:solidFill>
              </a:rPr>
              <a:t>alleviate </a:t>
            </a:r>
            <a:r>
              <a:rPr lang="en-US" sz="1400" dirty="0" smtClean="0">
                <a:solidFill>
                  <a:schemeClr val="tx1"/>
                </a:solidFill>
              </a:rPr>
              <a:t>the effects of                climate change! </a:t>
            </a:r>
          </a:p>
          <a:p>
            <a:pPr algn="ctr"/>
            <a:r>
              <a:rPr lang="en-US" sz="1400" dirty="0" smtClean="0">
                <a:solidFill>
                  <a:schemeClr val="tx1"/>
                </a:solidFill>
              </a:rPr>
              <a:t>This will benefit you after this task.</a:t>
            </a:r>
            <a:endParaRPr lang="en-US" sz="1400" dirty="0">
              <a:solidFill>
                <a:schemeClr val="tx1"/>
              </a:solidFill>
            </a:endParaRPr>
          </a:p>
        </p:txBody>
      </p:sp>
      <p:pic>
        <p:nvPicPr>
          <p:cNvPr id="53" name="Picture 2"/>
          <p:cNvPicPr>
            <a:picLocks noChangeAspect="1" noChangeArrowheads="1"/>
          </p:cNvPicPr>
          <p:nvPr/>
        </p:nvPicPr>
        <p:blipFill>
          <a:blip r:embed="rId4"/>
          <a:stretch>
            <a:fillRect/>
          </a:stretch>
        </p:blipFill>
        <p:spPr bwMode="auto">
          <a:xfrm>
            <a:off x="2999869" y="6746595"/>
            <a:ext cx="1612709" cy="1612709"/>
          </a:xfrm>
          <a:prstGeom prst="roundRect">
            <a:avLst>
              <a:gd name="adj" fmla="val 10104"/>
            </a:avLst>
          </a:prstGeom>
          <a:ln w="88900" cap="sq" cmpd="thickThin">
            <a:noFill/>
            <a:prstDash val="solid"/>
            <a:miter lim="800000"/>
          </a:ln>
          <a:effectLst/>
        </p:spPr>
      </p:pic>
      <p:grpSp>
        <p:nvGrpSpPr>
          <p:cNvPr id="3" name="Group 2"/>
          <p:cNvGrpSpPr/>
          <p:nvPr/>
        </p:nvGrpSpPr>
        <p:grpSpPr>
          <a:xfrm flipV="1">
            <a:off x="360000" y="332089"/>
            <a:ext cx="6846697" cy="4749601"/>
            <a:chOff x="360000" y="315119"/>
            <a:chExt cx="6846697" cy="4749601"/>
          </a:xfrm>
        </p:grpSpPr>
        <p:sp>
          <p:nvSpPr>
            <p:cNvPr id="83" name="Rectangle 82"/>
            <p:cNvSpPr/>
            <p:nvPr/>
          </p:nvSpPr>
          <p:spPr>
            <a:xfrm>
              <a:off x="360000" y="3972050"/>
              <a:ext cx="6840000" cy="74559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360000" y="4679520"/>
              <a:ext cx="6840000" cy="385200"/>
            </a:xfrm>
            <a:prstGeom prst="rect">
              <a:avLst/>
            </a:prstGeom>
            <a:solidFill>
              <a:srgbClr val="8EA9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504825" y="4717640"/>
              <a:ext cx="2286000" cy="276999"/>
            </a:xfrm>
            <a:prstGeom prst="rect">
              <a:avLst/>
            </a:prstGeom>
            <a:noFill/>
          </p:spPr>
          <p:txBody>
            <a:bodyPr wrap="square" rtlCol="0">
              <a:spAutoFit/>
            </a:bodyPr>
            <a:lstStyle/>
            <a:p>
              <a:r>
                <a:rPr lang="en-US" sz="1200" b="1" dirty="0" smtClean="0">
                  <a:solidFill>
                    <a:schemeClr val="bg1"/>
                  </a:solidFill>
                </a:rPr>
                <a:t>cafod.org.uk</a:t>
              </a:r>
              <a:endParaRPr lang="en-US" sz="1200" b="1" dirty="0">
                <a:solidFill>
                  <a:schemeClr val="bg1"/>
                </a:solidFill>
              </a:endParaRPr>
            </a:p>
          </p:txBody>
        </p:sp>
        <p:sp>
          <p:nvSpPr>
            <p:cNvPr id="69" name="Rounded Rectangle 68"/>
            <p:cNvSpPr/>
            <p:nvPr/>
          </p:nvSpPr>
          <p:spPr>
            <a:xfrm>
              <a:off x="397425" y="874437"/>
              <a:ext cx="6756856" cy="1558210"/>
            </a:xfrm>
            <a:prstGeom prst="roundRect">
              <a:avLst>
                <a:gd name="adj" fmla="val 7955"/>
              </a:avLst>
            </a:prstGeom>
            <a:solidFill>
              <a:srgbClr val="8EA925">
                <a:alpha val="10000"/>
              </a:srgbClr>
            </a:solidFill>
            <a:ln w="19050" cap="flat" cmpd="sng" algn="ctr">
              <a:solidFill>
                <a:srgbClr val="70881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378000" y="325438"/>
              <a:ext cx="6802576" cy="320400"/>
            </a:xfrm>
            <a:prstGeom prst="rect">
              <a:avLst/>
            </a:prstGeom>
            <a:solidFill>
              <a:srgbClr val="CC006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733425" y="315119"/>
              <a:ext cx="6096000" cy="307777"/>
            </a:xfrm>
            <a:prstGeom prst="rect">
              <a:avLst/>
            </a:prstGeom>
            <a:noFill/>
          </p:spPr>
          <p:txBody>
            <a:bodyPr wrap="square" rtlCol="0">
              <a:spAutoFit/>
            </a:bodyPr>
            <a:lstStyle/>
            <a:p>
              <a:pPr algn="ctr"/>
              <a:r>
                <a:rPr lang="en-GB" sz="1400" b="1" dirty="0" smtClean="0">
                  <a:solidFill>
                    <a:schemeClr val="bg1"/>
                  </a:solidFill>
                </a:rPr>
                <a:t>Climate opportunity card 4</a:t>
              </a:r>
              <a:endParaRPr lang="en-US" sz="1400" b="1" dirty="0">
                <a:solidFill>
                  <a:schemeClr val="bg1"/>
                </a:solidFill>
              </a:endParaRPr>
            </a:p>
          </p:txBody>
        </p:sp>
        <p:sp>
          <p:nvSpPr>
            <p:cNvPr id="84" name="TextBox 83"/>
            <p:cNvSpPr txBox="1"/>
            <p:nvPr/>
          </p:nvSpPr>
          <p:spPr>
            <a:xfrm>
              <a:off x="733425" y="3904159"/>
              <a:ext cx="6096000" cy="738664"/>
            </a:xfrm>
            <a:prstGeom prst="rect">
              <a:avLst/>
            </a:prstGeom>
            <a:noFill/>
          </p:spPr>
          <p:txBody>
            <a:bodyPr wrap="square" rtlCol="0">
              <a:spAutoFit/>
            </a:bodyPr>
            <a:lstStyle/>
            <a:p>
              <a:pPr algn="ctr"/>
              <a:endParaRPr lang="en-GB" sz="1400" dirty="0" smtClean="0">
                <a:solidFill>
                  <a:schemeClr val="bg1"/>
                </a:solidFill>
              </a:endParaRPr>
            </a:p>
            <a:p>
              <a:pPr algn="ctr"/>
              <a:r>
                <a:rPr lang="en-GB" sz="1400" dirty="0" smtClean="0">
                  <a:solidFill>
                    <a:schemeClr val="bg1"/>
                  </a:solidFill>
                </a:rPr>
                <a:t>Once </a:t>
              </a:r>
              <a:r>
                <a:rPr lang="en-GB" sz="1400" dirty="0">
                  <a:solidFill>
                    <a:schemeClr val="bg1"/>
                  </a:solidFill>
                </a:rPr>
                <a:t>this task is complete, inform the </a:t>
              </a:r>
              <a:r>
                <a:rPr lang="en-GB" sz="1400" dirty="0" smtClean="0">
                  <a:solidFill>
                    <a:schemeClr val="bg1"/>
                  </a:solidFill>
                </a:rPr>
                <a:t>leader; afterwards you </a:t>
              </a:r>
              <a:r>
                <a:rPr lang="en-GB" sz="1400" dirty="0">
                  <a:solidFill>
                    <a:schemeClr val="bg1"/>
                  </a:solidFill>
                </a:rPr>
                <a:t>will only need to make 3 commodities for the same price</a:t>
              </a:r>
              <a:r>
                <a:rPr lang="en-GB" sz="1400" dirty="0" smtClean="0">
                  <a:solidFill>
                    <a:schemeClr val="bg1"/>
                  </a:solidFill>
                </a:rPr>
                <a:t>!</a:t>
              </a:r>
              <a:endParaRPr lang="en-US" sz="1400" dirty="0">
                <a:solidFill>
                  <a:schemeClr val="bg1"/>
                </a:solidFill>
              </a:endParaRPr>
            </a:p>
          </p:txBody>
        </p:sp>
        <p:sp>
          <p:nvSpPr>
            <p:cNvPr id="87" name="TextBox 86"/>
            <p:cNvSpPr txBox="1"/>
            <p:nvPr/>
          </p:nvSpPr>
          <p:spPr>
            <a:xfrm>
              <a:off x="458135" y="2547418"/>
              <a:ext cx="6748562" cy="1246495"/>
            </a:xfrm>
            <a:prstGeom prst="rect">
              <a:avLst/>
            </a:prstGeom>
            <a:noFill/>
          </p:spPr>
          <p:txBody>
            <a:bodyPr wrap="square" lIns="0" tIns="0" rIns="0" bIns="0" rtlCol="0">
              <a:spAutoFit/>
            </a:bodyPr>
            <a:lstStyle/>
            <a:p>
              <a:pPr>
                <a:spcAft>
                  <a:spcPts val="900"/>
                </a:spcAft>
              </a:pPr>
              <a:r>
                <a:rPr lang="en-US" sz="1100" b="1" dirty="0" smtClean="0">
                  <a:solidFill>
                    <a:srgbClr val="CC006A"/>
                  </a:solidFill>
                </a:rPr>
                <a:t>Your task:</a:t>
              </a:r>
            </a:p>
            <a:p>
              <a:pPr>
                <a:spcAft>
                  <a:spcPts val="900"/>
                </a:spcAft>
              </a:pPr>
              <a:r>
                <a:rPr lang="en-GB" sz="1100" dirty="0" smtClean="0"/>
                <a:t>Plan a radio interview featuring your family to be broadcast to persuade others in their area to use these types of crops too. Remember that it may take more work at the beginning and other communities in the area may not feel it is worth investing the time to change.</a:t>
              </a:r>
            </a:p>
            <a:p>
              <a:pPr>
                <a:spcAft>
                  <a:spcPts val="900"/>
                </a:spcAft>
              </a:pPr>
              <a:r>
                <a:rPr lang="en-GB" sz="1100" dirty="0" smtClean="0"/>
                <a:t>Use the large paper and marker pen. Two or three members of your family needs to be prepared to </a:t>
              </a:r>
              <a:r>
                <a:rPr lang="en-GB" sz="1100" dirty="0" smtClean="0"/>
                <a:t>feed back </a:t>
              </a:r>
              <a:r>
                <a:rPr lang="en-GB" sz="1100" dirty="0" smtClean="0"/>
                <a:t>on this task to the whole group at the end.</a:t>
              </a:r>
            </a:p>
          </p:txBody>
        </p:sp>
        <p:sp>
          <p:nvSpPr>
            <p:cNvPr id="2" name="TextBox 1"/>
            <p:cNvSpPr txBox="1"/>
            <p:nvPr/>
          </p:nvSpPr>
          <p:spPr>
            <a:xfrm>
              <a:off x="504825" y="1023839"/>
              <a:ext cx="6542775" cy="1292662"/>
            </a:xfrm>
            <a:prstGeom prst="rect">
              <a:avLst/>
            </a:prstGeom>
            <a:noFill/>
          </p:spPr>
          <p:txBody>
            <a:bodyPr wrap="square" rtlCol="0">
              <a:spAutoFit/>
            </a:bodyPr>
            <a:lstStyle/>
            <a:p>
              <a:r>
                <a:rPr lang="en-GB" sz="1300" dirty="0" smtClean="0"/>
                <a:t>Your area has started to feel some of the effects of a changing </a:t>
              </a:r>
              <a:r>
                <a:rPr lang="en-GB" sz="1300" dirty="0" smtClean="0"/>
                <a:t>climate, </a:t>
              </a:r>
              <a:r>
                <a:rPr lang="en-GB" sz="1300" dirty="0" smtClean="0"/>
                <a:t>and your community’s crop yields have dropped. Working with a local organisation, supported by CAFOD, you have started to grow a different type of </a:t>
              </a:r>
              <a:r>
                <a:rPr lang="en-GB" sz="1300" dirty="0" smtClean="0"/>
                <a:t>crop that is </a:t>
              </a:r>
              <a:r>
                <a:rPr lang="en-GB" sz="1300" dirty="0" smtClean="0"/>
                <a:t>coping better with the changes in your local weather patterns. </a:t>
              </a:r>
              <a:r>
                <a:rPr lang="en-GB" sz="1300" dirty="0" smtClean="0"/>
                <a:t>This crop may, for example, need </a:t>
              </a:r>
              <a:r>
                <a:rPr lang="en-GB" sz="1300" dirty="0" smtClean="0"/>
                <a:t>less water, </a:t>
              </a:r>
              <a:r>
                <a:rPr lang="en-GB" sz="1300" dirty="0" smtClean="0"/>
                <a:t>be </a:t>
              </a:r>
              <a:r>
                <a:rPr lang="en-GB" sz="1300" dirty="0" smtClean="0"/>
                <a:t>more resistant to flooding, </a:t>
              </a:r>
              <a:r>
                <a:rPr lang="en-GB" sz="1300" smtClean="0"/>
                <a:t>or </a:t>
              </a:r>
              <a:r>
                <a:rPr lang="en-GB" sz="1300" smtClean="0"/>
                <a:t>produce </a:t>
              </a:r>
              <a:r>
                <a:rPr lang="en-GB" sz="1300" dirty="0" smtClean="0"/>
                <a:t>more. </a:t>
              </a:r>
              <a:endParaRPr lang="en-GB" dirty="0"/>
            </a:p>
          </p:txBody>
        </p:sp>
      </p:grpSp>
      <p:pic>
        <p:nvPicPr>
          <p:cNvPr id="27" name="Picture 26" descr="CF_logo_top.png"/>
          <p:cNvPicPr>
            <a:picLocks noChangeAspect="1"/>
          </p:cNvPicPr>
          <p:nvPr/>
        </p:nvPicPr>
        <p:blipFill>
          <a:blip r:embed="rId3"/>
          <a:stretch>
            <a:fillRect/>
          </a:stretch>
        </p:blipFill>
        <p:spPr>
          <a:xfrm rot="10800000">
            <a:off x="5561806" y="297461"/>
            <a:ext cx="1183753" cy="410689"/>
          </a:xfrm>
          <a:prstGeom prst="rect">
            <a:avLst/>
          </a:prstGeom>
        </p:spPr>
      </p:pic>
    </p:spTree>
    <p:extLst>
      <p:ext uri="{BB962C8B-B14F-4D97-AF65-F5344CB8AC3E}">
        <p14:creationId xmlns:p14="http://schemas.microsoft.com/office/powerpoint/2010/main" val="3530908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852</TotalTime>
  <Words>1499</Words>
  <Application>Microsoft Office PowerPoint</Application>
  <PresentationFormat>Custom</PresentationFormat>
  <Paragraphs>103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David</dc:creator>
  <cp:lastModifiedBy>Lucy Jardine</cp:lastModifiedBy>
  <cp:revision>148</cp:revision>
  <cp:lastPrinted>2015-08-20T10:59:09Z</cp:lastPrinted>
  <dcterms:created xsi:type="dcterms:W3CDTF">2014-10-08T15:09:52Z</dcterms:created>
  <dcterms:modified xsi:type="dcterms:W3CDTF">2015-08-20T12:03:33Z</dcterms:modified>
</cp:coreProperties>
</file>