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73" r:id="rId5"/>
    <p:sldId id="258" r:id="rId6"/>
    <p:sldId id="259" r:id="rId7"/>
    <p:sldId id="260" r:id="rId8"/>
    <p:sldId id="261" r:id="rId9"/>
    <p:sldId id="262" r:id="rId10"/>
    <p:sldId id="274" r:id="rId11"/>
    <p:sldId id="263" r:id="rId12"/>
    <p:sldId id="264" r:id="rId13"/>
    <p:sldId id="265" r:id="rId14"/>
    <p:sldId id="266" r:id="rId15"/>
    <p:sldId id="267" r:id="rId16"/>
    <p:sldId id="268" r:id="rId17"/>
    <p:sldId id="269" r:id="rId18"/>
    <p:sldId id="270" r:id="rId19"/>
    <p:sldId id="27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4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954" autoAdjust="0"/>
  </p:normalViewPr>
  <p:slideViewPr>
    <p:cSldViewPr snapToGrid="0">
      <p:cViewPr varScale="1">
        <p:scale>
          <a:sx n="42" d="100"/>
          <a:sy n="42" d="100"/>
        </p:scale>
        <p:origin x="2227" y="29"/>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57F29F1-3190-49BB-8F62-7CF7BF0F939E}" type="datetimeFigureOut">
              <a:rPr lang="en-GB" smtClean="0"/>
              <a:t>30/03/2022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669E57-90C0-401B-821C-46AFD0DEEE43}" type="slidenum">
              <a:rPr lang="en-GB" smtClean="0"/>
              <a:t>‹#›</a:t>
            </a:fld>
            <a:endParaRPr lang="en-GB"/>
          </a:p>
        </p:txBody>
      </p:sp>
    </p:spTree>
    <p:extLst>
      <p:ext uri="{BB962C8B-B14F-4D97-AF65-F5344CB8AC3E}">
        <p14:creationId xmlns:p14="http://schemas.microsoft.com/office/powerpoint/2010/main" val="226749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B9AC5B-8898-403E-81B8-7F4A5720BBCC}" type="datetimeFigureOut">
              <a:rPr lang="en-GB" smtClean="0"/>
              <a:pPr/>
              <a:t>30/03/2022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B2571A-8646-431E-BD24-20DF77D09C46}" type="slidenum">
              <a:rPr lang="en-GB" smtClean="0"/>
              <a:pPr/>
              <a:t>‹#›</a:t>
            </a:fld>
            <a:endParaRPr lang="en-GB"/>
          </a:p>
        </p:txBody>
      </p:sp>
    </p:spTree>
    <p:extLst>
      <p:ext uri="{BB962C8B-B14F-4D97-AF65-F5344CB8AC3E}">
        <p14:creationId xmlns:p14="http://schemas.microsoft.com/office/powerpoint/2010/main" val="149976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a:t>
            </a:r>
            <a:r>
              <a:rPr lang="en-GB" dirty="0"/>
              <a:t>We gather together to pray the Stations of the Cross.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Let us pray that these Stations will move our hearts to know God’s mercy and to share it with others. </a:t>
            </a:r>
          </a:p>
          <a:p>
            <a:endParaRPr lang="en-GB" baseline="0" dirty="0"/>
          </a:p>
          <a:p>
            <a:endParaRPr lang="en-GB" baseline="0" dirty="0"/>
          </a:p>
          <a:p>
            <a:r>
              <a:rPr lang="en-GB" b="1" baseline="0" dirty="0"/>
              <a:t>Photo credit: </a:t>
            </a:r>
            <a:r>
              <a:rPr lang="en-GB" dirty="0"/>
              <a:t>Mark Chamberlain | CAFOD </a:t>
            </a:r>
          </a:p>
          <a:p>
            <a:r>
              <a:rPr lang="en-GB" dirty="0"/>
              <a:t>Stations of the cross in </a:t>
            </a:r>
            <a:r>
              <a:rPr lang="en-GB" dirty="0" err="1"/>
              <a:t>Puentecitos</a:t>
            </a:r>
            <a:r>
              <a:rPr lang="en-GB" dirty="0"/>
              <a:t>, El Salvador</a:t>
            </a:r>
            <a:endParaRPr lang="en-GB" baseline="0"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a:t>
            </a:fld>
            <a:endParaRPr lang="en-GB"/>
          </a:p>
        </p:txBody>
      </p:sp>
    </p:spTree>
    <p:extLst>
      <p:ext uri="{BB962C8B-B14F-4D97-AF65-F5344CB8AC3E}">
        <p14:creationId xmlns:p14="http://schemas.microsoft.com/office/powerpoint/2010/main" val="303566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Jesus has almost no strength left. </a:t>
            </a:r>
          </a:p>
          <a:p>
            <a:r>
              <a:rPr lang="en-GB" dirty="0">
                <a:latin typeface="Verdana" pitchFamily="34" charset="0"/>
              </a:rPr>
              <a:t>Jesus is tired, in pain, and is pushed by the soldiers. </a:t>
            </a:r>
          </a:p>
          <a:p>
            <a:r>
              <a:rPr lang="en-GB" dirty="0">
                <a:latin typeface="Verdana" pitchFamily="34" charset="0"/>
              </a:rPr>
              <a:t>Jesus climbs a hill carrying a heavy cross. </a:t>
            </a:r>
          </a:p>
          <a:p>
            <a:r>
              <a:rPr lang="en-GB" dirty="0">
                <a:latin typeface="Verdana" pitchFamily="34" charset="0"/>
              </a:rPr>
              <a:t>Jesus falls again. </a:t>
            </a:r>
          </a:p>
          <a:p>
            <a:r>
              <a:rPr lang="en-GB" dirty="0">
                <a:latin typeface="Verdana" pitchFamily="34" charset="0"/>
              </a:rPr>
              <a:t>Jesus gets up again.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When you feel like you can’t keep trying, when things feel too difficult, who could you turn to? How can we be there for others when they are finding things too difficult? </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felt the darkness around You,</a:t>
            </a:r>
          </a:p>
          <a:p>
            <a:r>
              <a:rPr lang="en-GB" dirty="0">
                <a:latin typeface="Verdana" pitchFamily="34" charset="0"/>
              </a:rPr>
              <a:t>the crowds surrounded You,</a:t>
            </a:r>
          </a:p>
          <a:p>
            <a:r>
              <a:rPr lang="en-GB" dirty="0">
                <a:latin typeface="Verdana" pitchFamily="34" charset="0"/>
              </a:rPr>
              <a:t>You fell once more.</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lose hope,</a:t>
            </a:r>
          </a:p>
          <a:p>
            <a:r>
              <a:rPr lang="en-GB" dirty="0">
                <a:latin typeface="Verdana" pitchFamily="34" charset="0"/>
              </a:rPr>
              <a:t>when everything is just too difficult,</a:t>
            </a:r>
          </a:p>
          <a:p>
            <a:r>
              <a:rPr lang="en-GB" dirty="0">
                <a:latin typeface="Verdana" pitchFamily="34" charset="0"/>
              </a:rPr>
              <a:t>show us how to reach out to each other and hold hands</a:t>
            </a:r>
          </a:p>
          <a:p>
            <a:r>
              <a:rPr lang="en-GB" dirty="0">
                <a:latin typeface="Verdana" pitchFamily="34" charset="0"/>
              </a:rPr>
              <a:t>So that none of us have to do everything on our own.</a:t>
            </a:r>
          </a:p>
          <a:p>
            <a:r>
              <a:rPr lang="en-GB" dirty="0">
                <a:latin typeface="Verdana" pitchFamily="34" charset="0"/>
              </a:rPr>
              <a:t>Help us to know that you walk alongside us</a:t>
            </a:r>
          </a:p>
          <a:p>
            <a:r>
              <a:rPr lang="en-GB" dirty="0">
                <a:latin typeface="Verdana" pitchFamily="34" charset="0"/>
              </a:rPr>
              <a:t>even when we feel most alone.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dirty="0"/>
              <a:t>Mohamed Sheik Nor | Catholic Relief Services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Haway</a:t>
            </a:r>
            <a:r>
              <a:rPr lang="en-GB" dirty="0"/>
              <a:t>, Somalia, fled from </a:t>
            </a:r>
            <a:r>
              <a:rPr lang="en-GB" dirty="0" err="1"/>
              <a:t>Berdale</a:t>
            </a:r>
            <a:r>
              <a:rPr lang="en-GB" dirty="0"/>
              <a:t> due to drought that caused lack of water and food. Catholic Relief Services and Caritas are responding to the crisis throughout East Africa. </a:t>
            </a:r>
            <a:endParaRPr lang="en-GB" b="1"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10</a:t>
            </a:fld>
            <a:endParaRPr lang="en-GB"/>
          </a:p>
        </p:txBody>
      </p:sp>
    </p:spTree>
    <p:extLst>
      <p:ext uri="{BB962C8B-B14F-4D97-AF65-F5344CB8AC3E}">
        <p14:creationId xmlns:p14="http://schemas.microsoft.com/office/powerpoint/2010/main" val="327944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Jesus’ clothes are taken.</a:t>
            </a:r>
          </a:p>
          <a:p>
            <a:r>
              <a:rPr lang="en-GB" dirty="0">
                <a:latin typeface="Verdana" pitchFamily="34" charset="0"/>
              </a:rPr>
              <a:t>Jesus reaches the top of the hill. </a:t>
            </a:r>
          </a:p>
          <a:p>
            <a:r>
              <a:rPr lang="en-GB" dirty="0">
                <a:latin typeface="Verdana" pitchFamily="34" charset="0"/>
              </a:rPr>
              <a:t>The soldiers remove his clothes. </a:t>
            </a:r>
          </a:p>
          <a:p>
            <a:r>
              <a:rPr lang="en-GB" dirty="0">
                <a:latin typeface="Verdana" pitchFamily="34" charset="0"/>
              </a:rPr>
              <a:t>They laugh at Jesus.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How do you think Jesus was feeling as the soldiers laughed at him? Think about a time when others treated you badly. What did you do? What did other people do to help you? What can you do the next time you see someone being treated badly and laughed at?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r>
              <a:rPr lang="en-GB" dirty="0">
                <a:latin typeface="Verdana" pitchFamily="34" charset="0"/>
              </a:rPr>
              <a:t> </a:t>
            </a:r>
          </a:p>
          <a:p>
            <a:r>
              <a:rPr lang="en-GB" dirty="0">
                <a:latin typeface="Verdana" pitchFamily="34" charset="0"/>
              </a:rPr>
              <a:t>Jesus, you have</a:t>
            </a:r>
            <a:r>
              <a:rPr lang="en-GB" baseline="0" dirty="0">
                <a:latin typeface="Verdana" pitchFamily="34" charset="0"/>
              </a:rPr>
              <a:t> been insulted and </a:t>
            </a:r>
            <a:r>
              <a:rPr lang="en-GB" dirty="0">
                <a:latin typeface="Verdana" pitchFamily="34" charset="0"/>
              </a:rPr>
              <a:t>treated badly.</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see someone being treated unfairly,</a:t>
            </a:r>
          </a:p>
          <a:p>
            <a:r>
              <a:rPr lang="en-GB" dirty="0">
                <a:latin typeface="Verdana" pitchFamily="34" charset="0"/>
              </a:rPr>
              <a:t>being picked on and bullied,</a:t>
            </a:r>
          </a:p>
          <a:p>
            <a:r>
              <a:rPr lang="en-GB" dirty="0">
                <a:latin typeface="Verdana" pitchFamily="34" charset="0"/>
              </a:rPr>
              <a:t>give us the courage to stand up for them.</a:t>
            </a:r>
          </a:p>
          <a:p>
            <a:r>
              <a:rPr lang="en-GB" dirty="0">
                <a:latin typeface="Verdana" pitchFamily="34" charset="0"/>
              </a:rPr>
              <a:t>We are your global family made of many</a:t>
            </a:r>
          </a:p>
          <a:p>
            <a:r>
              <a:rPr lang="en-GB" dirty="0">
                <a:latin typeface="Verdana" pitchFamily="34" charset="0"/>
              </a:rPr>
              <a:t>different colours, different cultures and different religions. </a:t>
            </a:r>
          </a:p>
          <a:p>
            <a:r>
              <a:rPr lang="en-GB" dirty="0">
                <a:latin typeface="Verdana" pitchFamily="34" charset="0"/>
              </a:rPr>
              <a:t>Make us one family united in you.</a:t>
            </a:r>
            <a:endParaRPr lang="en-GB" dirty="0"/>
          </a:p>
          <a:p>
            <a:endParaRPr lang="en-GB" b="0" dirty="0">
              <a:latin typeface="Verdana" pitchFamily="34" charset="0"/>
            </a:endParaRPr>
          </a:p>
          <a:p>
            <a:endParaRPr lang="en-GB" b="0"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b="0" dirty="0"/>
              <a:t>Ben White | </a:t>
            </a:r>
            <a:r>
              <a:rPr lang="en-GB" dirty="0"/>
              <a:t>CAFOD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Beauty </a:t>
            </a:r>
            <a:r>
              <a:rPr lang="en-GB" dirty="0" err="1"/>
              <a:t>Nanyangwe</a:t>
            </a:r>
            <a:r>
              <a:rPr lang="en-GB" dirty="0"/>
              <a:t> from Zambia, is a single mother who struggled to grow enough food. She joined</a:t>
            </a:r>
            <a:r>
              <a:rPr lang="en-GB" baseline="0" dirty="0"/>
              <a:t> a women’s group supported by a CAFOD partner where she learned new farming and business skills. Beauty is now a successful farmer, selling her excess crops.</a:t>
            </a: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11</a:t>
            </a:fld>
            <a:endParaRPr lang="en-GB"/>
          </a:p>
        </p:txBody>
      </p:sp>
    </p:spTree>
    <p:extLst>
      <p:ext uri="{BB962C8B-B14F-4D97-AF65-F5344CB8AC3E}">
        <p14:creationId xmlns:p14="http://schemas.microsoft.com/office/powerpoint/2010/main" val="923918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The soldiers make Jesus lie down on the cross.  </a:t>
            </a:r>
          </a:p>
          <a:p>
            <a:r>
              <a:rPr lang="en-GB" dirty="0">
                <a:latin typeface="Verdana" pitchFamily="34" charset="0"/>
              </a:rPr>
              <a:t>They nail Jesus’ hands and feet to the cross.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Sometimes we say or do hurtful things to others. How do you think they feel? How could we make them feel better? </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in pain, </a:t>
            </a:r>
          </a:p>
          <a:p>
            <a:r>
              <a:rPr lang="en-GB" dirty="0">
                <a:latin typeface="Verdana" pitchFamily="34" charset="0"/>
              </a:rPr>
              <a:t>you cry out.</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Challenge us,</a:t>
            </a:r>
          </a:p>
          <a:p>
            <a:r>
              <a:rPr lang="en-GB" dirty="0">
                <a:latin typeface="Verdana" pitchFamily="34" charset="0"/>
              </a:rPr>
              <a:t>when we hold people back, </a:t>
            </a:r>
          </a:p>
          <a:p>
            <a:r>
              <a:rPr lang="en-GB" dirty="0">
                <a:latin typeface="Verdana" pitchFamily="34" charset="0"/>
              </a:rPr>
              <a:t>when we look down on them,</a:t>
            </a:r>
          </a:p>
          <a:p>
            <a:r>
              <a:rPr lang="en-GB" dirty="0">
                <a:latin typeface="Verdana" pitchFamily="34" charset="0"/>
              </a:rPr>
              <a:t>when we don’t treat them with respect.</a:t>
            </a:r>
          </a:p>
          <a:p>
            <a:r>
              <a:rPr lang="en-GB" dirty="0">
                <a:latin typeface="Verdana" pitchFamily="34" charset="0"/>
              </a:rPr>
              <a:t>Help us to remember that everyone is equal,</a:t>
            </a:r>
          </a:p>
          <a:p>
            <a:r>
              <a:rPr lang="en-GB" dirty="0">
                <a:latin typeface="Verdana" pitchFamily="34" charset="0"/>
              </a:rPr>
              <a:t>That we are all made in your image.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a:t>
            </a:r>
            <a:r>
              <a:rPr lang="en-GB" dirty="0">
                <a:latin typeface="Verdana" pitchFamily="34" charset="0"/>
              </a:rPr>
              <a:t>CAFOD </a:t>
            </a:r>
          </a:p>
          <a:p>
            <a:r>
              <a:rPr lang="en-GB" dirty="0">
                <a:latin typeface="Verdana" pitchFamily="34" charset="0"/>
              </a:rPr>
              <a:t>In 2013, a boat set sail for Europe with more than 500 refugees fleeing Eritrea and Somalia. The boat caught fire</a:t>
            </a:r>
            <a:r>
              <a:rPr lang="en-GB" baseline="0" dirty="0">
                <a:latin typeface="Verdana" pitchFamily="34" charset="0"/>
              </a:rPr>
              <a:t> </a:t>
            </a:r>
            <a:r>
              <a:rPr lang="en-GB" dirty="0">
                <a:latin typeface="Verdana" pitchFamily="34" charset="0"/>
              </a:rPr>
              <a:t>and sank near the Italian island of Lampedusa; 311 people perished. Mr </a:t>
            </a:r>
            <a:r>
              <a:rPr lang="en-GB" dirty="0" err="1">
                <a:latin typeface="Verdana" pitchFamily="34" charset="0"/>
              </a:rPr>
              <a:t>Tuccio</a:t>
            </a:r>
            <a:r>
              <a:rPr lang="en-GB" dirty="0">
                <a:latin typeface="Verdana" pitchFamily="34" charset="0"/>
              </a:rPr>
              <a:t>, a local carpenter, collected broken pieces of wood that had washed ashore and made</a:t>
            </a:r>
            <a:r>
              <a:rPr lang="en-GB" baseline="0" dirty="0">
                <a:latin typeface="Verdana" pitchFamily="34" charset="0"/>
              </a:rPr>
              <a:t> </a:t>
            </a:r>
            <a:r>
              <a:rPr lang="en-GB" dirty="0">
                <a:latin typeface="Verdana" pitchFamily="34" charset="0"/>
              </a:rPr>
              <a:t>crosses to offer a small but powerful symbol of hope for each of the survivors. The Lampedusa Cross is a story of solidarity and love.</a:t>
            </a:r>
          </a:p>
          <a:p>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12</a:t>
            </a:fld>
            <a:endParaRPr lang="en-GB"/>
          </a:p>
        </p:txBody>
      </p:sp>
    </p:spTree>
    <p:extLst>
      <p:ext uri="{BB962C8B-B14F-4D97-AF65-F5344CB8AC3E}">
        <p14:creationId xmlns:p14="http://schemas.microsoft.com/office/powerpoint/2010/main" val="416176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7500" lnSpcReduction="20000"/>
          </a:bodyPr>
          <a:lstStyle/>
          <a:p>
            <a:r>
              <a:rPr lang="en-GB" b="1" dirty="0">
                <a:latin typeface="Verdana" pitchFamily="34" charset="0"/>
              </a:rPr>
              <a:t>Suggested action:</a:t>
            </a:r>
          </a:p>
          <a:p>
            <a:r>
              <a:rPr lang="en-GB" dirty="0">
                <a:latin typeface="Verdana" pitchFamily="34" charset="0"/>
              </a:rPr>
              <a:t>If</a:t>
            </a:r>
            <a:r>
              <a:rPr lang="en-GB" baseline="0" dirty="0">
                <a:latin typeface="Verdana" pitchFamily="34" charset="0"/>
              </a:rPr>
              <a:t> appropriate, you could s</a:t>
            </a:r>
            <a:r>
              <a:rPr lang="en-GB" dirty="0">
                <a:latin typeface="Verdana" pitchFamily="34" charset="0"/>
              </a:rPr>
              <a:t>witch off the lights</a:t>
            </a:r>
            <a:r>
              <a:rPr lang="en-GB" baseline="0" dirty="0">
                <a:latin typeface="Verdana" pitchFamily="34" charset="0"/>
              </a:rPr>
              <a:t> </a:t>
            </a:r>
            <a:r>
              <a:rPr lang="en-GB" dirty="0">
                <a:latin typeface="Verdana" pitchFamily="34" charset="0"/>
              </a:rPr>
              <a:t>or extinguish a candle during this station.</a:t>
            </a:r>
          </a:p>
          <a:p>
            <a:endParaRPr lang="en-GB" dirty="0">
              <a:latin typeface="Verdana" pitchFamily="34" charset="0"/>
            </a:endParaRPr>
          </a:p>
          <a:p>
            <a:r>
              <a:rPr lang="en-GB" dirty="0">
                <a:latin typeface="Verdana" pitchFamily="34" charset="0"/>
              </a:rPr>
              <a:t>Jesus asks God to forgive those who are killing him.</a:t>
            </a:r>
          </a:p>
          <a:p>
            <a:r>
              <a:rPr lang="en-GB" dirty="0">
                <a:latin typeface="Verdana" pitchFamily="34" charset="0"/>
              </a:rPr>
              <a:t>Then Jesus gives everything to his Father.</a:t>
            </a:r>
          </a:p>
          <a:p>
            <a:r>
              <a:rPr lang="en-GB" dirty="0">
                <a:latin typeface="Verdana" pitchFamily="34" charset="0"/>
              </a:rPr>
              <a:t>A few moments later Jesus said: "It is finished." </a:t>
            </a:r>
            <a:br>
              <a:rPr lang="en-GB" dirty="0">
                <a:latin typeface="Verdana" pitchFamily="34" charset="0"/>
              </a:rPr>
            </a:br>
            <a:r>
              <a:rPr lang="en-GB" dirty="0">
                <a:latin typeface="Verdana" pitchFamily="34" charset="0"/>
              </a:rPr>
              <a:t>Jesus died. (If you can, pause briefly to genuflect at this point) </a:t>
            </a:r>
          </a:p>
          <a:p>
            <a:r>
              <a:rPr lang="en-GB" dirty="0">
                <a:latin typeface="Verdana" pitchFamily="34" charset="0"/>
              </a:rPr>
              <a:t>It was daylight, 3.00pm, but suddenly the sky turned dark and the earth shook.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Even at the last minute Jesus is thinking of others, he asks for them to be forgiven. Think about all the suffering Jesus has just gone through. Jesus still shows love and kindness to others. When do I show love and kindness to others? Do I only show love and kindness to others when I’m in a good mood? Or do I also show love and kindness even when it is difficult?</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know what it’s like</a:t>
            </a:r>
          </a:p>
          <a:p>
            <a:r>
              <a:rPr lang="en-GB" dirty="0">
                <a:latin typeface="Verdana" pitchFamily="34" charset="0"/>
              </a:rPr>
              <a:t>to feel alone,</a:t>
            </a:r>
          </a:p>
          <a:p>
            <a:r>
              <a:rPr lang="en-GB" dirty="0">
                <a:latin typeface="Verdana" pitchFamily="34" charset="0"/>
              </a:rPr>
              <a:t>lost and afraid.</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And show us how to walk with others,</a:t>
            </a:r>
          </a:p>
          <a:p>
            <a:r>
              <a:rPr lang="en-GB" dirty="0">
                <a:latin typeface="Verdana" pitchFamily="34" charset="0"/>
              </a:rPr>
              <a:t>who live in fear, who face death</a:t>
            </a:r>
          </a:p>
          <a:p>
            <a:r>
              <a:rPr lang="en-GB" dirty="0">
                <a:latin typeface="Verdana" pitchFamily="34" charset="0"/>
              </a:rPr>
              <a:t>through hunger, thirst, violence and war.</a:t>
            </a:r>
          </a:p>
          <a:p>
            <a:r>
              <a:rPr lang="en-GB" dirty="0">
                <a:latin typeface="Verdana" pitchFamily="34" charset="0"/>
              </a:rPr>
              <a:t>Show us how to pray</a:t>
            </a:r>
          </a:p>
          <a:p>
            <a:r>
              <a:rPr lang="en-GB" dirty="0">
                <a:latin typeface="Verdana" pitchFamily="34" charset="0"/>
              </a:rPr>
              <a:t>for our sisters and brothers that we do not know</a:t>
            </a:r>
          </a:p>
          <a:p>
            <a:r>
              <a:rPr lang="en-GB" dirty="0">
                <a:latin typeface="Verdana" pitchFamily="34" charset="0"/>
              </a:rPr>
              <a:t>and will not meet,</a:t>
            </a:r>
          </a:p>
          <a:p>
            <a:r>
              <a:rPr lang="en-GB" dirty="0">
                <a:latin typeface="Verdana" pitchFamily="34" charset="0"/>
              </a:rPr>
              <a:t>but who are always loved by you.</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p>
          <a:p>
            <a:r>
              <a:rPr lang="en-GB" dirty="0"/>
              <a:t>Florence </a:t>
            </a:r>
            <a:r>
              <a:rPr lang="en-GB" dirty="0" err="1"/>
              <a:t>Nachinsambwe</a:t>
            </a:r>
            <a:r>
              <a:rPr lang="en-GB" dirty="0"/>
              <a:t>, Zambia. After her husband died, Florence struggled to make a living. With CAFOD’s help she learned how to grow different crops to support herself on her own bit of land. She was also given small, starter fish by our partner to start her own fish ponds. She now trains others how to farm fish.</a:t>
            </a:r>
            <a:br>
              <a:rPr lang="en-GB" dirty="0"/>
            </a:br>
            <a:br>
              <a:rPr lang="en-GB" dirty="0"/>
            </a:br>
            <a:endParaRPr lang="en-GB"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13</a:t>
            </a:fld>
            <a:endParaRPr lang="en-GB"/>
          </a:p>
        </p:txBody>
      </p:sp>
    </p:spTree>
    <p:extLst>
      <p:ext uri="{BB962C8B-B14F-4D97-AF65-F5344CB8AC3E}">
        <p14:creationId xmlns:p14="http://schemas.microsoft.com/office/powerpoint/2010/main" val="814524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Everybody goes away.</a:t>
            </a:r>
          </a:p>
          <a:p>
            <a:r>
              <a:rPr lang="en-GB" dirty="0">
                <a:latin typeface="Verdana" pitchFamily="34" charset="0"/>
              </a:rPr>
              <a:t>Mary stays at the foot of the cross with her son.</a:t>
            </a:r>
          </a:p>
          <a:p>
            <a:r>
              <a:rPr lang="en-GB" dirty="0">
                <a:latin typeface="Verdana" pitchFamily="34" charset="0"/>
              </a:rPr>
              <a:t>Two friends come and gently take Jesus down from the cross.</a:t>
            </a:r>
          </a:p>
          <a:p>
            <a:r>
              <a:rPr lang="en-GB" dirty="0">
                <a:latin typeface="Verdana" pitchFamily="34" charset="0"/>
              </a:rPr>
              <a:t>Mary holds Jesus.</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Mary held Jesus like when he was a baby. How must Mary have felt remembering all the happy days she had with Jesus? Think about the friends and family that make you happy. Why do they make you happy? What does it mean to be a really good friend?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a:t>
            </a:r>
          </a:p>
          <a:p>
            <a:r>
              <a:rPr lang="en-GB" dirty="0">
                <a:latin typeface="Verdana" pitchFamily="34" charset="0"/>
              </a:rPr>
              <a:t>to have friends,</a:t>
            </a:r>
          </a:p>
          <a:p>
            <a:r>
              <a:rPr lang="en-GB" dirty="0">
                <a:latin typeface="Verdana" pitchFamily="34" charset="0"/>
              </a:rPr>
              <a:t>who risked their own lives</a:t>
            </a:r>
          </a:p>
          <a:p>
            <a:r>
              <a:rPr lang="en-GB" dirty="0">
                <a:latin typeface="Verdana" pitchFamily="34" charset="0"/>
              </a:rPr>
              <a:t>to take Your body from the cross.</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And show us how to be friends to those close to us and to those far away.</a:t>
            </a:r>
          </a:p>
          <a:p>
            <a:r>
              <a:rPr lang="en-GB" dirty="0">
                <a:latin typeface="Verdana" pitchFamily="34" charset="0"/>
              </a:rPr>
              <a:t>Teach us to see you in everybody,</a:t>
            </a:r>
          </a:p>
          <a:p>
            <a:r>
              <a:rPr lang="en-GB" dirty="0">
                <a:latin typeface="Verdana" pitchFamily="34" charset="0"/>
              </a:rPr>
              <a:t>to be kind,</a:t>
            </a:r>
          </a:p>
          <a:p>
            <a:r>
              <a:rPr lang="en-GB" dirty="0">
                <a:latin typeface="Verdana" pitchFamily="34" charset="0"/>
              </a:rPr>
              <a:t>to be loving</a:t>
            </a:r>
          </a:p>
          <a:p>
            <a:r>
              <a:rPr lang="en-GB" dirty="0">
                <a:latin typeface="Verdana" pitchFamily="34" charset="0"/>
              </a:rPr>
              <a:t>to be strong</a:t>
            </a:r>
          </a:p>
          <a:p>
            <a:r>
              <a:rPr lang="en-GB" dirty="0">
                <a:latin typeface="Verdana" pitchFamily="34" charset="0"/>
              </a:rPr>
              <a:t>to be like you.</a:t>
            </a:r>
          </a:p>
          <a:p>
            <a:endParaRPr lang="en-GB" dirty="0"/>
          </a:p>
          <a:p>
            <a:endParaRPr lang="en-GB" b="1"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14</a:t>
            </a:fld>
            <a:endParaRPr lang="en-GB"/>
          </a:p>
        </p:txBody>
      </p:sp>
    </p:spTree>
    <p:extLst>
      <p:ext uri="{BB962C8B-B14F-4D97-AF65-F5344CB8AC3E}">
        <p14:creationId xmlns:p14="http://schemas.microsoft.com/office/powerpoint/2010/main" val="184837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Jesus is buried in a tomb. </a:t>
            </a:r>
          </a:p>
          <a:p>
            <a:r>
              <a:rPr lang="en-GB" dirty="0">
                <a:latin typeface="Verdana" pitchFamily="34" charset="0"/>
              </a:rPr>
              <a:t>A stone is rolled across the entrance.</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Jesus’ friends are sad. They think it is the end of the story of Jesus. Jesus will no longer be around them, be able to teach them, eat with them or pray with them. But Jesus is always with us. Can you think of a time you have turned to Jesus to help you?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in the darkness of the tomb</a:t>
            </a:r>
          </a:p>
          <a:p>
            <a:r>
              <a:rPr lang="en-GB" dirty="0">
                <a:latin typeface="Verdana" pitchFamily="34" charset="0"/>
              </a:rPr>
              <a:t>those who loved you felt sad and alone.</a:t>
            </a:r>
          </a:p>
          <a:p>
            <a:r>
              <a:rPr lang="en-GB" dirty="0">
                <a:latin typeface="Verdana" pitchFamily="34" charset="0"/>
              </a:rPr>
              <a:t>They did not know what to do.</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Help us to be generous and gentle, kind and loving.</a:t>
            </a:r>
          </a:p>
          <a:p>
            <a:r>
              <a:rPr lang="en-GB" dirty="0">
                <a:latin typeface="Verdana" pitchFamily="34" charset="0"/>
              </a:rPr>
              <a:t>Guide us in difficult times,</a:t>
            </a:r>
          </a:p>
          <a:p>
            <a:r>
              <a:rPr lang="en-GB" dirty="0">
                <a:latin typeface="Verdana" pitchFamily="34" charset="0"/>
              </a:rPr>
              <a:t>So that we can share you with our sisters and brothers</a:t>
            </a:r>
          </a:p>
          <a:p>
            <a:r>
              <a:rPr lang="en-GB" dirty="0">
                <a:latin typeface="Verdana" pitchFamily="34" charset="0"/>
              </a:rPr>
              <a:t>when they feel sad and alone. </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latin typeface="Verdana" pitchFamily="34" charset="0"/>
              </a:rPr>
              <a:t>Photo credit: </a:t>
            </a:r>
            <a:r>
              <a:rPr lang="en-GB" baseline="0" dirty="0">
                <a:latin typeface="Verdana" pitchFamily="34" charset="0"/>
              </a:rPr>
              <a:t>Marcin Mazur </a:t>
            </a:r>
            <a:endParaRPr lang="en-GB" dirty="0">
              <a:latin typeface="Verdana" pitchFamily="34" charset="0"/>
            </a:endParaRPr>
          </a:p>
          <a:p>
            <a:r>
              <a:rPr lang="en-GB" dirty="0">
                <a:latin typeface="Verdana" pitchFamily="34" charset="0"/>
              </a:rPr>
              <a:t>A</a:t>
            </a:r>
            <a:r>
              <a:rPr lang="en-GB" baseline="0" dirty="0">
                <a:latin typeface="Verdana" pitchFamily="34" charset="0"/>
              </a:rPr>
              <a:t> woman holds a lamp during a candlelit vigil in London to pray for refugees. </a:t>
            </a:r>
            <a:endParaRPr lang="en-GB"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15</a:t>
            </a:fld>
            <a:endParaRPr lang="en-GB"/>
          </a:p>
        </p:txBody>
      </p:sp>
    </p:spTree>
    <p:extLst>
      <p:ext uri="{BB962C8B-B14F-4D97-AF65-F5344CB8AC3E}">
        <p14:creationId xmlns:p14="http://schemas.microsoft.com/office/powerpoint/2010/main" val="3854736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Three days later, Jesus rose from the dead.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Jesus is risen from the dead. His message of love is still alive in the world today. He has shown us that he is the Son of God and he is a light for all who follow him. How will you follow Jesus in your life and share his light with others?</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share your life,</a:t>
            </a:r>
          </a:p>
          <a:p>
            <a:r>
              <a:rPr lang="en-GB" dirty="0">
                <a:latin typeface="Verdana" pitchFamily="34" charset="0"/>
              </a:rPr>
              <a:t>your light and your peace</a:t>
            </a:r>
          </a:p>
          <a:p>
            <a:r>
              <a:rPr lang="en-GB" dirty="0">
                <a:latin typeface="Verdana" pitchFamily="34" charset="0"/>
              </a:rPr>
              <a:t>with us all.</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Show us how to live out your love</a:t>
            </a:r>
          </a:p>
          <a:p>
            <a:r>
              <a:rPr lang="en-GB" dirty="0">
                <a:latin typeface="Verdana" pitchFamily="34" charset="0"/>
              </a:rPr>
              <a:t>so that our sisters and brothers </a:t>
            </a:r>
          </a:p>
          <a:p>
            <a:r>
              <a:rPr lang="en-GB" dirty="0">
                <a:latin typeface="Verdana" pitchFamily="34" charset="0"/>
              </a:rPr>
              <a:t>around the world may know the joy of new life</a:t>
            </a:r>
          </a:p>
          <a:p>
            <a:r>
              <a:rPr lang="en-GB" dirty="0">
                <a:latin typeface="Verdana" pitchFamily="34" charset="0"/>
              </a:rPr>
              <a:t>and we may all be changed by living in your light.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latin typeface="Verdana" pitchFamily="34" charset="0"/>
              </a:rPr>
              <a:t>Pupils at a school for orphaned children in </a:t>
            </a:r>
            <a:r>
              <a:rPr lang="en-GB" dirty="0" err="1">
                <a:latin typeface="Verdana" pitchFamily="34" charset="0"/>
              </a:rPr>
              <a:t>Mbala</a:t>
            </a:r>
            <a:r>
              <a:rPr lang="en-GB" dirty="0">
                <a:latin typeface="Verdana" pitchFamily="34" charset="0"/>
              </a:rPr>
              <a:t>, Zambia which is run by CAFOD partner, the Sisters of the Sacred Hearts of Jesus and Mary.</a:t>
            </a: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16</a:t>
            </a:fld>
            <a:endParaRPr lang="en-GB"/>
          </a:p>
        </p:txBody>
      </p:sp>
    </p:spTree>
    <p:extLst>
      <p:ext uri="{BB962C8B-B14F-4D97-AF65-F5344CB8AC3E}">
        <p14:creationId xmlns:p14="http://schemas.microsoft.com/office/powerpoint/2010/main" val="186472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is sentenced is death</a:t>
            </a:r>
          </a:p>
          <a:p>
            <a:endParaRPr lang="en-GB" dirty="0">
              <a:latin typeface="Verdana" pitchFamily="34" charset="0"/>
            </a:endParaRPr>
          </a:p>
          <a:p>
            <a:r>
              <a:rPr lang="en-GB" dirty="0">
                <a:latin typeface="Verdana" pitchFamily="34" charset="0"/>
              </a:rPr>
              <a:t>Jesus stood before Pontius Pilate. </a:t>
            </a:r>
          </a:p>
          <a:p>
            <a:r>
              <a:rPr lang="en-GB" dirty="0">
                <a:latin typeface="Verdana" pitchFamily="34" charset="0"/>
              </a:rPr>
              <a:t>Jesus was alone. </a:t>
            </a:r>
          </a:p>
          <a:p>
            <a:r>
              <a:rPr lang="en-GB" dirty="0">
                <a:latin typeface="Verdana" pitchFamily="34" charset="0"/>
              </a:rPr>
              <a:t>Jesus had done nothing wrong. </a:t>
            </a:r>
          </a:p>
          <a:p>
            <a:r>
              <a:rPr lang="en-GB" dirty="0">
                <a:latin typeface="Verdana" pitchFamily="34" charset="0"/>
              </a:rPr>
              <a:t>Jesus had spent his whole life only doing good things. </a:t>
            </a:r>
          </a:p>
          <a:p>
            <a:r>
              <a:rPr lang="en-GB" dirty="0">
                <a:latin typeface="Verdana" pitchFamily="34" charset="0"/>
              </a:rPr>
              <a:t>Jesus was condemned to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Verdana" pitchFamily="34" charset="0"/>
              </a:rPr>
              <a:t>Jesus was sentenced to death.</a:t>
            </a:r>
          </a:p>
          <a:p>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have felt alone. How does that feel? Think about a time you stood up for something you believed in and others laughed. How does that feel?</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 </a:t>
            </a:r>
          </a:p>
          <a:p>
            <a:r>
              <a:rPr lang="en-GB" dirty="0">
                <a:latin typeface="Verdana" pitchFamily="34" charset="0"/>
              </a:rPr>
              <a:t>to stand alone</a:t>
            </a:r>
          </a:p>
          <a:p>
            <a:r>
              <a:rPr lang="en-GB" dirty="0">
                <a:latin typeface="Verdana" pitchFamily="34" charset="0"/>
              </a:rPr>
              <a:t>in front of those </a:t>
            </a:r>
          </a:p>
          <a:p>
            <a:r>
              <a:rPr lang="en-GB" dirty="0">
                <a:latin typeface="Verdana" pitchFamily="34" charset="0"/>
              </a:rPr>
              <a:t>who reject you and don’t understand you.</a:t>
            </a:r>
          </a:p>
          <a:p>
            <a:r>
              <a:rPr lang="en-GB" b="1" dirty="0">
                <a:latin typeface="Verdana" pitchFamily="34" charset="0"/>
              </a:rPr>
              <a:t> </a:t>
            </a:r>
            <a:endParaRPr lang="en-GB" dirty="0">
              <a:latin typeface="Verdana" pitchFamily="34" charset="0"/>
            </a:endParaRP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feel that we can’t make a difference</a:t>
            </a:r>
          </a:p>
          <a:p>
            <a:r>
              <a:rPr lang="en-GB" dirty="0">
                <a:latin typeface="Verdana" pitchFamily="34" charset="0"/>
              </a:rPr>
              <a:t>help us to keep going.</a:t>
            </a:r>
          </a:p>
          <a:p>
            <a:r>
              <a:rPr lang="en-GB" dirty="0">
                <a:latin typeface="Verdana" pitchFamily="34" charset="0"/>
              </a:rPr>
              <a:t>When we see someone lonely in the playground </a:t>
            </a:r>
          </a:p>
          <a:p>
            <a:r>
              <a:rPr lang="en-GB" dirty="0">
                <a:latin typeface="Verdana" pitchFamily="34" charset="0"/>
              </a:rPr>
              <a:t>help us to be their friend.</a:t>
            </a:r>
          </a:p>
          <a:p>
            <a:r>
              <a:rPr lang="en-GB" dirty="0">
                <a:latin typeface="Verdana" pitchFamily="34" charset="0"/>
              </a:rPr>
              <a:t>Teach us to share your love.</a:t>
            </a:r>
          </a:p>
          <a:p>
            <a:endParaRPr lang="en-GB" dirty="0"/>
          </a:p>
          <a:p>
            <a:endParaRPr lang="en-GB" dirty="0"/>
          </a:p>
          <a:p>
            <a:r>
              <a:rPr lang="en-GB" b="1" baseline="0" dirty="0"/>
              <a:t>Photo credit: </a:t>
            </a:r>
            <a:r>
              <a:rPr lang="en-GB" b="0" baseline="0" dirty="0"/>
              <a:t>Louise Norton</a:t>
            </a:r>
            <a:r>
              <a:rPr lang="en-GB" b="0" dirty="0"/>
              <a:t> </a:t>
            </a:r>
            <a:r>
              <a:rPr lang="en-GB" dirty="0"/>
              <a:t>| CAFOD </a:t>
            </a:r>
          </a:p>
          <a:p>
            <a:r>
              <a:rPr lang="en-GB" dirty="0"/>
              <a:t>Landscape in </a:t>
            </a:r>
            <a:r>
              <a:rPr lang="en-GB" dirty="0" err="1"/>
              <a:t>Adigrat</a:t>
            </a:r>
            <a:r>
              <a:rPr lang="en-GB" dirty="0"/>
              <a:t>, Tigray region, Ethiopia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a:t>
            </a:fld>
            <a:endParaRPr lang="en-GB"/>
          </a:p>
        </p:txBody>
      </p:sp>
    </p:spTree>
    <p:extLst>
      <p:ext uri="{BB962C8B-B14F-4D97-AF65-F5344CB8AC3E}">
        <p14:creationId xmlns:p14="http://schemas.microsoft.com/office/powerpoint/2010/main" val="323612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10000"/>
          </a:bodyPr>
          <a:lstStyle/>
          <a:p>
            <a:r>
              <a:rPr lang="en-GB" dirty="0">
                <a:latin typeface="Verdana" pitchFamily="34" charset="0"/>
              </a:rPr>
              <a:t>The soldiers give Jesus a large wooden cross to carry.</a:t>
            </a:r>
          </a:p>
          <a:p>
            <a:r>
              <a:rPr lang="en-GB" dirty="0">
                <a:latin typeface="Verdana" pitchFamily="34" charset="0"/>
              </a:rPr>
              <a:t>The cross is very heavy.</a:t>
            </a:r>
          </a:p>
          <a:p>
            <a:r>
              <a:rPr lang="en-GB" dirty="0">
                <a:latin typeface="Verdana" pitchFamily="34" charset="0"/>
              </a:rPr>
              <a:t>Jesus knew it would not be easy and that it would lead to his death.</a:t>
            </a:r>
          </a:p>
          <a:p>
            <a:r>
              <a:rPr lang="en-GB" dirty="0">
                <a:latin typeface="Verdana" pitchFamily="34" charset="0"/>
              </a:rPr>
              <a:t>Jesus takes the cross and carries it along the way. </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were not treated fairly. How does that feel? Think about Jesus’ reaction of taking a heavy cross.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picked up Your cross,</a:t>
            </a:r>
          </a:p>
          <a:p>
            <a:r>
              <a:rPr lang="en-GB" dirty="0">
                <a:latin typeface="Verdana" pitchFamily="34" charset="0"/>
              </a:rPr>
              <a:t>even though you knew it would lead to your death.</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feel scared and afraid</a:t>
            </a:r>
          </a:p>
          <a:p>
            <a:r>
              <a:rPr lang="en-GB" dirty="0">
                <a:latin typeface="Verdana" pitchFamily="34" charset="0"/>
              </a:rPr>
              <a:t>help us to be brave.</a:t>
            </a:r>
          </a:p>
          <a:p>
            <a:r>
              <a:rPr lang="en-GB" dirty="0">
                <a:latin typeface="Verdana" pitchFamily="34" charset="0"/>
              </a:rPr>
              <a:t>Give us, your children, the courage</a:t>
            </a:r>
          </a:p>
          <a:p>
            <a:r>
              <a:rPr lang="en-GB" dirty="0">
                <a:latin typeface="Verdana" pitchFamily="34" charset="0"/>
              </a:rPr>
              <a:t>to speak out</a:t>
            </a:r>
          </a:p>
          <a:p>
            <a:r>
              <a:rPr lang="en-GB" dirty="0">
                <a:latin typeface="Verdana" pitchFamily="34" charset="0"/>
              </a:rPr>
              <a:t>to change our world,</a:t>
            </a:r>
          </a:p>
          <a:p>
            <a:r>
              <a:rPr lang="en-GB" dirty="0">
                <a:latin typeface="Verdana" pitchFamily="34" charset="0"/>
              </a:rPr>
              <a:t>so that all our sisters and brothers</a:t>
            </a:r>
          </a:p>
          <a:p>
            <a:r>
              <a:rPr lang="en-GB" dirty="0">
                <a:latin typeface="Verdana" pitchFamily="34" charset="0"/>
              </a:rPr>
              <a:t>have a fair share.</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dirty="0"/>
              <a:t>David Mutua</a:t>
            </a:r>
            <a:endParaRPr lang="en-GB" b="1"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Women carry food received during a food distribution conducted by CAFOD and </a:t>
            </a:r>
            <a:r>
              <a:rPr lang="en-GB" dirty="0" err="1"/>
              <a:t>Trocaire</a:t>
            </a:r>
            <a:r>
              <a:rPr lang="en-GB" dirty="0"/>
              <a:t> in South Sudan, reaching internally displaced people who have taken refuge in the village following the drought and conflict. </a:t>
            </a:r>
            <a:endParaRPr lang="en-GB" dirty="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Verdana" pitchFamily="34" charset="0"/>
            </a:endParaRPr>
          </a:p>
          <a:p>
            <a:endParaRPr lang="en-GB" b="1"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3</a:t>
            </a:fld>
            <a:endParaRPr lang="en-GB"/>
          </a:p>
        </p:txBody>
      </p:sp>
    </p:spTree>
    <p:extLst>
      <p:ext uri="{BB962C8B-B14F-4D97-AF65-F5344CB8AC3E}">
        <p14:creationId xmlns:p14="http://schemas.microsoft.com/office/powerpoint/2010/main" val="171255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a:bodyPr>
          <a:lstStyle/>
          <a:p>
            <a:r>
              <a:rPr lang="en-GB" dirty="0">
                <a:latin typeface="Verdana" pitchFamily="34" charset="0"/>
              </a:rPr>
              <a:t>Jesus starts walking.</a:t>
            </a:r>
          </a:p>
          <a:p>
            <a:r>
              <a:rPr lang="en-GB" dirty="0">
                <a:latin typeface="Verdana" pitchFamily="34" charset="0"/>
              </a:rPr>
              <a:t>Jesus is tired.</a:t>
            </a:r>
          </a:p>
          <a:p>
            <a:r>
              <a:rPr lang="en-GB" dirty="0">
                <a:latin typeface="Verdana" pitchFamily="34" charset="0"/>
              </a:rPr>
              <a:t>The soldiers are pushing Jesus.</a:t>
            </a:r>
          </a:p>
          <a:p>
            <a:r>
              <a:rPr lang="en-GB" dirty="0">
                <a:latin typeface="Verdana" pitchFamily="34" charset="0"/>
              </a:rPr>
              <a:t>Jesus falls.</a:t>
            </a:r>
          </a:p>
          <a:p>
            <a:r>
              <a:rPr lang="en-GB" dirty="0">
                <a:latin typeface="Verdana" pitchFamily="34" charset="0"/>
              </a:rPr>
              <a:t>The soldiers pick Jesus up.</a:t>
            </a:r>
          </a:p>
          <a:p>
            <a:r>
              <a:rPr lang="en-GB" dirty="0">
                <a:latin typeface="Verdana" pitchFamily="34" charset="0"/>
              </a:rPr>
              <a:t>Jesus starts walking again.</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times you are really tired but you have to do something. How does that feel? Think about Jesus falling with that heavy cross. </a:t>
            </a:r>
          </a:p>
          <a:p>
            <a:r>
              <a:rPr lang="en-GB" dirty="0">
                <a:latin typeface="Verdana" pitchFamily="34" charset="0"/>
              </a:rPr>
              <a:t> </a:t>
            </a: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how it feels</a:t>
            </a:r>
          </a:p>
          <a:p>
            <a:r>
              <a:rPr lang="en-GB" dirty="0">
                <a:latin typeface="Verdana" pitchFamily="34" charset="0"/>
              </a:rPr>
              <a:t>to struggle and to fall.</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Show us how to walk with others</a:t>
            </a:r>
          </a:p>
          <a:p>
            <a:r>
              <a:rPr lang="en-GB" dirty="0">
                <a:latin typeface="Verdana" pitchFamily="34" charset="0"/>
              </a:rPr>
              <a:t>to know what it feels like to be in another’s shoes.</a:t>
            </a:r>
          </a:p>
          <a:p>
            <a:r>
              <a:rPr lang="en-GB" dirty="0">
                <a:latin typeface="Verdana" pitchFamily="34" charset="0"/>
              </a:rPr>
              <a:t> </a:t>
            </a:r>
          </a:p>
          <a:p>
            <a:endParaRPr lang="en-GB" dirty="0">
              <a:latin typeface="Verdana" pitchFamily="34" charset="0"/>
            </a:endParaRPr>
          </a:p>
          <a:p>
            <a:r>
              <a:rPr lang="en-GB" b="1" dirty="0">
                <a:latin typeface="Verdana" pitchFamily="34" charset="0"/>
              </a:rPr>
              <a:t>Photo credit: </a:t>
            </a:r>
            <a:r>
              <a:rPr lang="en-GB" b="0" dirty="0">
                <a:latin typeface="Verdana" pitchFamily="34" charset="0"/>
              </a:rPr>
              <a:t>Thom Flint | CAFOD</a:t>
            </a:r>
          </a:p>
          <a:p>
            <a:r>
              <a:rPr lang="en-GB" dirty="0"/>
              <a:t>Memory at </a:t>
            </a:r>
            <a:r>
              <a:rPr lang="en-GB" dirty="0" err="1"/>
              <a:t>Chiwashira</a:t>
            </a:r>
            <a:r>
              <a:rPr lang="en-GB" dirty="0"/>
              <a:t> Dam, Zimbabwe. Memory used to have to walk through the night to collect water over eight miles away. She carried 20 litres back but it was only enough for drinking and cooking. With match funding from the 2012 Lent Appeal, Caritas has restored a reservoir near to Memory’s home. The family now have plenty of water for drinking, cooking and washing.</a:t>
            </a:r>
            <a:endParaRPr lang="en-GB" b="0"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4</a:t>
            </a:fld>
            <a:endParaRPr lang="en-GB"/>
          </a:p>
        </p:txBody>
      </p:sp>
    </p:spTree>
    <p:extLst>
      <p:ext uri="{BB962C8B-B14F-4D97-AF65-F5344CB8AC3E}">
        <p14:creationId xmlns:p14="http://schemas.microsoft.com/office/powerpoint/2010/main" val="139130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sees his mother, Mary.</a:t>
            </a:r>
          </a:p>
          <a:p>
            <a:r>
              <a:rPr lang="en-GB" dirty="0">
                <a:latin typeface="Verdana" pitchFamily="34" charset="0"/>
              </a:rPr>
              <a:t>Mary reaches out to Jesus but the soldiers push him.</a:t>
            </a:r>
          </a:p>
          <a:p>
            <a:r>
              <a:rPr lang="en-GB" dirty="0">
                <a:latin typeface="Verdana" pitchFamily="34" charset="0"/>
              </a:rPr>
              <a:t>Mary is very sad and hurt.</a:t>
            </a:r>
          </a:p>
          <a:p>
            <a:r>
              <a:rPr lang="en-GB" dirty="0">
                <a:latin typeface="Verdana" pitchFamily="34" charset="0"/>
              </a:rPr>
              <a:t>Jesus sees Mary’s eyes.</a:t>
            </a:r>
          </a:p>
          <a:p>
            <a:r>
              <a:rPr lang="en-GB" dirty="0">
                <a:latin typeface="Verdana" pitchFamily="34" charset="0"/>
              </a:rPr>
              <a:t>It gives Jesus strength.</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the people you love. What is important and special about them? How do they help you when things are difficult?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looked through the crowd</a:t>
            </a:r>
          </a:p>
          <a:p>
            <a:r>
              <a:rPr lang="en-GB" dirty="0">
                <a:latin typeface="Verdana" pitchFamily="34" charset="0"/>
              </a:rPr>
              <a:t>and saw your mother’s eyes.</a:t>
            </a:r>
          </a:p>
          <a:p>
            <a:r>
              <a:rPr lang="en-GB" dirty="0">
                <a:latin typeface="Verdana" pitchFamily="34" charset="0"/>
              </a:rPr>
              <a:t>Her love gave you the strength to carry on.</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don’t want to listen</a:t>
            </a:r>
          </a:p>
          <a:p>
            <a:r>
              <a:rPr lang="en-GB" dirty="0">
                <a:latin typeface="Verdana" pitchFamily="34" charset="0"/>
              </a:rPr>
              <a:t>open our ears to hear.</a:t>
            </a:r>
          </a:p>
          <a:p>
            <a:r>
              <a:rPr lang="en-GB" dirty="0">
                <a:latin typeface="Verdana" pitchFamily="34" charset="0"/>
              </a:rPr>
              <a:t>When it would be easier to look away,</a:t>
            </a:r>
          </a:p>
          <a:p>
            <a:r>
              <a:rPr lang="en-GB" dirty="0">
                <a:latin typeface="Verdana" pitchFamily="34" charset="0"/>
              </a:rPr>
              <a:t>open our eyes to see.</a:t>
            </a:r>
          </a:p>
          <a:p>
            <a:r>
              <a:rPr lang="en-GB" dirty="0">
                <a:latin typeface="Verdana" pitchFamily="34" charset="0"/>
              </a:rPr>
              <a:t>Just as our mothers and fathers love us,</a:t>
            </a:r>
          </a:p>
          <a:p>
            <a:r>
              <a:rPr lang="en-GB" dirty="0">
                <a:latin typeface="Verdana" pitchFamily="34" charset="0"/>
              </a:rPr>
              <a:t>help us to share lovingly with the whole human family. </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Photo credit: </a:t>
            </a:r>
            <a:r>
              <a:rPr lang="en-GB" b="0" dirty="0"/>
              <a:t>Ben White | </a:t>
            </a:r>
            <a:r>
              <a:rPr lang="en-GB" dirty="0"/>
              <a:t>CAFOD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a:t>
            </a:r>
            <a:r>
              <a:rPr lang="en-GB" dirty="0"/>
              <a:t>he Altiplano, high in Bolivia, has poor soil and increasingly unpredictable storms. Elizabeth struggled to feed her children nutritious food. A CAFOD partner gave her family high-quality seeds, along with training about good nutrition and how to grow vegetables and make organic pesticides and fertiliser. </a:t>
            </a:r>
            <a:r>
              <a:rPr lang="en-GB" baseline="0" dirty="0"/>
              <a:t>Now that the family can </a:t>
            </a:r>
            <a:r>
              <a:rPr lang="en-GB" dirty="0"/>
              <a:t>grow more nutritious food,</a:t>
            </a:r>
            <a:r>
              <a:rPr lang="en-GB" baseline="0" dirty="0"/>
              <a:t> Elizabeth’s</a:t>
            </a:r>
            <a:r>
              <a:rPr lang="en-GB" dirty="0"/>
              <a:t> children are healthier and growing well. </a:t>
            </a:r>
          </a:p>
          <a:p>
            <a:endParaRPr lang="en-GB" dirty="0">
              <a:latin typeface="Verdana" pitchFamily="34" charset="0"/>
            </a:endParaRPr>
          </a:p>
          <a:p>
            <a:r>
              <a:rPr lang="en-GB" dirty="0">
                <a:latin typeface="Verdana" pitchFamily="34" charset="0"/>
              </a:rPr>
              <a:t>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5</a:t>
            </a:fld>
            <a:endParaRPr lang="en-GB"/>
          </a:p>
        </p:txBody>
      </p:sp>
    </p:spTree>
    <p:extLst>
      <p:ext uri="{BB962C8B-B14F-4D97-AF65-F5344CB8AC3E}">
        <p14:creationId xmlns:p14="http://schemas.microsoft.com/office/powerpoint/2010/main" val="13719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lnSpcReduction="10000"/>
          </a:bodyPr>
          <a:lstStyle/>
          <a:p>
            <a:r>
              <a:rPr lang="en-GB" dirty="0">
                <a:latin typeface="Verdana" pitchFamily="34" charset="0"/>
              </a:rPr>
              <a:t>Jesus is weak.</a:t>
            </a:r>
          </a:p>
          <a:p>
            <a:r>
              <a:rPr lang="en-GB" dirty="0">
                <a:latin typeface="Verdana" pitchFamily="34" charset="0"/>
              </a:rPr>
              <a:t>The soldiers make a man named Simon help Jesus carry the cross. </a:t>
            </a:r>
          </a:p>
          <a:p>
            <a:r>
              <a:rPr lang="en-GB" dirty="0">
                <a:latin typeface="Verdana" pitchFamily="34" charset="0"/>
              </a:rPr>
              <a:t>Simon carries it with Jesus.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Simon didn’t want to help at first. But he did his best to help and soon he was very glad to be helping Jesus. Think about the times you have helped someone. How did you feel? How do you think the other person felt?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what it means</a:t>
            </a:r>
          </a:p>
          <a:p>
            <a:r>
              <a:rPr lang="en-GB" dirty="0">
                <a:latin typeface="Verdana" pitchFamily="34" charset="0"/>
              </a:rPr>
              <a:t>to depend on someone</a:t>
            </a:r>
          </a:p>
          <a:p>
            <a:r>
              <a:rPr lang="en-GB" dirty="0">
                <a:latin typeface="Verdana" pitchFamily="34" charset="0"/>
              </a:rPr>
              <a:t>and need their help.</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my friends need help,</a:t>
            </a:r>
          </a:p>
          <a:p>
            <a:r>
              <a:rPr lang="en-GB" dirty="0">
                <a:latin typeface="Verdana" pitchFamily="34" charset="0"/>
              </a:rPr>
              <a:t>teach me to work with them. </a:t>
            </a:r>
          </a:p>
          <a:p>
            <a:r>
              <a:rPr lang="en-GB" dirty="0">
                <a:latin typeface="Verdana" pitchFamily="34" charset="0"/>
              </a:rPr>
              <a:t>Show me how to listen carefully</a:t>
            </a:r>
          </a:p>
          <a:p>
            <a:r>
              <a:rPr lang="en-GB" dirty="0">
                <a:latin typeface="Verdana" pitchFamily="34" charset="0"/>
              </a:rPr>
              <a:t>so that I can offer what they need.</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a:t>
            </a:r>
            <a:r>
              <a:rPr lang="en-GB" b="1" baseline="0" dirty="0"/>
              <a:t> credit: </a:t>
            </a:r>
            <a:r>
              <a:rPr lang="en-GB" b="0" baseline="0" dirty="0"/>
              <a:t>Phil Knox | Purple Flame </a:t>
            </a:r>
            <a:endParaRPr lang="en-GB" b="0" dirty="0"/>
          </a:p>
          <a:p>
            <a:r>
              <a:rPr lang="en-GB" b="0" dirty="0"/>
              <a:t>8-year-old</a:t>
            </a:r>
            <a:r>
              <a:rPr lang="en-GB" b="0" baseline="0" dirty="0"/>
              <a:t> </a:t>
            </a:r>
            <a:r>
              <a:rPr lang="en-GB" b="0" dirty="0"/>
              <a:t>Musa (right) and his best friend,</a:t>
            </a:r>
            <a:r>
              <a:rPr lang="en-GB" b="0" baseline="0" dirty="0"/>
              <a:t> Sunny, walking along a street in </a:t>
            </a:r>
            <a:r>
              <a:rPr lang="en-GB" b="0" dirty="0" err="1"/>
              <a:t>Mongla</a:t>
            </a:r>
            <a:r>
              <a:rPr lang="en-GB" b="0" dirty="0"/>
              <a:t> District, Bangladesh. Musa’s family is supported by CAFOD partner,</a:t>
            </a:r>
            <a:r>
              <a:rPr lang="en-GB" b="0" baseline="0" dirty="0"/>
              <a:t> </a:t>
            </a:r>
            <a:r>
              <a:rPr lang="en-GB" b="0" dirty="0"/>
              <a:t>Action on Disability and Development.</a:t>
            </a:r>
          </a:p>
          <a:p>
            <a:endParaRPr lang="en-GB" dirty="0"/>
          </a:p>
          <a:p>
            <a:endParaRPr lang="en-GB" b="1" dirty="0">
              <a:latin typeface="Verdana" pitchFamily="34" charset="0"/>
            </a:endParaRPr>
          </a:p>
          <a:p>
            <a:endParaRPr lang="en-GB" b="1" dirty="0">
              <a:latin typeface="Verdana" pitchFamily="34" charset="0"/>
            </a:endParaRPr>
          </a:p>
          <a:p>
            <a:endParaRPr lang="en-GB" dirty="0">
              <a:latin typeface="Verdana" pitchFamily="34" charset="0"/>
            </a:endParaRPr>
          </a:p>
          <a:p>
            <a:endParaRPr lang="en-GB" dirty="0">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6</a:t>
            </a:fld>
            <a:endParaRPr lang="en-GB"/>
          </a:p>
        </p:txBody>
      </p:sp>
    </p:spTree>
    <p:extLst>
      <p:ext uri="{BB962C8B-B14F-4D97-AF65-F5344CB8AC3E}">
        <p14:creationId xmlns:p14="http://schemas.microsoft.com/office/powerpoint/2010/main" val="200334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dirty="0">
                <a:latin typeface="Verdana" pitchFamily="34" charset="0"/>
              </a:rPr>
              <a:t>A woman called Veronica walks towards Jesus with a cloth. </a:t>
            </a:r>
          </a:p>
          <a:p>
            <a:r>
              <a:rPr lang="en-GB" dirty="0">
                <a:latin typeface="Verdana" pitchFamily="34" charset="0"/>
              </a:rPr>
              <a:t>She wants to comfort him. </a:t>
            </a:r>
          </a:p>
          <a:p>
            <a:r>
              <a:rPr lang="en-GB" dirty="0">
                <a:latin typeface="Verdana" pitchFamily="34" charset="0"/>
              </a:rPr>
              <a:t>She gently wipes the face of Jesus. </a:t>
            </a:r>
          </a:p>
          <a:p>
            <a:r>
              <a:rPr lang="en-GB" dirty="0">
                <a:latin typeface="Verdana" pitchFamily="34" charset="0"/>
              </a:rPr>
              <a:t>The soldiers push her back.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Veronica was very brave to ignore the soldiers</a:t>
            </a:r>
            <a:r>
              <a:rPr lang="en-GB" baseline="0" dirty="0">
                <a:latin typeface="Verdana" pitchFamily="34" charset="0"/>
              </a:rPr>
              <a:t> in order </a:t>
            </a:r>
            <a:r>
              <a:rPr lang="en-GB" dirty="0">
                <a:latin typeface="Verdana" pitchFamily="34" charset="0"/>
              </a:rPr>
              <a:t>to comfort Jesus. When have you reached out to comfort a vulnerable person, like a child</a:t>
            </a:r>
            <a:r>
              <a:rPr lang="en-GB" baseline="0" dirty="0">
                <a:latin typeface="Verdana" pitchFamily="34" charset="0"/>
              </a:rPr>
              <a:t> or </a:t>
            </a:r>
            <a:r>
              <a:rPr lang="en-GB" dirty="0">
                <a:latin typeface="Verdana" pitchFamily="34" charset="0"/>
              </a:rPr>
              <a:t>someone who is unwell?</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endParaRPr lang="en-GB" dirty="0">
              <a:latin typeface="Verdana" pitchFamily="34" charset="0"/>
            </a:endParaRPr>
          </a:p>
          <a:p>
            <a:r>
              <a:rPr lang="en-GB" dirty="0">
                <a:latin typeface="Verdana" pitchFamily="34" charset="0"/>
              </a:rPr>
              <a:t>Jesus, you know how it feels</a:t>
            </a:r>
          </a:p>
          <a:p>
            <a:r>
              <a:rPr lang="en-GB" dirty="0">
                <a:latin typeface="Verdana" pitchFamily="34" charset="0"/>
              </a:rPr>
              <a:t>to be hurt and to cry out in pain and fear.</a:t>
            </a:r>
          </a:p>
          <a:p>
            <a:r>
              <a:rPr lang="en-GB" b="0" dirty="0">
                <a:latin typeface="Verdana" pitchFamily="34" charset="0"/>
              </a:rPr>
              <a:t>Walk with us.</a:t>
            </a:r>
            <a:endParaRPr lang="en-GB" dirty="0">
              <a:latin typeface="Verdana" pitchFamily="34" charset="0"/>
            </a:endParaRPr>
          </a:p>
          <a:p>
            <a:r>
              <a:rPr lang="en-GB" dirty="0">
                <a:latin typeface="Verdana" pitchFamily="34" charset="0"/>
              </a:rPr>
              <a:t>Show us how to walk together with others.</a:t>
            </a:r>
          </a:p>
          <a:p>
            <a:r>
              <a:rPr lang="en-GB" dirty="0">
                <a:latin typeface="Verdana" pitchFamily="34" charset="0"/>
              </a:rPr>
              <a:t>Show us how to love the people around us</a:t>
            </a:r>
          </a:p>
          <a:p>
            <a:r>
              <a:rPr lang="en-GB" dirty="0">
                <a:latin typeface="Verdana" pitchFamily="34" charset="0"/>
              </a:rPr>
              <a:t>And to be there for those who need us.</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Photo credit: </a:t>
            </a:r>
            <a:r>
              <a:rPr lang="en-GB" dirty="0"/>
              <a:t>Phil Knox | Purple Flame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Bristi</a:t>
            </a:r>
            <a:r>
              <a:rPr lang="en-GB" dirty="0"/>
              <a:t>, 12 years, Bangladesh, collecting water for her family. </a:t>
            </a:r>
            <a:r>
              <a:rPr lang="en-GB" dirty="0" err="1">
                <a:solidFill>
                  <a:srgbClr val="FF0000"/>
                </a:solidFill>
              </a:rPr>
              <a:t>Bristi’s</a:t>
            </a:r>
            <a:r>
              <a:rPr lang="en-GB" dirty="0">
                <a:solidFill>
                  <a:srgbClr val="FF0000"/>
                </a:solidFill>
              </a:rPr>
              <a:t> family receives support from CAFOD partner, Action on Disability and Development.</a:t>
            </a: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7</a:t>
            </a:fld>
            <a:endParaRPr lang="en-GB"/>
          </a:p>
        </p:txBody>
      </p:sp>
    </p:spTree>
    <p:extLst>
      <p:ext uri="{BB962C8B-B14F-4D97-AF65-F5344CB8AC3E}">
        <p14:creationId xmlns:p14="http://schemas.microsoft.com/office/powerpoint/2010/main" val="271358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lnSpcReduction="20000"/>
          </a:bodyPr>
          <a:lstStyle/>
          <a:p>
            <a:r>
              <a:rPr lang="en-GB" dirty="0">
                <a:latin typeface="Verdana" pitchFamily="34" charset="0"/>
              </a:rPr>
              <a:t>Jesus is even more tired. </a:t>
            </a:r>
          </a:p>
          <a:p>
            <a:r>
              <a:rPr lang="en-GB" dirty="0">
                <a:latin typeface="Verdana" pitchFamily="34" charset="0"/>
              </a:rPr>
              <a:t>Jesus is getting weaker. </a:t>
            </a:r>
          </a:p>
          <a:p>
            <a:r>
              <a:rPr lang="en-GB" dirty="0">
                <a:latin typeface="Verdana" pitchFamily="34" charset="0"/>
              </a:rPr>
              <a:t>Jesus falls again, even with Simon’s help. </a:t>
            </a:r>
          </a:p>
          <a:p>
            <a:r>
              <a:rPr lang="en-GB" dirty="0">
                <a:latin typeface="Verdana" pitchFamily="34" charset="0"/>
              </a:rPr>
              <a:t>Jesus struggles to get up. </a:t>
            </a:r>
          </a:p>
          <a:p>
            <a:r>
              <a:rPr lang="en-GB" dirty="0">
                <a:latin typeface="Verdana" pitchFamily="34" charset="0"/>
              </a:rPr>
              <a:t>Jesus keeps trying until he is up on His feet. </a:t>
            </a:r>
          </a:p>
          <a:p>
            <a:r>
              <a:rPr lang="en-GB" dirty="0">
                <a:latin typeface="Verdana" pitchFamily="34" charset="0"/>
              </a:rPr>
              <a:t> </a:t>
            </a:r>
          </a:p>
          <a:p>
            <a:r>
              <a:rPr lang="en-GB" b="1" dirty="0">
                <a:latin typeface="Verdana" pitchFamily="34" charset="0"/>
              </a:rPr>
              <a:t>Think: </a:t>
            </a:r>
            <a:endParaRPr lang="en-GB" dirty="0">
              <a:latin typeface="Verdana" pitchFamily="34" charset="0"/>
            </a:endParaRPr>
          </a:p>
          <a:p>
            <a:r>
              <a:rPr lang="en-GB" dirty="0">
                <a:latin typeface="Verdana" pitchFamily="34" charset="0"/>
              </a:rPr>
              <a:t>Think about Jesus struggling to get up. Sometimes when things get too difficult we have to keep trying. Jesus doesn’t give up. How do you think Jesus felt? </a:t>
            </a:r>
          </a:p>
          <a:p>
            <a:r>
              <a:rPr lang="en-GB" b="1" dirty="0">
                <a:latin typeface="Verdana" pitchFamily="34" charset="0"/>
              </a:rPr>
              <a:t> </a:t>
            </a:r>
            <a:endParaRPr lang="en-GB" dirty="0">
              <a:latin typeface="Verdana" pitchFamily="34" charset="0"/>
            </a:endParaRPr>
          </a:p>
          <a:p>
            <a:r>
              <a:rPr lang="en-GB" b="1" dirty="0">
                <a:latin typeface="Verdana" pitchFamily="34" charset="0"/>
              </a:rPr>
              <a:t>Prayer:</a:t>
            </a:r>
            <a:r>
              <a:rPr lang="en-GB" dirty="0">
                <a:latin typeface="Verdana" pitchFamily="34" charset="0"/>
              </a:rPr>
              <a:t> </a:t>
            </a:r>
          </a:p>
          <a:p>
            <a:r>
              <a:rPr lang="en-GB" dirty="0">
                <a:latin typeface="Verdana" pitchFamily="34" charset="0"/>
              </a:rPr>
              <a:t>Jesus, you stumbled and fell.</a:t>
            </a:r>
          </a:p>
          <a:p>
            <a:r>
              <a:rPr lang="en-GB" dirty="0">
                <a:latin typeface="Verdana" pitchFamily="34" charset="0"/>
              </a:rPr>
              <a:t>You lost strength</a:t>
            </a:r>
          </a:p>
          <a:p>
            <a:r>
              <a:rPr lang="en-GB" dirty="0">
                <a:latin typeface="Verdana" pitchFamily="34" charset="0"/>
              </a:rPr>
              <a:t>and became tired.</a:t>
            </a:r>
          </a:p>
          <a:p>
            <a:r>
              <a:rPr lang="en-GB" dirty="0">
                <a:latin typeface="Verdana" pitchFamily="34" charset="0"/>
              </a:rPr>
              <a:t>And yet you carried on.</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When we find it hard to go on,</a:t>
            </a:r>
          </a:p>
          <a:p>
            <a:r>
              <a:rPr lang="en-GB" dirty="0">
                <a:latin typeface="Verdana" pitchFamily="34" charset="0"/>
              </a:rPr>
              <a:t>give us the strength we need</a:t>
            </a:r>
          </a:p>
          <a:p>
            <a:r>
              <a:rPr lang="en-GB" dirty="0">
                <a:latin typeface="Verdana" pitchFamily="34" charset="0"/>
              </a:rPr>
              <a:t>to finish our work as well as we can</a:t>
            </a:r>
          </a:p>
          <a:p>
            <a:r>
              <a:rPr lang="en-GB" dirty="0">
                <a:latin typeface="Verdana" pitchFamily="34" charset="0"/>
              </a:rPr>
              <a:t>and show love to others.</a:t>
            </a:r>
          </a:p>
          <a:p>
            <a:endParaRPr lang="en-GB" dirty="0">
              <a:latin typeface="Verdana" pitchFamily="34" charset="0"/>
            </a:endParaRPr>
          </a:p>
          <a:p>
            <a:endParaRPr lang="en-GB" dirty="0">
              <a:latin typeface="Verdan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t>Patrick, 23, </a:t>
            </a:r>
            <a:r>
              <a:rPr lang="en-GB" dirty="0" err="1"/>
              <a:t>Mbala</a:t>
            </a:r>
            <a:r>
              <a:rPr lang="en-GB" dirty="0"/>
              <a:t>, Zambia. When he was very young, Patrick’s mother didn’t have enough to feed him. Without clothes or shoes, Patrick was sent to the Orphan Centre in </a:t>
            </a:r>
            <a:r>
              <a:rPr lang="en-GB" dirty="0" err="1"/>
              <a:t>Mbala</a:t>
            </a:r>
            <a:r>
              <a:rPr lang="en-GB" dirty="0"/>
              <a:t> town to feed him, clothe him and give him life skills. With CAFOD’s support, Patrick has learned tailoring, finished his education and understands how to grow crops on his own land. Patrick now teaches basic tailoring to people living with disabilities.</a:t>
            </a:r>
            <a:endParaRPr lang="en-GB" dirty="0">
              <a:latin typeface="Verdana" pitchFamily="34" charset="0"/>
            </a:endParaRPr>
          </a:p>
          <a:p>
            <a:endParaRPr lang="en-GB" dirty="0"/>
          </a:p>
          <a:p>
            <a:endParaRPr lang="en-GB" b="1" dirty="0">
              <a:latin typeface="Verdana"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8</a:t>
            </a:fld>
            <a:endParaRPr lang="en-GB"/>
          </a:p>
        </p:txBody>
      </p:sp>
    </p:spTree>
    <p:extLst>
      <p:ext uri="{BB962C8B-B14F-4D97-AF65-F5344CB8AC3E}">
        <p14:creationId xmlns:p14="http://schemas.microsoft.com/office/powerpoint/2010/main" val="156229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92500"/>
          </a:bodyPr>
          <a:lstStyle/>
          <a:p>
            <a:r>
              <a:rPr lang="en-GB" dirty="0">
                <a:latin typeface="Verdana" pitchFamily="34" charset="0"/>
              </a:rPr>
              <a:t>There are some women in the crowd so sorry for Jesus that they are crying. </a:t>
            </a:r>
          </a:p>
          <a:p>
            <a:r>
              <a:rPr lang="en-GB" dirty="0">
                <a:latin typeface="Verdana" pitchFamily="34" charset="0"/>
              </a:rPr>
              <a:t>Jesus stops and talks to them. </a:t>
            </a:r>
          </a:p>
          <a:p>
            <a:r>
              <a:rPr lang="en-GB" b="1" dirty="0">
                <a:latin typeface="Verdana" pitchFamily="34" charset="0"/>
              </a:rPr>
              <a:t> </a:t>
            </a:r>
            <a:endParaRPr lang="en-GB" dirty="0">
              <a:latin typeface="Verdana" pitchFamily="34" charset="0"/>
            </a:endParaRPr>
          </a:p>
          <a:p>
            <a:r>
              <a:rPr lang="en-GB" b="1" dirty="0">
                <a:latin typeface="Verdana" pitchFamily="34" charset="0"/>
              </a:rPr>
              <a:t>Think: </a:t>
            </a:r>
            <a:endParaRPr lang="en-GB" dirty="0">
              <a:latin typeface="Verdana" pitchFamily="34" charset="0"/>
            </a:endParaRPr>
          </a:p>
          <a:p>
            <a:r>
              <a:rPr lang="en-GB" dirty="0">
                <a:latin typeface="Verdana" pitchFamily="34" charset="0"/>
              </a:rPr>
              <a:t>Even at this difficult time, Jesus was still not thinking of himself, but showing love to those who needed it. Think of a time when you thought only of yourself rather than what was best for others. How could you speak up for others?</a:t>
            </a:r>
          </a:p>
          <a:p>
            <a:r>
              <a:rPr lang="en-GB" dirty="0">
                <a:latin typeface="Verdana" pitchFamily="34" charset="0"/>
              </a:rPr>
              <a:t>	</a:t>
            </a:r>
          </a:p>
          <a:p>
            <a:r>
              <a:rPr lang="en-GB" b="1" dirty="0">
                <a:latin typeface="Verdana" pitchFamily="34" charset="0"/>
              </a:rPr>
              <a:t>Prayer:</a:t>
            </a:r>
            <a:r>
              <a:rPr lang="en-GB" dirty="0">
                <a:latin typeface="Verdana" pitchFamily="34" charset="0"/>
              </a:rPr>
              <a:t> </a:t>
            </a:r>
          </a:p>
          <a:p>
            <a:r>
              <a:rPr lang="en-GB" dirty="0">
                <a:latin typeface="Verdana" pitchFamily="34" charset="0"/>
              </a:rPr>
              <a:t>Jesus, you cared and spoke out,</a:t>
            </a:r>
          </a:p>
          <a:p>
            <a:r>
              <a:rPr lang="en-GB" dirty="0">
                <a:latin typeface="Verdana" pitchFamily="34" charset="0"/>
              </a:rPr>
              <a:t>even on the road to your death.</a:t>
            </a:r>
          </a:p>
          <a:p>
            <a:r>
              <a:rPr lang="en-GB" dirty="0">
                <a:latin typeface="Verdana" pitchFamily="34" charset="0"/>
              </a:rPr>
              <a:t>You knew and felt the suffering of others.</a:t>
            </a:r>
          </a:p>
          <a:p>
            <a:r>
              <a:rPr lang="en-GB" dirty="0">
                <a:latin typeface="Verdana" pitchFamily="34" charset="0"/>
              </a:rPr>
              <a:t> </a:t>
            </a:r>
          </a:p>
          <a:p>
            <a:r>
              <a:rPr lang="en-GB" b="1" dirty="0">
                <a:latin typeface="Verdana" pitchFamily="34" charset="0"/>
              </a:rPr>
              <a:t>Walk with us</a:t>
            </a:r>
            <a:endParaRPr lang="en-GB" dirty="0">
              <a:latin typeface="Verdana" pitchFamily="34" charset="0"/>
            </a:endParaRPr>
          </a:p>
          <a:p>
            <a:r>
              <a:rPr lang="en-GB" dirty="0">
                <a:latin typeface="Verdana" pitchFamily="34" charset="0"/>
              </a:rPr>
              <a:t>As we hear the stories of our sisters and brothers who live in poverty, </a:t>
            </a:r>
          </a:p>
          <a:p>
            <a:r>
              <a:rPr lang="en-GB" dirty="0">
                <a:latin typeface="Verdana" pitchFamily="34" charset="0"/>
              </a:rPr>
              <a:t>give us the courage to raise our voices,</a:t>
            </a:r>
          </a:p>
          <a:p>
            <a:r>
              <a:rPr lang="en-GB" dirty="0">
                <a:latin typeface="Verdana" pitchFamily="34" charset="0"/>
              </a:rPr>
              <a:t>so that together we can work for change.</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Verdana" pitchFamily="34" charset="0"/>
              </a:rPr>
              <a:t>Photo credit: </a:t>
            </a:r>
            <a:r>
              <a:rPr lang="en-GB" b="0" dirty="0">
                <a:latin typeface="Verdana" pitchFamily="34" charset="0"/>
              </a:rPr>
              <a:t>Ben White | CAFOD </a:t>
            </a:r>
            <a:endParaRPr lang="en-GB" dirty="0">
              <a:latin typeface="Verdana" pitchFamily="34" charset="0"/>
            </a:endParaRPr>
          </a:p>
          <a:p>
            <a:r>
              <a:rPr lang="en-GB" dirty="0"/>
              <a:t>Beauty (far right), with her Village Orphan Support Group (VOSG) in Zambia. With CAFOD’s support, Beauty was taught crop diversification as well as business skills. She now has dreams of opening her own business.</a:t>
            </a:r>
            <a:br>
              <a:rPr lang="en-GB" dirty="0"/>
            </a:b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9</a:t>
            </a:fld>
            <a:endParaRPr lang="en-GB"/>
          </a:p>
        </p:txBody>
      </p:sp>
    </p:spTree>
    <p:extLst>
      <p:ext uri="{BB962C8B-B14F-4D97-AF65-F5344CB8AC3E}">
        <p14:creationId xmlns:p14="http://schemas.microsoft.com/office/powerpoint/2010/main" val="147897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3519DA-A623-4AAE-9BEC-A5F74B76C29C}"/>
              </a:ext>
            </a:extLst>
          </p:cNvPr>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F42EAC9-7A69-4E5E-8BB5-9A3AE1C6DDB1}" type="datetimeFigureOut">
              <a:rPr lang="en-GB" smtClean="0"/>
              <a:pPr/>
              <a:t>30/03/2022</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92FBE5-D2A1-434B-9FAC-2E821C17397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A5BBF3-AA31-450F-B6DC-165D948D8F3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1166" y="330117"/>
            <a:ext cx="2460536" cy="2483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ire hydrant in the grass&#10;&#10;Description generated with very high confidence">
            <a:extLst>
              <a:ext uri="{FF2B5EF4-FFF2-40B4-BE49-F238E27FC236}">
                <a16:creationId xmlns:a16="http://schemas.microsoft.com/office/drawing/2014/main" id="{1820A3DE-EAD0-4B22-9E16-A55334198B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60" b="10917"/>
          <a:stretch/>
        </p:blipFill>
        <p:spPr>
          <a:xfrm>
            <a:off x="0" y="933061"/>
            <a:ext cx="12192000" cy="5990252"/>
          </a:xfrm>
          <a:prstGeom prst="rect">
            <a:avLst/>
          </a:prstGeom>
        </p:spPr>
      </p:pic>
      <p:pic>
        <p:nvPicPr>
          <p:cNvPr id="9" name="Picture 8">
            <a:extLst>
              <a:ext uri="{FF2B5EF4-FFF2-40B4-BE49-F238E27FC236}">
                <a16:creationId xmlns:a16="http://schemas.microsoft.com/office/drawing/2014/main" id="{830B2B9F-8A50-4C15-BB43-DDA025B445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348" y="2669378"/>
            <a:ext cx="4710179" cy="3432842"/>
          </a:xfrm>
          <a:prstGeom prst="rect">
            <a:avLst/>
          </a:prstGeom>
        </p:spPr>
      </p:pic>
    </p:spTree>
    <p:extLst>
      <p:ext uri="{BB962C8B-B14F-4D97-AF65-F5344CB8AC3E}">
        <p14:creationId xmlns:p14="http://schemas.microsoft.com/office/powerpoint/2010/main" val="163695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ground, outdoor, child&#10;&#10;Description generated with very high confidence">
            <a:extLst>
              <a:ext uri="{FF2B5EF4-FFF2-40B4-BE49-F238E27FC236}">
                <a16:creationId xmlns:a16="http://schemas.microsoft.com/office/drawing/2014/main" id="{B8D2089D-4A71-401F-8887-33E70F356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78" b="8100"/>
          <a:stretch/>
        </p:blipFill>
        <p:spPr>
          <a:xfrm>
            <a:off x="0" y="933060"/>
            <a:ext cx="12192000" cy="6821193"/>
          </a:xfrm>
          <a:prstGeom prst="rect">
            <a:avLst/>
          </a:prstGeom>
        </p:spPr>
      </p:pic>
      <p:sp>
        <p:nvSpPr>
          <p:cNvPr id="8" name="Rectangle 2"/>
          <p:cNvSpPr txBox="1">
            <a:spLocks noChangeArrowheads="1"/>
          </p:cNvSpPr>
          <p:nvPr/>
        </p:nvSpPr>
        <p:spPr>
          <a:xfrm>
            <a:off x="0" y="93306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ninth Station: Jesus falls the third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6565" b="13583"/>
          <a:stretch/>
        </p:blipFill>
        <p:spPr>
          <a:xfrm>
            <a:off x="-1" y="951721"/>
            <a:ext cx="12365043" cy="6582513"/>
          </a:xfrm>
          <a:prstGeom prst="rect">
            <a:avLst/>
          </a:prstGeom>
        </p:spPr>
      </p:pic>
      <p:sp>
        <p:nvSpPr>
          <p:cNvPr id="7" name="Rectangle 2"/>
          <p:cNvSpPr txBox="1">
            <a:spLocks noChangeArrowheads="1"/>
          </p:cNvSpPr>
          <p:nvPr/>
        </p:nvSpPr>
        <p:spPr>
          <a:xfrm>
            <a:off x="-1" y="95172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tenth Station: Jesus is stripped of his clothes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43DEB8-F5D1-4F56-A8F4-5DDCEB5F8F1E}"/>
              </a:ext>
            </a:extLst>
          </p:cNvPr>
          <p:cNvPicPr>
            <a:picLocks noChangeAspect="1"/>
          </p:cNvPicPr>
          <p:nvPr/>
        </p:nvPicPr>
        <p:blipFill rotWithShape="1">
          <a:blip r:embed="rId3">
            <a:extLst>
              <a:ext uri="{28A0092B-C50C-407E-A947-70E740481C1C}">
                <a14:useLocalDpi xmlns:a14="http://schemas.microsoft.com/office/drawing/2010/main"/>
              </a:ext>
            </a:extLst>
          </a:blip>
          <a:srcRect t="19766"/>
          <a:stretch/>
        </p:blipFill>
        <p:spPr>
          <a:xfrm>
            <a:off x="0" y="951723"/>
            <a:ext cx="12192000" cy="6524600"/>
          </a:xfrm>
          <a:prstGeom prst="rect">
            <a:avLst/>
          </a:prstGeom>
        </p:spPr>
      </p:pic>
      <p:sp>
        <p:nvSpPr>
          <p:cNvPr id="7" name="Rectangle 2"/>
          <p:cNvSpPr txBox="1">
            <a:spLocks noChangeArrowheads="1"/>
          </p:cNvSpPr>
          <p:nvPr/>
        </p:nvSpPr>
        <p:spPr>
          <a:xfrm>
            <a:off x="0" y="951723"/>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eleventh Station: Jesus is nailed to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7227" t="13786"/>
          <a:stretch/>
        </p:blipFill>
        <p:spPr>
          <a:xfrm>
            <a:off x="-1" y="951722"/>
            <a:ext cx="12206991" cy="5952071"/>
          </a:xfrm>
          <a:prstGeom prst="rect">
            <a:avLst/>
          </a:prstGeom>
        </p:spPr>
      </p:pic>
      <p:sp>
        <p:nvSpPr>
          <p:cNvPr id="8" name="Rectangle 2"/>
          <p:cNvSpPr txBox="1">
            <a:spLocks noChangeArrowheads="1"/>
          </p:cNvSpPr>
          <p:nvPr/>
        </p:nvSpPr>
        <p:spPr>
          <a:xfrm>
            <a:off x="14990"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twelfth Station: Jesus dies on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516" t="13398" b="14528"/>
          <a:stretch/>
        </p:blipFill>
        <p:spPr>
          <a:xfrm>
            <a:off x="-1" y="933060"/>
            <a:ext cx="12192001" cy="5924939"/>
          </a:xfrm>
          <a:prstGeom prst="rect">
            <a:avLst/>
          </a:prstGeom>
        </p:spPr>
      </p:pic>
      <p:sp>
        <p:nvSpPr>
          <p:cNvPr id="9" name="Rectangle 2"/>
          <p:cNvSpPr txBox="1">
            <a:spLocks noChangeArrowheads="1"/>
          </p:cNvSpPr>
          <p:nvPr/>
        </p:nvSpPr>
        <p:spPr>
          <a:xfrm>
            <a:off x="0" y="937813"/>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thirteenth Station: Jesus’ body is taken down from the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12D863-EB4E-4CC1-9B0B-899115C4F3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912" b="16558"/>
          <a:stretch/>
        </p:blipFill>
        <p:spPr>
          <a:xfrm>
            <a:off x="0" y="951721"/>
            <a:ext cx="12192000" cy="6534499"/>
          </a:xfrm>
          <a:prstGeom prst="rect">
            <a:avLst/>
          </a:prstGeom>
        </p:spPr>
      </p:pic>
      <p:sp>
        <p:nvSpPr>
          <p:cNvPr id="8" name="Rectangle 2"/>
          <p:cNvSpPr txBox="1">
            <a:spLocks noChangeArrowheads="1"/>
          </p:cNvSpPr>
          <p:nvPr/>
        </p:nvSpPr>
        <p:spPr>
          <a:xfrm>
            <a:off x="0" y="95172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fourteenth Station: Jesus is laid in the tomb and covered in incense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2" t="23128" r="1853"/>
          <a:stretch/>
        </p:blipFill>
        <p:spPr>
          <a:xfrm>
            <a:off x="1" y="933061"/>
            <a:ext cx="12192000" cy="6319980"/>
          </a:xfrm>
          <a:prstGeom prst="rect">
            <a:avLst/>
          </a:prstGeom>
        </p:spPr>
      </p:pic>
      <p:sp>
        <p:nvSpPr>
          <p:cNvPr id="8" name="Rectangle 2"/>
          <p:cNvSpPr txBox="1">
            <a:spLocks noChangeArrowheads="1"/>
          </p:cNvSpPr>
          <p:nvPr/>
        </p:nvSpPr>
        <p:spPr>
          <a:xfrm>
            <a:off x="-1"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fifteenth Station: Jesus rises from the dead</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th with trees on the side of a dirt road&#10;&#10;Description generated with very high confidence">
            <a:extLst>
              <a:ext uri="{FF2B5EF4-FFF2-40B4-BE49-F238E27FC236}">
                <a16:creationId xmlns:a16="http://schemas.microsoft.com/office/drawing/2014/main" id="{CA062134-5C52-4FF1-8A9B-B7C8EE730A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77" b="-6818"/>
          <a:stretch/>
        </p:blipFill>
        <p:spPr>
          <a:xfrm>
            <a:off x="0" y="951722"/>
            <a:ext cx="12192000" cy="7176278"/>
          </a:xfrm>
          <a:prstGeom prst="rect">
            <a:avLst/>
          </a:prstGeom>
        </p:spPr>
      </p:pic>
      <p:sp>
        <p:nvSpPr>
          <p:cNvPr id="6" name="Rectangle 2"/>
          <p:cNvSpPr txBox="1">
            <a:spLocks noChangeArrowheads="1"/>
          </p:cNvSpPr>
          <p:nvPr/>
        </p:nvSpPr>
        <p:spPr>
          <a:xfrm>
            <a:off x="0"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first Station: Jesus is sentenced to death</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ople that are standing in the dirt&#10;&#10;Description generated with high confidence">
            <a:extLst>
              <a:ext uri="{FF2B5EF4-FFF2-40B4-BE49-F238E27FC236}">
                <a16:creationId xmlns:a16="http://schemas.microsoft.com/office/drawing/2014/main" id="{C7FBE9F0-5EB6-491E-A9A7-1C6DE73D79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927" b="9412"/>
          <a:stretch/>
        </p:blipFill>
        <p:spPr>
          <a:xfrm>
            <a:off x="-1" y="933061"/>
            <a:ext cx="12191999" cy="7125976"/>
          </a:xfrm>
          <a:prstGeom prst="rect">
            <a:avLst/>
          </a:prstGeom>
        </p:spPr>
      </p:pic>
      <p:sp>
        <p:nvSpPr>
          <p:cNvPr id="8" name="Rectangle 2"/>
          <p:cNvSpPr txBox="1">
            <a:spLocks noChangeArrowheads="1"/>
          </p:cNvSpPr>
          <p:nvPr/>
        </p:nvSpPr>
        <p:spPr>
          <a:xfrm>
            <a:off x="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second Station: Jesus carries his cross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sunset&#10;&#10;Description generated with very high confidence">
            <a:extLst>
              <a:ext uri="{FF2B5EF4-FFF2-40B4-BE49-F238E27FC236}">
                <a16:creationId xmlns:a16="http://schemas.microsoft.com/office/drawing/2014/main" id="{B14FA4D8-755F-428F-BDFF-A17578748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 r="-129" b="14026"/>
          <a:stretch/>
        </p:blipFill>
        <p:spPr>
          <a:xfrm>
            <a:off x="0" y="933061"/>
            <a:ext cx="12207764" cy="6997958"/>
          </a:xfrm>
          <a:prstGeom prst="rect">
            <a:avLst/>
          </a:prstGeom>
        </p:spPr>
      </p:pic>
      <p:sp>
        <p:nvSpPr>
          <p:cNvPr id="7" name="Rectangle 2"/>
          <p:cNvSpPr txBox="1">
            <a:spLocks noChangeArrowheads="1"/>
          </p:cNvSpPr>
          <p:nvPr/>
        </p:nvSpPr>
        <p:spPr>
          <a:xfrm>
            <a:off x="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third Station: Jesus falls for the first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EE435-072E-489F-820B-CC84765E5A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05" b="11674"/>
          <a:stretch/>
        </p:blipFill>
        <p:spPr>
          <a:xfrm>
            <a:off x="-48986" y="951722"/>
            <a:ext cx="12240986" cy="5906278"/>
          </a:xfrm>
          <a:prstGeom prst="rect">
            <a:avLst/>
          </a:prstGeom>
        </p:spPr>
      </p:pic>
      <p:sp>
        <p:nvSpPr>
          <p:cNvPr id="7" name="Rectangle 2"/>
          <p:cNvSpPr txBox="1">
            <a:spLocks noChangeArrowheads="1"/>
          </p:cNvSpPr>
          <p:nvPr/>
        </p:nvSpPr>
        <p:spPr>
          <a:xfrm>
            <a:off x="-48986" y="951722"/>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fourth Station: Jesus meets his mother</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7FD4A-B17E-471B-9C4E-CEAAAC60E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273" r="1" b="13877"/>
          <a:stretch/>
        </p:blipFill>
        <p:spPr>
          <a:xfrm>
            <a:off x="-78" y="933060"/>
            <a:ext cx="12192000" cy="5924939"/>
          </a:xfrm>
          <a:prstGeom prst="rect">
            <a:avLst/>
          </a:prstGeom>
        </p:spPr>
      </p:pic>
      <p:sp>
        <p:nvSpPr>
          <p:cNvPr id="10" name="Rectangle 2"/>
          <p:cNvSpPr txBox="1">
            <a:spLocks noChangeArrowheads="1"/>
          </p:cNvSpPr>
          <p:nvPr/>
        </p:nvSpPr>
        <p:spPr>
          <a:xfrm>
            <a:off x="-78" y="93306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fifth Station: Simon of Cyrene carries the cross</a:t>
            </a:r>
            <a:endParaRPr lang="en-US" sz="2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3261CA-D082-4DFC-BA67-E621964584B7}"/>
              </a:ext>
            </a:extLst>
          </p:cNvPr>
          <p:cNvPicPr>
            <a:picLocks noChangeAspect="1"/>
          </p:cNvPicPr>
          <p:nvPr/>
        </p:nvPicPr>
        <p:blipFill rotWithShape="1">
          <a:blip r:embed="rId3">
            <a:extLst>
              <a:ext uri="{28A0092B-C50C-407E-A947-70E740481C1C}">
                <a14:useLocalDpi xmlns:a14="http://schemas.microsoft.com/office/drawing/2010/main"/>
              </a:ext>
            </a:extLst>
          </a:blip>
          <a:srcRect t="7973" b="7406"/>
          <a:stretch/>
        </p:blipFill>
        <p:spPr>
          <a:xfrm>
            <a:off x="0" y="933062"/>
            <a:ext cx="12192000" cy="6881230"/>
          </a:xfrm>
          <a:prstGeom prst="rect">
            <a:avLst/>
          </a:prstGeom>
        </p:spPr>
      </p:pic>
      <p:sp>
        <p:nvSpPr>
          <p:cNvPr id="9" name="Rectangle 2"/>
          <p:cNvSpPr txBox="1">
            <a:spLocks noChangeArrowheads="1"/>
          </p:cNvSpPr>
          <p:nvPr/>
        </p:nvSpPr>
        <p:spPr>
          <a:xfrm>
            <a:off x="0" y="956476"/>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sixth Station: Veronica wipes the face of Jesus</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73309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95" t="2161" r="679" b="18452"/>
          <a:stretch/>
        </p:blipFill>
        <p:spPr>
          <a:xfrm>
            <a:off x="-11059" y="914400"/>
            <a:ext cx="12192000" cy="6509401"/>
          </a:xfrm>
          <a:prstGeom prst="rect">
            <a:avLst/>
          </a:prstGeom>
        </p:spPr>
      </p:pic>
      <p:sp>
        <p:nvSpPr>
          <p:cNvPr id="8" name="Rectangle 2"/>
          <p:cNvSpPr txBox="1">
            <a:spLocks noChangeArrowheads="1"/>
          </p:cNvSpPr>
          <p:nvPr/>
        </p:nvSpPr>
        <p:spPr>
          <a:xfrm>
            <a:off x="-11059" y="914400"/>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seventh Station: Jesus falls for the second time</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7844" y="6858000"/>
            <a:ext cx="3659193" cy="243946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l="133" t="4452" r="-133" b="10455"/>
          <a:stretch/>
        </p:blipFill>
        <p:spPr>
          <a:xfrm>
            <a:off x="-46220" y="933061"/>
            <a:ext cx="12254459" cy="6951765"/>
          </a:xfrm>
          <a:prstGeom prst="rect">
            <a:avLst/>
          </a:prstGeom>
        </p:spPr>
      </p:pic>
      <p:sp>
        <p:nvSpPr>
          <p:cNvPr id="8" name="Rectangle 2"/>
          <p:cNvSpPr txBox="1">
            <a:spLocks noChangeArrowheads="1"/>
          </p:cNvSpPr>
          <p:nvPr/>
        </p:nvSpPr>
        <p:spPr>
          <a:xfrm>
            <a:off x="-46220" y="933061"/>
            <a:ext cx="12192000" cy="569343"/>
          </a:xfrm>
          <a:prstGeom prst="rect">
            <a:avLst/>
          </a:prstGeom>
          <a:solidFill>
            <a:schemeClr val="tx1">
              <a:lumMod val="95000"/>
              <a:lumOff val="5000"/>
              <a:alpha val="25000"/>
            </a:schemeClr>
          </a:solidFill>
        </p:spPr>
        <p:txBody>
          <a:bodyPr vert="horz" lIns="91440" tIns="45720" rIns="91440" bIns="45720" rtlCol="0" anchor="ctr">
            <a:normAutofit/>
          </a:bodyPr>
          <a:lstStyle/>
          <a:p>
            <a:pPr>
              <a:spcBef>
                <a:spcPct val="0"/>
              </a:spcBef>
              <a:defRPr/>
            </a:pPr>
            <a:r>
              <a:rPr lang="en-GB"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The eighth Station: Jesus meets the women of Jerusalem</a:t>
            </a:r>
            <a:endParaRPr lang="en-US" sz="2200" b="1" dirty="0">
              <a:solidFill>
                <a:schemeClr val="bg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0x010100FD97CEFC58BF1141BCD2C24299A8A0A8</ContentTypeId>
    <Status xmlns="430995B2-E31B-4EE2-8DC1-85468A2CFE55">Draft</Status>
    <Archive xmlns="430995B2-E31B-4EE2-8DC1-85468A2CFE55">false</Archive>
    <Originating_x0020_Team xmlns="430995B2-E31B-4EE2-8DC1-85468A2CFE55">Education</Originating_x0020_Team>
    <Event_x0020_Type xmlns="430995B2-E31B-4EE2-8DC1-85468A2CFE55">N/a</Event_x0020_Type>
    <Year_x0020_it_x0020_refers_x0020_to xmlns="430995B2-E31B-4EE2-8DC1-85468A2CFE55">2017</Year_x0020_it_x0020_refers_x0020_to>
    <Project_x0020_Name xmlns="430995B2-E31B-4EE2-8DC1-85468A2CFE55">Lent Fast Day</Project_x0020_Name>
    <Project_x0020_Type xmlns="430995B2-E31B-4EE2-8DC1-85468A2CFE55">Fast Days</Project_x0020_Type>
    <Document_x0020_Type xmlns="430995B2-E31B-4EE2-8DC1-85468A2CFE55">Resource</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97CEFC58BF1141BCD2C24299A8A0A8" ma:contentTypeVersion="0" ma:contentTypeDescription="Create a new document." ma:contentTypeScope="" ma:versionID="2317f9cb96d1ae2be7286fd2fd409feb">
  <xsd:schema xmlns:xsd="http://www.w3.org/2001/XMLSchema" xmlns:xs="http://www.w3.org/2001/XMLSchema" xmlns:p="http://schemas.microsoft.com/office/2006/metadata/properties" xmlns:ns1="http://schemas.microsoft.com/sharepoint/v3" xmlns:ns2="430995B2-E31B-4EE2-8DC1-85468A2CFE55" targetNamespace="http://schemas.microsoft.com/office/2006/metadata/properties" ma:root="true" ma:fieldsID="c8e36cb98691bc8ea633ce985968165a" ns1:_="" ns2:_="">
    <xsd:import namespace="http://schemas.microsoft.com/sharepoint/v3"/>
    <xsd:import namespace="430995B2-E31B-4EE2-8DC1-85468A2CFE55"/>
    <xsd:element name="properties">
      <xsd:complexType>
        <xsd:sequence>
          <xsd:element name="documentManagement">
            <xsd:complexType>
              <xsd:all>
                <xsd:element ref="ns2:Status"/>
                <xsd:element ref="ns2:Year_x0020_it_x0020_refers_x0020_to"/>
                <xsd:element ref="ns2:Originating_x0020_Team"/>
                <xsd:element ref="ns2:Project_x0020_Type"/>
                <xsd:element ref="ns2:Project_x0020_Name"/>
                <xsd:element ref="ns2:Event_x0020_Type"/>
                <xsd:element ref="ns2:Document_x0020_Type"/>
                <xsd:element ref="ns1:_ModerationComments" minOccurs="0"/>
                <xsd:element ref="ns1:File_x0020_Type" minOccurs="0"/>
                <xsd:element ref="ns1:HTML_x0020_File_x0020_Type" minOccurs="0"/>
                <xsd:element ref="ns1:_SourceUrl" minOccurs="0"/>
                <xsd:element ref="ns1:_SharedFileIndex" minOccurs="0"/>
                <xsd:element ref="ns2:Archive" minOccurs="0"/>
                <xsd:element ref="ns1:ContentTypeId" minOccurs="0"/>
                <xsd:element ref="ns1:TemplateUrl" minOccurs="0"/>
                <xsd:element ref="ns1:xd_ProgID" minOccurs="0"/>
                <xsd:element ref="ns1:xd_Signature"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CheckedOutUserId" minOccurs="0"/>
                <xsd:element ref="ns1:IsCheckedoutToLocal" minOccurs="0"/>
                <xsd:element ref="ns1:CheckoutUser" minOccurs="0"/>
                <xsd:element ref="ns1:Unique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9" nillable="true" ma:displayName="Approver Comments" ma:hidden="true" ma:internalName="_ModerationComments" ma:readOnly="true">
      <xsd:simpleType>
        <xsd:restriction base="dms:Note"/>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_SourceUrl" ma:index="14" nillable="true" ma:displayName="Source URL" ma:hidden="true" ma:internalName="_SourceUrl">
      <xsd:simpleType>
        <xsd:restriction base="dms:Text"/>
      </xsd:simpleType>
    </xsd:element>
    <xsd:element name="_SharedFileIndex" ma:index="15" nillable="true" ma:displayName="Shared File Index" ma:hidden="true" ma:internalName="_SharedFileIndex">
      <xsd:simpleType>
        <xsd:restriction base="dms:Text"/>
      </xsd:simpleType>
    </xsd:element>
    <xsd:element name="ContentTypeId" ma:index="17" nillable="true" ma:displayName="Content Type ID" ma:hidden="true" ma:internalName="ContentTypeId" ma:readOnly="true">
      <xsd:simpleType>
        <xsd:restriction base="dms:Unknown"/>
      </xsd:simpleType>
    </xsd:element>
    <xsd:element name="TemplateUrl" ma:index="18" nillable="true" ma:displayName="Template Link" ma:hidden="true" ma:internalName="TemplateUrl">
      <xsd:simpleType>
        <xsd:restriction base="dms:Text"/>
      </xsd:simpleType>
    </xsd:element>
    <xsd:element name="xd_ProgID" ma:index="19" nillable="true" ma:displayName="HTML File Link" ma:hidden="true" ma:internalName="xd_ProgID">
      <xsd:simpleType>
        <xsd:restriction base="dms:Text"/>
      </xsd:simpleType>
    </xsd:element>
    <xsd:element name="xd_Signature" ma:index="20" nillable="true" ma:displayName="Is Signed" ma:hidden="true" ma:internalName="xd_Signature" ma:readOnly="true">
      <xsd:simpleType>
        <xsd:restriction base="dms:Boolean"/>
      </xsd:simpleType>
    </xsd:element>
    <xsd:element name="ID" ma:index="21" nillable="true" ma:displayName="ID" ma:internalName="ID" ma:readOnly="true">
      <xsd:simpleType>
        <xsd:restriction base="dms:Unknown"/>
      </xsd:simpleType>
    </xsd:element>
    <xsd:element name="Author" ma:index="24"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6"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7" nillable="true" ma:displayName="Has Copy Destinations" ma:hidden="true" ma:internalName="_HasCopyDestinations" ma:readOnly="true">
      <xsd:simpleType>
        <xsd:restriction base="dms:Boolean"/>
      </xsd:simpleType>
    </xsd:element>
    <xsd:element name="_CopySource" ma:index="28" nillable="true" ma:displayName="Copy Source" ma:internalName="_CopySource" ma:readOnly="true">
      <xsd:simpleType>
        <xsd:restriction base="dms:Text"/>
      </xsd:simpleType>
    </xsd:element>
    <xsd:element name="_ModerationStatus" ma:index="29" nillable="true" ma:displayName="Approval Status" ma:default="0" ma:hidden="true" ma:internalName="_ModerationStatus" ma:readOnly="true">
      <xsd:simpleType>
        <xsd:restriction base="dms:Unknown"/>
      </xsd:simpleType>
    </xsd:element>
    <xsd:element name="FileRef" ma:index="30" nillable="true" ma:displayName="URL Path" ma:hidden="true" ma:list="Docs" ma:internalName="FileRef" ma:readOnly="true" ma:showField="FullUrl">
      <xsd:simpleType>
        <xsd:restriction base="dms:Lookup"/>
      </xsd:simpleType>
    </xsd:element>
    <xsd:element name="FileDirRef" ma:index="31" nillable="true" ma:displayName="Path" ma:hidden="true" ma:list="Docs" ma:internalName="FileDirRef" ma:readOnly="true" ma:showField="DirName">
      <xsd:simpleType>
        <xsd:restriction base="dms:Lookup"/>
      </xsd:simpleType>
    </xsd:element>
    <xsd:element name="Last_x0020_Modified" ma:index="32" nillable="true" ma:displayName="Modified" ma:format="TRUE" ma:hidden="true" ma:list="Docs" ma:internalName="Last_x0020_Modified" ma:readOnly="true" ma:showField="TimeLastModified">
      <xsd:simpleType>
        <xsd:restriction base="dms:Lookup"/>
      </xsd:simpleType>
    </xsd:element>
    <xsd:element name="Created_x0020_Date" ma:index="33" nillable="true" ma:displayName="Created" ma:format="TRUE" ma:hidden="true" ma:list="Docs" ma:internalName="Created_x0020_Date" ma:readOnly="true" ma:showField="TimeCreated">
      <xsd:simpleType>
        <xsd:restriction base="dms:Lookup"/>
      </xsd:simpleType>
    </xsd:element>
    <xsd:element name="File_x0020_Size" ma:index="34" nillable="true" ma:displayName="File Size" ma:format="TRUE" ma:hidden="true" ma:list="Docs" ma:internalName="File_x0020_Size" ma:readOnly="true" ma:showField="SizeInKB">
      <xsd:simpleType>
        <xsd:restriction base="dms:Lookup"/>
      </xsd:simpleType>
    </xsd:element>
    <xsd:element name="FSObjType" ma:index="35" nillable="true" ma:displayName="Item Type" ma:hidden="true" ma:list="Docs" ma:internalName="FSObjType" ma:readOnly="true" ma:showField="FSType">
      <xsd:simpleType>
        <xsd:restriction base="dms:Lookup"/>
      </xsd:simpleType>
    </xsd:element>
    <xsd:element name="CheckedOutUserId" ma:index="37" nillable="true" ma:displayName="ID of the User who has the item Checked Out" ma:hidden="true" ma:list="Docs" ma:internalName="CheckedOutUserId" ma:readOnly="true" ma:showField="CheckoutUserId">
      <xsd:simpleType>
        <xsd:restriction base="dms:Lookup"/>
      </xsd:simpleType>
    </xsd:element>
    <xsd:element name="IsCheckedoutToLocal" ma:index="38" nillable="true" ma:displayName="Is Checked out to local" ma:hidden="true" ma:list="Docs" ma:internalName="IsCheckedoutToLocal" ma:readOnly="true" ma:showField="IsCheckoutToLocal">
      <xsd:simpleType>
        <xsd:restriction base="dms:Lookup"/>
      </xsd:simpleType>
    </xsd:element>
    <xsd:element name="CheckoutUser" ma:index="39"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40" nillable="true" ma:displayName="Unique Id" ma:hidden="true" ma:list="Docs" ma:internalName="UniqueId" ma:readOnly="true" ma:showField="UniqueId">
      <xsd:simpleType>
        <xsd:restriction base="dms:Lookup"/>
      </xsd:simpleType>
    </xsd:element>
    <xsd:element name="ProgId" ma:index="41" nillable="true" ma:displayName="ProgId" ma:hidden="true" ma:list="Docs" ma:internalName="ProgId" ma:readOnly="true" ma:showField="ProgId">
      <xsd:simpleType>
        <xsd:restriction base="dms:Lookup"/>
      </xsd:simpleType>
    </xsd:element>
    <xsd:element name="ScopeId" ma:index="42" nillable="true" ma:displayName="ScopeId" ma:hidden="true" ma:list="Docs" ma:internalName="ScopeId" ma:readOnly="true" ma:showField="ScopeId">
      <xsd:simpleType>
        <xsd:restriction base="dms:Lookup"/>
      </xsd:simpleType>
    </xsd:element>
    <xsd:element name="VirusStatus" ma:index="43" nillable="true" ma:displayName="Virus Status" ma:format="TRUE" ma:hidden="true" ma:list="Docs" ma:internalName="VirusStatus" ma:readOnly="true" ma:showField="Size">
      <xsd:simpleType>
        <xsd:restriction base="dms:Lookup"/>
      </xsd:simpleType>
    </xsd:element>
    <xsd:element name="CheckedOutTitle" ma:index="44" nillable="true" ma:displayName="Checked Out To" ma:format="TRUE" ma:hidden="true" ma:list="Docs" ma:internalName="CheckedOutTitle" ma:readOnly="true" ma:showField="CheckedOutTitle">
      <xsd:simpleType>
        <xsd:restriction base="dms:Lookup"/>
      </xsd:simpleType>
    </xsd:element>
    <xsd:element name="_CheckinComment" ma:index="45" nillable="true" ma:displayName="Check In Comment" ma:format="TRUE" ma:list="Docs" ma:internalName="_CheckinComment" ma:readOnly="true" ma:showField="CheckinComment">
      <xsd:simpleType>
        <xsd:restriction base="dms:Lookup"/>
      </xsd:simpleType>
    </xsd:element>
    <xsd:element name="MetaInfo" ma:index="56" nillable="true" ma:displayName="Property Bag" ma:hidden="true" ma:list="Docs" ma:internalName="MetaInfo" ma:showField="MetaInfo">
      <xsd:simpleType>
        <xsd:restriction base="dms:Lookup"/>
      </xsd:simpleType>
    </xsd:element>
    <xsd:element name="_Level" ma:index="57" nillable="true" ma:displayName="Level" ma:hidden="true" ma:internalName="_Level" ma:readOnly="true">
      <xsd:simpleType>
        <xsd:restriction base="dms:Unknown"/>
      </xsd:simpleType>
    </xsd:element>
    <xsd:element name="_IsCurrentVersion" ma:index="58" nillable="true" ma:displayName="Is Current Version" ma:hidden="true" ma:internalName="_IsCurrentVersion" ma:readOnly="true">
      <xsd:simpleType>
        <xsd:restriction base="dms:Boolean"/>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30995B2-E31B-4EE2-8DC1-85468A2CFE55"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
      <xsd:simpleType>
        <xsd:restriction base="dms:Choice">
          <xsd:enumeration value="Draft"/>
          <xsd:enumeration value="Final"/>
          <xsd:enumeration value="Portal Content"/>
          <xsd:enumeration value="Publish Externally"/>
          <xsd:enumeration value="Publish to Portal and Externally"/>
          <xsd:enumeration value="Archive"/>
        </xsd:restriction>
      </xsd:simpleType>
    </xsd:element>
    <xsd:element name="Year_x0020_it_x0020_refers_x0020_to" ma:index="3" ma:displayName="Year it refers to" ma:default="2014" ma:format="Dropdown" ma:internalName="Year_x0020_it_x0020_refers_x0020_to">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Originating_x0020_Team" ma:index="4" ma:displayName="Originating Team" ma:default="Education" ma:format="Dropdown" ma:internalName="Originating_x0020_Team">
      <xsd:simpleType>
        <xsd:restriction base="dms:Choice">
          <xsd:enumeration value="CCT"/>
          <xsd:enumeration value="CMG"/>
          <xsd:enumeration value="Community Fundraising"/>
          <xsd:enumeration value="Education"/>
          <xsd:enumeration value="Heads of Regions"/>
          <xsd:enumeration value="Learning"/>
          <xsd:enumeration value="Schools"/>
          <xsd:enumeration value="Spirituality"/>
          <xsd:enumeration value="Youth"/>
          <xsd:enumeration value="CAFOD Arundel &amp; Brighton"/>
          <xsd:enumeration value="CAFOD Birmingham"/>
          <xsd:enumeration value="CAFOD Brentwood"/>
          <xsd:enumeration value="CAFOD Clifton"/>
          <xsd:enumeration value="CAFOD East Anglia"/>
          <xsd:enumeration value="CAFOD Hallam"/>
          <xsd:enumeration value="CAFOD Hexham &amp; Newcastle"/>
          <xsd:enumeration value="CAFOD Lancaster"/>
          <xsd:enumeration value="CAFOD Leeds"/>
          <xsd:enumeration value="CAFOD Liverpool"/>
          <xsd:enumeration value="CAFOD Middlesbrough"/>
          <xsd:enumeration value="CAFOD North Wales"/>
          <xsd:enumeration value="CAFOD Northampton"/>
          <xsd:enumeration value="CAFOD Nottingham"/>
          <xsd:enumeration value="CAFOD Plymouth"/>
          <xsd:enumeration value="CAFOD Portsmouth"/>
          <xsd:enumeration value="CAFOD Salford"/>
          <xsd:enumeration value="CAFOD Shrewsbury"/>
          <xsd:enumeration value="CAFOD Southwark"/>
          <xsd:enumeration value="CAFOD Wales"/>
          <xsd:enumeration value="CAFOD Westminster"/>
        </xsd:restriction>
      </xsd:simpleType>
    </xsd:element>
    <xsd:element name="Project_x0020_Type" ma:index="5" ma:displayName="Project Type" ma:format="Dropdown" ma:internalName="Project_x0020_Type">
      <xsd:simpleType>
        <xsd:restriction base="dms:Choice">
          <xsd:enumeration value="Promotion"/>
          <xsd:enumeration value="Campaign"/>
          <xsd:enumeration value="Catechetical/Formation"/>
          <xsd:enumeration value="Catholic Social Teaching"/>
          <xsd:enumeration value="Community Fundraising"/>
          <xsd:enumeration value="Curriculum"/>
          <xsd:enumeration value="Direct Marketing"/>
          <xsd:enumeration value="Emergency"/>
          <xsd:enumeration value="Fast Days"/>
          <xsd:enumeration value="International Liaison"/>
          <xsd:enumeration value="Non Curriculum"/>
          <xsd:enumeration value="Other Fundraising"/>
          <xsd:enumeration value="Raising Awareness"/>
          <xsd:enumeration value="Training"/>
          <xsd:enumeration value="Worship"/>
          <xsd:enumeration value="Youth Work"/>
          <xsd:enumeration value="N/a"/>
          <xsd:enumeration value="Bangladesh"/>
          <xsd:enumeration value="El Salvador"/>
        </xsd:restriction>
      </xsd:simpleType>
    </xsd:element>
    <xsd:element name="Project_x0020_Name" ma:index="6" ma:displayName="Project Name" ma:format="Dropdown" ma:internalName="Project_x0020_Name">
      <xsd:simpleType>
        <xsd:restriction base="dms:Choice">
          <xsd:enumeration value="Promotion"/>
          <xsd:enumeration value="CF Scheme"/>
          <xsd:enumeration value="Fairtrade"/>
          <xsd:enumeration value="Global Youth Work"/>
          <xsd:enumeration value="Harvest Fast Day"/>
          <xsd:enumeration value="Lent Fast Day"/>
          <xsd:enumeration value="Live Simply"/>
          <xsd:enumeration value="Other CF Fundraising"/>
          <xsd:enumeration value="World Gifts"/>
          <xsd:enumeration value="N/a"/>
        </xsd:restriction>
      </xsd:simpleType>
    </xsd:element>
    <xsd:element name="Event_x0020_Type" ma:index="7" ma:displayName="Event Type" ma:format="Dropdown" ma:internalName="Event_x0020_Type">
      <xsd:simpleType>
        <xsd:restriction base="dms:Choice">
          <xsd:enumeration value="Conference"/>
          <xsd:enumeration value="Festival"/>
          <xsd:enumeration value="Gap Year"/>
          <xsd:enumeration value="International Secondment"/>
          <xsd:enumeration value="Media Stunt"/>
          <xsd:enumeration value="Overseas Visit"/>
          <xsd:enumeration value="Pilgrimage"/>
          <xsd:enumeration value="Public Demo/Lobbying"/>
          <xsd:enumeration value="Public Meeting"/>
          <xsd:enumeration value="Service"/>
          <xsd:enumeration value="Sponsored Event"/>
          <xsd:enumeration value="Supporters' Day"/>
          <xsd:enumeration value="Training"/>
          <xsd:enumeration value="Visit"/>
          <xsd:enumeration value="Youth Event"/>
          <xsd:enumeration value="N/a"/>
        </xsd:restriction>
      </xsd:simpleType>
    </xsd:element>
    <xsd:element name="Document_x0020_Type" ma:index="8" ma:displayName="Document Type" ma:format="Dropdown" ma:internalName="Document_x0020_Type">
      <xsd:simpleType>
        <xsd:restriction base="dms:Choice">
          <xsd:enumeration value="Advert"/>
          <xsd:enumeration value="Activities"/>
          <xsd:enumeration value="Briefing Paper"/>
          <xsd:enumeration value="Budget"/>
          <xsd:enumeration value="Business Plan"/>
          <xsd:enumeration value="Creative Brief"/>
          <xsd:enumeration value="Curriculum Paper"/>
          <xsd:enumeration value="Discussion Paper"/>
          <xsd:enumeration value="Letter"/>
          <xsd:enumeration value="Monitoring &amp; Evaluation"/>
          <xsd:enumeration value="Quote"/>
          <xsd:enumeration value="Prayer"/>
          <xsd:enumeration value="Presentation"/>
          <xsd:enumeration value="Project Plan"/>
          <xsd:enumeration value="Research"/>
          <xsd:enumeration value="Resource"/>
          <xsd:enumeration value="Resource Schedule"/>
          <xsd:enumeration value="Other"/>
        </xsd:restriction>
      </xsd:simpleType>
    </xsd:element>
    <xsd:element name="Archive" ma:index="16" nillable="true" ma:displayName="Archive" ma:default="0" ma:description="Tick this box to archive a file and remove it from other library views"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CC4518-2365-4EB6-B0C4-E3F1C3106F13}">
  <ds:schemaRefs>
    <ds:schemaRef ds:uri="http://schemas.microsoft.com/sharepoint/v3/contenttype/forms"/>
  </ds:schemaRefs>
</ds:datastoreItem>
</file>

<file path=customXml/itemProps2.xml><?xml version="1.0" encoding="utf-8"?>
<ds:datastoreItem xmlns:ds="http://schemas.openxmlformats.org/officeDocument/2006/customXml" ds:itemID="{8FFED3C5-267F-4981-8221-AF4A02B20CC4}">
  <ds:schemaRefs>
    <ds:schemaRef ds:uri="http://schemas.openxmlformats.org/package/2006/metadata/core-properties"/>
    <ds:schemaRef ds:uri="http://schemas.microsoft.com/sharepoint/v3"/>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430995B2-E31B-4EE2-8DC1-85468A2CFE55"/>
    <ds:schemaRef ds:uri="http://www.w3.org/XML/1998/namespace"/>
  </ds:schemaRefs>
</ds:datastoreItem>
</file>

<file path=customXml/itemProps3.xml><?xml version="1.0" encoding="utf-8"?>
<ds:datastoreItem xmlns:ds="http://schemas.openxmlformats.org/officeDocument/2006/customXml" ds:itemID="{AE10FAE0-9514-4068-ADF0-4FDDB42F00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0995B2-E31B-4EE2-8DC1-85468A2CFE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1562</TotalTime>
  <Words>3104</Words>
  <Application>Microsoft Office PowerPoint</Application>
  <PresentationFormat>Widescreen</PresentationFormat>
  <Paragraphs>384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LFD17 YP Stations of Cross</dc:title>
  <dc:creator>jdepaula</dc:creator>
  <cp:lastModifiedBy>Victoria Ahmed</cp:lastModifiedBy>
  <cp:revision>114</cp:revision>
  <cp:lastPrinted>2015-11-30T11:41:23Z</cp:lastPrinted>
  <dcterms:created xsi:type="dcterms:W3CDTF">2014-10-03T15:18:53Z</dcterms:created>
  <dcterms:modified xsi:type="dcterms:W3CDTF">2022-03-30T14:21:46Z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0x0101004994E0611F887445A65613EDA1A196C7</vt:lpwstr>
  </property>
  <property fmtid="{D5CDD505-2E9C-101B-9397-08002B2CF9AE}" pid="3" name="Product or Work package">
    <vt:lpwstr>WP23 Lent School and Youth Communications</vt:lpwstr>
  </property>
</Properties>
</file>