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56" r:id="rId6"/>
    <p:sldId id="257" r:id="rId7"/>
    <p:sldId id="267" r:id="rId8"/>
    <p:sldId id="273" r:id="rId9"/>
    <p:sldId id="275" r:id="rId10"/>
    <p:sldId id="266" r:id="rId11"/>
    <p:sldId id="277" r:id="rId12"/>
    <p:sldId id="269"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943"/>
    <a:srgbClr val="A4C50A"/>
    <a:srgbClr val="99CA3B"/>
    <a:srgbClr val="8EBA41"/>
    <a:srgbClr val="2C2839"/>
    <a:srgbClr val="142043"/>
    <a:srgbClr val="F3F7F8"/>
    <a:srgbClr val="F9F9FA"/>
    <a:srgbClr val="4472C4"/>
    <a:srgbClr val="F2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57789" autoAdjust="0"/>
  </p:normalViewPr>
  <p:slideViewPr>
    <p:cSldViewPr snapToGrid="0">
      <p:cViewPr varScale="1">
        <p:scale>
          <a:sx n="44" d="100"/>
          <a:sy n="44" d="100"/>
        </p:scale>
        <p:origin x="206" y="6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683FF-50D7-42C7-8D8C-E8B4A100608E}" type="datetimeFigureOut">
              <a:rPr lang="en-GB" smtClean="0"/>
              <a:t>13/04/2022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65DE8-FAEE-4172-8815-D935BB77422F}" type="slidenum">
              <a:rPr lang="en-GB" smtClean="0"/>
              <a:t>‹#›</a:t>
            </a:fld>
            <a:endParaRPr lang="en-GB"/>
          </a:p>
        </p:txBody>
      </p:sp>
    </p:spTree>
    <p:extLst>
      <p:ext uri="{BB962C8B-B14F-4D97-AF65-F5344CB8AC3E}">
        <p14:creationId xmlns:p14="http://schemas.microsoft.com/office/powerpoint/2010/main" val="405434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everyone. Welcome to our CAFOD assembly. </a:t>
            </a:r>
            <a:endParaRPr lang="en-GB" dirty="0"/>
          </a:p>
        </p:txBody>
      </p:sp>
      <p:sp>
        <p:nvSpPr>
          <p:cNvPr id="4" name="Slide Number Placeholder 3"/>
          <p:cNvSpPr>
            <a:spLocks noGrp="1"/>
          </p:cNvSpPr>
          <p:nvPr>
            <p:ph type="sldNum" sz="quarter" idx="5"/>
          </p:nvPr>
        </p:nvSpPr>
        <p:spPr/>
        <p:txBody>
          <a:bodyPr/>
          <a:lstStyle/>
          <a:p>
            <a:fld id="{FF265DE8-FAEE-4172-8815-D935BB77422F}" type="slidenum">
              <a:rPr lang="en-GB" smtClean="0"/>
              <a:t>1</a:t>
            </a:fld>
            <a:endParaRPr lang="en-GB"/>
          </a:p>
        </p:txBody>
      </p:sp>
    </p:spTree>
    <p:extLst>
      <p:ext uri="{BB962C8B-B14F-4D97-AF65-F5344CB8AC3E}">
        <p14:creationId xmlns:p14="http://schemas.microsoft.com/office/powerpoint/2010/main" val="58674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know that food poverty is a growing problem in the UK. People are hungry in other places too. In fact, around the world, one person in every ten is hungry. And often the hungry people are the ones who are growing food!</a:t>
            </a:r>
          </a:p>
          <a:p>
            <a:r>
              <a:rPr lang="en-GB" dirty="0"/>
              <a:t>Something is broken about our global food system. In other words, the way we grow and share food </a:t>
            </a:r>
            <a:r>
              <a:rPr lang="en-GB"/>
              <a:t>in our </a:t>
            </a:r>
            <a:r>
              <a:rPr lang="en-GB" dirty="0"/>
              <a:t>world is not fair. Let’s find out more.</a:t>
            </a:r>
          </a:p>
        </p:txBody>
      </p:sp>
      <p:sp>
        <p:nvSpPr>
          <p:cNvPr id="4" name="Slide Number Placeholder 3"/>
          <p:cNvSpPr>
            <a:spLocks noGrp="1"/>
          </p:cNvSpPr>
          <p:nvPr>
            <p:ph type="sldNum" sz="quarter" idx="5"/>
          </p:nvPr>
        </p:nvSpPr>
        <p:spPr/>
        <p:txBody>
          <a:bodyPr/>
          <a:lstStyle/>
          <a:p>
            <a:fld id="{FF265DE8-FAEE-4172-8815-D935BB77422F}" type="slidenum">
              <a:rPr lang="en-GB" smtClean="0"/>
              <a:t>2</a:t>
            </a:fld>
            <a:endParaRPr lang="en-GB"/>
          </a:p>
        </p:txBody>
      </p:sp>
    </p:spTree>
    <p:extLst>
      <p:ext uri="{BB962C8B-B14F-4D97-AF65-F5344CB8AC3E}">
        <p14:creationId xmlns:p14="http://schemas.microsoft.com/office/powerpoint/2010/main" val="244019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animation is at cafod.org.uk/secondary</a:t>
            </a:r>
          </a:p>
        </p:txBody>
      </p:sp>
      <p:sp>
        <p:nvSpPr>
          <p:cNvPr id="4" name="Slide Number Placeholder 3"/>
          <p:cNvSpPr>
            <a:spLocks noGrp="1"/>
          </p:cNvSpPr>
          <p:nvPr>
            <p:ph type="sldNum" sz="quarter" idx="5"/>
          </p:nvPr>
        </p:nvSpPr>
        <p:spPr/>
        <p:txBody>
          <a:bodyPr/>
          <a:lstStyle/>
          <a:p>
            <a:fld id="{FF265DE8-FAEE-4172-8815-D935BB77422F}" type="slidenum">
              <a:rPr lang="en-GB" smtClean="0"/>
              <a:t>3</a:t>
            </a:fld>
            <a:endParaRPr lang="en-GB"/>
          </a:p>
        </p:txBody>
      </p:sp>
    </p:spTree>
    <p:extLst>
      <p:ext uri="{BB962C8B-B14F-4D97-AF65-F5344CB8AC3E}">
        <p14:creationId xmlns:p14="http://schemas.microsoft.com/office/powerpoint/2010/main" val="13718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it doesn’t have to be like this!</a:t>
            </a:r>
          </a:p>
        </p:txBody>
      </p:sp>
      <p:sp>
        <p:nvSpPr>
          <p:cNvPr id="4" name="Slide Number Placeholder 3"/>
          <p:cNvSpPr>
            <a:spLocks noGrp="1"/>
          </p:cNvSpPr>
          <p:nvPr>
            <p:ph type="sldNum" sz="quarter" idx="5"/>
          </p:nvPr>
        </p:nvSpPr>
        <p:spPr/>
        <p:txBody>
          <a:bodyPr/>
          <a:lstStyle/>
          <a:p>
            <a:fld id="{FF265DE8-FAEE-4172-8815-D935BB77422F}" type="slidenum">
              <a:rPr lang="en-GB" smtClean="0"/>
              <a:t>4</a:t>
            </a:fld>
            <a:endParaRPr lang="en-GB"/>
          </a:p>
        </p:txBody>
      </p:sp>
    </p:spTree>
    <p:extLst>
      <p:ext uri="{BB962C8B-B14F-4D97-AF65-F5344CB8AC3E}">
        <p14:creationId xmlns:p14="http://schemas.microsoft.com/office/powerpoint/2010/main" val="344896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Amit </a:t>
            </a:r>
            <a:r>
              <a:rPr lang="en-GB" i="1" dirty="0" err="1"/>
              <a:t>Rudro</a:t>
            </a:r>
            <a:endParaRPr lang="en-GB" i="1" dirty="0"/>
          </a:p>
          <a:p>
            <a:endParaRPr lang="en-GB" dirty="0"/>
          </a:p>
          <a:p>
            <a:r>
              <a:rPr lang="en-US" dirty="0"/>
              <a:t>Around the world, communities are showing that it </a:t>
            </a:r>
            <a:r>
              <a:rPr lang="en-US" b="1" u="sng" dirty="0"/>
              <a:t>is</a:t>
            </a:r>
            <a:r>
              <a:rPr lang="en-US" dirty="0"/>
              <a:t> possible to grow food in healthy, sustainable ways that do no harm. </a:t>
            </a:r>
          </a:p>
          <a:p>
            <a:endParaRPr lang="en-US" dirty="0"/>
          </a:p>
          <a:p>
            <a:r>
              <a:rPr lang="en-US" dirty="0"/>
              <a:t>Toma is 10 years old. She lives in southern Bangladesh.</a:t>
            </a:r>
          </a:p>
          <a:p>
            <a:endParaRPr lang="en-US" dirty="0"/>
          </a:p>
          <a:p>
            <a:r>
              <a:rPr lang="en-US" dirty="0"/>
              <a:t>In Toma’s area, the climate crisis is causing more and stronger tropical storms, flooding the land with sea water and making the soil salty. This kills many plants and makes it hard to grow food.  </a:t>
            </a:r>
          </a:p>
          <a:p>
            <a:endParaRPr lang="en-US" dirty="0"/>
          </a:p>
          <a:p>
            <a:r>
              <a:rPr lang="en-US" dirty="0"/>
              <a:t>Some of Toma’s community received training from local experts supported by CAFOD. They learned ways to grow food even where the land is salty, and they shared what they had learned. Now her community has become an “Eco-village”, committed to living sustainably. </a:t>
            </a:r>
            <a:endParaRPr lang="en-GB" dirty="0"/>
          </a:p>
        </p:txBody>
      </p:sp>
      <p:sp>
        <p:nvSpPr>
          <p:cNvPr id="4" name="Slide Number Placeholder 3"/>
          <p:cNvSpPr>
            <a:spLocks noGrp="1"/>
          </p:cNvSpPr>
          <p:nvPr>
            <p:ph type="sldNum" sz="quarter" idx="5"/>
          </p:nvPr>
        </p:nvSpPr>
        <p:spPr/>
        <p:txBody>
          <a:bodyPr/>
          <a:lstStyle/>
          <a:p>
            <a:fld id="{FF265DE8-FAEE-4172-8815-D935BB77422F}" type="slidenum">
              <a:rPr lang="en-GB" smtClean="0"/>
              <a:t>5</a:t>
            </a:fld>
            <a:endParaRPr lang="en-GB"/>
          </a:p>
        </p:txBody>
      </p:sp>
    </p:spTree>
    <p:extLst>
      <p:ext uri="{BB962C8B-B14F-4D97-AF65-F5344CB8AC3E}">
        <p14:creationId xmlns:p14="http://schemas.microsoft.com/office/powerpoint/2010/main" val="73583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Amit </a:t>
            </a:r>
            <a:r>
              <a:rPr lang="en-GB" i="1" dirty="0" err="1"/>
              <a:t>Rudro</a:t>
            </a:r>
            <a:endParaRPr lang="en-GB" i="1" dirty="0"/>
          </a:p>
          <a:p>
            <a:endParaRPr lang="en-GB" i="1" dirty="0"/>
          </a:p>
          <a:p>
            <a:r>
              <a:rPr lang="en-US" i="0" dirty="0"/>
              <a:t>They use “permaculture”. This is a way to grow food and live sustainably, without wasting anything. Food scraps are used to make compost. No chemical </a:t>
            </a:r>
            <a:r>
              <a:rPr lang="en-US" i="0" dirty="0" err="1"/>
              <a:t>fertilisers</a:t>
            </a:r>
            <a:r>
              <a:rPr lang="en-US" i="0" dirty="0"/>
              <a:t> are used.    </a:t>
            </a:r>
          </a:p>
          <a:p>
            <a:endParaRPr lang="en-US" i="0" dirty="0"/>
          </a:p>
          <a:p>
            <a:r>
              <a:rPr lang="en-US" i="0" dirty="0"/>
              <a:t>Toma said: “We make our own </a:t>
            </a:r>
            <a:r>
              <a:rPr lang="en-US" i="0" dirty="0" err="1"/>
              <a:t>fertilisers</a:t>
            </a:r>
            <a:r>
              <a:rPr lang="en-US" i="0" dirty="0"/>
              <a:t> at home—so it helps plants to grow.”  Her house is surrounded by greenery and Toma says that the food her family grows is tastier and healthier.</a:t>
            </a:r>
          </a:p>
          <a:p>
            <a:endParaRPr lang="en-US" i="0" dirty="0"/>
          </a:p>
          <a:p>
            <a:endParaRPr lang="en-US" dirty="0"/>
          </a:p>
        </p:txBody>
      </p:sp>
      <p:sp>
        <p:nvSpPr>
          <p:cNvPr id="4" name="Slide Number Placeholder 3"/>
          <p:cNvSpPr>
            <a:spLocks noGrp="1"/>
          </p:cNvSpPr>
          <p:nvPr>
            <p:ph type="sldNum" sz="quarter" idx="5"/>
          </p:nvPr>
        </p:nvSpPr>
        <p:spPr/>
        <p:txBody>
          <a:bodyPr/>
          <a:lstStyle/>
          <a:p>
            <a:fld id="{FF265DE8-FAEE-4172-8815-D935BB77422F}" type="slidenum">
              <a:rPr lang="en-GB" smtClean="0"/>
              <a:t>6</a:t>
            </a:fld>
            <a:endParaRPr lang="en-GB"/>
          </a:p>
        </p:txBody>
      </p:sp>
    </p:spTree>
    <p:extLst>
      <p:ext uri="{BB962C8B-B14F-4D97-AF65-F5344CB8AC3E}">
        <p14:creationId xmlns:p14="http://schemas.microsoft.com/office/powerpoint/2010/main" val="284328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Teachers/chaplains: </a:t>
            </a:r>
            <a:r>
              <a:rPr lang="en-US" i="1" dirty="0"/>
              <a:t>After the assembly, in tutor time or whenever is most appropriate, please go to CAFOD’s website to copy the templates with instructions and do our campaign activity with your students. Please remember to tell us how many have taken part, so that we can tell the government.  </a:t>
            </a:r>
          </a:p>
          <a:p>
            <a:r>
              <a:rPr lang="en-US" i="1" dirty="0"/>
              <a:t>We also have extra resources to help students explore the issues in more depth.</a:t>
            </a:r>
          </a:p>
          <a:p>
            <a:endParaRPr lang="en-GB" dirty="0"/>
          </a:p>
        </p:txBody>
      </p:sp>
      <p:sp>
        <p:nvSpPr>
          <p:cNvPr id="4" name="Slide Number Placeholder 3"/>
          <p:cNvSpPr>
            <a:spLocks noGrp="1"/>
          </p:cNvSpPr>
          <p:nvPr>
            <p:ph type="sldNum" sz="quarter" idx="5"/>
          </p:nvPr>
        </p:nvSpPr>
        <p:spPr/>
        <p:txBody>
          <a:bodyPr/>
          <a:lstStyle/>
          <a:p>
            <a:fld id="{FF265DE8-FAEE-4172-8815-D935BB77422F}" type="slidenum">
              <a:rPr lang="en-GB" smtClean="0"/>
              <a:t>7</a:t>
            </a:fld>
            <a:endParaRPr lang="en-GB"/>
          </a:p>
        </p:txBody>
      </p:sp>
    </p:spTree>
    <p:extLst>
      <p:ext uri="{BB962C8B-B14F-4D97-AF65-F5344CB8AC3E}">
        <p14:creationId xmlns:p14="http://schemas.microsoft.com/office/powerpoint/2010/main" val="213310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help by praying. So let’s do that now…</a:t>
            </a:r>
          </a:p>
          <a:p>
            <a:endParaRPr lang="en-GB" dirty="0"/>
          </a:p>
        </p:txBody>
      </p:sp>
      <p:sp>
        <p:nvSpPr>
          <p:cNvPr id="4" name="Slide Number Placeholder 3"/>
          <p:cNvSpPr>
            <a:spLocks noGrp="1"/>
          </p:cNvSpPr>
          <p:nvPr>
            <p:ph type="sldNum" sz="quarter" idx="5"/>
          </p:nvPr>
        </p:nvSpPr>
        <p:spPr/>
        <p:txBody>
          <a:bodyPr/>
          <a:lstStyle/>
          <a:p>
            <a:fld id="{FF265DE8-FAEE-4172-8815-D935BB77422F}" type="slidenum">
              <a:rPr lang="en-GB" smtClean="0"/>
              <a:t>8</a:t>
            </a:fld>
            <a:endParaRPr lang="en-GB"/>
          </a:p>
        </p:txBody>
      </p:sp>
    </p:spTree>
    <p:extLst>
      <p:ext uri="{BB962C8B-B14F-4D97-AF65-F5344CB8AC3E}">
        <p14:creationId xmlns:p14="http://schemas.microsoft.com/office/powerpoint/2010/main" val="370427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265DE8-FAEE-4172-8815-D935BB77422F}" type="slidenum">
              <a:rPr lang="en-GB" smtClean="0"/>
              <a:t>9</a:t>
            </a:fld>
            <a:endParaRPr lang="en-GB"/>
          </a:p>
        </p:txBody>
      </p:sp>
    </p:spTree>
    <p:extLst>
      <p:ext uri="{BB962C8B-B14F-4D97-AF65-F5344CB8AC3E}">
        <p14:creationId xmlns:p14="http://schemas.microsoft.com/office/powerpoint/2010/main" val="188027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F2D1-EB1A-4A2B-B28C-875A451E7A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B5F471-E388-4676-8370-084F6DC571F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080BFD-D62D-479C-A835-C3E1F321356A}"/>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13/04/2022</a:t>
            </a:fld>
            <a:endParaRPr lang="en-GB"/>
          </a:p>
        </p:txBody>
      </p:sp>
      <p:sp>
        <p:nvSpPr>
          <p:cNvPr id="5" name="Footer Placeholder 4">
            <a:extLst>
              <a:ext uri="{FF2B5EF4-FFF2-40B4-BE49-F238E27FC236}">
                <a16:creationId xmlns:a16="http://schemas.microsoft.com/office/drawing/2014/main" id="{AEF01D44-A50F-4D87-8B4B-6D7BE5F96D2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3774E75-B674-47A7-BFBA-0F602FF30360}"/>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88114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5A47-EDCD-4F84-9736-BD8179A266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DD6DF9-EDAD-4172-A545-FB515766F6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6FD6C9-37AA-4578-85AE-F0C8BFDFEE82}"/>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13/04/2022</a:t>
            </a:fld>
            <a:endParaRPr lang="en-GB"/>
          </a:p>
        </p:txBody>
      </p:sp>
      <p:sp>
        <p:nvSpPr>
          <p:cNvPr id="5" name="Footer Placeholder 4">
            <a:extLst>
              <a:ext uri="{FF2B5EF4-FFF2-40B4-BE49-F238E27FC236}">
                <a16:creationId xmlns:a16="http://schemas.microsoft.com/office/drawing/2014/main" id="{263A5155-4035-483F-8F55-CEA0361B03E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C55276C-0D07-42AA-973C-E3AFF10E143D}"/>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195961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90695F-2893-433E-9BA2-090EE0ADC2B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1B6D31-DCD5-43A5-8E08-557E2F2D415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29AF98-E5CA-4102-97CF-92663762B994}"/>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13/04/2022</a:t>
            </a:fld>
            <a:endParaRPr lang="en-GB"/>
          </a:p>
        </p:txBody>
      </p:sp>
      <p:sp>
        <p:nvSpPr>
          <p:cNvPr id="5" name="Footer Placeholder 4">
            <a:extLst>
              <a:ext uri="{FF2B5EF4-FFF2-40B4-BE49-F238E27FC236}">
                <a16:creationId xmlns:a16="http://schemas.microsoft.com/office/drawing/2014/main" id="{B052E338-8C09-4F7F-B248-1BCA2CF1F3F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D368499-7BB7-49D6-91A4-3DCF4023AFFB}"/>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393605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AECC-7190-43FD-8731-AE7A84F1C6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FC473A-1A98-4E46-B5DC-B10B07CB78F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695578-3CF6-4388-8BE2-3BEB90CB9E19}"/>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13/04/2022</a:t>
            </a:fld>
            <a:endParaRPr lang="en-GB"/>
          </a:p>
        </p:txBody>
      </p:sp>
      <p:sp>
        <p:nvSpPr>
          <p:cNvPr id="5" name="Footer Placeholder 4">
            <a:extLst>
              <a:ext uri="{FF2B5EF4-FFF2-40B4-BE49-F238E27FC236}">
                <a16:creationId xmlns:a16="http://schemas.microsoft.com/office/drawing/2014/main" id="{2612AD56-687C-4CE4-8882-A9DCE1129C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988A89E-05A7-4FF6-BB62-0E4EB41DC4B2}"/>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96693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20F7-57AC-4DEC-ABB5-96A19C1AC85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2279E8-66E9-4830-854E-C9DC1A038C4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3E89F-11AF-48D7-B33F-BEB0C236D349}"/>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13/04/2022</a:t>
            </a:fld>
            <a:endParaRPr lang="en-GB"/>
          </a:p>
        </p:txBody>
      </p:sp>
      <p:sp>
        <p:nvSpPr>
          <p:cNvPr id="5" name="Footer Placeholder 4">
            <a:extLst>
              <a:ext uri="{FF2B5EF4-FFF2-40B4-BE49-F238E27FC236}">
                <a16:creationId xmlns:a16="http://schemas.microsoft.com/office/drawing/2014/main" id="{0EFABB99-6BBD-4A52-B24D-4D002550354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82EFB52-6921-4597-86A0-15AF91C6AA50}"/>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78263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CFED-8C6B-48A1-AADA-8637EA3F20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816E76-BAEA-4C36-BA81-AFBFB4B6EB5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B1915D-D931-410F-B55B-9F040EA04CF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EECCD8-3779-4257-9F69-EEC4D0B2BF7E}"/>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13/04/2022</a:t>
            </a:fld>
            <a:endParaRPr lang="en-GB"/>
          </a:p>
        </p:txBody>
      </p:sp>
      <p:sp>
        <p:nvSpPr>
          <p:cNvPr id="6" name="Footer Placeholder 5">
            <a:extLst>
              <a:ext uri="{FF2B5EF4-FFF2-40B4-BE49-F238E27FC236}">
                <a16:creationId xmlns:a16="http://schemas.microsoft.com/office/drawing/2014/main" id="{E35A88A9-319A-4EDC-92AC-9D9F2D807FA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6B19B2B-A7F8-426A-8D47-FD44B7719527}"/>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314868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C97E-8CB2-4749-8B63-B75E0AB984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756DD-C3FD-44B7-B730-6A74C8D8845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C95FC-4F2F-4C32-8129-6C7A67BB10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042F30-9372-4D25-A749-CA32048FD77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6C9AFB-0DEB-4878-A1CD-AB73FB84F1E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0500A6-8640-4EB8-8D1E-7D6CE1C5A01E}"/>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13/04/2022</a:t>
            </a:fld>
            <a:endParaRPr lang="en-GB"/>
          </a:p>
        </p:txBody>
      </p:sp>
      <p:sp>
        <p:nvSpPr>
          <p:cNvPr id="8" name="Footer Placeholder 7">
            <a:extLst>
              <a:ext uri="{FF2B5EF4-FFF2-40B4-BE49-F238E27FC236}">
                <a16:creationId xmlns:a16="http://schemas.microsoft.com/office/drawing/2014/main" id="{2F36FA83-DDBA-42D8-A399-CB02530D992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9173893-2712-404E-976A-C15AB84958C1}"/>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165488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0CDB-2079-4CC5-8AF4-675BC89AF2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F98666-0E92-4F5B-A0BF-2DF7B5F54638}"/>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13/04/2022</a:t>
            </a:fld>
            <a:endParaRPr lang="en-GB"/>
          </a:p>
        </p:txBody>
      </p:sp>
      <p:sp>
        <p:nvSpPr>
          <p:cNvPr id="4" name="Footer Placeholder 3">
            <a:extLst>
              <a:ext uri="{FF2B5EF4-FFF2-40B4-BE49-F238E27FC236}">
                <a16:creationId xmlns:a16="http://schemas.microsoft.com/office/drawing/2014/main" id="{3ED5E6C4-42EF-4389-BCBE-01B592C674B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F4DB46ED-2B67-4E4C-9588-1250C6AD816A}"/>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277326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07ABE1-B59E-403D-B008-23D8B0505B1F}"/>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13/04/2022</a:t>
            </a:fld>
            <a:endParaRPr lang="en-GB"/>
          </a:p>
        </p:txBody>
      </p:sp>
      <p:sp>
        <p:nvSpPr>
          <p:cNvPr id="3" name="Footer Placeholder 2">
            <a:extLst>
              <a:ext uri="{FF2B5EF4-FFF2-40B4-BE49-F238E27FC236}">
                <a16:creationId xmlns:a16="http://schemas.microsoft.com/office/drawing/2014/main" id="{F7AA87D8-724A-4BBA-9BA4-1F6EAF37E07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36D6025-AAC9-429F-9BD3-F3DA330FFFE2}"/>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25784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B922-BA0A-441C-ACC3-805CC1B054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E67453-5C0D-4FB0-B1C8-A532E049D3C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EC4D9B-9847-4088-8925-AEC9E6B13E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E0A71B-0831-4360-AF95-250421A55B9E}"/>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13/04/2022</a:t>
            </a:fld>
            <a:endParaRPr lang="en-GB"/>
          </a:p>
        </p:txBody>
      </p:sp>
      <p:sp>
        <p:nvSpPr>
          <p:cNvPr id="6" name="Footer Placeholder 5">
            <a:extLst>
              <a:ext uri="{FF2B5EF4-FFF2-40B4-BE49-F238E27FC236}">
                <a16:creationId xmlns:a16="http://schemas.microsoft.com/office/drawing/2014/main" id="{3061D4E7-FA50-466D-871C-7497CF9F79F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C3D7945-FD87-40D5-93EE-7531F68169A9}"/>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280968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500C-3872-45A7-99CF-A9020E76C3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2EE0B4-E08B-4774-BCBF-59E648147A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433535-DFD7-4941-B9FD-7B287466989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E01C0-FA95-44FF-B5DE-92B18D2FCF76}"/>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13/04/2022</a:t>
            </a:fld>
            <a:endParaRPr lang="en-GB"/>
          </a:p>
        </p:txBody>
      </p:sp>
      <p:sp>
        <p:nvSpPr>
          <p:cNvPr id="6" name="Footer Placeholder 5">
            <a:extLst>
              <a:ext uri="{FF2B5EF4-FFF2-40B4-BE49-F238E27FC236}">
                <a16:creationId xmlns:a16="http://schemas.microsoft.com/office/drawing/2014/main" id="{696DCA46-F365-4376-8C46-8A787AD5BE1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48884FE-E9C9-4D9D-B7E8-65A2080BF23F}"/>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424964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D2F8E1-5AAE-42F1-ADFD-080C4FC09D5D}"/>
              </a:ext>
            </a:extLst>
          </p:cNvPr>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AF0549-7894-4A7D-A4D4-ECAD4659CBE3}"/>
              </a:ext>
            </a:extLst>
          </p:cNvPr>
          <p:cNvSpPr/>
          <p:nvPr userDrawn="1"/>
        </p:nvSpPr>
        <p:spPr bwMode="auto">
          <a:xfrm>
            <a:off x="0" y="948966"/>
            <a:ext cx="12192000" cy="5909032"/>
          </a:xfrm>
          <a:prstGeom prst="rect">
            <a:avLst/>
          </a:prstGeom>
          <a:solidFill>
            <a:srgbClr val="2C283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Verdana" pitchFamily="34" charset="0"/>
            </a:endParaRPr>
          </a:p>
        </p:txBody>
      </p:sp>
      <p:pic>
        <p:nvPicPr>
          <p:cNvPr id="9" name="Picture 8">
            <a:extLst>
              <a:ext uri="{FF2B5EF4-FFF2-40B4-BE49-F238E27FC236}">
                <a16:creationId xmlns:a16="http://schemas.microsoft.com/office/drawing/2014/main" id="{E6E82971-7900-4873-A9E6-C3200382D691}"/>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21166" y="330116"/>
            <a:ext cx="3523374" cy="355683"/>
          </a:xfrm>
          <a:prstGeom prst="rect">
            <a:avLst/>
          </a:prstGeom>
        </p:spPr>
      </p:pic>
    </p:spTree>
    <p:extLst>
      <p:ext uri="{BB962C8B-B14F-4D97-AF65-F5344CB8AC3E}">
        <p14:creationId xmlns:p14="http://schemas.microsoft.com/office/powerpoint/2010/main" val="2513333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afod.org.uk/secondar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2.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cafod.org.uk/secondary" TargetMode="Externa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9EB4AD-941E-4D38-BFAC-CCFAA8D5357A}"/>
              </a:ext>
            </a:extLst>
          </p:cNvPr>
          <p:cNvSpPr txBox="1"/>
          <p:nvPr/>
        </p:nvSpPr>
        <p:spPr>
          <a:xfrm>
            <a:off x="6214837" y="4826849"/>
            <a:ext cx="5669481" cy="553998"/>
          </a:xfrm>
          <a:prstGeom prst="rect">
            <a:avLst/>
          </a:prstGeom>
          <a:noFill/>
        </p:spPr>
        <p:txBody>
          <a:bodyPr wrap="square" rtlCol="0">
            <a:spAutoFit/>
          </a:bodyPr>
          <a:lstStyle/>
          <a:p>
            <a:r>
              <a:rPr lang="en-GB" sz="2900" b="1" dirty="0">
                <a:solidFill>
                  <a:schemeClr val="bg1"/>
                </a:solidFill>
                <a:latin typeface="Arial" panose="020B0604020202020204" pitchFamily="34" charset="0"/>
                <a:cs typeface="Arial" panose="020B0604020202020204" pitchFamily="34" charset="0"/>
              </a:rPr>
              <a:t>Secondary school assembly</a:t>
            </a:r>
          </a:p>
        </p:txBody>
      </p:sp>
      <p:pic>
        <p:nvPicPr>
          <p:cNvPr id="3" name="Picture 3" descr="Diagram, venn diagram&#10;&#10;Description automatically generated">
            <a:extLst>
              <a:ext uri="{FF2B5EF4-FFF2-40B4-BE49-F238E27FC236}">
                <a16:creationId xmlns:a16="http://schemas.microsoft.com/office/drawing/2014/main" id="{B4AFE5C4-D62D-0178-C964-965BBC550A6B}"/>
              </a:ext>
            </a:extLst>
          </p:cNvPr>
          <p:cNvPicPr>
            <a:picLocks noChangeAspect="1"/>
          </p:cNvPicPr>
          <p:nvPr/>
        </p:nvPicPr>
        <p:blipFill rotWithShape="1">
          <a:blip r:embed="rId3"/>
          <a:srcRect l="15963" t="7838" r="19828" b="8897"/>
          <a:stretch/>
        </p:blipFill>
        <p:spPr>
          <a:xfrm>
            <a:off x="330831" y="1016054"/>
            <a:ext cx="5820848" cy="5796226"/>
          </a:xfrm>
          <a:prstGeom prst="rect">
            <a:avLst/>
          </a:prstGeom>
        </p:spPr>
      </p:pic>
      <p:sp>
        <p:nvSpPr>
          <p:cNvPr id="5" name="TextBox 4">
            <a:extLst>
              <a:ext uri="{FF2B5EF4-FFF2-40B4-BE49-F238E27FC236}">
                <a16:creationId xmlns:a16="http://schemas.microsoft.com/office/drawing/2014/main" id="{16B00946-8373-4517-92EF-44C9D72AE229}"/>
              </a:ext>
            </a:extLst>
          </p:cNvPr>
          <p:cNvSpPr txBox="1"/>
          <p:nvPr/>
        </p:nvSpPr>
        <p:spPr>
          <a:xfrm>
            <a:off x="6151679" y="3007591"/>
            <a:ext cx="5385001" cy="1938992"/>
          </a:xfrm>
          <a:prstGeom prst="rect">
            <a:avLst/>
          </a:prstGeom>
          <a:noFill/>
        </p:spPr>
        <p:txBody>
          <a:bodyPr wrap="square" rtlCol="0">
            <a:spAutoFit/>
          </a:bodyPr>
          <a:lstStyle/>
          <a:p>
            <a:r>
              <a:rPr lang="en-GB" sz="6000" dirty="0">
                <a:solidFill>
                  <a:srgbClr val="99CA3B"/>
                </a:solidFill>
                <a:latin typeface="Arial Black" panose="020B0A04020102020204" pitchFamily="34" charset="0"/>
              </a:rPr>
              <a:t>STEP UP TO THE PLATE</a:t>
            </a:r>
          </a:p>
        </p:txBody>
      </p:sp>
    </p:spTree>
    <p:extLst>
      <p:ext uri="{BB962C8B-B14F-4D97-AF65-F5344CB8AC3E}">
        <p14:creationId xmlns:p14="http://schemas.microsoft.com/office/powerpoint/2010/main" val="1323536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7E7E4A-90DB-475B-A215-4DFEA0504634}"/>
              </a:ext>
            </a:extLst>
          </p:cNvPr>
          <p:cNvSpPr txBox="1"/>
          <p:nvPr/>
        </p:nvSpPr>
        <p:spPr>
          <a:xfrm>
            <a:off x="612396" y="1598523"/>
            <a:ext cx="6237583" cy="3416320"/>
          </a:xfrm>
          <a:prstGeom prst="rect">
            <a:avLst/>
          </a:prstGeom>
          <a:noFill/>
        </p:spPr>
        <p:txBody>
          <a:bodyPr wrap="square" rtlCol="0">
            <a:spAutoFit/>
          </a:bodyPr>
          <a:lstStyle/>
          <a:p>
            <a:r>
              <a:rPr lang="en-GB" sz="3600" dirty="0">
                <a:solidFill>
                  <a:schemeClr val="bg1"/>
                </a:solidFill>
                <a:latin typeface="Arial Rounded MT Bold" panose="020F0704030504030204" pitchFamily="34" charset="0"/>
              </a:rPr>
              <a:t>Something is broken about our </a:t>
            </a:r>
            <a:r>
              <a:rPr lang="en-GB" sz="3600" dirty="0">
                <a:solidFill>
                  <a:schemeClr val="bg1"/>
                </a:solidFill>
                <a:highlight>
                  <a:srgbClr val="8FB943"/>
                </a:highlight>
                <a:latin typeface="Arial Rounded MT Bold" panose="020F0704030504030204" pitchFamily="34" charset="0"/>
              </a:rPr>
              <a:t> global food system </a:t>
            </a:r>
            <a:r>
              <a:rPr lang="en-GB" sz="3600" dirty="0">
                <a:solidFill>
                  <a:schemeClr val="bg1"/>
                </a:solidFill>
                <a:latin typeface="Arial Rounded MT Bold" panose="020F0704030504030204" pitchFamily="34" charset="0"/>
              </a:rPr>
              <a:t> - the way we grow and share food in our world.</a:t>
            </a:r>
          </a:p>
          <a:p>
            <a:endParaRPr lang="en-GB" sz="3600" dirty="0">
              <a:solidFill>
                <a:schemeClr val="bg1"/>
              </a:solidFill>
              <a:latin typeface="Arial Rounded MT Bold" panose="020F0704030504030204" pitchFamily="34" charset="0"/>
            </a:endParaRPr>
          </a:p>
          <a:p>
            <a:r>
              <a:rPr lang="en-GB" sz="3600" dirty="0">
                <a:solidFill>
                  <a:schemeClr val="bg1"/>
                </a:solidFill>
                <a:latin typeface="Arial Rounded MT Bold" panose="020F0704030504030204" pitchFamily="34" charset="0"/>
              </a:rPr>
              <a:t>Let’s find out more.</a:t>
            </a:r>
          </a:p>
        </p:txBody>
      </p:sp>
      <p:pic>
        <p:nvPicPr>
          <p:cNvPr id="6" name="Picture 3" descr="Diagram, venn diagram&#10;&#10;Description automatically generated">
            <a:extLst>
              <a:ext uri="{FF2B5EF4-FFF2-40B4-BE49-F238E27FC236}">
                <a16:creationId xmlns:a16="http://schemas.microsoft.com/office/drawing/2014/main" id="{B196B454-203C-473C-95BF-E35E9F36A00C}"/>
              </a:ext>
            </a:extLst>
          </p:cNvPr>
          <p:cNvPicPr>
            <a:picLocks noChangeAspect="1"/>
          </p:cNvPicPr>
          <p:nvPr/>
        </p:nvPicPr>
        <p:blipFill rotWithShape="1">
          <a:blip r:embed="rId3"/>
          <a:srcRect l="15963" t="7838" r="19828" b="8897"/>
          <a:stretch/>
        </p:blipFill>
        <p:spPr>
          <a:xfrm>
            <a:off x="7692286" y="2073520"/>
            <a:ext cx="3887318" cy="3870875"/>
          </a:xfrm>
          <a:prstGeom prst="rect">
            <a:avLst/>
          </a:prstGeom>
        </p:spPr>
      </p:pic>
    </p:spTree>
    <p:extLst>
      <p:ext uri="{BB962C8B-B14F-4D97-AF65-F5344CB8AC3E}">
        <p14:creationId xmlns:p14="http://schemas.microsoft.com/office/powerpoint/2010/main" val="2937885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8F8598-66EA-43DB-82BB-84A4C7F53862}"/>
              </a:ext>
            </a:extLst>
          </p:cNvPr>
          <p:cNvSpPr/>
          <p:nvPr/>
        </p:nvSpPr>
        <p:spPr>
          <a:xfrm>
            <a:off x="-47625" y="929640"/>
            <a:ext cx="12239625" cy="6023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4103048-67F2-41CF-8021-1FB2F3E52D8F}"/>
              </a:ext>
            </a:extLst>
          </p:cNvPr>
          <p:cNvSpPr txBox="1"/>
          <p:nvPr/>
        </p:nvSpPr>
        <p:spPr>
          <a:xfrm>
            <a:off x="3721482" y="2792634"/>
            <a:ext cx="4668047" cy="1754326"/>
          </a:xfrm>
          <a:prstGeom prst="rect">
            <a:avLst/>
          </a:prstGeom>
          <a:noFill/>
        </p:spPr>
        <p:txBody>
          <a:bodyPr wrap="square" rtlCol="0">
            <a:spAutoFit/>
          </a:bodyPr>
          <a:lstStyle/>
          <a:p>
            <a:r>
              <a:rPr lang="en-GB" sz="5400" dirty="0">
                <a:latin typeface="Arial Rounded MT Bold" panose="020F0704030504030204" pitchFamily="34" charset="0"/>
                <a:hlinkClick r:id="rId3">
                  <a:extLst>
                    <a:ext uri="{A12FA001-AC4F-418D-AE19-62706E023703}">
                      <ahyp:hlinkClr xmlns:ahyp="http://schemas.microsoft.com/office/drawing/2018/hyperlinkcolor" val="tx"/>
                    </a:ext>
                  </a:extLst>
                </a:hlinkClick>
              </a:rPr>
              <a:t>Watch the</a:t>
            </a:r>
          </a:p>
          <a:p>
            <a:r>
              <a:rPr lang="en-GB" sz="5400" dirty="0">
                <a:latin typeface="Arial Rounded MT Bold" panose="020F0704030504030204" pitchFamily="34" charset="0"/>
                <a:hlinkClick r:id="rId3">
                  <a:extLst>
                    <a:ext uri="{A12FA001-AC4F-418D-AE19-62706E023703}">
                      <ahyp:hlinkClr xmlns:ahyp="http://schemas.microsoft.com/office/drawing/2018/hyperlinkcolor" val="tx"/>
                    </a:ext>
                  </a:extLst>
                </a:hlinkClick>
              </a:rPr>
              <a:t>animation</a:t>
            </a:r>
            <a:endParaRPr lang="en-GB" sz="5400" dirty="0">
              <a:latin typeface="Arial Rounded MT Bold" panose="020F0704030504030204" pitchFamily="34" charset="0"/>
            </a:endParaRPr>
          </a:p>
        </p:txBody>
      </p:sp>
      <p:pic>
        <p:nvPicPr>
          <p:cNvPr id="5" name="Picture 4" descr="A picture containing text, silhouette, vector graphics, light&#10;&#10;Description automatically generated">
            <a:extLst>
              <a:ext uri="{FF2B5EF4-FFF2-40B4-BE49-F238E27FC236}">
                <a16:creationId xmlns:a16="http://schemas.microsoft.com/office/drawing/2014/main" id="{908E4E78-F3A3-4D9F-AE3A-95A725E96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740" y="1184183"/>
            <a:ext cx="2380112" cy="3350349"/>
          </a:xfrm>
          <a:prstGeom prst="rect">
            <a:avLst/>
          </a:prstGeom>
          <a:scene3d>
            <a:camera prst="orthographicFront">
              <a:rot lat="0" lon="10800000" rev="0"/>
            </a:camera>
            <a:lightRig rig="threePt" dir="t"/>
          </a:scene3d>
        </p:spPr>
      </p:pic>
      <p:pic>
        <p:nvPicPr>
          <p:cNvPr id="7" name="Picture 6" descr="A picture containing silhouette&#10;&#10;Description automatically generated">
            <a:extLst>
              <a:ext uri="{FF2B5EF4-FFF2-40B4-BE49-F238E27FC236}">
                <a16:creationId xmlns:a16="http://schemas.microsoft.com/office/drawing/2014/main" id="{3FD93516-6355-4061-8D3C-7C29CBFB7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5877" y="2059169"/>
            <a:ext cx="2961137" cy="3973710"/>
          </a:xfrm>
          <a:prstGeom prst="rect">
            <a:avLst/>
          </a:prstGeom>
          <a:scene3d>
            <a:camera prst="orthographicFront">
              <a:rot lat="0" lon="10800000" rev="0"/>
            </a:camera>
            <a:lightRig rig="threePt" dir="t"/>
          </a:scene3d>
        </p:spPr>
      </p:pic>
      <p:pic>
        <p:nvPicPr>
          <p:cNvPr id="9" name="Picture 8">
            <a:extLst>
              <a:ext uri="{FF2B5EF4-FFF2-40B4-BE49-F238E27FC236}">
                <a16:creationId xmlns:a16="http://schemas.microsoft.com/office/drawing/2014/main" id="{AF62C5BD-53B5-493A-A91A-41076654F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173" y="1966708"/>
            <a:ext cx="2961136" cy="4718984"/>
          </a:xfrm>
          <a:prstGeom prst="rect">
            <a:avLst/>
          </a:prstGeom>
        </p:spPr>
      </p:pic>
    </p:spTree>
    <p:extLst>
      <p:ext uri="{BB962C8B-B14F-4D97-AF65-F5344CB8AC3E}">
        <p14:creationId xmlns:p14="http://schemas.microsoft.com/office/powerpoint/2010/main" val="3151334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7E7E4A-90DB-475B-A215-4DFEA0504634}"/>
              </a:ext>
            </a:extLst>
          </p:cNvPr>
          <p:cNvSpPr txBox="1"/>
          <p:nvPr/>
        </p:nvSpPr>
        <p:spPr>
          <a:xfrm>
            <a:off x="468019" y="1191053"/>
            <a:ext cx="7530870" cy="830997"/>
          </a:xfrm>
          <a:prstGeom prst="rect">
            <a:avLst/>
          </a:prstGeom>
          <a:noFill/>
        </p:spPr>
        <p:txBody>
          <a:bodyPr wrap="square" rtlCol="0">
            <a:spAutoFit/>
          </a:bodyPr>
          <a:lstStyle/>
          <a:p>
            <a:r>
              <a:rPr lang="en-GB" sz="4800" b="1" dirty="0">
                <a:solidFill>
                  <a:schemeClr val="bg1"/>
                </a:solidFill>
                <a:latin typeface="Arial Rounded MT Bold" panose="020F0704030504030204" pitchFamily="34" charset="0"/>
              </a:rPr>
              <a:t>As we heard…</a:t>
            </a:r>
          </a:p>
        </p:txBody>
      </p:sp>
      <p:sp>
        <p:nvSpPr>
          <p:cNvPr id="8" name="TextBox 7">
            <a:extLst>
              <a:ext uri="{FF2B5EF4-FFF2-40B4-BE49-F238E27FC236}">
                <a16:creationId xmlns:a16="http://schemas.microsoft.com/office/drawing/2014/main" id="{780250D3-17DD-4EA5-86D1-43F2F0230F85}"/>
              </a:ext>
            </a:extLst>
          </p:cNvPr>
          <p:cNvSpPr txBox="1"/>
          <p:nvPr/>
        </p:nvSpPr>
        <p:spPr>
          <a:xfrm>
            <a:off x="454209" y="2342983"/>
            <a:ext cx="8872865" cy="2169825"/>
          </a:xfrm>
          <a:prstGeom prst="rect">
            <a:avLst/>
          </a:prstGeom>
          <a:noFill/>
        </p:spPr>
        <p:txBody>
          <a:bodyPr wrap="square">
            <a:spAutoFit/>
          </a:bodyPr>
          <a:lstStyle/>
          <a:p>
            <a:r>
              <a:rPr lang="en-GB" sz="24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Food is grown in ways that worsen the climate crisis </a:t>
            </a:r>
          </a:p>
          <a:p>
            <a:r>
              <a:rPr lang="en-GB" sz="24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and make it hard for our global family to have enough to eat</a:t>
            </a:r>
            <a:r>
              <a:rPr lang="en-GB" sz="20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endParaRPr lang="en-GB" sz="1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r>
              <a:rPr lang="en-GB" sz="24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Our food system supports b</a:t>
            </a:r>
            <a:r>
              <a:rPr lang="en-GB" sz="24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ig companies as they take land from small farmers, control their </a:t>
            </a:r>
            <a:r>
              <a:rPr lang="en-GB" sz="24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seed markets, destroy rainforest and use chemicals that harm people and the soil.</a:t>
            </a:r>
            <a:endParaRPr lang="en-GB" sz="24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Graphic 6" descr="Tractor outline">
            <a:extLst>
              <a:ext uri="{FF2B5EF4-FFF2-40B4-BE49-F238E27FC236}">
                <a16:creationId xmlns:a16="http://schemas.microsoft.com/office/drawing/2014/main" id="{8E6E2B5A-7CDC-4D73-93FC-986F499883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272" y="5285461"/>
            <a:ext cx="1231783" cy="1231783"/>
          </a:xfrm>
          <a:prstGeom prst="rect">
            <a:avLst/>
          </a:prstGeom>
        </p:spPr>
      </p:pic>
      <p:pic>
        <p:nvPicPr>
          <p:cNvPr id="9" name="Graphic 8" descr="Crops outline">
            <a:extLst>
              <a:ext uri="{FF2B5EF4-FFF2-40B4-BE49-F238E27FC236}">
                <a16:creationId xmlns:a16="http://schemas.microsoft.com/office/drawing/2014/main" id="{9EA23A1F-A341-45AB-9ABE-2A495BD4C9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00568" y="5314565"/>
            <a:ext cx="1157284" cy="1157284"/>
          </a:xfrm>
          <a:prstGeom prst="rect">
            <a:avLst/>
          </a:prstGeom>
        </p:spPr>
      </p:pic>
      <p:pic>
        <p:nvPicPr>
          <p:cNvPr id="10" name="Graphic 9" descr="Cow outline">
            <a:extLst>
              <a:ext uri="{FF2B5EF4-FFF2-40B4-BE49-F238E27FC236}">
                <a16:creationId xmlns:a16="http://schemas.microsoft.com/office/drawing/2014/main" id="{56023504-26F0-4115-8642-81ACDDFAA1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85138" y="5213803"/>
            <a:ext cx="1231782" cy="1231782"/>
          </a:xfrm>
          <a:prstGeom prst="rect">
            <a:avLst/>
          </a:prstGeom>
        </p:spPr>
      </p:pic>
      <p:pic>
        <p:nvPicPr>
          <p:cNvPr id="11" name="Graphic 10" descr="Bio-hazard outline">
            <a:extLst>
              <a:ext uri="{FF2B5EF4-FFF2-40B4-BE49-F238E27FC236}">
                <a16:creationId xmlns:a16="http://schemas.microsoft.com/office/drawing/2014/main" id="{2C859722-F0F3-4C5D-AE47-46B4C8DF18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79346" y="5301754"/>
            <a:ext cx="1157284" cy="1157284"/>
          </a:xfrm>
          <a:prstGeom prst="rect">
            <a:avLst/>
          </a:prstGeom>
        </p:spPr>
      </p:pic>
      <p:pic>
        <p:nvPicPr>
          <p:cNvPr id="12" name="Graphic 11" descr="Coins outline">
            <a:extLst>
              <a:ext uri="{FF2B5EF4-FFF2-40B4-BE49-F238E27FC236}">
                <a16:creationId xmlns:a16="http://schemas.microsoft.com/office/drawing/2014/main" id="{A27E0D51-6DA4-4D11-8315-D5382A42AA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07978" y="5314564"/>
            <a:ext cx="1157285" cy="1157285"/>
          </a:xfrm>
          <a:prstGeom prst="rect">
            <a:avLst/>
          </a:prstGeom>
        </p:spPr>
      </p:pic>
      <p:pic>
        <p:nvPicPr>
          <p:cNvPr id="13" name="Graphic 12" descr="Seeds outline">
            <a:extLst>
              <a:ext uri="{FF2B5EF4-FFF2-40B4-BE49-F238E27FC236}">
                <a16:creationId xmlns:a16="http://schemas.microsoft.com/office/drawing/2014/main" id="{854B0C9C-73AB-460A-ADDE-387740C505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95291" y="5285461"/>
            <a:ext cx="1231783" cy="1231783"/>
          </a:xfrm>
          <a:prstGeom prst="rect">
            <a:avLst/>
          </a:prstGeom>
        </p:spPr>
      </p:pic>
      <p:pic>
        <p:nvPicPr>
          <p:cNvPr id="14" name="Picture 3" descr="Diagram, venn diagram&#10;&#10;Description automatically generated">
            <a:extLst>
              <a:ext uri="{FF2B5EF4-FFF2-40B4-BE49-F238E27FC236}">
                <a16:creationId xmlns:a16="http://schemas.microsoft.com/office/drawing/2014/main" id="{4F184E9F-AD60-42B0-8258-0DA29D4EC6CD}"/>
              </a:ext>
            </a:extLst>
          </p:cNvPr>
          <p:cNvPicPr>
            <a:picLocks noChangeAspect="1"/>
          </p:cNvPicPr>
          <p:nvPr/>
        </p:nvPicPr>
        <p:blipFill rotWithShape="1">
          <a:blip r:embed="rId15"/>
          <a:srcRect l="15963" t="7838" r="19828" b="8897"/>
          <a:stretch/>
        </p:blipFill>
        <p:spPr>
          <a:xfrm>
            <a:off x="9737395" y="1332518"/>
            <a:ext cx="2038824" cy="2030201"/>
          </a:xfrm>
          <a:prstGeom prst="rect">
            <a:avLst/>
          </a:prstGeom>
        </p:spPr>
      </p:pic>
    </p:spTree>
    <p:extLst>
      <p:ext uri="{BB962C8B-B14F-4D97-AF65-F5344CB8AC3E}">
        <p14:creationId xmlns:p14="http://schemas.microsoft.com/office/powerpoint/2010/main" val="642654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tree, person&#10;&#10;Description automatically generated">
            <a:extLst>
              <a:ext uri="{FF2B5EF4-FFF2-40B4-BE49-F238E27FC236}">
                <a16:creationId xmlns:a16="http://schemas.microsoft.com/office/drawing/2014/main" id="{B0719628-9FBA-4415-9BBE-02CA2263FE8F}"/>
              </a:ext>
            </a:extLst>
          </p:cNvPr>
          <p:cNvPicPr>
            <a:picLocks noChangeAspect="1"/>
          </p:cNvPicPr>
          <p:nvPr/>
        </p:nvPicPr>
        <p:blipFill rotWithShape="1">
          <a:blip r:embed="rId3">
            <a:extLst>
              <a:ext uri="{28A0092B-C50C-407E-A947-70E740481C1C}">
                <a14:useLocalDpi xmlns:a14="http://schemas.microsoft.com/office/drawing/2010/main" val="0"/>
              </a:ext>
            </a:extLst>
          </a:blip>
          <a:srcRect t="11734" b="3855"/>
          <a:stretch/>
        </p:blipFill>
        <p:spPr>
          <a:xfrm>
            <a:off x="0" y="-1"/>
            <a:ext cx="12192000" cy="6858001"/>
          </a:xfrm>
          <a:prstGeom prst="rect">
            <a:avLst/>
          </a:prstGeom>
        </p:spPr>
      </p:pic>
      <p:pic>
        <p:nvPicPr>
          <p:cNvPr id="4" name="Picture 3" descr="A picture containing text, clipart, vector graphics&#10;&#10;Description automatically generated">
            <a:extLst>
              <a:ext uri="{FF2B5EF4-FFF2-40B4-BE49-F238E27FC236}">
                <a16:creationId xmlns:a16="http://schemas.microsoft.com/office/drawing/2014/main" id="{2EED8562-B429-416E-A952-63F7DDB8A3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099" y="5564414"/>
            <a:ext cx="2369241" cy="976793"/>
          </a:xfrm>
          <a:prstGeom prst="rect">
            <a:avLst/>
          </a:prstGeom>
        </p:spPr>
      </p:pic>
      <p:sp>
        <p:nvSpPr>
          <p:cNvPr id="5" name="TextBox 4">
            <a:extLst>
              <a:ext uri="{FF2B5EF4-FFF2-40B4-BE49-F238E27FC236}">
                <a16:creationId xmlns:a16="http://schemas.microsoft.com/office/drawing/2014/main" id="{2803A209-CE49-44BF-8CD4-BDAA28912DDC}"/>
              </a:ext>
            </a:extLst>
          </p:cNvPr>
          <p:cNvSpPr txBox="1"/>
          <p:nvPr/>
        </p:nvSpPr>
        <p:spPr>
          <a:xfrm>
            <a:off x="511743" y="362844"/>
            <a:ext cx="7961695" cy="830997"/>
          </a:xfrm>
          <a:prstGeom prst="rect">
            <a:avLst/>
          </a:prstGeom>
          <a:noFill/>
        </p:spPr>
        <p:txBody>
          <a:bodyPr wrap="square" lIns="91440" tIns="45720" rIns="91440" bIns="45720" rtlCol="0" anchor="t">
            <a:spAutoFit/>
          </a:bodyPr>
          <a:lstStyle/>
          <a:p>
            <a:r>
              <a:rPr lang="en-GB" sz="4800" b="1" dirty="0">
                <a:solidFill>
                  <a:schemeClr val="bg1"/>
                </a:solidFill>
                <a:latin typeface="Arial Rounded MT Bold"/>
              </a:rPr>
              <a:t>There are solutions!</a:t>
            </a:r>
            <a:endParaRPr lang="en-GB" sz="4800"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7091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person, forest&#10;&#10;Description automatically generated">
            <a:extLst>
              <a:ext uri="{FF2B5EF4-FFF2-40B4-BE49-F238E27FC236}">
                <a16:creationId xmlns:a16="http://schemas.microsoft.com/office/drawing/2014/main" id="{B151C6AE-6773-40A5-B894-C060D42D672C}"/>
              </a:ext>
            </a:extLst>
          </p:cNvPr>
          <p:cNvPicPr>
            <a:picLocks noChangeAspect="1"/>
          </p:cNvPicPr>
          <p:nvPr/>
        </p:nvPicPr>
        <p:blipFill rotWithShape="1">
          <a:blip r:embed="rId3">
            <a:extLst>
              <a:ext uri="{28A0092B-C50C-407E-A947-70E740481C1C}">
                <a14:useLocalDpi xmlns:a14="http://schemas.microsoft.com/office/drawing/2010/main" val="0"/>
              </a:ext>
            </a:extLst>
          </a:blip>
          <a:srcRect l="3726" t="12093" b="6676"/>
          <a:stretch/>
        </p:blipFill>
        <p:spPr>
          <a:xfrm>
            <a:off x="0" y="-15239"/>
            <a:ext cx="12192000" cy="6857999"/>
          </a:xfrm>
          <a:prstGeom prst="rect">
            <a:avLst/>
          </a:prstGeom>
        </p:spPr>
      </p:pic>
      <p:pic>
        <p:nvPicPr>
          <p:cNvPr id="7" name="Picture 6" descr="A picture containing text, clipart, vector graphics&#10;&#10;Description automatically generated">
            <a:extLst>
              <a:ext uri="{FF2B5EF4-FFF2-40B4-BE49-F238E27FC236}">
                <a16:creationId xmlns:a16="http://schemas.microsoft.com/office/drawing/2014/main" id="{2418092A-B59F-4A7A-B659-3977B4419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099" y="5549174"/>
            <a:ext cx="2369241" cy="976793"/>
          </a:xfrm>
          <a:prstGeom prst="rect">
            <a:avLst/>
          </a:prstGeom>
        </p:spPr>
      </p:pic>
    </p:spTree>
    <p:extLst>
      <p:ext uri="{BB962C8B-B14F-4D97-AF65-F5344CB8AC3E}">
        <p14:creationId xmlns:p14="http://schemas.microsoft.com/office/powerpoint/2010/main" val="1201765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08A5A-415A-4E68-8383-D1C4701B2D77}"/>
              </a:ext>
            </a:extLst>
          </p:cNvPr>
          <p:cNvSpPr txBox="1"/>
          <p:nvPr/>
        </p:nvSpPr>
        <p:spPr>
          <a:xfrm>
            <a:off x="378995" y="1309328"/>
            <a:ext cx="7961695" cy="830997"/>
          </a:xfrm>
          <a:prstGeom prst="rect">
            <a:avLst/>
          </a:prstGeom>
          <a:noFill/>
        </p:spPr>
        <p:txBody>
          <a:bodyPr wrap="square" lIns="91440" tIns="45720" rIns="91440" bIns="45720" rtlCol="0" anchor="t">
            <a:spAutoFit/>
          </a:bodyPr>
          <a:lstStyle/>
          <a:p>
            <a:r>
              <a:rPr lang="en-GB" sz="4800" b="1" dirty="0">
                <a:solidFill>
                  <a:schemeClr val="bg1"/>
                </a:solidFill>
                <a:latin typeface="Arial Rounded MT Bold"/>
              </a:rPr>
              <a:t>What can we do?</a:t>
            </a:r>
            <a:endParaRPr lang="en-GB" sz="4800" b="1" dirty="0">
              <a:solidFill>
                <a:schemeClr val="bg1"/>
              </a:solidFill>
              <a:latin typeface="Arial Rounded MT Bold" panose="020F0704030504030204" pitchFamily="34" charset="0"/>
            </a:endParaRPr>
          </a:p>
        </p:txBody>
      </p:sp>
      <p:pic>
        <p:nvPicPr>
          <p:cNvPr id="6" name="Picture 5" descr="Text&#10;&#10;Description automatically generated">
            <a:extLst>
              <a:ext uri="{FF2B5EF4-FFF2-40B4-BE49-F238E27FC236}">
                <a16:creationId xmlns:a16="http://schemas.microsoft.com/office/drawing/2014/main" id="{F7BFE281-D351-41A9-B51B-10B423485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1976">
            <a:off x="5306009" y="2610214"/>
            <a:ext cx="4379309" cy="328448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C5F882BC-1D6D-465D-85ED-21CD10E14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46729">
            <a:off x="8767932" y="3051839"/>
            <a:ext cx="3419665" cy="2564749"/>
          </a:xfrm>
          <a:prstGeom prst="rect">
            <a:avLst/>
          </a:prstGeom>
        </p:spPr>
      </p:pic>
      <p:sp>
        <p:nvSpPr>
          <p:cNvPr id="8" name="TextBox 7">
            <a:extLst>
              <a:ext uri="{FF2B5EF4-FFF2-40B4-BE49-F238E27FC236}">
                <a16:creationId xmlns:a16="http://schemas.microsoft.com/office/drawing/2014/main" id="{35642120-1150-4B5A-AE83-13EE764D0F59}"/>
              </a:ext>
            </a:extLst>
          </p:cNvPr>
          <p:cNvSpPr txBox="1"/>
          <p:nvPr/>
        </p:nvSpPr>
        <p:spPr>
          <a:xfrm>
            <a:off x="378994" y="2379753"/>
            <a:ext cx="4930944" cy="347787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Let’s tell our government to </a:t>
            </a:r>
            <a:r>
              <a:rPr lang="en-GB" sz="2800" b="1" dirty="0">
                <a:solidFill>
                  <a:schemeClr val="bg1"/>
                </a:solidFill>
                <a:latin typeface="Arial Black" panose="020B0A04020102020204" pitchFamily="34" charset="0"/>
                <a:cs typeface="Arial" panose="020B0604020202020204" pitchFamily="34" charset="0"/>
              </a:rPr>
              <a:t>STEP UP TO THE PLATE </a:t>
            </a:r>
            <a:r>
              <a:rPr lang="en-GB" sz="2400" dirty="0">
                <a:solidFill>
                  <a:schemeClr val="bg1"/>
                </a:solidFill>
                <a:latin typeface="Arial" panose="020B0604020202020204" pitchFamily="34" charset="0"/>
                <a:cs typeface="Arial" panose="020B0604020202020204" pitchFamily="34" charset="0"/>
              </a:rPr>
              <a:t>and start to fix the food system.</a:t>
            </a:r>
          </a:p>
          <a:p>
            <a:endParaRPr lang="en-GB" sz="2400" dirty="0">
              <a:solidFill>
                <a:schemeClr val="bg1"/>
              </a:solidFill>
              <a:latin typeface="Arial" panose="020B0604020202020204" pitchFamily="34" charset="0"/>
              <a:cs typeface="Arial" panose="020B0604020202020204" pitchFamily="34" charset="0"/>
            </a:endParaRPr>
          </a:p>
          <a:p>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We can write messages, send photos, and let CAFOD know how many people demand change:</a:t>
            </a:r>
          </a:p>
          <a:p>
            <a:r>
              <a:rPr lang="en-GB" sz="2400" dirty="0">
                <a:solidFill>
                  <a:schemeClr val="bg1"/>
                </a:solidFill>
                <a:latin typeface="Arial" panose="020B0604020202020204" pitchFamily="34" charset="0"/>
                <a:cs typeface="Arial" panose="020B0604020202020204" pitchFamily="34" charset="0"/>
                <a:hlinkClick r:id="rId5"/>
              </a:rPr>
              <a:t>cafod.org.uk/secondary</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32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outdoor, green, plant&#10;&#10;Description automatically generated">
            <a:extLst>
              <a:ext uri="{FF2B5EF4-FFF2-40B4-BE49-F238E27FC236}">
                <a16:creationId xmlns:a16="http://schemas.microsoft.com/office/drawing/2014/main" id="{BB409C63-14DF-4881-85AC-AC3B8A49E385}"/>
              </a:ext>
            </a:extLst>
          </p:cNvPr>
          <p:cNvPicPr>
            <a:picLocks noChangeAspect="1"/>
          </p:cNvPicPr>
          <p:nvPr/>
        </p:nvPicPr>
        <p:blipFill rotWithShape="1">
          <a:blip r:embed="rId3">
            <a:extLst>
              <a:ext uri="{28A0092B-C50C-407E-A947-70E740481C1C}">
                <a14:useLocalDpi xmlns:a14="http://schemas.microsoft.com/office/drawing/2010/main" val="0"/>
              </a:ext>
            </a:extLst>
          </a:blip>
          <a:srcRect t="7881" b="7691"/>
          <a:stretch/>
        </p:blipFill>
        <p:spPr>
          <a:xfrm>
            <a:off x="-1" y="0"/>
            <a:ext cx="12184380" cy="6858000"/>
          </a:xfrm>
          <a:prstGeom prst="rect">
            <a:avLst/>
          </a:prstGeom>
        </p:spPr>
      </p:pic>
      <p:pic>
        <p:nvPicPr>
          <p:cNvPr id="6" name="Picture 5">
            <a:extLst>
              <a:ext uri="{FF2B5EF4-FFF2-40B4-BE49-F238E27FC236}">
                <a16:creationId xmlns:a16="http://schemas.microsoft.com/office/drawing/2014/main" id="{0D3C0AC4-7CA1-4127-9605-1678F3D20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1" y="0"/>
            <a:ext cx="12188829" cy="6858000"/>
          </a:xfrm>
          <a:prstGeom prst="rect">
            <a:avLst/>
          </a:prstGeom>
        </p:spPr>
      </p:pic>
      <p:sp>
        <p:nvSpPr>
          <p:cNvPr id="2" name="TextBox 1">
            <a:extLst>
              <a:ext uri="{FF2B5EF4-FFF2-40B4-BE49-F238E27FC236}">
                <a16:creationId xmlns:a16="http://schemas.microsoft.com/office/drawing/2014/main" id="{54103048-67F2-41CF-8021-1FB2F3E52D8F}"/>
              </a:ext>
            </a:extLst>
          </p:cNvPr>
          <p:cNvSpPr txBox="1"/>
          <p:nvPr/>
        </p:nvSpPr>
        <p:spPr>
          <a:xfrm>
            <a:off x="293660" y="630292"/>
            <a:ext cx="7069933" cy="5632311"/>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Lord Jesus, </a:t>
            </a: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You welcomed everyone to your table.</a:t>
            </a:r>
          </a:p>
          <a:p>
            <a:r>
              <a:rPr lang="en-US" sz="2400" b="1" dirty="0">
                <a:solidFill>
                  <a:schemeClr val="bg1"/>
                </a:solidFill>
                <a:latin typeface="Arial" panose="020B0604020202020204" pitchFamily="34" charset="0"/>
                <a:cs typeface="Arial" panose="020B0604020202020204" pitchFamily="34" charset="0"/>
              </a:rPr>
              <a:t>Remind us that all are invited </a:t>
            </a:r>
          </a:p>
          <a:p>
            <a:r>
              <a:rPr lang="en-US" sz="2400" b="1" dirty="0">
                <a:solidFill>
                  <a:schemeClr val="bg1"/>
                </a:solidFill>
                <a:latin typeface="Arial" panose="020B0604020202020204" pitchFamily="34" charset="0"/>
                <a:cs typeface="Arial" panose="020B0604020202020204" pitchFamily="34" charset="0"/>
              </a:rPr>
              <a:t>to share the feast,</a:t>
            </a:r>
          </a:p>
          <a:p>
            <a:r>
              <a:rPr lang="en-US" sz="2400" b="1" dirty="0">
                <a:solidFill>
                  <a:schemeClr val="bg1"/>
                </a:solidFill>
                <a:latin typeface="Arial" panose="020B0604020202020204" pitchFamily="34" charset="0"/>
                <a:cs typeface="Arial" panose="020B0604020202020204" pitchFamily="34" charset="0"/>
              </a:rPr>
              <a:t>as one family,</a:t>
            </a:r>
          </a:p>
          <a:p>
            <a:r>
              <a:rPr lang="en-US" sz="2400" b="1" dirty="0">
                <a:solidFill>
                  <a:schemeClr val="bg1"/>
                </a:solidFill>
                <a:latin typeface="Arial" panose="020B0604020202020204" pitchFamily="34" charset="0"/>
                <a:cs typeface="Arial" panose="020B0604020202020204" pitchFamily="34" charset="0"/>
              </a:rPr>
              <a:t>who share one common home.</a:t>
            </a: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You fed the hungry crowds.</a:t>
            </a:r>
          </a:p>
          <a:p>
            <a:r>
              <a:rPr lang="en-US" sz="2400" b="1" dirty="0">
                <a:solidFill>
                  <a:schemeClr val="bg1"/>
                </a:solidFill>
                <a:latin typeface="Arial" panose="020B0604020202020204" pitchFamily="34" charset="0"/>
                <a:cs typeface="Arial" panose="020B0604020202020204" pitchFamily="34" charset="0"/>
              </a:rPr>
              <a:t>Open our eyes </a:t>
            </a:r>
          </a:p>
          <a:p>
            <a:r>
              <a:rPr lang="en-US" sz="2400" b="1" dirty="0">
                <a:solidFill>
                  <a:schemeClr val="bg1"/>
                </a:solidFill>
                <a:latin typeface="Arial" panose="020B0604020202020204" pitchFamily="34" charset="0"/>
                <a:cs typeface="Arial" panose="020B0604020202020204" pitchFamily="34" charset="0"/>
              </a:rPr>
              <a:t>to the needs of others</a:t>
            </a:r>
          </a:p>
          <a:p>
            <a:r>
              <a:rPr lang="en-US" sz="2400" b="1" dirty="0">
                <a:solidFill>
                  <a:schemeClr val="bg1"/>
                </a:solidFill>
                <a:latin typeface="Arial" panose="020B0604020202020204" pitchFamily="34" charset="0"/>
                <a:cs typeface="Arial" panose="020B0604020202020204" pitchFamily="34" charset="0"/>
              </a:rPr>
              <a:t>and help us to follow your example</a:t>
            </a:r>
          </a:p>
          <a:p>
            <a:r>
              <a:rPr lang="en-US" sz="2400" b="1" dirty="0">
                <a:solidFill>
                  <a:schemeClr val="bg1"/>
                </a:solidFill>
                <a:latin typeface="Arial" panose="020B0604020202020204" pitchFamily="34" charset="0"/>
                <a:cs typeface="Arial" panose="020B0604020202020204" pitchFamily="34" charset="0"/>
              </a:rPr>
              <a:t>of love and service.</a:t>
            </a: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Amen</a:t>
            </a:r>
          </a:p>
        </p:txBody>
      </p:sp>
      <p:pic>
        <p:nvPicPr>
          <p:cNvPr id="5" name="Picture 4" descr="A picture containing text, clipart, vector graphics&#10;&#10;Description automatically generated">
            <a:extLst>
              <a:ext uri="{FF2B5EF4-FFF2-40B4-BE49-F238E27FC236}">
                <a16:creationId xmlns:a16="http://schemas.microsoft.com/office/drawing/2014/main" id="{D901C7F5-6941-4845-8C50-CB9E5B65B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9099" y="5716814"/>
            <a:ext cx="2369241" cy="976793"/>
          </a:xfrm>
          <a:prstGeom prst="rect">
            <a:avLst/>
          </a:prstGeom>
        </p:spPr>
      </p:pic>
    </p:spTree>
    <p:extLst>
      <p:ext uri="{BB962C8B-B14F-4D97-AF65-F5344CB8AC3E}">
        <p14:creationId xmlns:p14="http://schemas.microsoft.com/office/powerpoint/2010/main" val="4166211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9EB4AD-941E-4D38-BFAC-CCFAA8D5357A}"/>
              </a:ext>
            </a:extLst>
          </p:cNvPr>
          <p:cNvSpPr txBox="1"/>
          <p:nvPr/>
        </p:nvSpPr>
        <p:spPr>
          <a:xfrm>
            <a:off x="6214837" y="5459889"/>
            <a:ext cx="5669481" cy="553998"/>
          </a:xfrm>
          <a:prstGeom prst="rect">
            <a:avLst/>
          </a:prstGeom>
          <a:noFill/>
        </p:spPr>
        <p:txBody>
          <a:bodyPr wrap="square" rtlCol="0">
            <a:spAutoFit/>
          </a:bodyPr>
          <a:lstStyle/>
          <a:p>
            <a:r>
              <a:rPr lang="en-GB" sz="2900" b="1" dirty="0">
                <a:solidFill>
                  <a:schemeClr val="bg1"/>
                </a:solidFill>
                <a:latin typeface="Arial" panose="020B0604020202020204" pitchFamily="34" charset="0"/>
                <a:cs typeface="Arial" panose="020B0604020202020204" pitchFamily="34" charset="0"/>
              </a:rPr>
              <a:t>cafod.org.uk/secondary</a:t>
            </a:r>
          </a:p>
        </p:txBody>
      </p:sp>
      <p:pic>
        <p:nvPicPr>
          <p:cNvPr id="3" name="Picture 3" descr="Diagram, venn diagram&#10;&#10;Description automatically generated">
            <a:extLst>
              <a:ext uri="{FF2B5EF4-FFF2-40B4-BE49-F238E27FC236}">
                <a16:creationId xmlns:a16="http://schemas.microsoft.com/office/drawing/2014/main" id="{B4AFE5C4-D62D-0178-C964-965BBC550A6B}"/>
              </a:ext>
            </a:extLst>
          </p:cNvPr>
          <p:cNvPicPr>
            <a:picLocks noChangeAspect="1"/>
          </p:cNvPicPr>
          <p:nvPr/>
        </p:nvPicPr>
        <p:blipFill rotWithShape="1">
          <a:blip r:embed="rId3"/>
          <a:srcRect l="15963" t="7838" r="19828" b="8897"/>
          <a:stretch/>
        </p:blipFill>
        <p:spPr>
          <a:xfrm>
            <a:off x="330831" y="1016054"/>
            <a:ext cx="5820848" cy="5796226"/>
          </a:xfrm>
          <a:prstGeom prst="rect">
            <a:avLst/>
          </a:prstGeom>
        </p:spPr>
      </p:pic>
      <p:sp>
        <p:nvSpPr>
          <p:cNvPr id="5" name="TextBox 4">
            <a:extLst>
              <a:ext uri="{FF2B5EF4-FFF2-40B4-BE49-F238E27FC236}">
                <a16:creationId xmlns:a16="http://schemas.microsoft.com/office/drawing/2014/main" id="{16B00946-8373-4517-92EF-44C9D72AE229}"/>
              </a:ext>
            </a:extLst>
          </p:cNvPr>
          <p:cNvSpPr txBox="1"/>
          <p:nvPr/>
        </p:nvSpPr>
        <p:spPr>
          <a:xfrm>
            <a:off x="6151679" y="3007591"/>
            <a:ext cx="5385001" cy="1938992"/>
          </a:xfrm>
          <a:prstGeom prst="rect">
            <a:avLst/>
          </a:prstGeom>
          <a:noFill/>
        </p:spPr>
        <p:txBody>
          <a:bodyPr wrap="square" rtlCol="0">
            <a:spAutoFit/>
          </a:bodyPr>
          <a:lstStyle/>
          <a:p>
            <a:r>
              <a:rPr lang="en-GB" sz="6000" dirty="0">
                <a:solidFill>
                  <a:srgbClr val="99CA3B"/>
                </a:solidFill>
                <a:latin typeface="Arial Black" panose="020B0A04020102020204" pitchFamily="34" charset="0"/>
              </a:rPr>
              <a:t>STEP UP TO THE PLATE</a:t>
            </a:r>
          </a:p>
        </p:txBody>
      </p:sp>
    </p:spTree>
    <p:extLst>
      <p:ext uri="{BB962C8B-B14F-4D97-AF65-F5344CB8AC3E}">
        <p14:creationId xmlns:p14="http://schemas.microsoft.com/office/powerpoint/2010/main" val="579920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1" ma:contentTypeDescription="Create a new document." ma:contentTypeScope="" ma:versionID="4aa2db4177c8e0f85f25b58e27dabfdf">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9904130c5251f848678ed5a10307311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Activity xmlns="236a9a4b-a03c-46ba-8ec6-624c184acbc6">Campaigns</Activity>
    <Audience xmlns="236a9a4b-a03c-46ba-8ec6-624c184acbc6">Primary</Audience>
    <_Status xmlns="http://schemas.microsoft.com/sharepoint/v3/fields">Not Started</_Status>
    <_dlc_DocId xmlns="04672002-f21f-4240-adfb-f0b653fb6fb5">SZUU6KYVHK2A-2146017777-14976</_dlc_DocId>
    <_dlc_DocIdUrl xmlns="04672002-f21f-4240-adfb-f0b653fb6fb5">
      <Url>https://cafod365.sharepoint.com/sites/int/Education/_layouts/15/DocIdRedir.aspx?ID=SZUU6KYVHK2A-2146017777-14976</Url>
      <Description>SZUU6KYVHK2A-2146017777-14976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59A31A-F2F5-4A11-B9F7-1638A220642D}">
  <ds:schemaRefs>
    <ds:schemaRef ds:uri="04672002-f21f-4240-adfb-f0b653fb6fb5"/>
    <ds:schemaRef ds:uri="236a9a4b-a03c-46ba-8ec6-624c184acbc6"/>
    <ds:schemaRef ds:uri="bdf04112-6931-4610-9724-cd62e9144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244A00-4CD7-4F4E-8507-12EE71BF0505}">
  <ds:schemaRefs>
    <ds:schemaRef ds:uri="http://schemas.microsoft.com/sharepoint/events"/>
  </ds:schemaRefs>
</ds:datastoreItem>
</file>

<file path=customXml/itemProps3.xml><?xml version="1.0" encoding="utf-8"?>
<ds:datastoreItem xmlns:ds="http://schemas.openxmlformats.org/officeDocument/2006/customXml" ds:itemID="{B9495EC4-43E9-4073-AFAA-796F4502D6CE}">
  <ds:schemaRefs>
    <ds:schemaRef ds:uri="04672002-f21f-4240-adfb-f0b653fb6fb5"/>
    <ds:schemaRef ds:uri="http://purl.org/dc/dcmitype/"/>
    <ds:schemaRef ds:uri="http://schemas.microsoft.com/sharepoint/v3/fields"/>
    <ds:schemaRef ds:uri="http://schemas.openxmlformats.org/package/2006/metadata/core-properties"/>
    <ds:schemaRef ds:uri="http://purl.org/dc/elements/1.1/"/>
    <ds:schemaRef ds:uri="http://schemas.microsoft.com/office/infopath/2007/PartnerControls"/>
    <ds:schemaRef ds:uri="bdf04112-6931-4610-9724-cd62e91446a3"/>
    <ds:schemaRef ds:uri="http://schemas.microsoft.com/office/2006/metadata/properties"/>
    <ds:schemaRef ds:uri="http://schemas.microsoft.com/office/2006/documentManagement/types"/>
    <ds:schemaRef ds:uri="236a9a4b-a03c-46ba-8ec6-624c184acbc6"/>
    <ds:schemaRef ds:uri="http://www.w3.org/XML/1998/namespace"/>
    <ds:schemaRef ds:uri="http://purl.org/dc/terms/"/>
  </ds:schemaRefs>
</ds:datastoreItem>
</file>

<file path=customXml/itemProps4.xml><?xml version="1.0" encoding="utf-8"?>
<ds:datastoreItem xmlns:ds="http://schemas.openxmlformats.org/officeDocument/2006/customXml" ds:itemID="{400D610B-63A1-4902-9400-3940DFA2D0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309</TotalTime>
  <Words>630</Words>
  <Application>Microsoft Office PowerPoint</Application>
  <PresentationFormat>Widescreen</PresentationFormat>
  <Paragraphs>67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Arial Rounded MT Bold</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Dean</dc:creator>
  <cp:lastModifiedBy>Kathleen O'Brien</cp:lastModifiedBy>
  <cp:revision>5</cp:revision>
  <dcterms:created xsi:type="dcterms:W3CDTF">2022-03-17T15:55:04Z</dcterms:created>
  <dcterms:modified xsi:type="dcterms:W3CDTF">2022-04-13T10:48:40Z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d07b38d1-8ae4-4eae-9f63-6ba66471d93c</vt:lpwstr>
  </property>
</Properties>
</file>