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5"/>
    <p:sldMasterId id="2147483689" r:id="rId6"/>
  </p:sldMasterIdLst>
  <p:notesMasterIdLst>
    <p:notesMasterId r:id="rId23"/>
  </p:notesMasterIdLst>
  <p:sldIdLst>
    <p:sldId id="257" r:id="rId7"/>
    <p:sldId id="1411" r:id="rId8"/>
    <p:sldId id="1436" r:id="rId9"/>
    <p:sldId id="1425" r:id="rId10"/>
    <p:sldId id="1422" r:id="rId11"/>
    <p:sldId id="1423" r:id="rId12"/>
    <p:sldId id="1433" r:id="rId13"/>
    <p:sldId id="1426" r:id="rId14"/>
    <p:sldId id="1427" r:id="rId15"/>
    <p:sldId id="1428" r:id="rId16"/>
    <p:sldId id="1429" r:id="rId17"/>
    <p:sldId id="1432" r:id="rId18"/>
    <p:sldId id="1430" r:id="rId19"/>
    <p:sldId id="1431" r:id="rId20"/>
    <p:sldId id="1434" r:id="rId21"/>
    <p:sldId id="1424" r:id="rId22"/>
  </p:sldIdLst>
  <p:sldSz cx="12192000" cy="6858000"/>
  <p:notesSz cx="6865938" cy="954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O'Brien" initials="KO" lastIdx="1" clrIdx="0">
    <p:extLst>
      <p:ext uri="{19B8F6BF-5375-455C-9EA6-DF929625EA0E}">
        <p15:presenceInfo xmlns:p15="http://schemas.microsoft.com/office/powerpoint/2012/main" userId="S::kobrien@cafod.org.uk::872af46c-d8f8-4f0f-b917-30299ae5c31e" providerId="AD"/>
      </p:ext>
    </p:extLst>
  </p:cmAuthor>
  <p:cmAuthor id="2" name="Helen Lavan" initials="HL" lastIdx="6" clrIdx="1">
    <p:extLst>
      <p:ext uri="{19B8F6BF-5375-455C-9EA6-DF929625EA0E}">
        <p15:presenceInfo xmlns:p15="http://schemas.microsoft.com/office/powerpoint/2012/main" userId="0f793f017798a9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94F"/>
    <a:srgbClr val="A4C50A"/>
    <a:srgbClr val="A4C50B"/>
    <a:srgbClr val="A3C40B"/>
    <a:srgbClr val="222544"/>
    <a:srgbClr val="000000"/>
    <a:srgbClr val="FEBA0E"/>
    <a:srgbClr val="93C121"/>
    <a:srgbClr val="96C11F"/>
    <a:srgbClr val="19A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DBA8E6-5F61-FA7A-4BB9-0348A955110B}" v="70" dt="2023-08-16T10:03:59.808"/>
    <p1510:client id="{814D30A8-C5BB-4A7E-931A-EA816361DE7E}" v="665" dt="2023-08-16T09:53:23.395"/>
    <p1510:client id="{AE87D2F9-DA19-3538-D30C-EB13EBB6746D}" v="1" dt="2023-08-16T13:23:17.138"/>
    <p1510:client id="{B412C9A2-2EC7-F8C1-D68F-0A7B8AF5A760}" v="9" dt="2023-08-15T12:58:00.144"/>
    <p1510:client id="{C444E8F1-3431-A758-AEB9-D8AC74E65C4C}" v="189" dt="2023-08-16T07:47:50.943"/>
    <p1510:client id="{F4B510A6-C04A-8787-04A2-A7FDE20E521A}" v="1" dt="2023-08-16T10:39:46.652"/>
  </p1510:revLst>
</p1510:revInfo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4308588" cy="6459393"/>
          </a:xfrm>
          <a:prstGeom prst="rect">
            <a:avLst/>
          </a:prstGeom>
        </p:spPr>
        <p:txBody>
          <a:bodyPr vert="horz" lIns="308903" tIns="154451" rIns="308903" bIns="154451" rtlCol="0"/>
          <a:lstStyle>
            <a:lvl1pPr algn="l">
              <a:defRPr sz="4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007" y="4"/>
            <a:ext cx="4308588" cy="6459393"/>
          </a:xfrm>
          <a:prstGeom prst="rect">
            <a:avLst/>
          </a:prstGeom>
        </p:spPr>
        <p:txBody>
          <a:bodyPr vert="horz" lIns="308903" tIns="154451" rIns="308903" bIns="154451" rtlCol="0"/>
          <a:lstStyle>
            <a:lvl1pPr algn="r">
              <a:defRPr sz="4100"/>
            </a:lvl1pPr>
          </a:lstStyle>
          <a:p>
            <a:fld id="{4CAF5031-E1FD-4377-B1E0-4F6F8249720B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3650238" y="16090900"/>
            <a:ext cx="77241401" cy="43448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08903" tIns="154451" rIns="308903" bIns="15445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290" y="61956469"/>
            <a:ext cx="7954316" cy="50691656"/>
          </a:xfrm>
          <a:prstGeom prst="rect">
            <a:avLst/>
          </a:prstGeom>
        </p:spPr>
        <p:txBody>
          <a:bodyPr vert="horz" lIns="308903" tIns="154451" rIns="308903" bIns="15445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22281340"/>
            <a:ext cx="4308588" cy="6459378"/>
          </a:xfrm>
          <a:prstGeom prst="rect">
            <a:avLst/>
          </a:prstGeom>
        </p:spPr>
        <p:txBody>
          <a:bodyPr vert="horz" lIns="308903" tIns="154451" rIns="308903" bIns="154451" rtlCol="0" anchor="b"/>
          <a:lstStyle>
            <a:lvl1pPr algn="l">
              <a:defRPr sz="4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007" y="122281340"/>
            <a:ext cx="4308588" cy="6459378"/>
          </a:xfrm>
          <a:prstGeom prst="rect">
            <a:avLst/>
          </a:prstGeom>
        </p:spPr>
        <p:txBody>
          <a:bodyPr vert="horz" lIns="308903" tIns="154451" rIns="308903" bIns="154451" rtlCol="0" anchor="b"/>
          <a:lstStyle>
            <a:lvl1pPr algn="r">
              <a:defRPr sz="4100"/>
            </a:lvl1pPr>
          </a:lstStyle>
          <a:p>
            <a:fld id="{7A176E7C-A6AE-4FD1-AFE5-00287C03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0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>
                <a:ea typeface="Calibri"/>
                <a:cs typeface="Calibri"/>
              </a:rPr>
              <a:t>Photo credits: </a:t>
            </a:r>
            <a:r>
              <a:rPr lang="en-US" i="1" err="1">
                <a:ea typeface="Calibri"/>
                <a:cs typeface="Calibri"/>
              </a:rPr>
              <a:t>Zoral</a:t>
            </a:r>
            <a:r>
              <a:rPr lang="en-US" i="1">
                <a:ea typeface="Calibri"/>
                <a:cs typeface="Calibri"/>
              </a:rPr>
              <a:t> Naik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76E7C-A6AE-4FD1-AFE5-00287C0352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202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500"/>
              </a:lnSpc>
            </a:pPr>
            <a:endParaRPr lang="en-GB">
              <a:cs typeface="Calibri"/>
            </a:endParaRPr>
          </a:p>
          <a:p>
            <a:pPr>
              <a:lnSpc>
                <a:spcPts val="1500"/>
              </a:lnSpc>
            </a:pPr>
            <a:r>
              <a:rPr lang="en-GB" i="1"/>
              <a:t>Photo credits: Community World Service Asia (CWSA)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369E2-444E-4138-B60B-9C749676DB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617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500"/>
              </a:lnSpc>
            </a:pPr>
            <a:endParaRPr lang="en-GB">
              <a:cs typeface="Calibri"/>
            </a:endParaRPr>
          </a:p>
          <a:p>
            <a:pPr>
              <a:lnSpc>
                <a:spcPts val="1500"/>
              </a:lnSpc>
            </a:pPr>
            <a:r>
              <a:rPr lang="en-GB" i="1"/>
              <a:t>Photo credits: </a:t>
            </a:r>
            <a:r>
              <a:rPr lang="en-GB" i="1" err="1"/>
              <a:t>Zoral</a:t>
            </a:r>
            <a:r>
              <a:rPr lang="en-GB" i="1"/>
              <a:t> Naik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369E2-444E-4138-B60B-9C749676DB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598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500"/>
              </a:lnSpc>
            </a:pPr>
            <a:r>
              <a:rPr lang="en-GB" i="1"/>
              <a:t>Photo credits: </a:t>
            </a:r>
            <a:r>
              <a:rPr lang="en-GB" i="1" err="1"/>
              <a:t>Zoral</a:t>
            </a:r>
            <a:r>
              <a:rPr lang="en-GB" i="1"/>
              <a:t> Naik; </a:t>
            </a:r>
            <a:r>
              <a:rPr lang="en-GB" i="1" err="1"/>
              <a:t>Khaula</a:t>
            </a:r>
            <a:r>
              <a:rPr lang="en-GB" i="1"/>
              <a:t> Jamil/ CWSA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369E2-444E-4138-B60B-9C749676DB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474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500"/>
              </a:lnSpc>
            </a:pPr>
            <a:r>
              <a:rPr lang="en-GB" i="1"/>
              <a:t>Photo credit: </a:t>
            </a:r>
            <a:r>
              <a:rPr lang="en-GB" i="1" err="1"/>
              <a:t>Zoral</a:t>
            </a:r>
            <a:r>
              <a:rPr lang="en-GB" i="1"/>
              <a:t> Naik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369E2-444E-4138-B60B-9C749676DB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459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500"/>
              </a:lnSpc>
            </a:pPr>
            <a:r>
              <a:rPr lang="en-GB" i="1">
                <a:cs typeface="Calibri"/>
              </a:rPr>
              <a:t>[Add here the details of whatever Brighten Up fundraising you are doing in school.]</a:t>
            </a:r>
          </a:p>
          <a:p>
            <a:pPr>
              <a:lnSpc>
                <a:spcPts val="1500"/>
              </a:lnSpc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369E2-444E-4138-B60B-9C749676DB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784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500"/>
              </a:lnSpc>
            </a:pPr>
            <a:r>
              <a:rPr lang="en-GB" i="1">
                <a:cs typeface="Calibri"/>
              </a:rPr>
              <a:t>Photo credit: </a:t>
            </a:r>
            <a:r>
              <a:rPr lang="en-GB" i="1" err="1">
                <a:cs typeface="Calibri"/>
              </a:rPr>
              <a:t>Khaula</a:t>
            </a:r>
            <a:r>
              <a:rPr lang="en-GB" i="1">
                <a:cs typeface="Calibri"/>
              </a:rPr>
              <a:t> Jamil/ CWSA</a:t>
            </a:r>
          </a:p>
          <a:p>
            <a:pPr>
              <a:lnSpc>
                <a:spcPts val="1500"/>
              </a:lnSpc>
            </a:pPr>
            <a:endParaRPr lang="en-GB">
              <a:cs typeface="Calibri"/>
            </a:endParaRPr>
          </a:p>
          <a:p>
            <a:pPr>
              <a:lnSpc>
                <a:spcPts val="1500"/>
              </a:lnSpc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369E2-444E-4138-B60B-9C749676DB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099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1500"/>
              </a:lnSpc>
            </a:pPr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369E2-444E-4138-B60B-9C749676DB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78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1500"/>
              </a:lnSpc>
            </a:pPr>
            <a:r>
              <a:rPr lang="en-GB" i="1"/>
              <a:t>Picture credit: Community World Service Asia (CWSA)</a:t>
            </a:r>
          </a:p>
          <a:p>
            <a:pPr algn="l">
              <a:lnSpc>
                <a:spcPts val="1500"/>
              </a:lnSpc>
            </a:pPr>
            <a:r>
              <a:rPr lang="en-GB" i="1"/>
              <a:t>Map: D-maps.com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369E2-444E-4138-B60B-9C749676DB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60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1500"/>
              </a:lnSpc>
            </a:pPr>
            <a:r>
              <a:rPr lang="en-GB" i="1"/>
              <a:t>Picture credit: Community World Service Asia (CWSA)</a:t>
            </a:r>
          </a:p>
          <a:p>
            <a:pPr>
              <a:lnSpc>
                <a:spcPts val="1500"/>
              </a:lnSpc>
            </a:pPr>
            <a:r>
              <a:rPr lang="en-GB" i="1"/>
              <a:t>Map: Wikipedia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369E2-444E-4138-B60B-9C749676DB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14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1500"/>
              </a:lnSpc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369E2-444E-4138-B60B-9C749676DB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635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1500"/>
              </a:lnSpc>
            </a:pPr>
            <a:r>
              <a:rPr lang="en-GB" i="1"/>
              <a:t>[If you have time, at this point, click the arrow to show the 2-minute video about the mobile health clinic at cafod.org.uk/secondary]</a:t>
            </a:r>
          </a:p>
          <a:p>
            <a:pPr algn="l">
              <a:lnSpc>
                <a:spcPts val="1500"/>
              </a:lnSpc>
            </a:pPr>
            <a:endParaRPr lang="en-GB" i="1"/>
          </a:p>
          <a:p>
            <a:pPr algn="l">
              <a:lnSpc>
                <a:spcPts val="1500"/>
              </a:lnSpc>
            </a:pPr>
            <a:r>
              <a:rPr lang="en-GB" i="1"/>
              <a:t>Picture credit: Community World Service Asia (CWSA)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369E2-444E-4138-B60B-9C749676DB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941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500"/>
              </a:lnSpc>
            </a:pPr>
            <a:r>
              <a:rPr lang="en-GB">
                <a:cs typeface="Calibri"/>
              </a:rPr>
              <a:t>[Meera and </a:t>
            </a:r>
            <a:r>
              <a:rPr lang="en-GB" err="1">
                <a:cs typeface="Calibri"/>
              </a:rPr>
              <a:t>Marwi</a:t>
            </a:r>
            <a:r>
              <a:rPr lang="en-GB">
                <a:cs typeface="Calibri"/>
              </a:rPr>
              <a:t> are pseudonyms]</a:t>
            </a:r>
          </a:p>
          <a:p>
            <a:pPr>
              <a:lnSpc>
                <a:spcPts val="1500"/>
              </a:lnSpc>
            </a:pPr>
            <a:endParaRPr lang="en-GB">
              <a:cs typeface="Calibri"/>
            </a:endParaRPr>
          </a:p>
          <a:p>
            <a:pPr>
              <a:lnSpc>
                <a:spcPts val="1500"/>
              </a:lnSpc>
            </a:pPr>
            <a:r>
              <a:rPr lang="en-GB" i="1"/>
              <a:t>Photo credit: Community World Service Asia (CWSA)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369E2-444E-4138-B60B-9C749676DB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78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500"/>
              </a:lnSpc>
            </a:pPr>
            <a:r>
              <a:rPr lang="en-GB" i="1"/>
              <a:t>Photo credit: Community World Service Asia (CWSA)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369E2-444E-4138-B60B-9C749676DB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528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500"/>
              </a:lnSpc>
            </a:pPr>
            <a:r>
              <a:rPr lang="en-GB" i="1"/>
              <a:t>Photo credit: Khaula Jamil/ CWSA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369E2-444E-4138-B60B-9C749676DB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710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500"/>
              </a:lnSpc>
            </a:pPr>
            <a:endParaRPr lang="en-GB">
              <a:cs typeface="Calibri"/>
            </a:endParaRPr>
          </a:p>
          <a:p>
            <a:pPr>
              <a:lnSpc>
                <a:spcPts val="1500"/>
              </a:lnSpc>
            </a:pPr>
            <a:r>
              <a:rPr lang="en-GB" i="1"/>
              <a:t>Photo credit: Khaula Jamil/ CWSA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369E2-444E-4138-B60B-9C749676DB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2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hoto cover or section slide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0" y="2116800"/>
            <a:ext cx="5934678" cy="1323439"/>
          </a:xfrm>
        </p:spPr>
        <p:txBody>
          <a:bodyPr wrap="square"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0" y="4935600"/>
            <a:ext cx="5608800" cy="4001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0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3AA8-BB87-4B44-AED1-999B833CE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50818-F9AF-41CB-AE82-2F97C463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D2D0E-4C8E-4A1E-8C61-65A633299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077421-E017-4167-A640-D7B6B6320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804706-A4EA-4363-933F-E00FE23A8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F42955-B4B3-4E19-B228-BA31F850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EC020-2A10-4898-8396-4B815E39642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292C40-9151-4E0B-9477-7058744E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00A61A-02B2-4658-828B-42B28EFC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DD9A1-1FE9-48CC-B54C-A5CBE91B4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9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37C2-6EF7-4629-8C88-E179A62B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4FFF5-2C70-4B08-9E5A-9594EEA8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EC020-2A10-4898-8396-4B815E39642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17CB7-B0C8-42F2-989E-4555035D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856712-9453-45E9-87FF-017D58FE6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DD9A1-1FE9-48CC-B54C-A5CBE91B4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50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F71BD9-1607-4778-976A-3D7F4CB5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EC020-2A10-4898-8396-4B815E39642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F5994-FC26-4302-BD45-B1EAAC49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5FC55-B8E7-4299-BE9D-D443A2F6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DD9A1-1FE9-48CC-B54C-A5CBE91B4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44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224FC-4889-48A0-BF5A-5B85B0CE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ADA2-9EB9-4D7D-B656-429AD79EF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A830F-658D-4B75-934B-808F5F02F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33C32-5F49-46C6-92B4-F6B2C2A0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EC020-2A10-4898-8396-4B815E39642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8A82B-F95B-4FA3-BCF8-E443F15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2E71A-601B-4690-B89B-EF2468EE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DD9A1-1FE9-48CC-B54C-A5CBE91B4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31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16BC2-5F41-48E4-9544-9A860EC12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889A1E-B1EC-4960-AC28-A9267AD07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ABB52-6CB3-4DA2-B225-D7EE61A3A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9D5A8-F4E6-4BAA-BC33-2143C155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EC020-2A10-4898-8396-4B815E39642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634F-184E-4BF1-94E5-030EAAF9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84AE8-4DBA-4F55-A5BE-300E27CD1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DD9A1-1FE9-48CC-B54C-A5CBE91B4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16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DA2E-880E-472C-9680-EF7EEFBD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3FE2C-A1CA-4C68-BE12-53D56BE51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84A9-BB78-40FB-9CB6-A9F10FB97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EC020-2A10-4898-8396-4B815E39642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C5EEB-500B-415C-8C14-D34AABD6A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A3663-A321-4193-8315-E299434D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DD9A1-1FE9-48CC-B54C-A5CBE91B4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981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3D1CB2-288A-4229-BB0B-2826647E8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71828-373D-45A0-AE8D-6A123DAC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FB78-6DAD-4DEE-9BB7-CE8E73FA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EC020-2A10-4898-8396-4B815E39642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38021-B59B-49B8-B407-E257131B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7C8D7-06FF-48C3-BB41-57CA4638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DD9A1-1FE9-48CC-B54C-A5CBE91B4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31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or section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85825"/>
            <a:ext cx="12192000" cy="5972175"/>
          </a:xfrm>
          <a:prstGeom prst="rect">
            <a:avLst/>
          </a:prstGeom>
          <a:solidFill>
            <a:srgbClr val="11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919600" y="2296800"/>
            <a:ext cx="6321600" cy="1323439"/>
          </a:xfrm>
        </p:spPr>
        <p:txBody>
          <a:bodyPr anchor="t" anchorCtr="0">
            <a:spAutoFit/>
          </a:bodyPr>
          <a:lstStyle>
            <a:lvl1pPr algn="l">
              <a:lnSpc>
                <a:spcPts val="48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919600" y="4521600"/>
            <a:ext cx="6321600" cy="400110"/>
          </a:xfrm>
        </p:spPr>
        <p:txBody>
          <a:bodyPr/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ver or section slide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00" y="2116800"/>
            <a:ext cx="5608800" cy="1323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00" y="4935600"/>
            <a:ext cx="5608800" cy="4001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0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section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919600" y="2296800"/>
            <a:ext cx="6321600" cy="1323439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rgbClr val="11264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919600" y="4521600"/>
            <a:ext cx="6321600" cy="40011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11264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sectio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71588"/>
            <a:ext cx="12192000" cy="5586412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919600" y="2296800"/>
            <a:ext cx="6321600" cy="1323439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rgbClr val="11264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919600" y="4521600"/>
            <a:ext cx="6321600" cy="40011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11264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section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71588"/>
            <a:ext cx="12192000" cy="5586412"/>
          </a:xfrm>
          <a:prstGeom prst="rect">
            <a:avLst/>
          </a:prstGeom>
          <a:solidFill>
            <a:srgbClr val="11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919600" y="2296800"/>
            <a:ext cx="6321600" cy="1323439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919600" y="4521600"/>
            <a:ext cx="6321600" cy="4001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35221-4F2B-4D58-9F78-0632BBEA1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F0170-09C6-47F8-B88C-60AF34F1D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536D-5694-4690-AE9E-B718EE6C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EC020-2A10-4898-8396-4B815E39642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384BD-628E-411D-9287-A96A58DF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CAE39-7C69-452E-AA41-DF3963D6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DD9A1-1FE9-48CC-B54C-A5CBE91B4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06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0E79-8883-4723-BA50-EE606C7A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2F11-1AA3-469B-8EF2-425D14A60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744EB-5F0A-4FA0-B1F7-4D7B6A748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EC020-2A10-4898-8396-4B815E39642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8F75F-BB41-4B9D-9D05-B7E42800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56BB8-A0D7-4D89-B251-04981DD6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DD9A1-1FE9-48CC-B54C-A5CBE91B4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92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5F7E-D961-41F5-81D1-5C5EE50D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3AAA7-7D62-4114-9EAD-799E42EAA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5BAF1-8682-4EF9-9C3B-86B0E916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EC020-2A10-4898-8396-4B815E39642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9A639-0F6D-4D9F-9E19-085BDB207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1E2A-934D-4159-90D3-CBE2AD21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DD9A1-1FE9-48CC-B54C-A5CBE91B4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12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7239C-B132-4DE1-9483-7B8583E9D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9B922-9CCB-4B88-953A-7636944BF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2184A-9FE7-4D96-8054-CC95F61E3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BFA02-25E5-4C16-98B2-1C93CE16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EC020-2A10-4898-8396-4B815E39642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4478B-2E01-4CD6-89CD-EDD5A62D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08B66-1B9D-438B-82D8-0456E17E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DD9A1-1FE9-48CC-B54C-A5CBE91B4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6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00" y="2116800"/>
            <a:ext cx="5894922" cy="132343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00" y="4935600"/>
            <a:ext cx="5608800" cy="4001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A4112-C3D0-5017-4C3D-D7849942A58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5" y="304337"/>
            <a:ext cx="4412305" cy="4454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9B8612-1B42-2F2D-655A-DA51EBB3A69D}"/>
              </a:ext>
            </a:extLst>
          </p:cNvPr>
          <p:cNvCxnSpPr/>
          <p:nvPr userDrawn="1"/>
        </p:nvCxnSpPr>
        <p:spPr>
          <a:xfrm>
            <a:off x="0" y="914403"/>
            <a:ext cx="12192000" cy="0"/>
          </a:xfrm>
          <a:prstGeom prst="line">
            <a:avLst/>
          </a:prstGeom>
          <a:ln w="44450">
            <a:solidFill>
              <a:srgbClr val="A4C5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87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800" b="1" i="0" kern="1200">
          <a:solidFill>
            <a:srgbClr val="112643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/>
        <a:buNone/>
        <a:defRPr sz="2000" b="1" i="0" kern="1200">
          <a:solidFill>
            <a:srgbClr val="112643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585FC-259D-4C85-AF68-6C4E1BDE6B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1B76A3-97A8-4F58-BF26-281114A87BF6}"/>
              </a:ext>
            </a:extLst>
          </p:cNvPr>
          <p:cNvSpPr/>
          <p:nvPr userDrawn="1"/>
        </p:nvSpPr>
        <p:spPr>
          <a:xfrm>
            <a:off x="0" y="0"/>
            <a:ext cx="12192000" cy="90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51081-1A43-44B2-8CA1-838B5C5BFBC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34" y="317491"/>
            <a:ext cx="4412305" cy="44542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D68466-B2C6-4B5A-09FC-4ADF7339764F}"/>
              </a:ext>
            </a:extLst>
          </p:cNvPr>
          <p:cNvCxnSpPr/>
          <p:nvPr userDrawn="1"/>
        </p:nvCxnSpPr>
        <p:spPr>
          <a:xfrm>
            <a:off x="0" y="914403"/>
            <a:ext cx="12192000" cy="0"/>
          </a:xfrm>
          <a:prstGeom prst="line">
            <a:avLst/>
          </a:prstGeom>
          <a:ln w="44450">
            <a:solidFill>
              <a:srgbClr val="A4C5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78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 ?><Relationships xmlns="http://schemas.openxmlformats.org/package/2006/relationships"><Relationship Id="rId3" Target="../media/image30.pn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31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afod.org.uk/education/secondary-and-youth-resources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E9F95A-4DC5-788F-FEC8-9B3E9FD3ACA1}"/>
              </a:ext>
            </a:extLst>
          </p:cNvPr>
          <p:cNvSpPr/>
          <p:nvPr/>
        </p:nvSpPr>
        <p:spPr>
          <a:xfrm>
            <a:off x="0" y="938463"/>
            <a:ext cx="12192000" cy="5919537"/>
          </a:xfrm>
          <a:prstGeom prst="rect">
            <a:avLst/>
          </a:prstGeom>
          <a:solidFill>
            <a:srgbClr val="202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olorful truck with a blue awning&#10;&#10;Description automatically generated">
            <a:extLst>
              <a:ext uri="{FF2B5EF4-FFF2-40B4-BE49-F238E27FC236}">
                <a16:creationId xmlns:a16="http://schemas.microsoft.com/office/drawing/2014/main" id="{E812577C-2187-2656-34EF-AEDDED66EA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8" t="5539" r="15945" b="3009"/>
          <a:stretch/>
        </p:blipFill>
        <p:spPr>
          <a:xfrm>
            <a:off x="7262797" y="1180474"/>
            <a:ext cx="4712009" cy="449705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056916-1210-3FB8-A171-DA0A9737B513}"/>
              </a:ext>
            </a:extLst>
          </p:cNvPr>
          <p:cNvSpPr/>
          <p:nvPr/>
        </p:nvSpPr>
        <p:spPr>
          <a:xfrm>
            <a:off x="0" y="2705214"/>
            <a:ext cx="9133772" cy="582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9000"/>
              </a:lnSpc>
            </a:pPr>
            <a:endParaRPr lang="en-GB" sz="9600">
              <a:solidFill>
                <a:srgbClr val="FF0000"/>
              </a:solidFill>
              <a:latin typeface="Arial Black"/>
            </a:endParaRPr>
          </a:p>
        </p:txBody>
      </p:sp>
      <p:pic>
        <p:nvPicPr>
          <p:cNvPr id="4" name="Picture 3" descr="A green and orange text&#10;&#10;Description automatically generated">
            <a:extLst>
              <a:ext uri="{FF2B5EF4-FFF2-40B4-BE49-F238E27FC236}">
                <a16:creationId xmlns:a16="http://schemas.microsoft.com/office/drawing/2014/main" id="{25DF009E-F4BC-E2C2-CFEC-C2E94C767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82" y="1142068"/>
            <a:ext cx="5301876" cy="5446436"/>
          </a:xfrm>
          <a:prstGeom prst="rect">
            <a:avLst/>
          </a:prstGeom>
        </p:spPr>
      </p:pic>
      <p:pic>
        <p:nvPicPr>
          <p:cNvPr id="3" name="Picture 2" descr="A group of men sitting on a bench in front of a white truck&#10;&#10;Description automatically generated">
            <a:extLst>
              <a:ext uri="{FF2B5EF4-FFF2-40B4-BE49-F238E27FC236}">
                <a16:creationId xmlns:a16="http://schemas.microsoft.com/office/drawing/2014/main" id="{CB582EA3-6818-8F2F-0D27-DABED70EB0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2" t="3431" r="14591" b="11229"/>
          <a:stretch/>
        </p:blipFill>
        <p:spPr>
          <a:xfrm>
            <a:off x="5129496" y="4297680"/>
            <a:ext cx="2465546" cy="229082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AA4B98-7998-6F23-2E40-D74C3D267B70}"/>
              </a:ext>
            </a:extLst>
          </p:cNvPr>
          <p:cNvGrpSpPr/>
          <p:nvPr/>
        </p:nvGrpSpPr>
        <p:grpSpPr>
          <a:xfrm rot="1329491">
            <a:off x="5723566" y="2571811"/>
            <a:ext cx="2122465" cy="2040505"/>
            <a:chOff x="5678510" y="2281128"/>
            <a:chExt cx="2122465" cy="2040505"/>
          </a:xfrm>
        </p:grpSpPr>
        <p:pic>
          <p:nvPicPr>
            <p:cNvPr id="8" name="Picture 7" descr="A yellow blot on a black background&#10;&#10;Description automatically generated">
              <a:extLst>
                <a:ext uri="{FF2B5EF4-FFF2-40B4-BE49-F238E27FC236}">
                  <a16:creationId xmlns:a16="http://schemas.microsoft.com/office/drawing/2014/main" id="{A4511E2E-B3BF-40FE-6F0B-F03DB6191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281128"/>
              <a:ext cx="1628775" cy="1797112"/>
            </a:xfrm>
            <a:prstGeom prst="rect">
              <a:avLst/>
            </a:prstGeom>
          </p:spPr>
        </p:pic>
        <p:pic>
          <p:nvPicPr>
            <p:cNvPr id="10" name="Picture 9" descr="A yellow blot of paint&#10;&#10;Description automatically generated">
              <a:extLst>
                <a:ext uri="{FF2B5EF4-FFF2-40B4-BE49-F238E27FC236}">
                  <a16:creationId xmlns:a16="http://schemas.microsoft.com/office/drawing/2014/main" id="{18FE1C02-9382-7CB9-4EC5-94EFC21AF3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27"/>
            <a:stretch/>
          </p:blipFill>
          <p:spPr>
            <a:xfrm>
              <a:off x="5678510" y="3516090"/>
              <a:ext cx="998845" cy="805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26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9BDB77-6EC9-71FF-1C67-718B0B24E9FD}"/>
              </a:ext>
            </a:extLst>
          </p:cNvPr>
          <p:cNvSpPr txBox="1"/>
          <p:nvPr/>
        </p:nvSpPr>
        <p:spPr>
          <a:xfrm>
            <a:off x="6605337" y="1227220"/>
            <a:ext cx="5173578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solidFill>
                  <a:schemeClr val="bg1"/>
                </a:solidFill>
                <a:latin typeface="Arial"/>
                <a:cs typeface="Arial"/>
              </a:rPr>
              <a:t>A year later</a:t>
            </a:r>
          </a:p>
          <a:p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Meera’s baby, </a:t>
            </a:r>
            <a:r>
              <a:rPr lang="en-GB" sz="2400" err="1">
                <a:solidFill>
                  <a:schemeClr val="bg1"/>
                </a:solidFill>
                <a:latin typeface="Arial"/>
                <a:cs typeface="Arial"/>
              </a:rPr>
              <a:t>Marwi</a:t>
            </a:r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, is now a healthy one-year-old. </a:t>
            </a: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Together, Meera and her husband have rebuilt their home and are working hard to recover what they lost in the floods. </a:t>
            </a:r>
          </a:p>
        </p:txBody>
      </p:sp>
      <p:pic>
        <p:nvPicPr>
          <p:cNvPr id="9" name="Picture 8" descr="A person walking in a building&#10;&#10;Description automatically generated">
            <a:extLst>
              <a:ext uri="{FF2B5EF4-FFF2-40B4-BE49-F238E27FC236}">
                <a16:creationId xmlns:a16="http://schemas.microsoft.com/office/drawing/2014/main" id="{F1AC88D7-7BCD-1C4C-9CE2-9E3B249177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16918"/>
          <a:stretch/>
        </p:blipFill>
        <p:spPr>
          <a:xfrm>
            <a:off x="413085" y="1227220"/>
            <a:ext cx="5592201" cy="2762666"/>
          </a:xfrm>
          <a:prstGeom prst="rect">
            <a:avLst/>
          </a:prstGeom>
          <a:ln w="88900">
            <a:solidFill>
              <a:schemeClr val="bg1"/>
            </a:solidFill>
          </a:ln>
        </p:spPr>
      </p:pic>
      <p:pic>
        <p:nvPicPr>
          <p:cNvPr id="7" name="Picture 6" descr="A person holding a baby&#10;&#10;Description automatically generated">
            <a:extLst>
              <a:ext uri="{FF2B5EF4-FFF2-40B4-BE49-F238E27FC236}">
                <a16:creationId xmlns:a16="http://schemas.microsoft.com/office/drawing/2014/main" id="{81C86399-8136-9367-C4D2-BFAFE0BB78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8" t="19445" r="30104"/>
          <a:stretch/>
        </p:blipFill>
        <p:spPr>
          <a:xfrm>
            <a:off x="3293022" y="3257166"/>
            <a:ext cx="2570568" cy="3132204"/>
          </a:xfrm>
          <a:prstGeom prst="rect">
            <a:avLst/>
          </a:prstGeom>
          <a:ln w="889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979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9BDB77-6EC9-71FF-1C67-718B0B24E9FD}"/>
              </a:ext>
            </a:extLst>
          </p:cNvPr>
          <p:cNvSpPr txBox="1"/>
          <p:nvPr/>
        </p:nvSpPr>
        <p:spPr>
          <a:xfrm>
            <a:off x="6605336" y="1227220"/>
            <a:ext cx="5281863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solidFill>
                  <a:schemeClr val="bg1"/>
                </a:solidFill>
                <a:latin typeface="Arial"/>
                <a:cs typeface="Arial"/>
              </a:rPr>
              <a:t>A year later</a:t>
            </a:r>
          </a:p>
          <a:p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Ayra made a full recovery… and is now famous! </a:t>
            </a: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Her story has been painted on the mobile clinic that she attended.</a:t>
            </a: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Local artists, Ali Salman Anchan and his team, painted the van with bright colours to celebrate the flood survivors. Ali said: “I felt how brave they are during this national disaster.”</a:t>
            </a:r>
          </a:p>
        </p:txBody>
      </p:sp>
      <p:pic>
        <p:nvPicPr>
          <p:cNvPr id="6" name="Picture 5" descr="A person painting a picture&#10;&#10;Description automatically generated">
            <a:extLst>
              <a:ext uri="{FF2B5EF4-FFF2-40B4-BE49-F238E27FC236}">
                <a16:creationId xmlns:a16="http://schemas.microsoft.com/office/drawing/2014/main" id="{457378C2-E6D5-8C47-9BBA-F81C841EF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0"/>
          <a:stretch/>
        </p:blipFill>
        <p:spPr>
          <a:xfrm>
            <a:off x="565484" y="1347535"/>
            <a:ext cx="4118811" cy="516818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3" name="Picture 2" descr="A person painting a wall&#10;&#10;Description automatically generated">
            <a:extLst>
              <a:ext uri="{FF2B5EF4-FFF2-40B4-BE49-F238E27FC236}">
                <a16:creationId xmlns:a16="http://schemas.microsoft.com/office/drawing/2014/main" id="{758481ED-1A85-399B-0190-EF388FE2B6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66"/>
          <a:stretch/>
        </p:blipFill>
        <p:spPr>
          <a:xfrm>
            <a:off x="3527258" y="1227220"/>
            <a:ext cx="2590800" cy="24384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561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9BDB77-6EC9-71FF-1C67-718B0B24E9FD}"/>
              </a:ext>
            </a:extLst>
          </p:cNvPr>
          <p:cNvSpPr txBox="1"/>
          <p:nvPr/>
        </p:nvSpPr>
        <p:spPr>
          <a:xfrm>
            <a:off x="6595110" y="1227220"/>
            <a:ext cx="5395204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solidFill>
                  <a:schemeClr val="bg1"/>
                </a:solidFill>
                <a:latin typeface="Arial"/>
                <a:cs typeface="Arial"/>
              </a:rPr>
              <a:t>A year later</a:t>
            </a:r>
          </a:p>
          <a:p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err="1">
                <a:solidFill>
                  <a:schemeClr val="bg1"/>
                </a:solidFill>
                <a:latin typeface="Arial"/>
                <a:cs typeface="Arial"/>
              </a:rPr>
              <a:t>Ayra’s</a:t>
            </a:r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 mother loved the paintings.</a:t>
            </a: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She said: “We are happy to see the painting on the truck!” </a:t>
            </a: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“I am filled with joy and so is my daughter.” </a:t>
            </a:r>
          </a:p>
        </p:txBody>
      </p:sp>
      <p:pic>
        <p:nvPicPr>
          <p:cNvPr id="3" name="Picture 2" descr="A painting of a person and a child&#10;&#10;Description automatically generated">
            <a:extLst>
              <a:ext uri="{FF2B5EF4-FFF2-40B4-BE49-F238E27FC236}">
                <a16:creationId xmlns:a16="http://schemas.microsoft.com/office/drawing/2014/main" id="{13F302A0-87B5-A6C1-D0F2-BDE8BFB5AC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6" b="11052"/>
          <a:stretch/>
        </p:blipFill>
        <p:spPr>
          <a:xfrm>
            <a:off x="524011" y="1538569"/>
            <a:ext cx="4196579" cy="491013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" name="Picture 3" descr="A person and a child smiling&#10;&#10;Description automatically generated">
            <a:extLst>
              <a:ext uri="{FF2B5EF4-FFF2-40B4-BE49-F238E27FC236}">
                <a16:creationId xmlns:a16="http://schemas.microsoft.com/office/drawing/2014/main" id="{0828AF44-A486-78CD-8C79-397BFB44A2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r="36559"/>
          <a:stretch/>
        </p:blipFill>
        <p:spPr>
          <a:xfrm>
            <a:off x="3827803" y="1227220"/>
            <a:ext cx="2367257" cy="261326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604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9BDB77-6EC9-71FF-1C67-718B0B24E9FD}"/>
              </a:ext>
            </a:extLst>
          </p:cNvPr>
          <p:cNvSpPr txBox="1"/>
          <p:nvPr/>
        </p:nvSpPr>
        <p:spPr>
          <a:xfrm>
            <a:off x="409725" y="1313717"/>
            <a:ext cx="4535904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solidFill>
                  <a:schemeClr val="bg1"/>
                </a:solidFill>
                <a:latin typeface="Arial"/>
                <a:cs typeface="Arial"/>
              </a:rPr>
              <a:t>Brightening lives</a:t>
            </a:r>
          </a:p>
          <a:p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This van is back on the road, bringing life-saving medical help to remote communities.</a:t>
            </a: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And brightening their lives too!</a:t>
            </a: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Ali said: “We put our identities, stories, faith and culture into this truck. Wherever it goes it brings joy to the people.”</a:t>
            </a: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 descr="A colorful truck with many designs on it&#10;&#10;Description automatically generated">
            <a:extLst>
              <a:ext uri="{FF2B5EF4-FFF2-40B4-BE49-F238E27FC236}">
                <a16:creationId xmlns:a16="http://schemas.microsoft.com/office/drawing/2014/main" id="{5DE06CC6-1DBD-C6CE-83DA-84A76D848D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t="12101" r="11616" b="4787"/>
          <a:stretch/>
        </p:blipFill>
        <p:spPr>
          <a:xfrm>
            <a:off x="5239910" y="1313717"/>
            <a:ext cx="6542365" cy="496904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99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9BDB77-6EC9-71FF-1C67-718B0B24E9FD}"/>
              </a:ext>
            </a:extLst>
          </p:cNvPr>
          <p:cNvSpPr txBox="1"/>
          <p:nvPr/>
        </p:nvSpPr>
        <p:spPr>
          <a:xfrm>
            <a:off x="4896756" y="1193101"/>
            <a:ext cx="7120995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solidFill>
                  <a:schemeClr val="bg1"/>
                </a:solidFill>
                <a:latin typeface="Arial"/>
                <a:cs typeface="Arial"/>
              </a:rPr>
              <a:t>Brighten Up this harvest</a:t>
            </a:r>
          </a:p>
          <a:p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You can Brighten Up our world too… </a:t>
            </a: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and you don’t have to wait for the next emergency.</a:t>
            </a: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GB" sz="2400" b="1">
              <a:solidFill>
                <a:srgbClr val="FF0000"/>
              </a:solidFill>
              <a:latin typeface="Arial"/>
              <a:cs typeface="Arial"/>
            </a:endParaRP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endParaRPr lang="en-GB" sz="3600">
              <a:solidFill>
                <a:schemeClr val="bg1"/>
              </a:solidFill>
              <a:latin typeface="Arial"/>
              <a:cs typeface="Arial"/>
            </a:endParaRP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 descr="A blue and white card with black numbers and text&#10;&#10;Description automatically generated">
            <a:extLst>
              <a:ext uri="{FF2B5EF4-FFF2-40B4-BE49-F238E27FC236}">
                <a16:creationId xmlns:a16="http://schemas.microsoft.com/office/drawing/2014/main" id="{939AA2D4-A3E7-CBB1-F015-8AECD43E53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r="61866" b="37357"/>
          <a:stretch/>
        </p:blipFill>
        <p:spPr>
          <a:xfrm>
            <a:off x="4938032" y="3097530"/>
            <a:ext cx="4807258" cy="1795974"/>
          </a:xfrm>
          <a:prstGeom prst="rect">
            <a:avLst/>
          </a:prstGeom>
        </p:spPr>
      </p:pic>
      <p:pic>
        <p:nvPicPr>
          <p:cNvPr id="7" name="Picture 6" descr="A blue and white card with black numbers and text&#10;&#10;Description automatically generated">
            <a:extLst>
              <a:ext uri="{FF2B5EF4-FFF2-40B4-BE49-F238E27FC236}">
                <a16:creationId xmlns:a16="http://schemas.microsoft.com/office/drawing/2014/main" id="{5103F7A3-3E47-BC34-3AEA-CA9F851F1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2" r="2274" b="34672"/>
          <a:stretch/>
        </p:blipFill>
        <p:spPr>
          <a:xfrm>
            <a:off x="4938032" y="4893504"/>
            <a:ext cx="7163434" cy="1629201"/>
          </a:xfrm>
          <a:prstGeom prst="rect">
            <a:avLst/>
          </a:prstGeom>
        </p:spPr>
      </p:pic>
      <p:pic>
        <p:nvPicPr>
          <p:cNvPr id="9" name="Picture 8" descr="A poster with cartoon characters&#10;&#10;Description automatically generated">
            <a:extLst>
              <a:ext uri="{FF2B5EF4-FFF2-40B4-BE49-F238E27FC236}">
                <a16:creationId xmlns:a16="http://schemas.microsoft.com/office/drawing/2014/main" id="{F17A06B0-A8A3-27D6-0DE6-AEF906FC2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194"/>
            <a:ext cx="4896756" cy="58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9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holding a rope&#10;&#10;Description automatically generated">
            <a:extLst>
              <a:ext uri="{FF2B5EF4-FFF2-40B4-BE49-F238E27FC236}">
                <a16:creationId xmlns:a16="http://schemas.microsoft.com/office/drawing/2014/main" id="{11827D7B-BC30-785E-D5EB-5FC4E95E19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526" r="8832" b="3771"/>
          <a:stretch/>
        </p:blipFill>
        <p:spPr>
          <a:xfrm>
            <a:off x="-12358" y="1"/>
            <a:ext cx="1223213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1DB14F-4D92-56F0-0B18-1D2D4D01DA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69"/>
          <a:stretch/>
        </p:blipFill>
        <p:spPr>
          <a:xfrm>
            <a:off x="-4" y="-2"/>
            <a:ext cx="12232137" cy="6858000"/>
          </a:xfrm>
          <a:prstGeom prst="rect">
            <a:avLst/>
          </a:prstGeom>
          <a:scene3d>
            <a:camera prst="orthographicFront">
              <a:rot lat="10800000" lon="0" rev="0"/>
            </a:camera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9BDB77-6EC9-71FF-1C67-718B0B24E9FD}"/>
              </a:ext>
            </a:extLst>
          </p:cNvPr>
          <p:cNvSpPr txBox="1"/>
          <p:nvPr/>
        </p:nvSpPr>
        <p:spPr>
          <a:xfrm>
            <a:off x="213697" y="179249"/>
            <a:ext cx="10919884" cy="64889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solidFill>
                  <a:schemeClr val="bg1"/>
                </a:solidFill>
                <a:latin typeface="Arial"/>
                <a:cs typeface="Arial"/>
              </a:rPr>
              <a:t>Let’s pray together:</a:t>
            </a:r>
            <a:endParaRPr lang="en-GB" sz="1000">
              <a:solidFill>
                <a:schemeClr val="bg1"/>
              </a:solidFill>
              <a:latin typeface="Arial"/>
              <a:cs typeface="Arial"/>
            </a:endParaRPr>
          </a:p>
          <a:p>
            <a:endParaRPr lang="en-GB" sz="1000" b="1">
              <a:solidFill>
                <a:schemeClr val="bg1"/>
              </a:solidFill>
              <a:latin typeface="Arial"/>
              <a:cs typeface="Arial"/>
            </a:endParaRPr>
          </a:p>
          <a:p>
            <a:endParaRPr lang="en-GB" sz="1000" b="1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ts val="3100"/>
              </a:lnSpc>
            </a:pPr>
            <a:r>
              <a:rPr lang="en-GB" sz="2800" b="1">
                <a:solidFill>
                  <a:schemeClr val="bg1"/>
                </a:solidFill>
                <a:latin typeface="Arial"/>
                <a:cs typeface="Arial"/>
              </a:rPr>
              <a:t>Loving God, we stand </a:t>
            </a:r>
          </a:p>
          <a:p>
            <a:pPr>
              <a:lnSpc>
                <a:spcPts val="3100"/>
              </a:lnSpc>
            </a:pPr>
            <a:r>
              <a:rPr lang="en-GB" sz="2800" b="1">
                <a:solidFill>
                  <a:schemeClr val="bg1"/>
                </a:solidFill>
                <a:latin typeface="Arial"/>
                <a:cs typeface="Arial"/>
              </a:rPr>
              <a:t>with our sisters and brothers,</a:t>
            </a:r>
          </a:p>
          <a:p>
            <a:pPr>
              <a:lnSpc>
                <a:spcPts val="3100"/>
              </a:lnSpc>
            </a:pPr>
            <a:r>
              <a:rPr lang="en-GB" sz="2800" b="1">
                <a:solidFill>
                  <a:schemeClr val="bg1"/>
                </a:solidFill>
                <a:latin typeface="Arial"/>
                <a:cs typeface="Arial"/>
              </a:rPr>
              <a:t>who have done little to cause </a:t>
            </a:r>
          </a:p>
          <a:p>
            <a:pPr>
              <a:lnSpc>
                <a:spcPts val="3100"/>
              </a:lnSpc>
            </a:pPr>
            <a:r>
              <a:rPr lang="en-GB" sz="2800" b="1">
                <a:solidFill>
                  <a:schemeClr val="bg1"/>
                </a:solidFill>
                <a:latin typeface="Arial"/>
                <a:cs typeface="Arial"/>
              </a:rPr>
              <a:t>the climate crisis, </a:t>
            </a:r>
          </a:p>
          <a:p>
            <a:pPr>
              <a:lnSpc>
                <a:spcPts val="3100"/>
              </a:lnSpc>
            </a:pPr>
            <a:r>
              <a:rPr lang="en-GB" sz="2800" b="1">
                <a:solidFill>
                  <a:schemeClr val="bg1"/>
                </a:solidFill>
                <a:latin typeface="Arial"/>
                <a:cs typeface="Arial"/>
              </a:rPr>
              <a:t>yet are forced to endure its impacts.</a:t>
            </a:r>
          </a:p>
          <a:p>
            <a:pPr>
              <a:lnSpc>
                <a:spcPts val="3100"/>
              </a:lnSpc>
            </a:pPr>
            <a:r>
              <a:rPr lang="en-GB" sz="2800" b="1">
                <a:solidFill>
                  <a:schemeClr val="bg1"/>
                </a:solidFill>
                <a:latin typeface="Arial"/>
                <a:cs typeface="Arial"/>
              </a:rPr>
              <a:t>Give us determination </a:t>
            </a:r>
          </a:p>
          <a:p>
            <a:pPr>
              <a:lnSpc>
                <a:spcPts val="3100"/>
              </a:lnSpc>
            </a:pPr>
            <a:r>
              <a:rPr lang="en-GB" sz="2800" b="1">
                <a:solidFill>
                  <a:schemeClr val="bg1"/>
                </a:solidFill>
                <a:latin typeface="Arial"/>
                <a:cs typeface="Arial"/>
              </a:rPr>
              <a:t>to work with them for justice, </a:t>
            </a:r>
          </a:p>
          <a:p>
            <a:pPr>
              <a:lnSpc>
                <a:spcPts val="3100"/>
              </a:lnSpc>
            </a:pPr>
            <a:r>
              <a:rPr lang="en-GB" sz="2800" b="1">
                <a:solidFill>
                  <a:schemeClr val="bg1"/>
                </a:solidFill>
                <a:latin typeface="Arial"/>
                <a:cs typeface="Arial"/>
              </a:rPr>
              <a:t>generosity </a:t>
            </a:r>
          </a:p>
          <a:p>
            <a:pPr>
              <a:lnSpc>
                <a:spcPts val="3100"/>
              </a:lnSpc>
            </a:pPr>
            <a:r>
              <a:rPr lang="en-GB" sz="2800" b="1">
                <a:solidFill>
                  <a:schemeClr val="bg1"/>
                </a:solidFill>
                <a:latin typeface="Arial"/>
                <a:cs typeface="Arial"/>
              </a:rPr>
              <a:t>to share your gifts more fairly,</a:t>
            </a:r>
          </a:p>
          <a:p>
            <a:pPr>
              <a:lnSpc>
                <a:spcPts val="3100"/>
              </a:lnSpc>
            </a:pPr>
            <a:r>
              <a:rPr lang="en-GB" sz="2800" b="1">
                <a:solidFill>
                  <a:schemeClr val="bg1"/>
                </a:solidFill>
                <a:latin typeface="Arial"/>
                <a:cs typeface="Arial"/>
              </a:rPr>
              <a:t>and inspiration </a:t>
            </a:r>
          </a:p>
          <a:p>
            <a:pPr>
              <a:lnSpc>
                <a:spcPts val="3100"/>
              </a:lnSpc>
            </a:pPr>
            <a:r>
              <a:rPr lang="en-GB" sz="2800" b="1">
                <a:solidFill>
                  <a:schemeClr val="bg1"/>
                </a:solidFill>
                <a:latin typeface="Arial"/>
                <a:cs typeface="Arial"/>
              </a:rPr>
              <a:t>to care for creation together,</a:t>
            </a:r>
          </a:p>
          <a:p>
            <a:pPr>
              <a:lnSpc>
                <a:spcPts val="3100"/>
              </a:lnSpc>
            </a:pPr>
            <a:r>
              <a:rPr lang="en-GB" sz="2800" b="1">
                <a:solidFill>
                  <a:schemeClr val="bg1"/>
                </a:solidFill>
                <a:latin typeface="Arial"/>
                <a:cs typeface="Arial"/>
              </a:rPr>
              <a:t>until everyone can live life to the full.</a:t>
            </a:r>
          </a:p>
          <a:p>
            <a:pPr>
              <a:lnSpc>
                <a:spcPts val="3100"/>
              </a:lnSpc>
            </a:pPr>
            <a:r>
              <a:rPr lang="en-GB" sz="2800" b="1">
                <a:solidFill>
                  <a:schemeClr val="bg1"/>
                </a:solidFill>
                <a:latin typeface="Arial"/>
                <a:cs typeface="Arial"/>
              </a:rPr>
              <a:t>We ask this through Christ our Lord. </a:t>
            </a:r>
          </a:p>
          <a:p>
            <a:pPr>
              <a:lnSpc>
                <a:spcPts val="3100"/>
              </a:lnSpc>
            </a:pPr>
            <a:r>
              <a:rPr lang="en-GB" sz="2800" b="1">
                <a:solidFill>
                  <a:schemeClr val="bg1"/>
                </a:solidFill>
                <a:latin typeface="Arial"/>
                <a:cs typeface="Arial"/>
              </a:rPr>
              <a:t>Amen.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B5B2DBA3-88FD-F35D-4A26-4674FEE68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947" y="5825126"/>
            <a:ext cx="2369241" cy="9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7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9C716E-64DB-BF20-E29E-C480EA583955}"/>
              </a:ext>
            </a:extLst>
          </p:cNvPr>
          <p:cNvSpPr txBox="1"/>
          <p:nvPr/>
        </p:nvSpPr>
        <p:spPr>
          <a:xfrm>
            <a:off x="0" y="5325543"/>
            <a:ext cx="1227201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800" b="1">
                <a:solidFill>
                  <a:schemeClr val="bg1"/>
                </a:solidFill>
                <a:latin typeface="Arial"/>
                <a:cs typeface="Arial"/>
              </a:rPr>
              <a:t>Thank you</a:t>
            </a:r>
            <a:endParaRPr lang="en-GB" sz="48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GB" sz="3200">
                <a:solidFill>
                  <a:schemeClr val="bg1"/>
                </a:solidFill>
                <a:latin typeface="Arial"/>
                <a:cs typeface="Arial"/>
              </a:rPr>
              <a:t>Find out more: cafod.org.uk/secondary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706D1F-3AAC-DCA1-0DBB-3CC52D62B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7"/>
          <a:stretch/>
        </p:blipFill>
        <p:spPr>
          <a:xfrm>
            <a:off x="729343" y="927073"/>
            <a:ext cx="10535471" cy="3370095"/>
          </a:xfrm>
          <a:prstGeom prst="rect">
            <a:avLst/>
          </a:prstGeom>
        </p:spPr>
      </p:pic>
      <p:pic>
        <p:nvPicPr>
          <p:cNvPr id="6" name="Picture 5" descr="A cartoon of a person selling cakes&#10;&#10;Description automatically generated">
            <a:extLst>
              <a:ext uri="{FF2B5EF4-FFF2-40B4-BE49-F238E27FC236}">
                <a16:creationId xmlns:a16="http://schemas.microsoft.com/office/drawing/2014/main" id="{034DEC7B-FBCE-A067-DFD6-1AEA5B83C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77" y="3529631"/>
            <a:ext cx="2599099" cy="2445078"/>
          </a:xfrm>
          <a:prstGeom prst="rect">
            <a:avLst/>
          </a:prstGeom>
        </p:spPr>
      </p:pic>
      <p:pic>
        <p:nvPicPr>
          <p:cNvPr id="8" name="Picture 7" descr="A cartoon of a person with a hat on her head&#10;&#10;Description automatically generated">
            <a:extLst>
              <a:ext uri="{FF2B5EF4-FFF2-40B4-BE49-F238E27FC236}">
                <a16:creationId xmlns:a16="http://schemas.microsoft.com/office/drawing/2014/main" id="{EF37C9D8-FA6F-7DA0-B632-00D251F34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4" y="1180507"/>
            <a:ext cx="1267337" cy="3429000"/>
          </a:xfrm>
          <a:prstGeom prst="rect">
            <a:avLst/>
          </a:prstGeom>
        </p:spPr>
      </p:pic>
      <p:pic>
        <p:nvPicPr>
          <p:cNvPr id="10" name="Picture 9" descr="A cartoon of a person holding a paint brush&#10;&#10;Description automatically generated">
            <a:extLst>
              <a:ext uri="{FF2B5EF4-FFF2-40B4-BE49-F238E27FC236}">
                <a16:creationId xmlns:a16="http://schemas.microsoft.com/office/drawing/2014/main" id="{85B0E3CC-8F73-B907-F30D-83521D3D8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26" y="1072452"/>
            <a:ext cx="2174500" cy="2529723"/>
          </a:xfrm>
          <a:prstGeom prst="rect">
            <a:avLst/>
          </a:prstGeom>
        </p:spPr>
      </p:pic>
      <p:pic>
        <p:nvPicPr>
          <p:cNvPr id="14" name="Picture 13" descr="A cartoon of a person playing a drum&#10;&#10;Description automatically generated">
            <a:extLst>
              <a:ext uri="{FF2B5EF4-FFF2-40B4-BE49-F238E27FC236}">
                <a16:creationId xmlns:a16="http://schemas.microsoft.com/office/drawing/2014/main" id="{67CB2294-A79D-57E3-935F-8C5492758F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42" y="3287486"/>
            <a:ext cx="2761743" cy="273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10995E-0573-9EB1-628C-D05447D14989}"/>
              </a:ext>
            </a:extLst>
          </p:cNvPr>
          <p:cNvSpPr txBox="1"/>
          <p:nvPr/>
        </p:nvSpPr>
        <p:spPr>
          <a:xfrm>
            <a:off x="385011" y="1209842"/>
            <a:ext cx="3886174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solidFill>
                  <a:schemeClr val="bg1"/>
                </a:solidFill>
                <a:latin typeface="Arial"/>
                <a:cs typeface="Arial"/>
              </a:rPr>
              <a:t>Harvest</a:t>
            </a:r>
          </a:p>
          <a:p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Imagine the whole of the UK covered in floodwater... </a:t>
            </a: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…not just a few places, but everywhere.</a:t>
            </a:r>
          </a:p>
          <a:p>
            <a:endParaRPr lang="en-GB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FA84B1-399C-5970-A70D-E58762BAF3A4}"/>
              </a:ext>
            </a:extLst>
          </p:cNvPr>
          <p:cNvGrpSpPr/>
          <p:nvPr/>
        </p:nvGrpSpPr>
        <p:grpSpPr>
          <a:xfrm>
            <a:off x="4376055" y="1478636"/>
            <a:ext cx="3660338" cy="4627402"/>
            <a:chOff x="4197739" y="-1352660"/>
            <a:chExt cx="6412044" cy="8106111"/>
          </a:xfrm>
        </p:grpSpPr>
        <p:pic>
          <p:nvPicPr>
            <p:cNvPr id="12" name="Picture 11" descr="A map of the united kingdom&#10;&#10;Description automatically generated">
              <a:extLst>
                <a:ext uri="{FF2B5EF4-FFF2-40B4-BE49-F238E27FC236}">
                  <a16:creationId xmlns:a16="http://schemas.microsoft.com/office/drawing/2014/main" id="{C8881699-5040-1261-426A-2A0BB83E0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739" y="-1352660"/>
              <a:ext cx="6412044" cy="8106111"/>
            </a:xfrm>
            <a:prstGeom prst="rect">
              <a:avLst/>
            </a:prstGeom>
          </p:spPr>
        </p:pic>
        <p:pic>
          <p:nvPicPr>
            <p:cNvPr id="10" name="Picture 9" descr="A map of ireland with a white outline&#10;&#10;Description automatically generated">
              <a:extLst>
                <a:ext uri="{FF2B5EF4-FFF2-40B4-BE49-F238E27FC236}">
                  <a16:creationId xmlns:a16="http://schemas.microsoft.com/office/drawing/2014/main" id="{99718439-EE5A-198C-ECCB-BC84A8484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98"/>
            <a:stretch/>
          </p:blipFill>
          <p:spPr>
            <a:xfrm>
              <a:off x="4238364" y="2294853"/>
              <a:ext cx="2431662" cy="343466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D8D04A-7A58-C4D5-97CB-6F6BB121482A}"/>
              </a:ext>
            </a:extLst>
          </p:cNvPr>
          <p:cNvGrpSpPr/>
          <p:nvPr/>
        </p:nvGrpSpPr>
        <p:grpSpPr>
          <a:xfrm>
            <a:off x="8077230" y="1477788"/>
            <a:ext cx="3886174" cy="4629098"/>
            <a:chOff x="5050972" y="-3975130"/>
            <a:chExt cx="8120742" cy="10266248"/>
          </a:xfrm>
        </p:grpSpPr>
        <p:pic>
          <p:nvPicPr>
            <p:cNvPr id="4" name="Picture 3" descr="A map of the united kingdom&#10;&#10;Description automatically generated">
              <a:extLst>
                <a:ext uri="{FF2B5EF4-FFF2-40B4-BE49-F238E27FC236}">
                  <a16:creationId xmlns:a16="http://schemas.microsoft.com/office/drawing/2014/main" id="{678BB922-797D-F302-FEED-D2990E546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972" y="-3975130"/>
              <a:ext cx="8120742" cy="10266248"/>
            </a:xfrm>
            <a:prstGeom prst="rect">
              <a:avLst/>
            </a:prstGeom>
          </p:spPr>
        </p:pic>
        <p:pic>
          <p:nvPicPr>
            <p:cNvPr id="16" name="Picture 15" descr="A map of ireland with blue water&#10;&#10;Description automatically generated">
              <a:extLst>
                <a:ext uri="{FF2B5EF4-FFF2-40B4-BE49-F238E27FC236}">
                  <a16:creationId xmlns:a16="http://schemas.microsoft.com/office/drawing/2014/main" id="{BB96C4AC-D22C-4CDC-44D4-E7ADBF091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829" y="681306"/>
              <a:ext cx="3218286" cy="4277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08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10995E-0573-9EB1-628C-D05447D14989}"/>
              </a:ext>
            </a:extLst>
          </p:cNvPr>
          <p:cNvSpPr txBox="1"/>
          <p:nvPr/>
        </p:nvSpPr>
        <p:spPr>
          <a:xfrm>
            <a:off x="385011" y="1209842"/>
            <a:ext cx="4655075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solidFill>
                  <a:schemeClr val="bg1"/>
                </a:solidFill>
                <a:latin typeface="Arial"/>
                <a:cs typeface="Arial"/>
              </a:rPr>
              <a:t>Harvest</a:t>
            </a:r>
          </a:p>
          <a:p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Last summer, in Pakistan, an area the same size as the UK was under water as terrible floods swept away people, homes and animals.</a:t>
            </a: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By harvest time, when farmers usually gather in their crops, there was no harvest to gather.</a:t>
            </a:r>
            <a:endParaRPr lang="en-GB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0D97F2-B099-8B04-1AE4-FF7E5F917F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558" y="2858450"/>
            <a:ext cx="5989312" cy="363297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0" name="Picture 9" descr="A globe with a map of the world&#10;&#10;Description automatically generated">
            <a:extLst>
              <a:ext uri="{FF2B5EF4-FFF2-40B4-BE49-F238E27FC236}">
                <a16:creationId xmlns:a16="http://schemas.microsoft.com/office/drawing/2014/main" id="{D46B8D0A-4226-B0A5-5E17-A58972C48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2" y="87085"/>
            <a:ext cx="4027716" cy="402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10995E-0573-9EB1-628C-D05447D14989}"/>
              </a:ext>
            </a:extLst>
          </p:cNvPr>
          <p:cNvSpPr txBox="1"/>
          <p:nvPr/>
        </p:nvSpPr>
        <p:spPr>
          <a:xfrm>
            <a:off x="397375" y="1296852"/>
            <a:ext cx="491724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‘Caritas’ means ‘love’</a:t>
            </a:r>
          </a:p>
          <a:p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people died in the floods, and many others were injured.</a:t>
            </a:r>
          </a:p>
          <a:p>
            <a:endParaRPr lang="en-GB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the global Caritas network, CAFOD was quickly able to help.</a:t>
            </a:r>
          </a:p>
          <a:p>
            <a:endParaRPr lang="en-GB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Caritas has experts all around the world - organisations like CWSA, Community World Service Asia.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7662D06B-7B5D-C1AC-3F8E-0A37E092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2343149"/>
            <a:ext cx="3495675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0CEA92-5DB9-6E20-032B-00F73317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97" y="878304"/>
            <a:ext cx="4075222" cy="218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9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outside a van&#10;&#10;Description automatically generated">
            <a:extLst>
              <a:ext uri="{FF2B5EF4-FFF2-40B4-BE49-F238E27FC236}">
                <a16:creationId xmlns:a16="http://schemas.microsoft.com/office/drawing/2014/main" id="{7965EB2B-0D10-C0A3-2908-3FCA96158F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5" b="8185"/>
          <a:stretch/>
        </p:blipFill>
        <p:spPr>
          <a:xfrm>
            <a:off x="0" y="0"/>
            <a:ext cx="1230028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BEC913-2EC8-9D2A-D1F5-49633BF1BAC8}"/>
              </a:ext>
            </a:extLst>
          </p:cNvPr>
          <p:cNvSpPr txBox="1"/>
          <p:nvPr/>
        </p:nvSpPr>
        <p:spPr>
          <a:xfrm>
            <a:off x="226591" y="127667"/>
            <a:ext cx="462164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solidFill>
                  <a:srgbClr val="20294F"/>
                </a:solidFill>
                <a:latin typeface="Arial"/>
                <a:cs typeface="Arial"/>
              </a:rPr>
              <a:t>No-one beyond reach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629BEF-DC7F-8D21-DDF9-E705CC4EFD30}"/>
              </a:ext>
            </a:extLst>
          </p:cNvPr>
          <p:cNvSpPr txBox="1"/>
          <p:nvPr/>
        </p:nvSpPr>
        <p:spPr>
          <a:xfrm>
            <a:off x="6242562" y="260620"/>
            <a:ext cx="571232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2400" b="1">
                <a:solidFill>
                  <a:srgbClr val="20294F"/>
                </a:solidFill>
                <a:latin typeface="Arial"/>
                <a:cs typeface="Arial"/>
              </a:rPr>
              <a:t>CWSA sent mobile clinics to reach some of the people who most </a:t>
            </a:r>
          </a:p>
          <a:p>
            <a:pPr algn="r"/>
            <a:r>
              <a:rPr lang="en-GB" sz="2400" b="1">
                <a:solidFill>
                  <a:srgbClr val="20294F"/>
                </a:solidFill>
                <a:latin typeface="Arial"/>
                <a:cs typeface="Arial"/>
              </a:rPr>
              <a:t>needed medical help, funded </a:t>
            </a:r>
          </a:p>
          <a:p>
            <a:pPr algn="r"/>
            <a:r>
              <a:rPr lang="en-GB" sz="2400" b="1">
                <a:solidFill>
                  <a:srgbClr val="20294F"/>
                </a:solidFill>
                <a:latin typeface="Arial"/>
                <a:cs typeface="Arial"/>
              </a:rPr>
              <a:t>in part by fundraising </a:t>
            </a:r>
          </a:p>
          <a:p>
            <a:pPr algn="r"/>
            <a:r>
              <a:rPr lang="en-GB" sz="2400" b="1">
                <a:solidFill>
                  <a:srgbClr val="20294F"/>
                </a:solidFill>
                <a:latin typeface="Arial"/>
                <a:cs typeface="Arial"/>
              </a:rPr>
              <a:t>in schools like ours.</a:t>
            </a: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2C36D40-34BE-D4F6-5D90-C5EEFE3BB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947" y="5825126"/>
            <a:ext cx="2369241" cy="976793"/>
          </a:xfrm>
          <a:prstGeom prst="rect">
            <a:avLst/>
          </a:prstGeom>
        </p:spPr>
      </p:pic>
      <p:sp>
        <p:nvSpPr>
          <p:cNvPr id="2" name="Isosceles Triangle 1">
            <a:hlinkClick r:id="rId5"/>
            <a:extLst>
              <a:ext uri="{FF2B5EF4-FFF2-40B4-BE49-F238E27FC236}">
                <a16:creationId xmlns:a16="http://schemas.microsoft.com/office/drawing/2014/main" id="{5076042E-EA8F-37BC-DC42-0E4ED814FB0E}"/>
              </a:ext>
            </a:extLst>
          </p:cNvPr>
          <p:cNvSpPr/>
          <p:nvPr/>
        </p:nvSpPr>
        <p:spPr>
          <a:xfrm rot="5400000">
            <a:off x="11182864" y="2199612"/>
            <a:ext cx="650789" cy="593015"/>
          </a:xfrm>
          <a:prstGeom prst="triangle">
            <a:avLst/>
          </a:prstGeom>
          <a:solidFill>
            <a:srgbClr val="202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8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9BDB77-6EC9-71FF-1C67-718B0B24E9FD}"/>
              </a:ext>
            </a:extLst>
          </p:cNvPr>
          <p:cNvSpPr txBox="1"/>
          <p:nvPr/>
        </p:nvSpPr>
        <p:spPr>
          <a:xfrm>
            <a:off x="6012180" y="1227220"/>
            <a:ext cx="6046470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solidFill>
                  <a:schemeClr val="bg1"/>
                </a:solidFill>
                <a:latin typeface="Arial"/>
                <a:cs typeface="Arial"/>
              </a:rPr>
              <a:t>True stories</a:t>
            </a:r>
          </a:p>
          <a:p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spc="-30">
                <a:solidFill>
                  <a:schemeClr val="bg1"/>
                </a:solidFill>
                <a:latin typeface="Arial"/>
                <a:cs typeface="Arial"/>
              </a:rPr>
              <a:t>Meera gave birth to a daughter, </a:t>
            </a:r>
            <a:r>
              <a:rPr lang="en-GB" sz="2400" spc="-30" err="1">
                <a:solidFill>
                  <a:schemeClr val="bg1"/>
                </a:solidFill>
                <a:latin typeface="Arial"/>
                <a:cs typeface="Arial"/>
              </a:rPr>
              <a:t>Marwi</a:t>
            </a:r>
            <a:r>
              <a:rPr lang="en-GB" sz="2400" spc="-30">
                <a:solidFill>
                  <a:schemeClr val="bg1"/>
                </a:solidFill>
                <a:latin typeface="Arial"/>
                <a:cs typeface="Arial"/>
              </a:rPr>
              <a:t>, during the floods. </a:t>
            </a: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While at the hospital, the family’s home was swept away.</a:t>
            </a: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They moved into a temporary shelter on the roadside, with little food and only contaminated water to drink.</a:t>
            </a: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Diseases spread through the camp. </a:t>
            </a:r>
          </a:p>
        </p:txBody>
      </p:sp>
      <p:pic>
        <p:nvPicPr>
          <p:cNvPr id="4" name="Picture 3" descr="A person holding a baby&#10;&#10;Description automatically generated">
            <a:extLst>
              <a:ext uri="{FF2B5EF4-FFF2-40B4-BE49-F238E27FC236}">
                <a16:creationId xmlns:a16="http://schemas.microsoft.com/office/drawing/2014/main" id="{72039931-9863-3828-2CED-8BDEDB83C8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6" b="1080"/>
          <a:stretch/>
        </p:blipFill>
        <p:spPr>
          <a:xfrm>
            <a:off x="1182130" y="1299920"/>
            <a:ext cx="4366055" cy="523947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3154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9BDB77-6EC9-71FF-1C67-718B0B24E9FD}"/>
              </a:ext>
            </a:extLst>
          </p:cNvPr>
          <p:cNvSpPr txBox="1"/>
          <p:nvPr/>
        </p:nvSpPr>
        <p:spPr>
          <a:xfrm>
            <a:off x="7339913" y="1227220"/>
            <a:ext cx="4607443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solidFill>
                  <a:schemeClr val="bg1"/>
                </a:solidFill>
                <a:latin typeface="Arial"/>
                <a:cs typeface="Arial"/>
              </a:rPr>
              <a:t>True stories</a:t>
            </a:r>
          </a:p>
          <a:p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Meera recalls: “Our children got sick, and we had no medicines.”</a:t>
            </a: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Then a CWSA mobile clinic run by Doctor </a:t>
            </a:r>
            <a:r>
              <a:rPr lang="en-GB" sz="2400" err="1">
                <a:solidFill>
                  <a:schemeClr val="bg1"/>
                </a:solidFill>
                <a:latin typeface="Arial"/>
                <a:cs typeface="Arial"/>
              </a:rPr>
              <a:t>Nasha</a:t>
            </a:r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 and her team  arrived in Meera’s village. </a:t>
            </a: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Meera hurried to bring her children and got them the </a:t>
            </a: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life-saving medicines and treatment they needed. </a:t>
            </a: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 descr="A group of women in colorful headscarves&#10;&#10;Description automatically generated">
            <a:extLst>
              <a:ext uri="{FF2B5EF4-FFF2-40B4-BE49-F238E27FC236}">
                <a16:creationId xmlns:a16="http://schemas.microsoft.com/office/drawing/2014/main" id="{1F0B979D-E17B-D5DC-A670-081FADC84D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r="8058"/>
          <a:stretch/>
        </p:blipFill>
        <p:spPr>
          <a:xfrm>
            <a:off x="469557" y="1405784"/>
            <a:ext cx="6512011" cy="487740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2230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9BDB77-6EC9-71FF-1C67-718B0B24E9FD}"/>
              </a:ext>
            </a:extLst>
          </p:cNvPr>
          <p:cNvSpPr txBox="1"/>
          <p:nvPr/>
        </p:nvSpPr>
        <p:spPr>
          <a:xfrm>
            <a:off x="409070" y="1227220"/>
            <a:ext cx="5799221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solidFill>
                  <a:schemeClr val="bg1"/>
                </a:solidFill>
                <a:latin typeface="Arial"/>
                <a:cs typeface="Arial"/>
              </a:rPr>
              <a:t>True stories</a:t>
            </a:r>
          </a:p>
          <a:p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Another person who attended the clinic was ten-year-old Ayra, whose mother, Sultana, brought her to the clinic for help.</a:t>
            </a: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The family were forced to leave their home when it was damaged in the floods. Ayra and her siblings were suffering from malnutrition and skin infections. </a:t>
            </a: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The clinic provided medicine at no cost.</a:t>
            </a:r>
          </a:p>
          <a:p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A person touching a child's head&#10;&#10;Description automatically generated">
            <a:extLst>
              <a:ext uri="{FF2B5EF4-FFF2-40B4-BE49-F238E27FC236}">
                <a16:creationId xmlns:a16="http://schemas.microsoft.com/office/drawing/2014/main" id="{5BD997D6-90ED-D4A6-0E55-14AB8F5896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r="7761"/>
          <a:stretch/>
        </p:blipFill>
        <p:spPr>
          <a:xfrm>
            <a:off x="6519081" y="1804737"/>
            <a:ext cx="5372129" cy="404261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3865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9BDB77-6EC9-71FF-1C67-718B0B24E9FD}"/>
              </a:ext>
            </a:extLst>
          </p:cNvPr>
          <p:cNvSpPr txBox="1"/>
          <p:nvPr/>
        </p:nvSpPr>
        <p:spPr>
          <a:xfrm>
            <a:off x="362861" y="1169521"/>
            <a:ext cx="11275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CAFOD does not leave after an emergency but continues to support communities as they rebuild so that they are better prepared for the next emergency.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14411A-8805-99CD-5E11-CCE13E0BAE7F}"/>
              </a:ext>
            </a:extLst>
          </p:cNvPr>
          <p:cNvGrpSpPr/>
          <p:nvPr/>
        </p:nvGrpSpPr>
        <p:grpSpPr>
          <a:xfrm>
            <a:off x="413085" y="2170927"/>
            <a:ext cx="11466277" cy="4529739"/>
            <a:chOff x="421505" y="2011657"/>
            <a:chExt cx="11466277" cy="45297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47029D1-6875-57C8-B831-E3E3BA2C18CD}"/>
                </a:ext>
              </a:extLst>
            </p:cNvPr>
            <p:cNvSpPr txBox="1"/>
            <p:nvPr/>
          </p:nvSpPr>
          <p:spPr>
            <a:xfrm>
              <a:off x="964173" y="5710399"/>
              <a:ext cx="1068251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4800">
                  <a:solidFill>
                    <a:schemeClr val="bg1"/>
                  </a:solidFill>
                  <a:latin typeface="Arial Black" panose="020B0A04020102020204" pitchFamily="34" charset="0"/>
                </a:rPr>
                <a:t>…any emergency</a:t>
              </a:r>
            </a:p>
          </p:txBody>
        </p:sp>
        <p:pic>
          <p:nvPicPr>
            <p:cNvPr id="4" name="Picture 3" descr="A picture containing toy, LEGO&#10;&#10;Description automatically generated">
              <a:extLst>
                <a:ext uri="{FF2B5EF4-FFF2-40B4-BE49-F238E27FC236}">
                  <a16:creationId xmlns:a16="http://schemas.microsoft.com/office/drawing/2014/main" id="{26C40F47-6C14-658C-CD6D-92C4C06E7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37" y="2175801"/>
              <a:ext cx="3222442" cy="2703057"/>
            </a:xfrm>
            <a:prstGeom prst="rect">
              <a:avLst/>
            </a:prstGeom>
          </p:spPr>
        </p:pic>
        <p:pic>
          <p:nvPicPr>
            <p:cNvPr id="6" name="Picture 5" descr="A picture containing text, toy, vector graphics&#10;&#10;Description automatically generated">
              <a:extLst>
                <a:ext uri="{FF2B5EF4-FFF2-40B4-BE49-F238E27FC236}">
                  <a16:creationId xmlns:a16="http://schemas.microsoft.com/office/drawing/2014/main" id="{5F1D4AF1-3F3F-87A3-F208-D810E4220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060" y="2177025"/>
              <a:ext cx="3264592" cy="2703057"/>
            </a:xfrm>
            <a:prstGeom prst="rect">
              <a:avLst/>
            </a:prstGeom>
          </p:spPr>
        </p:pic>
        <p:pic>
          <p:nvPicPr>
            <p:cNvPr id="7" name="Picture 6" descr="A picture containing text, LEGO, toy, vector graphics&#10;&#10;Description automatically generated">
              <a:extLst>
                <a:ext uri="{FF2B5EF4-FFF2-40B4-BE49-F238E27FC236}">
                  <a16:creationId xmlns:a16="http://schemas.microsoft.com/office/drawing/2014/main" id="{743D9FF0-555E-5FDE-3AD9-13CA099BF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722" y="2011657"/>
              <a:ext cx="3083653" cy="2917418"/>
            </a:xfrm>
            <a:prstGeom prst="rect">
              <a:avLst/>
            </a:prstGeom>
          </p:spPr>
        </p:pic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3D2B9875-F9F1-84A1-4445-61F4BC8260CB}"/>
                </a:ext>
              </a:extLst>
            </p:cNvPr>
            <p:cNvSpPr txBox="1"/>
            <p:nvPr/>
          </p:nvSpPr>
          <p:spPr>
            <a:xfrm>
              <a:off x="421505" y="4856319"/>
              <a:ext cx="3382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800">
                  <a:solidFill>
                    <a:srgbClr val="A5C400"/>
                  </a:solidFill>
                  <a:latin typeface="Arial Black" panose="020B0A04020102020204" pitchFamily="34" charset="0"/>
                </a:rPr>
                <a:t>BEFORE</a:t>
              </a: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F0878A44-9F9C-071C-C470-620843548BEB}"/>
                </a:ext>
              </a:extLst>
            </p:cNvPr>
            <p:cNvSpPr txBox="1"/>
            <p:nvPr/>
          </p:nvSpPr>
          <p:spPr>
            <a:xfrm>
              <a:off x="4569533" y="4878859"/>
              <a:ext cx="31149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800">
                  <a:solidFill>
                    <a:srgbClr val="A5C400"/>
                  </a:solidFill>
                  <a:latin typeface="Arial Black" panose="020B0A04020102020204" pitchFamily="34" charset="0"/>
                </a:rPr>
                <a:t>DURING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5A96FB1D-1BA5-1C13-4915-9CF3D8587B95}"/>
                </a:ext>
              </a:extLst>
            </p:cNvPr>
            <p:cNvSpPr txBox="1"/>
            <p:nvPr/>
          </p:nvSpPr>
          <p:spPr>
            <a:xfrm>
              <a:off x="8135488" y="4868406"/>
              <a:ext cx="3752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800">
                  <a:solidFill>
                    <a:srgbClr val="A5C400"/>
                  </a:solidFill>
                  <a:latin typeface="Arial Black" panose="020B0A04020102020204" pitchFamily="34" charset="0"/>
                </a:rPr>
                <a:t>AFTER</a:t>
              </a: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2C68DB0C-82F2-8178-3267-C1E4D5F72A28}"/>
                </a:ext>
              </a:extLst>
            </p:cNvPr>
            <p:cNvSpPr txBox="1"/>
            <p:nvPr/>
          </p:nvSpPr>
          <p:spPr>
            <a:xfrm>
              <a:off x="3462775" y="4878093"/>
              <a:ext cx="13092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800">
                  <a:solidFill>
                    <a:srgbClr val="A5C400"/>
                  </a:solidFill>
                  <a:latin typeface="Arial Black" panose="020B0A04020102020204" pitchFamily="34" charset="0"/>
                </a:rPr>
                <a:t>&gt;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958A2865-B426-3C56-1B50-614409C97082}"/>
                </a:ext>
              </a:extLst>
            </p:cNvPr>
            <p:cNvSpPr txBox="1"/>
            <p:nvPr/>
          </p:nvSpPr>
          <p:spPr>
            <a:xfrm>
              <a:off x="7607213" y="4868406"/>
              <a:ext cx="13092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800">
                  <a:solidFill>
                    <a:srgbClr val="A5C400"/>
                  </a:solidFill>
                  <a:latin typeface="Arial Black" panose="020B0A04020102020204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53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eper header for cov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4672002-f21f-4240-adfb-f0b653fb6fb5">SZUU6KYVHK2A-2146017777-16157</_dlc_DocId>
    <_dlc_DocIdUrl xmlns="04672002-f21f-4240-adfb-f0b653fb6fb5">
      <Url>https://cafod365.sharepoint.com/sites/int/Education/_layouts/15/DocIdRedir.aspx?ID=SZUU6KYVHK2A-2146017777-16157</Url>
      <Description>SZUU6KYVHK2A-2146017777-16157</Description>
    </_dlc_DocIdUrl>
    <Activity xmlns="236a9a4b-a03c-46ba-8ec6-624c184acbc6">Lent</Activity>
    <Audience xmlns="236a9a4b-a03c-46ba-8ec6-624c184acbc6">11-18</Audience>
    <_Status xmlns="http://schemas.microsoft.com/sharepoint/v3/fields">Not Started</_Status>
    <lcf76f155ced4ddcb4097134ff3c332f xmlns="236a9a4b-a03c-46ba-8ec6-624c184acbc6">
      <Terms xmlns="http://schemas.microsoft.com/office/infopath/2007/PartnerControls"/>
    </lcf76f155ced4ddcb4097134ff3c332f>
    <TaxCatchAll xmlns="453a0c7f-c966-4a5c-a0f8-de0f8150ea1e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2975" ma:contentTypeDescription="Create a new document." ma:contentTypeScope="" ma:versionID="cd04e5d0b46e86fb4ea7db3c5993d45c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xmlns:ns6="453a0c7f-c966-4a5c-a0f8-de0f8150ea1e" targetNamespace="http://schemas.microsoft.com/office/2006/metadata/properties" ma:root="true" ma:fieldsID="43b1e07c8e5d4571e954582f7444b22b" ns2:_="" ns3:_="" ns4:_="" ns5:_="" ns6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import namespace="453a0c7f-c966-4a5c-a0f8-de0f8150ea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6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73aede18-5762-4cff-92fc-bd8aa2d291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a0c7f-c966-4a5c-a0f8-de0f8150ea1e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3b9f4064-c5ee-4255-b955-fb8a72b2bce5}" ma:internalName="TaxCatchAll" ma:showField="CatchAllData" ma:web="04672002-f21f-4240-adfb-f0b653fb6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8AE2DC-ECA7-4BDB-A1D9-CE1D53814864}">
  <ds:schemaRefs>
    <ds:schemaRef ds:uri="04672002-f21f-4240-adfb-f0b653fb6fb5"/>
    <ds:schemaRef ds:uri="236a9a4b-a03c-46ba-8ec6-624c184acbc6"/>
    <ds:schemaRef ds:uri="453a0c7f-c966-4a5c-a0f8-de0f8150ea1e"/>
    <ds:schemaRef ds:uri="bdf04112-6931-4610-9724-cd62e91446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125B66-5B72-49E1-80BF-A9629689D96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21E191B-7CE0-4BDE-9C16-E54059E15F4B}">
  <ds:schemaRefs>
    <ds:schemaRef ds:uri="04672002-f21f-4240-adfb-f0b653fb6fb5"/>
    <ds:schemaRef ds:uri="236a9a4b-a03c-46ba-8ec6-624c184acbc6"/>
    <ds:schemaRef ds:uri="453a0c7f-c966-4a5c-a0f8-de0f8150ea1e"/>
    <ds:schemaRef ds:uri="bdf04112-6931-4610-9724-cd62e91446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78F8F324-CDC9-4933-8C85-D79B4FFDA6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</Words>
  <Application>Microsoft Office PowerPoint</Application>
  <PresentationFormat>Widescreen</PresentationFormat>
  <Paragraphs>146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Deeper header for cover slides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Brinn</dc:creator>
  <cp:lastModifiedBy>Kathleen O'Brien</cp:lastModifiedBy>
  <cp:revision>3</cp:revision>
  <cp:lastPrinted>2019-12-17T10:21:40Z</cp:lastPrinted>
  <dcterms:created xsi:type="dcterms:W3CDTF">2019-01-09T08:40:52Z</dcterms:created>
  <dcterms:modified xsi:type="dcterms:W3CDTF">2023-08-16T15:00:54Z</dcterms:modified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Academic Year" pid="2">
    <vt:lpwstr>110;#2018-2019|0c0cc2e4-894c-4bae-84ab-54cf8c7f4c4b</vt:lpwstr>
  </property>
  <property fmtid="{D5CDD505-2E9C-101B-9397-08002B2CF9AE}" name="ContentTypeId" pid="3">
    <vt:lpwstr>0x01010096472308B02E1E4A9F4BBEA19176AB65</vt:lpwstr>
  </property>
  <property fmtid="{D5CDD505-2E9C-101B-9397-08002B2CF9AE}" name="Diocese" pid="4">
    <vt:lpwstr>66;#UK Clifton|8b026b32-65d7-4ef4-bae1-e983b626a5d7</vt:lpwstr>
  </property>
  <property fmtid="{D5CDD505-2E9C-101B-9397-08002B2CF9AE}" name="MediaServiceImageTags" pid="5">
    <vt:lpwstr/>
  </property>
  <property fmtid="{D5CDD505-2E9C-101B-9397-08002B2CF9AE}" name="NXPowerLiteLastOptimized" pid="6">
    <vt:lpwstr>10049378</vt:lpwstr>
  </property>
  <property fmtid="{D5CDD505-2E9C-101B-9397-08002B2CF9AE}" name="NXPowerLiteSettings" pid="7">
    <vt:lpwstr>C700052003A000</vt:lpwstr>
  </property>
  <property fmtid="{D5CDD505-2E9C-101B-9397-08002B2CF9AE}" name="NXPowerLiteVersion" pid="8">
    <vt:lpwstr>D8.0.4</vt:lpwstr>
  </property>
  <property fmtid="{D5CDD505-2E9C-101B-9397-08002B2CF9AE}" name="Year" pid="9">
    <vt:lpwstr>121;#2018|70089784-6a9d-4c9c-a3a4-1d83a4067355</vt:lpwstr>
  </property>
  <property fmtid="{D5CDD505-2E9C-101B-9397-08002B2CF9AE}" name="_dlc_DocIdItemGuid" pid="10">
    <vt:lpwstr>df9e8221-c1c5-49ea-b7f6-5a6d005c8a61</vt:lpwstr>
  </property>
</Properties>
</file>