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62" r:id="rId6"/>
    <p:sldId id="258" r:id="rId7"/>
    <p:sldId id="256" r:id="rId8"/>
    <p:sldId id="267" r:id="rId9"/>
    <p:sldId id="257" r:id="rId10"/>
    <p:sldId id="268" r:id="rId11"/>
    <p:sldId id="259" r:id="rId12"/>
    <p:sldId id="269" r:id="rId13"/>
    <p:sldId id="260" r:id="rId14"/>
    <p:sldId id="271" r:id="rId15"/>
    <p:sldId id="261" r:id="rId16"/>
    <p:sldId id="270" r:id="rId17"/>
    <p:sldId id="263" r:id="rId18"/>
    <p:sldId id="274" r:id="rId19"/>
    <p:sldId id="266" r:id="rId20"/>
    <p:sldId id="272" r:id="rId21"/>
    <p:sldId id="265" r:id="rId22"/>
    <p:sldId id="27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FD8DA1-9A24-2CD9-BBB4-B34AFAE4D1EC}" v="261" dt="2025-10-06T11:47:24.976"/>
    <p1510:client id="{EF34A865-9CED-B2F2-63BF-626F19402500}" v="142" dt="2025-10-06T13:19:21.4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4B02A-2F86-FE0A-038A-6128F977FF7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EC0772-85CB-BDD9-099F-02C69978F5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149BEEE-E5D0-F10D-B578-5F4D64E1ECDF}"/>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5" name="Footer Placeholder 4">
            <a:extLst>
              <a:ext uri="{FF2B5EF4-FFF2-40B4-BE49-F238E27FC236}">
                <a16:creationId xmlns:a16="http://schemas.microsoft.com/office/drawing/2014/main" id="{B33B3FAA-7027-EABF-8CF7-FCA4962AC7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8E46E-EF21-E89D-4AB6-3F04DE3E0858}"/>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29877788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020D2-EFDC-94E7-724E-457C0D94D8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C18D79D-4D59-189E-7EA9-A8CF07B134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1FC66E-3E5E-B69B-4CC6-B705B37E7A31}"/>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5" name="Footer Placeholder 4">
            <a:extLst>
              <a:ext uri="{FF2B5EF4-FFF2-40B4-BE49-F238E27FC236}">
                <a16:creationId xmlns:a16="http://schemas.microsoft.com/office/drawing/2014/main" id="{02172075-7C70-B003-5F41-963B78D773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0CACEB-3C0E-3F68-BB8B-820E7B125CC3}"/>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1512824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4E8C35-3A74-28A7-3226-3AF19670BFC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C329B9-2C65-BC28-955F-77143381D45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7D66C-D8C2-28DC-2568-B760C7C91A58}"/>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5" name="Footer Placeholder 4">
            <a:extLst>
              <a:ext uri="{FF2B5EF4-FFF2-40B4-BE49-F238E27FC236}">
                <a16:creationId xmlns:a16="http://schemas.microsoft.com/office/drawing/2014/main" id="{B34C3AEB-244F-5F4C-1A85-62F2827F27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1D58F-ECE0-2738-7EB3-C9537AB3C83B}"/>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272658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64E49-A728-106E-34F2-3C3986EBAB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6C5DFD-3748-4C3B-D076-B00F4B94BE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6A0CE5-DB38-3FE1-713A-9EF8D654635A}"/>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5" name="Footer Placeholder 4">
            <a:extLst>
              <a:ext uri="{FF2B5EF4-FFF2-40B4-BE49-F238E27FC236}">
                <a16:creationId xmlns:a16="http://schemas.microsoft.com/office/drawing/2014/main" id="{DCE953D3-2217-7B6F-35B3-09862865E9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1B3F4B-1005-23AB-E3A0-4938F728186E}"/>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2237810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56908-A2F2-2A88-1E54-E0C35462D4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0078F8-40EE-EEFA-57DB-03F7116BCA8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12AE16-537F-3102-6F14-8014C610DE0C}"/>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5" name="Footer Placeholder 4">
            <a:extLst>
              <a:ext uri="{FF2B5EF4-FFF2-40B4-BE49-F238E27FC236}">
                <a16:creationId xmlns:a16="http://schemas.microsoft.com/office/drawing/2014/main" id="{DC12C90D-36DF-556E-D78F-78A6175ED5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F7E99B-7979-DA7B-AE37-8B9F9055A7D2}"/>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1187614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F8364-C06E-0293-C135-569BB185FE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188724-3F37-EC31-B6A5-2F25A06547F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C6D763-A353-1E3D-80B4-B234EE75FC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ADBE4C4-A320-BD96-23B0-39BFEE540167}"/>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6" name="Footer Placeholder 5">
            <a:extLst>
              <a:ext uri="{FF2B5EF4-FFF2-40B4-BE49-F238E27FC236}">
                <a16:creationId xmlns:a16="http://schemas.microsoft.com/office/drawing/2014/main" id="{0DB9EB0D-9731-AB22-1DD0-0AD294F3B2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0AD748-EDB2-8F2B-B893-725980C869EA}"/>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103221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8C8D9-A287-5154-2D0C-08EEA7B63CD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57D35B-E3B7-2921-B161-4C8197C8D6B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5CDC2A-AD65-2D2A-6CA6-E01F935D51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0CA448-F96E-3D87-5D89-E1DDDDAF28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C37F98E-F60B-545E-AFDE-ECDC9B0AFF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42A6AF-9BA5-5606-6574-9602E9F9689E}"/>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8" name="Footer Placeholder 7">
            <a:extLst>
              <a:ext uri="{FF2B5EF4-FFF2-40B4-BE49-F238E27FC236}">
                <a16:creationId xmlns:a16="http://schemas.microsoft.com/office/drawing/2014/main" id="{9DAAB70A-B392-974C-3149-625E1E2ADB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2B972B-8BC8-4B67-AECD-14AD65D5CDBF}"/>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15648204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E5B1D-9AA5-DED0-F754-AB52C9FC640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85C4F6-7636-B0EA-A2F5-F02ACDAEE465}"/>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4" name="Footer Placeholder 3">
            <a:extLst>
              <a:ext uri="{FF2B5EF4-FFF2-40B4-BE49-F238E27FC236}">
                <a16:creationId xmlns:a16="http://schemas.microsoft.com/office/drawing/2014/main" id="{40ACF740-6096-1BB3-916F-1E30E1D5A7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8A0B37D-4585-82A2-5334-9956275F6F0F}"/>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1962329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306DD49-D79F-A005-D7FA-2E431D0ADF1C}"/>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3" name="Footer Placeholder 2">
            <a:extLst>
              <a:ext uri="{FF2B5EF4-FFF2-40B4-BE49-F238E27FC236}">
                <a16:creationId xmlns:a16="http://schemas.microsoft.com/office/drawing/2014/main" id="{8504CED5-8B46-08A5-3024-436D1929F3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CC9FB0-C20D-8217-66A4-70C8F33BFC93}"/>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1245476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9429E-75FD-3407-D385-4360A50BF71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D321979-807B-00A5-7CA1-DA821DA3B33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A87CD7-4764-CB70-F75B-A8F9882AC9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7E6CF7-B7EF-A9CC-387C-2F7D00BE75C9}"/>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6" name="Footer Placeholder 5">
            <a:extLst>
              <a:ext uri="{FF2B5EF4-FFF2-40B4-BE49-F238E27FC236}">
                <a16:creationId xmlns:a16="http://schemas.microsoft.com/office/drawing/2014/main" id="{95B511EA-9326-0263-6309-F0D889EBAD7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5C14B2-49D6-D066-FA9A-B8F5C291E713}"/>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80646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3AD7D-2CDC-2B4D-59FA-2754EB6310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B19F81-820A-4D29-7D8A-9E332ACDB7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F770F3-EF9D-0142-39F1-4AD3F79477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37A331-49C1-C062-EF3C-1550B35BB9E8}"/>
              </a:ext>
            </a:extLst>
          </p:cNvPr>
          <p:cNvSpPr>
            <a:spLocks noGrp="1"/>
          </p:cNvSpPr>
          <p:nvPr>
            <p:ph type="dt" sz="half" idx="10"/>
          </p:nvPr>
        </p:nvSpPr>
        <p:spPr/>
        <p:txBody>
          <a:bodyPr/>
          <a:lstStyle/>
          <a:p>
            <a:fld id="{F6CFA9BC-8957-4682-B652-FB4B6A296FBA}" type="datetimeFigureOut">
              <a:rPr lang="en-US" smtClean="0"/>
              <a:t>10/6/2025</a:t>
            </a:fld>
            <a:endParaRPr lang="en-US"/>
          </a:p>
        </p:txBody>
      </p:sp>
      <p:sp>
        <p:nvSpPr>
          <p:cNvPr id="6" name="Footer Placeholder 5">
            <a:extLst>
              <a:ext uri="{FF2B5EF4-FFF2-40B4-BE49-F238E27FC236}">
                <a16:creationId xmlns:a16="http://schemas.microsoft.com/office/drawing/2014/main" id="{D524D9C6-C5F3-A8B4-81C1-02E842159E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5B9CE6-59B9-9E9A-021D-F9DDC010F926}"/>
              </a:ext>
            </a:extLst>
          </p:cNvPr>
          <p:cNvSpPr>
            <a:spLocks noGrp="1"/>
          </p:cNvSpPr>
          <p:nvPr>
            <p:ph type="sldNum" sz="quarter" idx="12"/>
          </p:nvPr>
        </p:nvSpPr>
        <p:spPr/>
        <p:txBody>
          <a:bodyPr/>
          <a:lstStyle/>
          <a:p>
            <a:fld id="{2F1C00FF-CBC1-4E32-8670-DC88481F7090}" type="slidenum">
              <a:rPr lang="en-US" smtClean="0"/>
              <a:t>‹#›</a:t>
            </a:fld>
            <a:endParaRPr lang="en-US"/>
          </a:p>
        </p:txBody>
      </p:sp>
    </p:spTree>
    <p:extLst>
      <p:ext uri="{BB962C8B-B14F-4D97-AF65-F5344CB8AC3E}">
        <p14:creationId xmlns:p14="http://schemas.microsoft.com/office/powerpoint/2010/main" val="1671740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AD809E-073F-E54E-85E1-980426ED7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99FB3CA-A28A-BC8B-9B7E-EBF2DDBF35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1E0BB8-06F0-B959-A9B1-05E23EE05E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6CFA9BC-8957-4682-B652-FB4B6A296FBA}" type="datetimeFigureOut">
              <a:rPr lang="en-US" smtClean="0"/>
              <a:t>10/6/2025</a:t>
            </a:fld>
            <a:endParaRPr lang="en-US"/>
          </a:p>
        </p:txBody>
      </p:sp>
      <p:sp>
        <p:nvSpPr>
          <p:cNvPr id="5" name="Footer Placeholder 4">
            <a:extLst>
              <a:ext uri="{FF2B5EF4-FFF2-40B4-BE49-F238E27FC236}">
                <a16:creationId xmlns:a16="http://schemas.microsoft.com/office/drawing/2014/main" id="{CE70BA00-CC98-31EA-DE04-87889BF413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0438A51-2292-81FB-1D21-79E699946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F1C00FF-CBC1-4E32-8670-DC88481F7090}" type="slidenum">
              <a:rPr lang="en-US" smtClean="0"/>
              <a:t>‹#›</a:t>
            </a:fld>
            <a:endParaRPr lang="en-US"/>
          </a:p>
        </p:txBody>
      </p:sp>
    </p:spTree>
    <p:extLst>
      <p:ext uri="{BB962C8B-B14F-4D97-AF65-F5344CB8AC3E}">
        <p14:creationId xmlns:p14="http://schemas.microsoft.com/office/powerpoint/2010/main" val="1449841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3D3FACE3-994B-CD79-0C81-266280D351F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9"/>
          <a:stretch>
            <a:fillRect/>
          </a:stretch>
        </p:blipFill>
        <p:spPr>
          <a:xfrm>
            <a:off x="20" y="1282"/>
            <a:ext cx="12191980" cy="6856718"/>
          </a:xfrm>
          <a:prstGeom prst="rect">
            <a:avLst/>
          </a:prstGeom>
        </p:spPr>
      </p:pic>
    </p:spTree>
    <p:extLst>
      <p:ext uri="{BB962C8B-B14F-4D97-AF65-F5344CB8AC3E}">
        <p14:creationId xmlns:p14="http://schemas.microsoft.com/office/powerpoint/2010/main" val="30745889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E54BA-E6E0-9902-21F2-FFF0766A1656}"/>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9C2D4E1-AFCE-5A47-BBAD-25DC37580F8B}"/>
              </a:ext>
            </a:extLst>
          </p:cNvPr>
          <p:cNvSpPr txBox="1"/>
          <p:nvPr/>
        </p:nvSpPr>
        <p:spPr>
          <a:xfrm>
            <a:off x="304800" y="6204416"/>
            <a:ext cx="5940357" cy="369332"/>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credit: Louise Norton, CAFOD</a:t>
            </a:r>
          </a:p>
        </p:txBody>
      </p:sp>
      <p:graphicFrame>
        <p:nvGraphicFramePr>
          <p:cNvPr id="8" name="Table 7">
            <a:extLst>
              <a:ext uri="{FF2B5EF4-FFF2-40B4-BE49-F238E27FC236}">
                <a16:creationId xmlns:a16="http://schemas.microsoft.com/office/drawing/2014/main" id="{A581841E-97BE-7D2B-72CC-2C9EECA4E71F}"/>
              </a:ext>
            </a:extLst>
          </p:cNvPr>
          <p:cNvGraphicFramePr>
            <a:graphicFrameLocks noGrp="1"/>
          </p:cNvGraphicFramePr>
          <p:nvPr>
            <p:extLst>
              <p:ext uri="{D42A27DB-BD31-4B8C-83A1-F6EECF244321}">
                <p14:modId xmlns:p14="http://schemas.microsoft.com/office/powerpoint/2010/main" val="1404050945"/>
              </p:ext>
            </p:extLst>
          </p:nvPr>
        </p:nvGraphicFramePr>
        <p:xfrm>
          <a:off x="582382" y="3857498"/>
          <a:ext cx="11027227" cy="2013020"/>
        </p:xfrm>
        <a:graphic>
          <a:graphicData uri="http://schemas.openxmlformats.org/drawingml/2006/table">
            <a:tbl>
              <a:tblPr/>
              <a:tblGrid>
                <a:gridCol w="11027227">
                  <a:extLst>
                    <a:ext uri="{9D8B030D-6E8A-4147-A177-3AD203B41FA5}">
                      <a16:colId xmlns:a16="http://schemas.microsoft.com/office/drawing/2014/main" val="1987969688"/>
                    </a:ext>
                  </a:extLst>
                </a:gridCol>
              </a:tblGrid>
              <a:tr h="1842861">
                <a:tc>
                  <a:txBody>
                    <a:bodyPr/>
                    <a:lstStyle/>
                    <a:p>
                      <a:pPr rtl="0" fontAlgn="base"/>
                      <a:r>
                        <a:rPr lang="en-US" sz="1800">
                          <a:effectLst/>
                          <a:latin typeface="Montserrat"/>
                        </a:rPr>
                        <a:t>Abadhalee is Adi’s oldest son. </a:t>
                      </a:r>
                      <a:r>
                        <a:rPr lang="en-US" sz="1800" b="0" i="0" kern="1200">
                          <a:solidFill>
                            <a:schemeClr val="tx1"/>
                          </a:solidFill>
                          <a:effectLst/>
                          <a:latin typeface="Montserrat"/>
                          <a:ea typeface="+mn-ea"/>
                          <a:cs typeface="+mn-cs"/>
                        </a:rPr>
                        <a:t>He told us that London is his favourite place in the world, and he dreams of visiting it one day – but he says though he’d like to live in a big city like Addis for a few years after university, he’d always want to return to the country, and to his home region in particular. </a:t>
                      </a:r>
                    </a:p>
                    <a:p>
                      <a:pPr rtl="0" fontAlgn="base"/>
                      <a:endParaRPr lang="en-US" sz="1800" b="0" i="0" kern="1200">
                        <a:solidFill>
                          <a:schemeClr val="tx1"/>
                        </a:solidFill>
                        <a:effectLst/>
                        <a:latin typeface="Montserrat" pitchFamily="2" charset="0"/>
                        <a:ea typeface="+mn-ea"/>
                        <a:cs typeface="+mn-cs"/>
                      </a:endParaRPr>
                    </a:p>
                    <a:p>
                      <a:r>
                        <a:rPr lang="en-GB" sz="1800" b="1" kern="1200">
                          <a:solidFill>
                            <a:schemeClr val="tx1"/>
                          </a:solidFill>
                          <a:effectLst/>
                          <a:latin typeface="Montserrat"/>
                          <a:ea typeface="+mn-ea"/>
                          <a:cs typeface="+mn-cs"/>
                        </a:rPr>
                        <a:t>"One of my dreams is to found an organisation that will support not only my family, but my entire community."</a:t>
                      </a:r>
                      <a:endParaRPr lang="en-US" sz="1800" b="1" i="0" kern="1200">
                        <a:solidFill>
                          <a:schemeClr val="tx1"/>
                        </a:solidFill>
                        <a:effectLst/>
                        <a:latin typeface="Montserrat"/>
                        <a:ea typeface="+mn-ea"/>
                        <a:cs typeface="+mn-cs"/>
                      </a:endParaRPr>
                    </a:p>
                  </a:txBody>
                  <a:tcPr marL="0" marR="0" marT="46390" marB="46390">
                    <a:lnL>
                      <a:noFill/>
                    </a:lnL>
                    <a:lnR>
                      <a:noFill/>
                    </a:lnR>
                    <a:lnT>
                      <a:noFill/>
                    </a:lnT>
                    <a:lnB>
                      <a:noFill/>
                    </a:lnB>
                    <a:solidFill>
                      <a:schemeClr val="bg1"/>
                    </a:solidFill>
                  </a:tcPr>
                </a:tc>
                <a:extLst>
                  <a:ext uri="{0D108BD9-81ED-4DB2-BD59-A6C34878D82A}">
                    <a16:rowId xmlns:a16="http://schemas.microsoft.com/office/drawing/2014/main" val="1439644624"/>
                  </a:ext>
                </a:extLst>
              </a:tr>
            </a:tbl>
          </a:graphicData>
        </a:graphic>
      </p:graphicFrame>
      <p:sp>
        <p:nvSpPr>
          <p:cNvPr id="10" name="TextBox 9">
            <a:extLst>
              <a:ext uri="{FF2B5EF4-FFF2-40B4-BE49-F238E27FC236}">
                <a16:creationId xmlns:a16="http://schemas.microsoft.com/office/drawing/2014/main" id="{68E7EABE-5CBD-A189-BEA0-C26981025004}"/>
              </a:ext>
            </a:extLst>
          </p:cNvPr>
          <p:cNvSpPr txBox="1"/>
          <p:nvPr/>
        </p:nvSpPr>
        <p:spPr>
          <a:xfrm>
            <a:off x="1031417" y="1549012"/>
            <a:ext cx="10129159" cy="2031325"/>
          </a:xfrm>
          <a:custGeom>
            <a:avLst/>
            <a:gdLst>
              <a:gd name="connsiteX0" fmla="*/ 0 w 10129159"/>
              <a:gd name="connsiteY0" fmla="*/ 0 h 2031325"/>
              <a:gd name="connsiteX1" fmla="*/ 371402 w 10129159"/>
              <a:gd name="connsiteY1" fmla="*/ 0 h 2031325"/>
              <a:gd name="connsiteX2" fmla="*/ 844097 w 10129159"/>
              <a:gd name="connsiteY2" fmla="*/ 0 h 2031325"/>
              <a:gd name="connsiteX3" fmla="*/ 1620665 w 10129159"/>
              <a:gd name="connsiteY3" fmla="*/ 0 h 2031325"/>
              <a:gd name="connsiteX4" fmla="*/ 2397234 w 10129159"/>
              <a:gd name="connsiteY4" fmla="*/ 0 h 2031325"/>
              <a:gd name="connsiteX5" fmla="*/ 3072512 w 10129159"/>
              <a:gd name="connsiteY5" fmla="*/ 0 h 2031325"/>
              <a:gd name="connsiteX6" fmla="*/ 3443914 w 10129159"/>
              <a:gd name="connsiteY6" fmla="*/ 0 h 2031325"/>
              <a:gd name="connsiteX7" fmla="*/ 4220483 w 10129159"/>
              <a:gd name="connsiteY7" fmla="*/ 0 h 2031325"/>
              <a:gd name="connsiteX8" fmla="*/ 4895760 w 10129159"/>
              <a:gd name="connsiteY8" fmla="*/ 0 h 2031325"/>
              <a:gd name="connsiteX9" fmla="*/ 5571037 w 10129159"/>
              <a:gd name="connsiteY9" fmla="*/ 0 h 2031325"/>
              <a:gd name="connsiteX10" fmla="*/ 6043732 w 10129159"/>
              <a:gd name="connsiteY10" fmla="*/ 0 h 2031325"/>
              <a:gd name="connsiteX11" fmla="*/ 6415134 w 10129159"/>
              <a:gd name="connsiteY11" fmla="*/ 0 h 2031325"/>
              <a:gd name="connsiteX12" fmla="*/ 7090411 w 10129159"/>
              <a:gd name="connsiteY12" fmla="*/ 0 h 2031325"/>
              <a:gd name="connsiteX13" fmla="*/ 7968272 w 10129159"/>
              <a:gd name="connsiteY13" fmla="*/ 0 h 2031325"/>
              <a:gd name="connsiteX14" fmla="*/ 8643549 w 10129159"/>
              <a:gd name="connsiteY14" fmla="*/ 0 h 2031325"/>
              <a:gd name="connsiteX15" fmla="*/ 9420118 w 10129159"/>
              <a:gd name="connsiteY15" fmla="*/ 0 h 2031325"/>
              <a:gd name="connsiteX16" fmla="*/ 10129159 w 10129159"/>
              <a:gd name="connsiteY16" fmla="*/ 0 h 2031325"/>
              <a:gd name="connsiteX17" fmla="*/ 10129159 w 10129159"/>
              <a:gd name="connsiteY17" fmla="*/ 616169 h 2031325"/>
              <a:gd name="connsiteX18" fmla="*/ 10129159 w 10129159"/>
              <a:gd name="connsiteY18" fmla="*/ 1252650 h 2031325"/>
              <a:gd name="connsiteX19" fmla="*/ 10129159 w 10129159"/>
              <a:gd name="connsiteY19" fmla="*/ 2031325 h 2031325"/>
              <a:gd name="connsiteX20" fmla="*/ 9453882 w 10129159"/>
              <a:gd name="connsiteY20" fmla="*/ 2031325 h 2031325"/>
              <a:gd name="connsiteX21" fmla="*/ 9082479 w 10129159"/>
              <a:gd name="connsiteY21" fmla="*/ 2031325 h 2031325"/>
              <a:gd name="connsiteX22" fmla="*/ 8407202 w 10129159"/>
              <a:gd name="connsiteY22" fmla="*/ 2031325 h 2031325"/>
              <a:gd name="connsiteX23" fmla="*/ 7731925 w 10129159"/>
              <a:gd name="connsiteY23" fmla="*/ 2031325 h 2031325"/>
              <a:gd name="connsiteX24" fmla="*/ 6854064 w 10129159"/>
              <a:gd name="connsiteY24" fmla="*/ 2031325 h 2031325"/>
              <a:gd name="connsiteX25" fmla="*/ 6482662 w 10129159"/>
              <a:gd name="connsiteY25" fmla="*/ 2031325 h 2031325"/>
              <a:gd name="connsiteX26" fmla="*/ 5908676 w 10129159"/>
              <a:gd name="connsiteY26" fmla="*/ 2031325 h 2031325"/>
              <a:gd name="connsiteX27" fmla="*/ 5233399 w 10129159"/>
              <a:gd name="connsiteY27" fmla="*/ 2031325 h 2031325"/>
              <a:gd name="connsiteX28" fmla="*/ 4659413 w 10129159"/>
              <a:gd name="connsiteY28" fmla="*/ 2031325 h 2031325"/>
              <a:gd name="connsiteX29" fmla="*/ 3882844 w 10129159"/>
              <a:gd name="connsiteY29" fmla="*/ 2031325 h 2031325"/>
              <a:gd name="connsiteX30" fmla="*/ 3004984 w 10129159"/>
              <a:gd name="connsiteY30" fmla="*/ 2031325 h 2031325"/>
              <a:gd name="connsiteX31" fmla="*/ 2127123 w 10129159"/>
              <a:gd name="connsiteY31" fmla="*/ 2031325 h 2031325"/>
              <a:gd name="connsiteX32" fmla="*/ 1451846 w 10129159"/>
              <a:gd name="connsiteY32" fmla="*/ 2031325 h 2031325"/>
              <a:gd name="connsiteX33" fmla="*/ 573986 w 10129159"/>
              <a:gd name="connsiteY33" fmla="*/ 2031325 h 2031325"/>
              <a:gd name="connsiteX34" fmla="*/ 0 w 10129159"/>
              <a:gd name="connsiteY34" fmla="*/ 2031325 h 2031325"/>
              <a:gd name="connsiteX35" fmla="*/ 0 w 10129159"/>
              <a:gd name="connsiteY35" fmla="*/ 1354217 h 2031325"/>
              <a:gd name="connsiteX36" fmla="*/ 0 w 10129159"/>
              <a:gd name="connsiteY36" fmla="*/ 697422 h 2031325"/>
              <a:gd name="connsiteX37" fmla="*/ 0 w 10129159"/>
              <a:gd name="connsiteY37"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29159" h="2031325" extrusionOk="0">
                <a:moveTo>
                  <a:pt x="0" y="0"/>
                </a:moveTo>
                <a:cubicBezTo>
                  <a:pt x="92260" y="-7085"/>
                  <a:pt x="272712" y="-7019"/>
                  <a:pt x="371402" y="0"/>
                </a:cubicBezTo>
                <a:cubicBezTo>
                  <a:pt x="470092" y="7019"/>
                  <a:pt x="631057" y="1671"/>
                  <a:pt x="844097" y="0"/>
                </a:cubicBezTo>
                <a:cubicBezTo>
                  <a:pt x="1057138" y="-1671"/>
                  <a:pt x="1462802" y="-38754"/>
                  <a:pt x="1620665" y="0"/>
                </a:cubicBezTo>
                <a:cubicBezTo>
                  <a:pt x="1778528" y="38754"/>
                  <a:pt x="2123464" y="-28119"/>
                  <a:pt x="2397234" y="0"/>
                </a:cubicBezTo>
                <a:cubicBezTo>
                  <a:pt x="2671004" y="28119"/>
                  <a:pt x="2771408" y="27072"/>
                  <a:pt x="3072512" y="0"/>
                </a:cubicBezTo>
                <a:cubicBezTo>
                  <a:pt x="3373616" y="-27072"/>
                  <a:pt x="3327934" y="-3248"/>
                  <a:pt x="3443914" y="0"/>
                </a:cubicBezTo>
                <a:cubicBezTo>
                  <a:pt x="3559894" y="3248"/>
                  <a:pt x="4017587" y="26822"/>
                  <a:pt x="4220483" y="0"/>
                </a:cubicBezTo>
                <a:cubicBezTo>
                  <a:pt x="4423379" y="-26822"/>
                  <a:pt x="4599181" y="20203"/>
                  <a:pt x="4895760" y="0"/>
                </a:cubicBezTo>
                <a:cubicBezTo>
                  <a:pt x="5192339" y="-20203"/>
                  <a:pt x="5348486" y="5744"/>
                  <a:pt x="5571037" y="0"/>
                </a:cubicBezTo>
                <a:cubicBezTo>
                  <a:pt x="5793588" y="-5744"/>
                  <a:pt x="5886699" y="13828"/>
                  <a:pt x="6043732" y="0"/>
                </a:cubicBezTo>
                <a:cubicBezTo>
                  <a:pt x="6200766" y="-13828"/>
                  <a:pt x="6238131" y="-1710"/>
                  <a:pt x="6415134" y="0"/>
                </a:cubicBezTo>
                <a:cubicBezTo>
                  <a:pt x="6592137" y="1710"/>
                  <a:pt x="6754112" y="-19350"/>
                  <a:pt x="7090411" y="0"/>
                </a:cubicBezTo>
                <a:cubicBezTo>
                  <a:pt x="7426710" y="19350"/>
                  <a:pt x="7760579" y="-36016"/>
                  <a:pt x="7968272" y="0"/>
                </a:cubicBezTo>
                <a:cubicBezTo>
                  <a:pt x="8175965" y="36016"/>
                  <a:pt x="8423554" y="4327"/>
                  <a:pt x="8643549" y="0"/>
                </a:cubicBezTo>
                <a:cubicBezTo>
                  <a:pt x="8863544" y="-4327"/>
                  <a:pt x="9215784" y="9086"/>
                  <a:pt x="9420118" y="0"/>
                </a:cubicBezTo>
                <a:cubicBezTo>
                  <a:pt x="9624452" y="-9086"/>
                  <a:pt x="9782981" y="20499"/>
                  <a:pt x="10129159" y="0"/>
                </a:cubicBezTo>
                <a:cubicBezTo>
                  <a:pt x="10130746" y="265908"/>
                  <a:pt x="10151428" y="489999"/>
                  <a:pt x="10129159" y="616169"/>
                </a:cubicBezTo>
                <a:cubicBezTo>
                  <a:pt x="10106890" y="742339"/>
                  <a:pt x="10116476" y="1110417"/>
                  <a:pt x="10129159" y="1252650"/>
                </a:cubicBezTo>
                <a:cubicBezTo>
                  <a:pt x="10141842" y="1394883"/>
                  <a:pt x="10122573" y="1693672"/>
                  <a:pt x="10129159" y="2031325"/>
                </a:cubicBezTo>
                <a:cubicBezTo>
                  <a:pt x="9916005" y="2010673"/>
                  <a:pt x="9716213" y="2016242"/>
                  <a:pt x="9453882" y="2031325"/>
                </a:cubicBezTo>
                <a:cubicBezTo>
                  <a:pt x="9191551" y="2046408"/>
                  <a:pt x="9254184" y="2020034"/>
                  <a:pt x="9082479" y="2031325"/>
                </a:cubicBezTo>
                <a:cubicBezTo>
                  <a:pt x="8910774" y="2042616"/>
                  <a:pt x="8599351" y="2040936"/>
                  <a:pt x="8407202" y="2031325"/>
                </a:cubicBezTo>
                <a:cubicBezTo>
                  <a:pt x="8215053" y="2021714"/>
                  <a:pt x="8001286" y="2025169"/>
                  <a:pt x="7731925" y="2031325"/>
                </a:cubicBezTo>
                <a:cubicBezTo>
                  <a:pt x="7462564" y="2037481"/>
                  <a:pt x="7292512" y="2004126"/>
                  <a:pt x="6854064" y="2031325"/>
                </a:cubicBezTo>
                <a:cubicBezTo>
                  <a:pt x="6415616" y="2058524"/>
                  <a:pt x="6558908" y="2026084"/>
                  <a:pt x="6482662" y="2031325"/>
                </a:cubicBezTo>
                <a:cubicBezTo>
                  <a:pt x="6406416" y="2036566"/>
                  <a:pt x="6179844" y="2031911"/>
                  <a:pt x="5908676" y="2031325"/>
                </a:cubicBezTo>
                <a:cubicBezTo>
                  <a:pt x="5637508" y="2030739"/>
                  <a:pt x="5509426" y="2056653"/>
                  <a:pt x="5233399" y="2031325"/>
                </a:cubicBezTo>
                <a:cubicBezTo>
                  <a:pt x="4957372" y="2005997"/>
                  <a:pt x="4869754" y="2044747"/>
                  <a:pt x="4659413" y="2031325"/>
                </a:cubicBezTo>
                <a:cubicBezTo>
                  <a:pt x="4449072" y="2017903"/>
                  <a:pt x="4164389" y="2003697"/>
                  <a:pt x="3882844" y="2031325"/>
                </a:cubicBezTo>
                <a:cubicBezTo>
                  <a:pt x="3601299" y="2058953"/>
                  <a:pt x="3283481" y="2073553"/>
                  <a:pt x="3004984" y="2031325"/>
                </a:cubicBezTo>
                <a:cubicBezTo>
                  <a:pt x="2726487" y="1989097"/>
                  <a:pt x="2382088" y="2072353"/>
                  <a:pt x="2127123" y="2031325"/>
                </a:cubicBezTo>
                <a:cubicBezTo>
                  <a:pt x="1872158" y="1990297"/>
                  <a:pt x="1637685" y="2007235"/>
                  <a:pt x="1451846" y="2031325"/>
                </a:cubicBezTo>
                <a:cubicBezTo>
                  <a:pt x="1266007" y="2055415"/>
                  <a:pt x="850570" y="1988894"/>
                  <a:pt x="573986" y="2031325"/>
                </a:cubicBezTo>
                <a:cubicBezTo>
                  <a:pt x="297402" y="2073756"/>
                  <a:pt x="125631" y="2003238"/>
                  <a:pt x="0" y="2031325"/>
                </a:cubicBezTo>
                <a:cubicBezTo>
                  <a:pt x="-18447" y="1712913"/>
                  <a:pt x="-30589" y="1615040"/>
                  <a:pt x="0" y="1354217"/>
                </a:cubicBezTo>
                <a:cubicBezTo>
                  <a:pt x="30589" y="1093394"/>
                  <a:pt x="12473" y="983868"/>
                  <a:pt x="0" y="697422"/>
                </a:cubicBezTo>
                <a:cubicBezTo>
                  <a:pt x="-12473" y="410976"/>
                  <a:pt x="17601" y="259939"/>
                  <a:pt x="0" y="0"/>
                </a:cubicBezTo>
                <a:close/>
              </a:path>
            </a:pathLst>
          </a:custGeom>
          <a:noFill/>
          <a:ln w="57150">
            <a:solidFill>
              <a:schemeClr val="tx1"/>
            </a:solidFill>
            <a:extLst>
              <a:ext uri="{C807C97D-BFC1-408E-A445-0C87EB9F89A2}">
                <ask:lineSketchStyleProps xmlns:ask="http://schemas.microsoft.com/office/drawing/2018/sketchyshapes" sd="512993337">
                  <a:prstGeom prst="rect">
                    <a:avLst/>
                  </a:prstGeom>
                  <ask:type>
                    <ask:lineSketchFreehand/>
                  </ask:type>
                </ask:lineSketchStyleProps>
              </a:ext>
            </a:extLst>
          </a:ln>
        </p:spPr>
        <p:txBody>
          <a:bodyPr wrap="square" lIns="91440" tIns="45720" rIns="91440" bIns="45720" anchor="t">
            <a:spAutoFit/>
          </a:bodyPr>
          <a:lstStyle/>
          <a:p>
            <a:pPr algn="ctr"/>
            <a:endParaRPr lang="en-US" b="1">
              <a:latin typeface="Montserrat"/>
            </a:endParaRPr>
          </a:p>
          <a:p>
            <a:pPr algn="ctr"/>
            <a:r>
              <a:rPr lang="en-US" b="1">
                <a:latin typeface="Montserrat"/>
              </a:rPr>
              <a:t>"</a:t>
            </a:r>
            <a:r>
              <a:rPr lang="en-US" sz="1800" b="1">
                <a:effectLst/>
                <a:latin typeface="Montserrat"/>
              </a:rPr>
              <a:t>For someone of my background, where I come from, how my family is sacrificing for me to get an education, I think the major responsibility is paying them back. I have to make changes in the life of a family that has never gone to school, but made me go to school</a:t>
            </a:r>
            <a:r>
              <a:rPr lang="en-US" b="1">
                <a:latin typeface="Montserrat"/>
              </a:rPr>
              <a:t>."</a:t>
            </a:r>
            <a:endParaRPr lang="en-US"/>
          </a:p>
          <a:p>
            <a:pPr algn="ctr"/>
            <a:endParaRPr lang="en-US" b="1">
              <a:latin typeface="Montserrat"/>
            </a:endParaRPr>
          </a:p>
          <a:p>
            <a:pPr algn="ctr"/>
            <a:r>
              <a:rPr lang="en-US" b="1" err="1">
                <a:latin typeface="Montserrat"/>
              </a:rPr>
              <a:t>Abadhalee</a:t>
            </a:r>
            <a:endParaRPr lang="en-US" b="1">
              <a:latin typeface="Montserrat"/>
            </a:endParaRPr>
          </a:p>
        </p:txBody>
      </p:sp>
      <p:pic>
        <p:nvPicPr>
          <p:cNvPr id="3" name="Picture 2" descr="A logo with a green and blue circle&#10;&#10;AI-generated content may be incorrect.">
            <a:extLst>
              <a:ext uri="{FF2B5EF4-FFF2-40B4-BE49-F238E27FC236}">
                <a16:creationId xmlns:a16="http://schemas.microsoft.com/office/drawing/2014/main" id="{3B3AC022-8415-0598-BC99-906F5AA874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85" y="247679"/>
            <a:ext cx="2582686" cy="754460"/>
          </a:xfrm>
          <a:prstGeom prst="rect">
            <a:avLst/>
          </a:prstGeom>
        </p:spPr>
      </p:pic>
      <p:sp>
        <p:nvSpPr>
          <p:cNvPr id="2" name="TextBox 1">
            <a:extLst>
              <a:ext uri="{FF2B5EF4-FFF2-40B4-BE49-F238E27FC236}">
                <a16:creationId xmlns:a16="http://schemas.microsoft.com/office/drawing/2014/main" id="{10B8CB4F-2E66-1EDC-41B3-459CE4016A28}"/>
              </a:ext>
            </a:extLst>
          </p:cNvPr>
          <p:cNvSpPr txBox="1"/>
          <p:nvPr/>
        </p:nvSpPr>
        <p:spPr>
          <a:xfrm>
            <a:off x="206829" y="163285"/>
            <a:ext cx="1262741" cy="1046440"/>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a:t>
            </a:r>
          </a:p>
          <a:p>
            <a:pPr algn="ctr"/>
            <a:r>
              <a:rPr lang="en-GB" sz="4400" b="1" dirty="0">
                <a:latin typeface="Montserrat" pitchFamily="2" charset="0"/>
              </a:rPr>
              <a:t>5</a:t>
            </a:r>
            <a:endParaRPr lang="en-US" sz="4400" b="1" dirty="0">
              <a:latin typeface="Montserrat" pitchFamily="2" charset="0"/>
            </a:endParaRPr>
          </a:p>
        </p:txBody>
      </p:sp>
    </p:spTree>
    <p:extLst>
      <p:ext uri="{BB962C8B-B14F-4D97-AF65-F5344CB8AC3E}">
        <p14:creationId xmlns:p14="http://schemas.microsoft.com/office/powerpoint/2010/main" val="491341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carrying a baby&#10;&#10;AI-generated content may be incorrect.">
            <a:extLst>
              <a:ext uri="{FF2B5EF4-FFF2-40B4-BE49-F238E27FC236}">
                <a16:creationId xmlns:a16="http://schemas.microsoft.com/office/drawing/2014/main" id="{3E561F86-907E-AE23-2014-40EF9D1CFF34}"/>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r="17762" b="-1"/>
          <a:stretch>
            <a:fillRect/>
          </a:stretch>
        </p:blipFill>
        <p:spPr>
          <a:xfrm>
            <a:off x="20" y="1282"/>
            <a:ext cx="12191980" cy="6856718"/>
          </a:xfrm>
          <a:prstGeom prst="rect">
            <a:avLst/>
          </a:prstGeom>
        </p:spPr>
      </p:pic>
    </p:spTree>
    <p:extLst>
      <p:ext uri="{BB962C8B-B14F-4D97-AF65-F5344CB8AC3E}">
        <p14:creationId xmlns:p14="http://schemas.microsoft.com/office/powerpoint/2010/main" val="71755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36181-B918-79F6-0AA2-61B9B8919C4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AB061381-8F24-835B-171A-8EDA7BDA8B93}"/>
              </a:ext>
            </a:extLst>
          </p:cNvPr>
          <p:cNvSpPr txBox="1"/>
          <p:nvPr/>
        </p:nvSpPr>
        <p:spPr>
          <a:xfrm>
            <a:off x="304800" y="6204416"/>
            <a:ext cx="5940357" cy="369332"/>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credit: Louise Norton, CAFOD</a:t>
            </a:r>
          </a:p>
        </p:txBody>
      </p:sp>
      <p:graphicFrame>
        <p:nvGraphicFramePr>
          <p:cNvPr id="8" name="Table 7">
            <a:extLst>
              <a:ext uri="{FF2B5EF4-FFF2-40B4-BE49-F238E27FC236}">
                <a16:creationId xmlns:a16="http://schemas.microsoft.com/office/drawing/2014/main" id="{A5562BEE-E624-2266-D37C-A16370DB4B79}"/>
              </a:ext>
            </a:extLst>
          </p:cNvPr>
          <p:cNvGraphicFramePr>
            <a:graphicFrameLocks noGrp="1"/>
          </p:cNvGraphicFramePr>
          <p:nvPr>
            <p:extLst>
              <p:ext uri="{D42A27DB-BD31-4B8C-83A1-F6EECF244321}">
                <p14:modId xmlns:p14="http://schemas.microsoft.com/office/powerpoint/2010/main" val="3765322554"/>
              </p:ext>
            </p:extLst>
          </p:nvPr>
        </p:nvGraphicFramePr>
        <p:xfrm>
          <a:off x="582382" y="3729397"/>
          <a:ext cx="11027227" cy="2013020"/>
        </p:xfrm>
        <a:graphic>
          <a:graphicData uri="http://schemas.openxmlformats.org/drawingml/2006/table">
            <a:tbl>
              <a:tblPr/>
              <a:tblGrid>
                <a:gridCol w="11027227">
                  <a:extLst>
                    <a:ext uri="{9D8B030D-6E8A-4147-A177-3AD203B41FA5}">
                      <a16:colId xmlns:a16="http://schemas.microsoft.com/office/drawing/2014/main" val="1987969688"/>
                    </a:ext>
                  </a:extLst>
                </a:gridCol>
              </a:tblGrid>
              <a:tr h="1842861">
                <a:tc>
                  <a:txBody>
                    <a:bodyPr/>
                    <a:lstStyle/>
                    <a:p>
                      <a:pPr rtl="0" fontAlgn="base"/>
                      <a:r>
                        <a:rPr lang="en-US" sz="1800">
                          <a:effectLst/>
                          <a:latin typeface="Montserrat" pitchFamily="2" charset="0"/>
                        </a:rPr>
                        <a:t>Adi was selected as the chair of the management committee. She helped to organise the rest of the community to have funds for the maintenance and repairs for the water structure. She checks on the water tank daily. </a:t>
                      </a:r>
                    </a:p>
                    <a:p>
                      <a:pPr rtl="0" fontAlgn="base"/>
                      <a:endParaRPr lang="en-US" sz="1800">
                        <a:effectLst/>
                        <a:latin typeface="Montserrat" pitchFamily="2" charset="0"/>
                      </a:endParaRPr>
                    </a:p>
                    <a:p>
                      <a:pPr rtl="0" fontAlgn="base"/>
                      <a:r>
                        <a:rPr lang="en-US" sz="1800">
                          <a:effectLst/>
                          <a:latin typeface="Montserrat"/>
                        </a:rPr>
                        <a:t>Abadhalee is very proud of his mother being selected for this role. He said, "</a:t>
                      </a:r>
                      <a:r>
                        <a:rPr lang="en-US" sz="1800" b="1" i="0" kern="1200">
                          <a:solidFill>
                            <a:schemeClr val="tx1"/>
                          </a:solidFill>
                          <a:effectLst/>
                          <a:latin typeface="Montserrat"/>
                          <a:ea typeface="+mn-ea"/>
                          <a:cs typeface="+mn-cs"/>
                        </a:rPr>
                        <a:t>She has also been a very committed woman in the community and I think that track record made her be selected as a chair of the water management community.’"</a:t>
                      </a:r>
                    </a:p>
                  </a:txBody>
                  <a:tcPr marL="0" marR="0" marT="46390" marB="46390">
                    <a:lnL>
                      <a:noFill/>
                    </a:lnL>
                    <a:lnR>
                      <a:noFill/>
                    </a:lnR>
                    <a:lnT>
                      <a:noFill/>
                    </a:lnT>
                    <a:lnB>
                      <a:noFill/>
                    </a:lnB>
                    <a:solidFill>
                      <a:schemeClr val="bg1"/>
                    </a:solidFill>
                  </a:tcPr>
                </a:tc>
                <a:extLst>
                  <a:ext uri="{0D108BD9-81ED-4DB2-BD59-A6C34878D82A}">
                    <a16:rowId xmlns:a16="http://schemas.microsoft.com/office/drawing/2014/main" val="1439644624"/>
                  </a:ext>
                </a:extLst>
              </a:tr>
            </a:tbl>
          </a:graphicData>
        </a:graphic>
      </p:graphicFrame>
      <p:sp>
        <p:nvSpPr>
          <p:cNvPr id="10" name="TextBox 9">
            <a:extLst>
              <a:ext uri="{FF2B5EF4-FFF2-40B4-BE49-F238E27FC236}">
                <a16:creationId xmlns:a16="http://schemas.microsoft.com/office/drawing/2014/main" id="{5E7E8050-0B95-AE9A-C0E3-9A90DBADCA08}"/>
              </a:ext>
            </a:extLst>
          </p:cNvPr>
          <p:cNvSpPr txBox="1"/>
          <p:nvPr/>
        </p:nvSpPr>
        <p:spPr>
          <a:xfrm>
            <a:off x="1031417" y="1549012"/>
            <a:ext cx="10129159" cy="2031325"/>
          </a:xfrm>
          <a:custGeom>
            <a:avLst/>
            <a:gdLst>
              <a:gd name="connsiteX0" fmla="*/ 0 w 10129159"/>
              <a:gd name="connsiteY0" fmla="*/ 0 h 2031325"/>
              <a:gd name="connsiteX1" fmla="*/ 371402 w 10129159"/>
              <a:gd name="connsiteY1" fmla="*/ 0 h 2031325"/>
              <a:gd name="connsiteX2" fmla="*/ 844097 w 10129159"/>
              <a:gd name="connsiteY2" fmla="*/ 0 h 2031325"/>
              <a:gd name="connsiteX3" fmla="*/ 1620665 w 10129159"/>
              <a:gd name="connsiteY3" fmla="*/ 0 h 2031325"/>
              <a:gd name="connsiteX4" fmla="*/ 2397234 w 10129159"/>
              <a:gd name="connsiteY4" fmla="*/ 0 h 2031325"/>
              <a:gd name="connsiteX5" fmla="*/ 3072512 w 10129159"/>
              <a:gd name="connsiteY5" fmla="*/ 0 h 2031325"/>
              <a:gd name="connsiteX6" fmla="*/ 3443914 w 10129159"/>
              <a:gd name="connsiteY6" fmla="*/ 0 h 2031325"/>
              <a:gd name="connsiteX7" fmla="*/ 4220483 w 10129159"/>
              <a:gd name="connsiteY7" fmla="*/ 0 h 2031325"/>
              <a:gd name="connsiteX8" fmla="*/ 4895760 w 10129159"/>
              <a:gd name="connsiteY8" fmla="*/ 0 h 2031325"/>
              <a:gd name="connsiteX9" fmla="*/ 5571037 w 10129159"/>
              <a:gd name="connsiteY9" fmla="*/ 0 h 2031325"/>
              <a:gd name="connsiteX10" fmla="*/ 6043732 w 10129159"/>
              <a:gd name="connsiteY10" fmla="*/ 0 h 2031325"/>
              <a:gd name="connsiteX11" fmla="*/ 6415134 w 10129159"/>
              <a:gd name="connsiteY11" fmla="*/ 0 h 2031325"/>
              <a:gd name="connsiteX12" fmla="*/ 7090411 w 10129159"/>
              <a:gd name="connsiteY12" fmla="*/ 0 h 2031325"/>
              <a:gd name="connsiteX13" fmla="*/ 7968272 w 10129159"/>
              <a:gd name="connsiteY13" fmla="*/ 0 h 2031325"/>
              <a:gd name="connsiteX14" fmla="*/ 8643549 w 10129159"/>
              <a:gd name="connsiteY14" fmla="*/ 0 h 2031325"/>
              <a:gd name="connsiteX15" fmla="*/ 9420118 w 10129159"/>
              <a:gd name="connsiteY15" fmla="*/ 0 h 2031325"/>
              <a:gd name="connsiteX16" fmla="*/ 10129159 w 10129159"/>
              <a:gd name="connsiteY16" fmla="*/ 0 h 2031325"/>
              <a:gd name="connsiteX17" fmla="*/ 10129159 w 10129159"/>
              <a:gd name="connsiteY17" fmla="*/ 616169 h 2031325"/>
              <a:gd name="connsiteX18" fmla="*/ 10129159 w 10129159"/>
              <a:gd name="connsiteY18" fmla="*/ 1252650 h 2031325"/>
              <a:gd name="connsiteX19" fmla="*/ 10129159 w 10129159"/>
              <a:gd name="connsiteY19" fmla="*/ 2031325 h 2031325"/>
              <a:gd name="connsiteX20" fmla="*/ 9453882 w 10129159"/>
              <a:gd name="connsiteY20" fmla="*/ 2031325 h 2031325"/>
              <a:gd name="connsiteX21" fmla="*/ 9082479 w 10129159"/>
              <a:gd name="connsiteY21" fmla="*/ 2031325 h 2031325"/>
              <a:gd name="connsiteX22" fmla="*/ 8407202 w 10129159"/>
              <a:gd name="connsiteY22" fmla="*/ 2031325 h 2031325"/>
              <a:gd name="connsiteX23" fmla="*/ 7731925 w 10129159"/>
              <a:gd name="connsiteY23" fmla="*/ 2031325 h 2031325"/>
              <a:gd name="connsiteX24" fmla="*/ 6854064 w 10129159"/>
              <a:gd name="connsiteY24" fmla="*/ 2031325 h 2031325"/>
              <a:gd name="connsiteX25" fmla="*/ 6482662 w 10129159"/>
              <a:gd name="connsiteY25" fmla="*/ 2031325 h 2031325"/>
              <a:gd name="connsiteX26" fmla="*/ 5908676 w 10129159"/>
              <a:gd name="connsiteY26" fmla="*/ 2031325 h 2031325"/>
              <a:gd name="connsiteX27" fmla="*/ 5233399 w 10129159"/>
              <a:gd name="connsiteY27" fmla="*/ 2031325 h 2031325"/>
              <a:gd name="connsiteX28" fmla="*/ 4659413 w 10129159"/>
              <a:gd name="connsiteY28" fmla="*/ 2031325 h 2031325"/>
              <a:gd name="connsiteX29" fmla="*/ 3882844 w 10129159"/>
              <a:gd name="connsiteY29" fmla="*/ 2031325 h 2031325"/>
              <a:gd name="connsiteX30" fmla="*/ 3004984 w 10129159"/>
              <a:gd name="connsiteY30" fmla="*/ 2031325 h 2031325"/>
              <a:gd name="connsiteX31" fmla="*/ 2127123 w 10129159"/>
              <a:gd name="connsiteY31" fmla="*/ 2031325 h 2031325"/>
              <a:gd name="connsiteX32" fmla="*/ 1451846 w 10129159"/>
              <a:gd name="connsiteY32" fmla="*/ 2031325 h 2031325"/>
              <a:gd name="connsiteX33" fmla="*/ 573986 w 10129159"/>
              <a:gd name="connsiteY33" fmla="*/ 2031325 h 2031325"/>
              <a:gd name="connsiteX34" fmla="*/ 0 w 10129159"/>
              <a:gd name="connsiteY34" fmla="*/ 2031325 h 2031325"/>
              <a:gd name="connsiteX35" fmla="*/ 0 w 10129159"/>
              <a:gd name="connsiteY35" fmla="*/ 1354217 h 2031325"/>
              <a:gd name="connsiteX36" fmla="*/ 0 w 10129159"/>
              <a:gd name="connsiteY36" fmla="*/ 697422 h 2031325"/>
              <a:gd name="connsiteX37" fmla="*/ 0 w 10129159"/>
              <a:gd name="connsiteY37" fmla="*/ 0 h 2031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29159" h="2031325" extrusionOk="0">
                <a:moveTo>
                  <a:pt x="0" y="0"/>
                </a:moveTo>
                <a:cubicBezTo>
                  <a:pt x="92260" y="-7085"/>
                  <a:pt x="272712" y="-7019"/>
                  <a:pt x="371402" y="0"/>
                </a:cubicBezTo>
                <a:cubicBezTo>
                  <a:pt x="470092" y="7019"/>
                  <a:pt x="631057" y="1671"/>
                  <a:pt x="844097" y="0"/>
                </a:cubicBezTo>
                <a:cubicBezTo>
                  <a:pt x="1057138" y="-1671"/>
                  <a:pt x="1462802" y="-38754"/>
                  <a:pt x="1620665" y="0"/>
                </a:cubicBezTo>
                <a:cubicBezTo>
                  <a:pt x="1778528" y="38754"/>
                  <a:pt x="2123464" y="-28119"/>
                  <a:pt x="2397234" y="0"/>
                </a:cubicBezTo>
                <a:cubicBezTo>
                  <a:pt x="2671004" y="28119"/>
                  <a:pt x="2771408" y="27072"/>
                  <a:pt x="3072512" y="0"/>
                </a:cubicBezTo>
                <a:cubicBezTo>
                  <a:pt x="3373616" y="-27072"/>
                  <a:pt x="3327934" y="-3248"/>
                  <a:pt x="3443914" y="0"/>
                </a:cubicBezTo>
                <a:cubicBezTo>
                  <a:pt x="3559894" y="3248"/>
                  <a:pt x="4017587" y="26822"/>
                  <a:pt x="4220483" y="0"/>
                </a:cubicBezTo>
                <a:cubicBezTo>
                  <a:pt x="4423379" y="-26822"/>
                  <a:pt x="4599181" y="20203"/>
                  <a:pt x="4895760" y="0"/>
                </a:cubicBezTo>
                <a:cubicBezTo>
                  <a:pt x="5192339" y="-20203"/>
                  <a:pt x="5348486" y="5744"/>
                  <a:pt x="5571037" y="0"/>
                </a:cubicBezTo>
                <a:cubicBezTo>
                  <a:pt x="5793588" y="-5744"/>
                  <a:pt x="5886699" y="13828"/>
                  <a:pt x="6043732" y="0"/>
                </a:cubicBezTo>
                <a:cubicBezTo>
                  <a:pt x="6200766" y="-13828"/>
                  <a:pt x="6238131" y="-1710"/>
                  <a:pt x="6415134" y="0"/>
                </a:cubicBezTo>
                <a:cubicBezTo>
                  <a:pt x="6592137" y="1710"/>
                  <a:pt x="6754112" y="-19350"/>
                  <a:pt x="7090411" y="0"/>
                </a:cubicBezTo>
                <a:cubicBezTo>
                  <a:pt x="7426710" y="19350"/>
                  <a:pt x="7760579" y="-36016"/>
                  <a:pt x="7968272" y="0"/>
                </a:cubicBezTo>
                <a:cubicBezTo>
                  <a:pt x="8175965" y="36016"/>
                  <a:pt x="8423554" y="4327"/>
                  <a:pt x="8643549" y="0"/>
                </a:cubicBezTo>
                <a:cubicBezTo>
                  <a:pt x="8863544" y="-4327"/>
                  <a:pt x="9215784" y="9086"/>
                  <a:pt x="9420118" y="0"/>
                </a:cubicBezTo>
                <a:cubicBezTo>
                  <a:pt x="9624452" y="-9086"/>
                  <a:pt x="9782981" y="20499"/>
                  <a:pt x="10129159" y="0"/>
                </a:cubicBezTo>
                <a:cubicBezTo>
                  <a:pt x="10130746" y="265908"/>
                  <a:pt x="10151428" y="489999"/>
                  <a:pt x="10129159" y="616169"/>
                </a:cubicBezTo>
                <a:cubicBezTo>
                  <a:pt x="10106890" y="742339"/>
                  <a:pt x="10116476" y="1110417"/>
                  <a:pt x="10129159" y="1252650"/>
                </a:cubicBezTo>
                <a:cubicBezTo>
                  <a:pt x="10141842" y="1394883"/>
                  <a:pt x="10122573" y="1693672"/>
                  <a:pt x="10129159" y="2031325"/>
                </a:cubicBezTo>
                <a:cubicBezTo>
                  <a:pt x="9916005" y="2010673"/>
                  <a:pt x="9716213" y="2016242"/>
                  <a:pt x="9453882" y="2031325"/>
                </a:cubicBezTo>
                <a:cubicBezTo>
                  <a:pt x="9191551" y="2046408"/>
                  <a:pt x="9254184" y="2020034"/>
                  <a:pt x="9082479" y="2031325"/>
                </a:cubicBezTo>
                <a:cubicBezTo>
                  <a:pt x="8910774" y="2042616"/>
                  <a:pt x="8599351" y="2040936"/>
                  <a:pt x="8407202" y="2031325"/>
                </a:cubicBezTo>
                <a:cubicBezTo>
                  <a:pt x="8215053" y="2021714"/>
                  <a:pt x="8001286" y="2025169"/>
                  <a:pt x="7731925" y="2031325"/>
                </a:cubicBezTo>
                <a:cubicBezTo>
                  <a:pt x="7462564" y="2037481"/>
                  <a:pt x="7292512" y="2004126"/>
                  <a:pt x="6854064" y="2031325"/>
                </a:cubicBezTo>
                <a:cubicBezTo>
                  <a:pt x="6415616" y="2058524"/>
                  <a:pt x="6558908" y="2026084"/>
                  <a:pt x="6482662" y="2031325"/>
                </a:cubicBezTo>
                <a:cubicBezTo>
                  <a:pt x="6406416" y="2036566"/>
                  <a:pt x="6179844" y="2031911"/>
                  <a:pt x="5908676" y="2031325"/>
                </a:cubicBezTo>
                <a:cubicBezTo>
                  <a:pt x="5637508" y="2030739"/>
                  <a:pt x="5509426" y="2056653"/>
                  <a:pt x="5233399" y="2031325"/>
                </a:cubicBezTo>
                <a:cubicBezTo>
                  <a:pt x="4957372" y="2005997"/>
                  <a:pt x="4869754" y="2044747"/>
                  <a:pt x="4659413" y="2031325"/>
                </a:cubicBezTo>
                <a:cubicBezTo>
                  <a:pt x="4449072" y="2017903"/>
                  <a:pt x="4164389" y="2003697"/>
                  <a:pt x="3882844" y="2031325"/>
                </a:cubicBezTo>
                <a:cubicBezTo>
                  <a:pt x="3601299" y="2058953"/>
                  <a:pt x="3283481" y="2073553"/>
                  <a:pt x="3004984" y="2031325"/>
                </a:cubicBezTo>
                <a:cubicBezTo>
                  <a:pt x="2726487" y="1989097"/>
                  <a:pt x="2382088" y="2072353"/>
                  <a:pt x="2127123" y="2031325"/>
                </a:cubicBezTo>
                <a:cubicBezTo>
                  <a:pt x="1872158" y="1990297"/>
                  <a:pt x="1637685" y="2007235"/>
                  <a:pt x="1451846" y="2031325"/>
                </a:cubicBezTo>
                <a:cubicBezTo>
                  <a:pt x="1266007" y="2055415"/>
                  <a:pt x="850570" y="1988894"/>
                  <a:pt x="573986" y="2031325"/>
                </a:cubicBezTo>
                <a:cubicBezTo>
                  <a:pt x="297402" y="2073756"/>
                  <a:pt x="125631" y="2003238"/>
                  <a:pt x="0" y="2031325"/>
                </a:cubicBezTo>
                <a:cubicBezTo>
                  <a:pt x="-18447" y="1712913"/>
                  <a:pt x="-30589" y="1615040"/>
                  <a:pt x="0" y="1354217"/>
                </a:cubicBezTo>
                <a:cubicBezTo>
                  <a:pt x="30589" y="1093394"/>
                  <a:pt x="12473" y="983868"/>
                  <a:pt x="0" y="697422"/>
                </a:cubicBezTo>
                <a:cubicBezTo>
                  <a:pt x="-12473" y="410976"/>
                  <a:pt x="17601" y="259939"/>
                  <a:pt x="0" y="0"/>
                </a:cubicBezTo>
                <a:close/>
              </a:path>
            </a:pathLst>
          </a:custGeom>
          <a:noFill/>
          <a:ln w="57150">
            <a:solidFill>
              <a:schemeClr val="tx1"/>
            </a:solidFill>
            <a:extLst>
              <a:ext uri="{C807C97D-BFC1-408E-A445-0C87EB9F89A2}">
                <ask:lineSketchStyleProps xmlns:ask="http://schemas.microsoft.com/office/drawing/2018/sketchyshapes" sd="512993337">
                  <a:prstGeom prst="rect">
                    <a:avLst/>
                  </a:prstGeom>
                  <ask:type>
                    <ask:lineSketchFreehand/>
                  </ask:type>
                </ask:lineSketchStyleProps>
              </a:ext>
            </a:extLst>
          </a:ln>
        </p:spPr>
        <p:txBody>
          <a:bodyPr wrap="square" lIns="91440" tIns="45720" rIns="91440" bIns="45720" anchor="t">
            <a:spAutoFit/>
          </a:bodyPr>
          <a:lstStyle/>
          <a:p>
            <a:pPr algn="ctr"/>
            <a:endParaRPr lang="en-US" b="1">
              <a:latin typeface="Montserrat"/>
            </a:endParaRPr>
          </a:p>
          <a:p>
            <a:pPr algn="ctr"/>
            <a:r>
              <a:rPr lang="en-US" b="1">
                <a:latin typeface="Montserrat"/>
              </a:rPr>
              <a:t>"</a:t>
            </a:r>
            <a:r>
              <a:rPr lang="en-US" sz="1800" b="1">
                <a:effectLst/>
                <a:latin typeface="Montserrat"/>
              </a:rPr>
              <a:t>One of the things I'm known for in my village, and my character, I'm a person who understands people that have a good character. I have a good relationship with most of my village. That was why I was first chosen as a member of the committee, and also Chair of that committee, managing that</a:t>
            </a:r>
            <a:r>
              <a:rPr lang="en-US" b="1">
                <a:latin typeface="Montserrat"/>
              </a:rPr>
              <a:t>."</a:t>
            </a:r>
            <a:endParaRPr lang="en-US" sz="1800" b="1">
              <a:effectLst/>
              <a:latin typeface="Montserrat"/>
            </a:endParaRPr>
          </a:p>
          <a:p>
            <a:pPr algn="ctr"/>
            <a:endParaRPr lang="en-US" b="1">
              <a:latin typeface="Montserrat"/>
            </a:endParaRPr>
          </a:p>
          <a:p>
            <a:pPr algn="ctr"/>
            <a:r>
              <a:rPr lang="en-US" b="1">
                <a:latin typeface="Montserrat"/>
              </a:rPr>
              <a:t>Adi</a:t>
            </a:r>
            <a:endParaRPr lang="en-US" sz="1700">
              <a:latin typeface="Montserrat"/>
            </a:endParaRPr>
          </a:p>
        </p:txBody>
      </p:sp>
      <p:pic>
        <p:nvPicPr>
          <p:cNvPr id="3" name="Picture 2" descr="A logo with a green and blue circle&#10;&#10;AI-generated content may be incorrect.">
            <a:extLst>
              <a:ext uri="{FF2B5EF4-FFF2-40B4-BE49-F238E27FC236}">
                <a16:creationId xmlns:a16="http://schemas.microsoft.com/office/drawing/2014/main" id="{9FE220FF-7045-F852-245D-A922D6909E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85" y="247679"/>
            <a:ext cx="2582686" cy="754460"/>
          </a:xfrm>
          <a:prstGeom prst="rect">
            <a:avLst/>
          </a:prstGeom>
        </p:spPr>
      </p:pic>
      <p:sp>
        <p:nvSpPr>
          <p:cNvPr id="2" name="TextBox 1">
            <a:extLst>
              <a:ext uri="{FF2B5EF4-FFF2-40B4-BE49-F238E27FC236}">
                <a16:creationId xmlns:a16="http://schemas.microsoft.com/office/drawing/2014/main" id="{7850196C-059F-110A-7002-99956E0D086A}"/>
              </a:ext>
            </a:extLst>
          </p:cNvPr>
          <p:cNvSpPr txBox="1"/>
          <p:nvPr/>
        </p:nvSpPr>
        <p:spPr>
          <a:xfrm>
            <a:off x="206829" y="163285"/>
            <a:ext cx="1262741" cy="1046440"/>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a:t>
            </a:r>
          </a:p>
          <a:p>
            <a:pPr algn="ctr"/>
            <a:r>
              <a:rPr lang="en-GB" sz="4400" b="1" dirty="0">
                <a:latin typeface="Montserrat" pitchFamily="2" charset="0"/>
              </a:rPr>
              <a:t>6</a:t>
            </a:r>
            <a:endParaRPr lang="en-US" sz="4400" b="1" dirty="0">
              <a:latin typeface="Montserrat" pitchFamily="2" charset="0"/>
            </a:endParaRPr>
          </a:p>
        </p:txBody>
      </p:sp>
    </p:spTree>
    <p:extLst>
      <p:ext uri="{BB962C8B-B14F-4D97-AF65-F5344CB8AC3E}">
        <p14:creationId xmlns:p14="http://schemas.microsoft.com/office/powerpoint/2010/main" val="3303405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E863FDA4-DD65-541F-F090-91ADC1C6812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4496" b="20518"/>
          <a:stretch>
            <a:fillRect/>
          </a:stretch>
        </p:blipFill>
        <p:spPr>
          <a:xfrm>
            <a:off x="20" y="1282"/>
            <a:ext cx="12191980" cy="6856718"/>
          </a:xfrm>
          <a:prstGeom prst="rect">
            <a:avLst/>
          </a:prstGeom>
        </p:spPr>
      </p:pic>
    </p:spTree>
    <p:extLst>
      <p:ext uri="{BB962C8B-B14F-4D97-AF65-F5344CB8AC3E}">
        <p14:creationId xmlns:p14="http://schemas.microsoft.com/office/powerpoint/2010/main" val="25345660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BF4CCF-0434-327E-6097-0A707D8EC2D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7E1A54E3-4FDA-9394-C5BF-3CD8F48A9F44}"/>
              </a:ext>
            </a:extLst>
          </p:cNvPr>
          <p:cNvSpPr txBox="1"/>
          <p:nvPr/>
        </p:nvSpPr>
        <p:spPr>
          <a:xfrm>
            <a:off x="304800" y="6204416"/>
            <a:ext cx="5940357" cy="369332"/>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credit: Louise Norton, CAFOD</a:t>
            </a:r>
          </a:p>
        </p:txBody>
      </p:sp>
      <p:graphicFrame>
        <p:nvGraphicFramePr>
          <p:cNvPr id="8" name="Table 7">
            <a:extLst>
              <a:ext uri="{FF2B5EF4-FFF2-40B4-BE49-F238E27FC236}">
                <a16:creationId xmlns:a16="http://schemas.microsoft.com/office/drawing/2014/main" id="{6B388F4C-4DCD-5145-6A78-03542CF944A3}"/>
              </a:ext>
            </a:extLst>
          </p:cNvPr>
          <p:cNvGraphicFramePr>
            <a:graphicFrameLocks noGrp="1"/>
          </p:cNvGraphicFramePr>
          <p:nvPr>
            <p:extLst>
              <p:ext uri="{D42A27DB-BD31-4B8C-83A1-F6EECF244321}">
                <p14:modId xmlns:p14="http://schemas.microsoft.com/office/powerpoint/2010/main" val="924447438"/>
              </p:ext>
            </p:extLst>
          </p:nvPr>
        </p:nvGraphicFramePr>
        <p:xfrm>
          <a:off x="582382" y="4442844"/>
          <a:ext cx="11027227" cy="915740"/>
        </p:xfrm>
        <a:graphic>
          <a:graphicData uri="http://schemas.openxmlformats.org/drawingml/2006/table">
            <a:tbl>
              <a:tblPr/>
              <a:tblGrid>
                <a:gridCol w="11027227">
                  <a:extLst>
                    <a:ext uri="{9D8B030D-6E8A-4147-A177-3AD203B41FA5}">
                      <a16:colId xmlns:a16="http://schemas.microsoft.com/office/drawing/2014/main" val="1987969688"/>
                    </a:ext>
                  </a:extLst>
                </a:gridCol>
              </a:tblGrid>
              <a:tr h="754461">
                <a:tc>
                  <a:txBody>
                    <a:bodyPr/>
                    <a:lstStyle/>
                    <a:p>
                      <a:pPr rtl="0" fontAlgn="base"/>
                      <a:r>
                        <a:rPr lang="en-US" sz="1800">
                          <a:effectLst/>
                          <a:latin typeface="Montserrat"/>
                        </a:rPr>
                        <a:t>The Borana community live in southern Ethiopia. It is a pastoralist community which means they rely on animals. Typically, they would have moved with the animals but now they also farm on the land. </a:t>
                      </a:r>
                    </a:p>
                  </a:txBody>
                  <a:tcPr marL="0" marR="0" marT="46390" marB="46390">
                    <a:lnL>
                      <a:noFill/>
                    </a:lnL>
                    <a:lnR>
                      <a:noFill/>
                    </a:lnR>
                    <a:lnT>
                      <a:noFill/>
                    </a:lnT>
                    <a:lnB>
                      <a:noFill/>
                    </a:lnB>
                    <a:solidFill>
                      <a:schemeClr val="bg1"/>
                    </a:solidFill>
                  </a:tcPr>
                </a:tc>
                <a:extLst>
                  <a:ext uri="{0D108BD9-81ED-4DB2-BD59-A6C34878D82A}">
                    <a16:rowId xmlns:a16="http://schemas.microsoft.com/office/drawing/2014/main" val="1439644624"/>
                  </a:ext>
                </a:extLst>
              </a:tr>
            </a:tbl>
          </a:graphicData>
        </a:graphic>
      </p:graphicFrame>
      <p:sp>
        <p:nvSpPr>
          <p:cNvPr id="10" name="TextBox 9">
            <a:extLst>
              <a:ext uri="{FF2B5EF4-FFF2-40B4-BE49-F238E27FC236}">
                <a16:creationId xmlns:a16="http://schemas.microsoft.com/office/drawing/2014/main" id="{CC44A854-B93C-AD51-57DB-50838D68A5D3}"/>
              </a:ext>
            </a:extLst>
          </p:cNvPr>
          <p:cNvSpPr txBox="1"/>
          <p:nvPr/>
        </p:nvSpPr>
        <p:spPr>
          <a:xfrm>
            <a:off x="1031417" y="1549012"/>
            <a:ext cx="10129159" cy="2308324"/>
          </a:xfrm>
          <a:custGeom>
            <a:avLst/>
            <a:gdLst>
              <a:gd name="connsiteX0" fmla="*/ 0 w 10129159"/>
              <a:gd name="connsiteY0" fmla="*/ 0 h 2308324"/>
              <a:gd name="connsiteX1" fmla="*/ 371402 w 10129159"/>
              <a:gd name="connsiteY1" fmla="*/ 0 h 2308324"/>
              <a:gd name="connsiteX2" fmla="*/ 844097 w 10129159"/>
              <a:gd name="connsiteY2" fmla="*/ 0 h 2308324"/>
              <a:gd name="connsiteX3" fmla="*/ 1620665 w 10129159"/>
              <a:gd name="connsiteY3" fmla="*/ 0 h 2308324"/>
              <a:gd name="connsiteX4" fmla="*/ 2397234 w 10129159"/>
              <a:gd name="connsiteY4" fmla="*/ 0 h 2308324"/>
              <a:gd name="connsiteX5" fmla="*/ 3072512 w 10129159"/>
              <a:gd name="connsiteY5" fmla="*/ 0 h 2308324"/>
              <a:gd name="connsiteX6" fmla="*/ 3443914 w 10129159"/>
              <a:gd name="connsiteY6" fmla="*/ 0 h 2308324"/>
              <a:gd name="connsiteX7" fmla="*/ 4220483 w 10129159"/>
              <a:gd name="connsiteY7" fmla="*/ 0 h 2308324"/>
              <a:gd name="connsiteX8" fmla="*/ 4895760 w 10129159"/>
              <a:gd name="connsiteY8" fmla="*/ 0 h 2308324"/>
              <a:gd name="connsiteX9" fmla="*/ 5571037 w 10129159"/>
              <a:gd name="connsiteY9" fmla="*/ 0 h 2308324"/>
              <a:gd name="connsiteX10" fmla="*/ 6043732 w 10129159"/>
              <a:gd name="connsiteY10" fmla="*/ 0 h 2308324"/>
              <a:gd name="connsiteX11" fmla="*/ 6415134 w 10129159"/>
              <a:gd name="connsiteY11" fmla="*/ 0 h 2308324"/>
              <a:gd name="connsiteX12" fmla="*/ 7090411 w 10129159"/>
              <a:gd name="connsiteY12" fmla="*/ 0 h 2308324"/>
              <a:gd name="connsiteX13" fmla="*/ 7968272 w 10129159"/>
              <a:gd name="connsiteY13" fmla="*/ 0 h 2308324"/>
              <a:gd name="connsiteX14" fmla="*/ 8643549 w 10129159"/>
              <a:gd name="connsiteY14" fmla="*/ 0 h 2308324"/>
              <a:gd name="connsiteX15" fmla="*/ 9420118 w 10129159"/>
              <a:gd name="connsiteY15" fmla="*/ 0 h 2308324"/>
              <a:gd name="connsiteX16" fmla="*/ 10129159 w 10129159"/>
              <a:gd name="connsiteY16" fmla="*/ 0 h 2308324"/>
              <a:gd name="connsiteX17" fmla="*/ 10129159 w 10129159"/>
              <a:gd name="connsiteY17" fmla="*/ 507831 h 2308324"/>
              <a:gd name="connsiteX18" fmla="*/ 10129159 w 10129159"/>
              <a:gd name="connsiteY18" fmla="*/ 1038746 h 2308324"/>
              <a:gd name="connsiteX19" fmla="*/ 10129159 w 10129159"/>
              <a:gd name="connsiteY19" fmla="*/ 1592744 h 2308324"/>
              <a:gd name="connsiteX20" fmla="*/ 10129159 w 10129159"/>
              <a:gd name="connsiteY20" fmla="*/ 2308324 h 2308324"/>
              <a:gd name="connsiteX21" fmla="*/ 9757757 w 10129159"/>
              <a:gd name="connsiteY21" fmla="*/ 2308324 h 2308324"/>
              <a:gd name="connsiteX22" fmla="*/ 9082479 w 10129159"/>
              <a:gd name="connsiteY22" fmla="*/ 2308324 h 2308324"/>
              <a:gd name="connsiteX23" fmla="*/ 8407202 w 10129159"/>
              <a:gd name="connsiteY23" fmla="*/ 2308324 h 2308324"/>
              <a:gd name="connsiteX24" fmla="*/ 7529342 w 10129159"/>
              <a:gd name="connsiteY24" fmla="*/ 2308324 h 2308324"/>
              <a:gd name="connsiteX25" fmla="*/ 7157939 w 10129159"/>
              <a:gd name="connsiteY25" fmla="*/ 2308324 h 2308324"/>
              <a:gd name="connsiteX26" fmla="*/ 6583953 w 10129159"/>
              <a:gd name="connsiteY26" fmla="*/ 2308324 h 2308324"/>
              <a:gd name="connsiteX27" fmla="*/ 5908676 w 10129159"/>
              <a:gd name="connsiteY27" fmla="*/ 2308324 h 2308324"/>
              <a:gd name="connsiteX28" fmla="*/ 5334690 w 10129159"/>
              <a:gd name="connsiteY28" fmla="*/ 2308324 h 2308324"/>
              <a:gd name="connsiteX29" fmla="*/ 4558122 w 10129159"/>
              <a:gd name="connsiteY29" fmla="*/ 2308324 h 2308324"/>
              <a:gd name="connsiteX30" fmla="*/ 3680261 w 10129159"/>
              <a:gd name="connsiteY30" fmla="*/ 2308324 h 2308324"/>
              <a:gd name="connsiteX31" fmla="*/ 2802401 w 10129159"/>
              <a:gd name="connsiteY31" fmla="*/ 2308324 h 2308324"/>
              <a:gd name="connsiteX32" fmla="*/ 2127123 w 10129159"/>
              <a:gd name="connsiteY32" fmla="*/ 2308324 h 2308324"/>
              <a:gd name="connsiteX33" fmla="*/ 1249263 w 10129159"/>
              <a:gd name="connsiteY33" fmla="*/ 2308324 h 2308324"/>
              <a:gd name="connsiteX34" fmla="*/ 776569 w 10129159"/>
              <a:gd name="connsiteY34" fmla="*/ 2308324 h 2308324"/>
              <a:gd name="connsiteX35" fmla="*/ 0 w 10129159"/>
              <a:gd name="connsiteY35" fmla="*/ 2308324 h 2308324"/>
              <a:gd name="connsiteX36" fmla="*/ 0 w 10129159"/>
              <a:gd name="connsiteY36" fmla="*/ 1777409 h 2308324"/>
              <a:gd name="connsiteX37" fmla="*/ 0 w 10129159"/>
              <a:gd name="connsiteY37" fmla="*/ 1269578 h 2308324"/>
              <a:gd name="connsiteX38" fmla="*/ 0 w 10129159"/>
              <a:gd name="connsiteY38" fmla="*/ 715580 h 2308324"/>
              <a:gd name="connsiteX39" fmla="*/ 0 w 10129159"/>
              <a:gd name="connsiteY39" fmla="*/ 0 h 230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29159" h="2308324" extrusionOk="0">
                <a:moveTo>
                  <a:pt x="0" y="0"/>
                </a:moveTo>
                <a:cubicBezTo>
                  <a:pt x="92260" y="-7085"/>
                  <a:pt x="272712" y="-7019"/>
                  <a:pt x="371402" y="0"/>
                </a:cubicBezTo>
                <a:cubicBezTo>
                  <a:pt x="470092" y="7019"/>
                  <a:pt x="631057" y="1671"/>
                  <a:pt x="844097" y="0"/>
                </a:cubicBezTo>
                <a:cubicBezTo>
                  <a:pt x="1057138" y="-1671"/>
                  <a:pt x="1462802" y="-38754"/>
                  <a:pt x="1620665" y="0"/>
                </a:cubicBezTo>
                <a:cubicBezTo>
                  <a:pt x="1778528" y="38754"/>
                  <a:pt x="2123464" y="-28119"/>
                  <a:pt x="2397234" y="0"/>
                </a:cubicBezTo>
                <a:cubicBezTo>
                  <a:pt x="2671004" y="28119"/>
                  <a:pt x="2771408" y="27072"/>
                  <a:pt x="3072512" y="0"/>
                </a:cubicBezTo>
                <a:cubicBezTo>
                  <a:pt x="3373616" y="-27072"/>
                  <a:pt x="3327934" y="-3248"/>
                  <a:pt x="3443914" y="0"/>
                </a:cubicBezTo>
                <a:cubicBezTo>
                  <a:pt x="3559894" y="3248"/>
                  <a:pt x="4017587" y="26822"/>
                  <a:pt x="4220483" y="0"/>
                </a:cubicBezTo>
                <a:cubicBezTo>
                  <a:pt x="4423379" y="-26822"/>
                  <a:pt x="4599181" y="20203"/>
                  <a:pt x="4895760" y="0"/>
                </a:cubicBezTo>
                <a:cubicBezTo>
                  <a:pt x="5192339" y="-20203"/>
                  <a:pt x="5348486" y="5744"/>
                  <a:pt x="5571037" y="0"/>
                </a:cubicBezTo>
                <a:cubicBezTo>
                  <a:pt x="5793588" y="-5744"/>
                  <a:pt x="5886699" y="13828"/>
                  <a:pt x="6043732" y="0"/>
                </a:cubicBezTo>
                <a:cubicBezTo>
                  <a:pt x="6200766" y="-13828"/>
                  <a:pt x="6238131" y="-1710"/>
                  <a:pt x="6415134" y="0"/>
                </a:cubicBezTo>
                <a:cubicBezTo>
                  <a:pt x="6592137" y="1710"/>
                  <a:pt x="6754112" y="-19350"/>
                  <a:pt x="7090411" y="0"/>
                </a:cubicBezTo>
                <a:cubicBezTo>
                  <a:pt x="7426710" y="19350"/>
                  <a:pt x="7760579" y="-36016"/>
                  <a:pt x="7968272" y="0"/>
                </a:cubicBezTo>
                <a:cubicBezTo>
                  <a:pt x="8175965" y="36016"/>
                  <a:pt x="8423554" y="4327"/>
                  <a:pt x="8643549" y="0"/>
                </a:cubicBezTo>
                <a:cubicBezTo>
                  <a:pt x="8863544" y="-4327"/>
                  <a:pt x="9215784" y="9086"/>
                  <a:pt x="9420118" y="0"/>
                </a:cubicBezTo>
                <a:cubicBezTo>
                  <a:pt x="9624452" y="-9086"/>
                  <a:pt x="9782981" y="20499"/>
                  <a:pt x="10129159" y="0"/>
                </a:cubicBezTo>
                <a:cubicBezTo>
                  <a:pt x="10142782" y="191475"/>
                  <a:pt x="10116235" y="370850"/>
                  <a:pt x="10129159" y="507831"/>
                </a:cubicBezTo>
                <a:cubicBezTo>
                  <a:pt x="10142083" y="644812"/>
                  <a:pt x="10137971" y="898801"/>
                  <a:pt x="10129159" y="1038746"/>
                </a:cubicBezTo>
                <a:cubicBezTo>
                  <a:pt x="10120347" y="1178692"/>
                  <a:pt x="10131515" y="1323124"/>
                  <a:pt x="10129159" y="1592744"/>
                </a:cubicBezTo>
                <a:cubicBezTo>
                  <a:pt x="10126803" y="1862364"/>
                  <a:pt x="10144673" y="2159124"/>
                  <a:pt x="10129159" y="2308324"/>
                </a:cubicBezTo>
                <a:cubicBezTo>
                  <a:pt x="9996378" y="2300436"/>
                  <a:pt x="9920009" y="2294465"/>
                  <a:pt x="9757757" y="2308324"/>
                </a:cubicBezTo>
                <a:cubicBezTo>
                  <a:pt x="9595505" y="2322183"/>
                  <a:pt x="9276570" y="2318369"/>
                  <a:pt x="9082479" y="2308324"/>
                </a:cubicBezTo>
                <a:cubicBezTo>
                  <a:pt x="8888388" y="2298279"/>
                  <a:pt x="8676563" y="2302168"/>
                  <a:pt x="8407202" y="2308324"/>
                </a:cubicBezTo>
                <a:cubicBezTo>
                  <a:pt x="8137841" y="2314480"/>
                  <a:pt x="7965580" y="2276572"/>
                  <a:pt x="7529342" y="2308324"/>
                </a:cubicBezTo>
                <a:cubicBezTo>
                  <a:pt x="7093104" y="2340076"/>
                  <a:pt x="7243693" y="2303410"/>
                  <a:pt x="7157939" y="2308324"/>
                </a:cubicBezTo>
                <a:cubicBezTo>
                  <a:pt x="7072185" y="2313238"/>
                  <a:pt x="6855121" y="2308910"/>
                  <a:pt x="6583953" y="2308324"/>
                </a:cubicBezTo>
                <a:cubicBezTo>
                  <a:pt x="6312785" y="2307738"/>
                  <a:pt x="6184703" y="2333652"/>
                  <a:pt x="5908676" y="2308324"/>
                </a:cubicBezTo>
                <a:cubicBezTo>
                  <a:pt x="5632649" y="2282996"/>
                  <a:pt x="5545031" y="2321746"/>
                  <a:pt x="5334690" y="2308324"/>
                </a:cubicBezTo>
                <a:cubicBezTo>
                  <a:pt x="5124349" y="2294902"/>
                  <a:pt x="4836351" y="2278715"/>
                  <a:pt x="4558122" y="2308324"/>
                </a:cubicBezTo>
                <a:cubicBezTo>
                  <a:pt x="4279893" y="2337933"/>
                  <a:pt x="3961982" y="2351642"/>
                  <a:pt x="3680261" y="2308324"/>
                </a:cubicBezTo>
                <a:cubicBezTo>
                  <a:pt x="3398540" y="2265006"/>
                  <a:pt x="3053728" y="2347790"/>
                  <a:pt x="2802401" y="2308324"/>
                </a:cubicBezTo>
                <a:cubicBezTo>
                  <a:pt x="2551074" y="2268858"/>
                  <a:pt x="2317638" y="2287613"/>
                  <a:pt x="2127123" y="2308324"/>
                </a:cubicBezTo>
                <a:cubicBezTo>
                  <a:pt x="1936608" y="2329035"/>
                  <a:pt x="1525847" y="2265893"/>
                  <a:pt x="1249263" y="2308324"/>
                </a:cubicBezTo>
                <a:cubicBezTo>
                  <a:pt x="972679" y="2350755"/>
                  <a:pt x="892870" y="2331309"/>
                  <a:pt x="776569" y="2308324"/>
                </a:cubicBezTo>
                <a:cubicBezTo>
                  <a:pt x="660268" y="2285339"/>
                  <a:pt x="355759" y="2344205"/>
                  <a:pt x="0" y="2308324"/>
                </a:cubicBezTo>
                <a:cubicBezTo>
                  <a:pt x="11251" y="2067841"/>
                  <a:pt x="2356" y="1964636"/>
                  <a:pt x="0" y="1777409"/>
                </a:cubicBezTo>
                <a:cubicBezTo>
                  <a:pt x="-2356" y="1590183"/>
                  <a:pt x="6078" y="1394802"/>
                  <a:pt x="0" y="1269578"/>
                </a:cubicBezTo>
                <a:cubicBezTo>
                  <a:pt x="-6078" y="1144354"/>
                  <a:pt x="-2356" y="929083"/>
                  <a:pt x="0" y="715580"/>
                </a:cubicBezTo>
                <a:cubicBezTo>
                  <a:pt x="2356" y="502077"/>
                  <a:pt x="-20830" y="308811"/>
                  <a:pt x="0" y="0"/>
                </a:cubicBezTo>
                <a:close/>
              </a:path>
            </a:pathLst>
          </a:custGeom>
          <a:noFill/>
          <a:ln w="57150">
            <a:solidFill>
              <a:schemeClr val="tx1"/>
            </a:solidFill>
            <a:extLst>
              <a:ext uri="{C807C97D-BFC1-408E-A445-0C87EB9F89A2}">
                <ask:lineSketchStyleProps xmlns:ask="http://schemas.microsoft.com/office/drawing/2018/sketchyshapes" sd="512993337">
                  <a:prstGeom prst="rect">
                    <a:avLst/>
                  </a:prstGeom>
                  <ask:type>
                    <ask:lineSketchFreehand/>
                  </ask:type>
                </ask:lineSketchStyleProps>
              </a:ext>
            </a:extLst>
          </a:ln>
        </p:spPr>
        <p:txBody>
          <a:bodyPr wrap="square" lIns="91440" tIns="45720" rIns="91440" bIns="45720" anchor="t">
            <a:spAutoFit/>
          </a:bodyPr>
          <a:lstStyle/>
          <a:p>
            <a:endParaRPr lang="en-US" sz="1600" b="1">
              <a:solidFill>
                <a:srgbClr val="000000"/>
              </a:solidFill>
              <a:latin typeface="Montserrat"/>
            </a:endParaRPr>
          </a:p>
          <a:p>
            <a:pPr algn="ctr">
              <a:buNone/>
            </a:pPr>
            <a:r>
              <a:rPr lang="en-US" sz="1600" b="1">
                <a:solidFill>
                  <a:srgbClr val="000000"/>
                </a:solidFill>
                <a:latin typeface="Montserrat"/>
              </a:rPr>
              <a:t>"</a:t>
            </a:r>
            <a:r>
              <a:rPr lang="en-US" sz="1600" b="1" i="0">
                <a:solidFill>
                  <a:srgbClr val="000000"/>
                </a:solidFill>
                <a:effectLst/>
                <a:latin typeface="Montserrat"/>
              </a:rPr>
              <a:t>I think climate change is already happening in Borana, from time to time. The worst drought was two years ago - between 2022 and 2023 according to the Ethiopian calendar. That drought period was really the worst drought and extremely affected this community, and more than 3.3 million livestock were lost from this community. Almost the whole livestock was lost as a result of drought, and it affected the whole community. From the top down, almost all communities lost their livestock as a result of the past drought period</a:t>
            </a:r>
            <a:r>
              <a:rPr lang="en-US" sz="1600" b="1">
                <a:solidFill>
                  <a:srgbClr val="000000"/>
                </a:solidFill>
                <a:latin typeface="Montserrat"/>
              </a:rPr>
              <a:t>."</a:t>
            </a:r>
            <a:endParaRPr lang="en-US"/>
          </a:p>
          <a:p>
            <a:pPr>
              <a:buNone/>
            </a:pPr>
            <a:endParaRPr lang="en-US" sz="1600" b="1" dirty="0">
              <a:solidFill>
                <a:srgbClr val="000000"/>
              </a:solidFill>
              <a:latin typeface="Montserrat" panose="00000500000000000000" pitchFamily="2" charset="0"/>
            </a:endParaRPr>
          </a:p>
          <a:p>
            <a:pPr algn="ctr">
              <a:buNone/>
            </a:pPr>
            <a:r>
              <a:rPr lang="en-US" sz="1600" b="1" i="0" dirty="0" err="1">
                <a:solidFill>
                  <a:srgbClr val="000000"/>
                </a:solidFill>
                <a:effectLst/>
                <a:latin typeface="Montserrat" panose="00000500000000000000" pitchFamily="2" charset="0"/>
              </a:rPr>
              <a:t>Abbiott</a:t>
            </a:r>
            <a:endParaRPr lang="en-US" sz="1600" b="1" i="0" dirty="0">
              <a:solidFill>
                <a:srgbClr val="000000"/>
              </a:solidFill>
              <a:effectLst/>
              <a:latin typeface="Montserrat" panose="00000500000000000000" pitchFamily="2" charset="0"/>
            </a:endParaRPr>
          </a:p>
        </p:txBody>
      </p:sp>
      <p:pic>
        <p:nvPicPr>
          <p:cNvPr id="3" name="Picture 2" descr="A logo with a green and blue circle&#10;&#10;AI-generated content may be incorrect.">
            <a:extLst>
              <a:ext uri="{FF2B5EF4-FFF2-40B4-BE49-F238E27FC236}">
                <a16:creationId xmlns:a16="http://schemas.microsoft.com/office/drawing/2014/main" id="{942B396E-C020-0F85-F5D6-DF3135A5E5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85" y="247679"/>
            <a:ext cx="2582686" cy="754460"/>
          </a:xfrm>
          <a:prstGeom prst="rect">
            <a:avLst/>
          </a:prstGeom>
        </p:spPr>
      </p:pic>
      <p:sp>
        <p:nvSpPr>
          <p:cNvPr id="2" name="TextBox 1">
            <a:extLst>
              <a:ext uri="{FF2B5EF4-FFF2-40B4-BE49-F238E27FC236}">
                <a16:creationId xmlns:a16="http://schemas.microsoft.com/office/drawing/2014/main" id="{9A92CC12-D2E3-9643-FA0B-4C0D90E25F7D}"/>
              </a:ext>
            </a:extLst>
          </p:cNvPr>
          <p:cNvSpPr txBox="1"/>
          <p:nvPr/>
        </p:nvSpPr>
        <p:spPr>
          <a:xfrm>
            <a:off x="206829" y="163285"/>
            <a:ext cx="1262741" cy="1046440"/>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a:t>
            </a:r>
          </a:p>
          <a:p>
            <a:pPr algn="ctr"/>
            <a:r>
              <a:rPr lang="en-GB" sz="4400" b="1" dirty="0">
                <a:latin typeface="Montserrat" pitchFamily="2" charset="0"/>
              </a:rPr>
              <a:t>7</a:t>
            </a:r>
            <a:endParaRPr lang="en-US" sz="4400" b="1" dirty="0">
              <a:latin typeface="Montserrat" pitchFamily="2" charset="0"/>
            </a:endParaRPr>
          </a:p>
        </p:txBody>
      </p:sp>
    </p:spTree>
    <p:extLst>
      <p:ext uri="{BB962C8B-B14F-4D97-AF65-F5344CB8AC3E}">
        <p14:creationId xmlns:p14="http://schemas.microsoft.com/office/powerpoint/2010/main" val="7372964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person smiling at camera&#10;&#10;AI-generated content may be incorrect.">
            <a:extLst>
              <a:ext uri="{FF2B5EF4-FFF2-40B4-BE49-F238E27FC236}">
                <a16:creationId xmlns:a16="http://schemas.microsoft.com/office/drawing/2014/main" id="{A5B9CE0E-4F98-3248-75D1-027B6489B95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007" b="23007"/>
          <a:stretch>
            <a:fillRect/>
          </a:stretch>
        </p:blipFill>
        <p:spPr>
          <a:xfrm>
            <a:off x="20" y="1282"/>
            <a:ext cx="12191980" cy="6856718"/>
          </a:xfrm>
          <a:prstGeom prst="rect">
            <a:avLst/>
          </a:prstGeom>
        </p:spPr>
      </p:pic>
    </p:spTree>
    <p:extLst>
      <p:ext uri="{BB962C8B-B14F-4D97-AF65-F5344CB8AC3E}">
        <p14:creationId xmlns:p14="http://schemas.microsoft.com/office/powerpoint/2010/main" val="3882121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8316-3FF1-C2AA-9419-814DB6B7AAC2}"/>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FDA0C173-105C-C720-46C6-F73AD99BCD57}"/>
              </a:ext>
            </a:extLst>
          </p:cNvPr>
          <p:cNvSpPr txBox="1"/>
          <p:nvPr/>
        </p:nvSpPr>
        <p:spPr>
          <a:xfrm>
            <a:off x="304800" y="6204416"/>
            <a:ext cx="5940357" cy="369332"/>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credit: Louise Norton, CAFOD</a:t>
            </a:r>
          </a:p>
        </p:txBody>
      </p:sp>
      <p:graphicFrame>
        <p:nvGraphicFramePr>
          <p:cNvPr id="8" name="Table 7">
            <a:extLst>
              <a:ext uri="{FF2B5EF4-FFF2-40B4-BE49-F238E27FC236}">
                <a16:creationId xmlns:a16="http://schemas.microsoft.com/office/drawing/2014/main" id="{CAE0FAF0-8F14-756B-75F9-26C8E40FB898}"/>
              </a:ext>
            </a:extLst>
          </p:cNvPr>
          <p:cNvGraphicFramePr>
            <a:graphicFrameLocks noGrp="1"/>
          </p:cNvGraphicFramePr>
          <p:nvPr>
            <p:extLst>
              <p:ext uri="{D42A27DB-BD31-4B8C-83A1-F6EECF244321}">
                <p14:modId xmlns:p14="http://schemas.microsoft.com/office/powerpoint/2010/main" val="253640943"/>
              </p:ext>
            </p:extLst>
          </p:nvPr>
        </p:nvGraphicFramePr>
        <p:xfrm>
          <a:off x="582382" y="3274173"/>
          <a:ext cx="11027227" cy="1842861"/>
        </p:xfrm>
        <a:graphic>
          <a:graphicData uri="http://schemas.openxmlformats.org/drawingml/2006/table">
            <a:tbl>
              <a:tblPr/>
              <a:tblGrid>
                <a:gridCol w="11027227">
                  <a:extLst>
                    <a:ext uri="{9D8B030D-6E8A-4147-A177-3AD203B41FA5}">
                      <a16:colId xmlns:a16="http://schemas.microsoft.com/office/drawing/2014/main" val="1987969688"/>
                    </a:ext>
                  </a:extLst>
                </a:gridCol>
              </a:tblGrid>
              <a:tr h="1842861">
                <a:tc>
                  <a:txBody>
                    <a:bodyPr/>
                    <a:lstStyle/>
                    <a:p>
                      <a:pPr rtl="0" fontAlgn="base"/>
                      <a:r>
                        <a:rPr lang="en-US" sz="1800">
                          <a:effectLst/>
                          <a:latin typeface="Montserrat"/>
                        </a:rPr>
                        <a:t>Teamrat is the CAFOD representative in Ethiopia. She leads all the projects in Ethiopia which means that she would have worked closely with Abbiott in delivering the water tank project.</a:t>
                      </a:r>
                    </a:p>
                    <a:p>
                      <a:pPr rtl="0" fontAlgn="base"/>
                      <a:endParaRPr lang="en-US" sz="1800">
                        <a:effectLst/>
                        <a:latin typeface="Montserrat" pitchFamily="2" charset="0"/>
                      </a:endParaRPr>
                    </a:p>
                    <a:p>
                      <a:pPr rtl="0" fontAlgn="base"/>
                      <a:r>
                        <a:rPr lang="en-US" sz="1800">
                          <a:effectLst/>
                          <a:latin typeface="Montserrat" pitchFamily="2" charset="0"/>
                        </a:rPr>
                        <a:t>She told us that only 1% of the population of Ethiopia are Catholics and yet they are the second largest provider of education and healthcare in Ethiopia after the government. </a:t>
                      </a:r>
                      <a:endParaRPr lang="en-US" sz="1800" b="0" i="0" kern="1200">
                        <a:solidFill>
                          <a:schemeClr val="tx1"/>
                        </a:solidFill>
                        <a:effectLst/>
                        <a:latin typeface="Montserrat" pitchFamily="2" charset="0"/>
                        <a:ea typeface="+mn-ea"/>
                        <a:cs typeface="+mn-cs"/>
                      </a:endParaRPr>
                    </a:p>
                  </a:txBody>
                  <a:tcPr marL="0" marR="0" marT="46390" marB="46390">
                    <a:lnL>
                      <a:noFill/>
                    </a:lnL>
                    <a:lnR>
                      <a:noFill/>
                    </a:lnR>
                    <a:lnT>
                      <a:noFill/>
                    </a:lnT>
                    <a:lnB>
                      <a:noFill/>
                    </a:lnB>
                    <a:solidFill>
                      <a:schemeClr val="bg1"/>
                    </a:solidFill>
                  </a:tcPr>
                </a:tc>
                <a:extLst>
                  <a:ext uri="{0D108BD9-81ED-4DB2-BD59-A6C34878D82A}">
                    <a16:rowId xmlns:a16="http://schemas.microsoft.com/office/drawing/2014/main" val="1439644624"/>
                  </a:ext>
                </a:extLst>
              </a:tr>
            </a:tbl>
          </a:graphicData>
        </a:graphic>
      </p:graphicFrame>
      <p:sp>
        <p:nvSpPr>
          <p:cNvPr id="10" name="TextBox 9">
            <a:extLst>
              <a:ext uri="{FF2B5EF4-FFF2-40B4-BE49-F238E27FC236}">
                <a16:creationId xmlns:a16="http://schemas.microsoft.com/office/drawing/2014/main" id="{D0753CD8-328B-D27A-830B-8FC88A721105}"/>
              </a:ext>
            </a:extLst>
          </p:cNvPr>
          <p:cNvSpPr txBox="1"/>
          <p:nvPr/>
        </p:nvSpPr>
        <p:spPr>
          <a:xfrm>
            <a:off x="1031417" y="1549012"/>
            <a:ext cx="10129159" cy="1461939"/>
          </a:xfrm>
          <a:custGeom>
            <a:avLst/>
            <a:gdLst>
              <a:gd name="connsiteX0" fmla="*/ 0 w 10129159"/>
              <a:gd name="connsiteY0" fmla="*/ 0 h 1461939"/>
              <a:gd name="connsiteX1" fmla="*/ 371402 w 10129159"/>
              <a:gd name="connsiteY1" fmla="*/ 0 h 1461939"/>
              <a:gd name="connsiteX2" fmla="*/ 844097 w 10129159"/>
              <a:gd name="connsiteY2" fmla="*/ 0 h 1461939"/>
              <a:gd name="connsiteX3" fmla="*/ 1620665 w 10129159"/>
              <a:gd name="connsiteY3" fmla="*/ 0 h 1461939"/>
              <a:gd name="connsiteX4" fmla="*/ 2397234 w 10129159"/>
              <a:gd name="connsiteY4" fmla="*/ 0 h 1461939"/>
              <a:gd name="connsiteX5" fmla="*/ 3072512 w 10129159"/>
              <a:gd name="connsiteY5" fmla="*/ 0 h 1461939"/>
              <a:gd name="connsiteX6" fmla="*/ 3443914 w 10129159"/>
              <a:gd name="connsiteY6" fmla="*/ 0 h 1461939"/>
              <a:gd name="connsiteX7" fmla="*/ 4220483 w 10129159"/>
              <a:gd name="connsiteY7" fmla="*/ 0 h 1461939"/>
              <a:gd name="connsiteX8" fmla="*/ 4895760 w 10129159"/>
              <a:gd name="connsiteY8" fmla="*/ 0 h 1461939"/>
              <a:gd name="connsiteX9" fmla="*/ 5571037 w 10129159"/>
              <a:gd name="connsiteY9" fmla="*/ 0 h 1461939"/>
              <a:gd name="connsiteX10" fmla="*/ 6043732 w 10129159"/>
              <a:gd name="connsiteY10" fmla="*/ 0 h 1461939"/>
              <a:gd name="connsiteX11" fmla="*/ 6415134 w 10129159"/>
              <a:gd name="connsiteY11" fmla="*/ 0 h 1461939"/>
              <a:gd name="connsiteX12" fmla="*/ 7090411 w 10129159"/>
              <a:gd name="connsiteY12" fmla="*/ 0 h 1461939"/>
              <a:gd name="connsiteX13" fmla="*/ 7968272 w 10129159"/>
              <a:gd name="connsiteY13" fmla="*/ 0 h 1461939"/>
              <a:gd name="connsiteX14" fmla="*/ 8643549 w 10129159"/>
              <a:gd name="connsiteY14" fmla="*/ 0 h 1461939"/>
              <a:gd name="connsiteX15" fmla="*/ 9420118 w 10129159"/>
              <a:gd name="connsiteY15" fmla="*/ 0 h 1461939"/>
              <a:gd name="connsiteX16" fmla="*/ 10129159 w 10129159"/>
              <a:gd name="connsiteY16" fmla="*/ 0 h 1461939"/>
              <a:gd name="connsiteX17" fmla="*/ 10129159 w 10129159"/>
              <a:gd name="connsiteY17" fmla="*/ 443455 h 1461939"/>
              <a:gd name="connsiteX18" fmla="*/ 10129159 w 10129159"/>
              <a:gd name="connsiteY18" fmla="*/ 901529 h 1461939"/>
              <a:gd name="connsiteX19" fmla="*/ 10129159 w 10129159"/>
              <a:gd name="connsiteY19" fmla="*/ 1461939 h 1461939"/>
              <a:gd name="connsiteX20" fmla="*/ 9453882 w 10129159"/>
              <a:gd name="connsiteY20" fmla="*/ 1461939 h 1461939"/>
              <a:gd name="connsiteX21" fmla="*/ 9082479 w 10129159"/>
              <a:gd name="connsiteY21" fmla="*/ 1461939 h 1461939"/>
              <a:gd name="connsiteX22" fmla="*/ 8407202 w 10129159"/>
              <a:gd name="connsiteY22" fmla="*/ 1461939 h 1461939"/>
              <a:gd name="connsiteX23" fmla="*/ 7731925 w 10129159"/>
              <a:gd name="connsiteY23" fmla="*/ 1461939 h 1461939"/>
              <a:gd name="connsiteX24" fmla="*/ 6854064 w 10129159"/>
              <a:gd name="connsiteY24" fmla="*/ 1461939 h 1461939"/>
              <a:gd name="connsiteX25" fmla="*/ 6482662 w 10129159"/>
              <a:gd name="connsiteY25" fmla="*/ 1461939 h 1461939"/>
              <a:gd name="connsiteX26" fmla="*/ 5908676 w 10129159"/>
              <a:gd name="connsiteY26" fmla="*/ 1461939 h 1461939"/>
              <a:gd name="connsiteX27" fmla="*/ 5233399 w 10129159"/>
              <a:gd name="connsiteY27" fmla="*/ 1461939 h 1461939"/>
              <a:gd name="connsiteX28" fmla="*/ 4659413 w 10129159"/>
              <a:gd name="connsiteY28" fmla="*/ 1461939 h 1461939"/>
              <a:gd name="connsiteX29" fmla="*/ 3882844 w 10129159"/>
              <a:gd name="connsiteY29" fmla="*/ 1461939 h 1461939"/>
              <a:gd name="connsiteX30" fmla="*/ 3004984 w 10129159"/>
              <a:gd name="connsiteY30" fmla="*/ 1461939 h 1461939"/>
              <a:gd name="connsiteX31" fmla="*/ 2127123 w 10129159"/>
              <a:gd name="connsiteY31" fmla="*/ 1461939 h 1461939"/>
              <a:gd name="connsiteX32" fmla="*/ 1451846 w 10129159"/>
              <a:gd name="connsiteY32" fmla="*/ 1461939 h 1461939"/>
              <a:gd name="connsiteX33" fmla="*/ 573986 w 10129159"/>
              <a:gd name="connsiteY33" fmla="*/ 1461939 h 1461939"/>
              <a:gd name="connsiteX34" fmla="*/ 0 w 10129159"/>
              <a:gd name="connsiteY34" fmla="*/ 1461939 h 1461939"/>
              <a:gd name="connsiteX35" fmla="*/ 0 w 10129159"/>
              <a:gd name="connsiteY35" fmla="*/ 974626 h 1461939"/>
              <a:gd name="connsiteX36" fmla="*/ 0 w 10129159"/>
              <a:gd name="connsiteY36" fmla="*/ 501932 h 1461939"/>
              <a:gd name="connsiteX37" fmla="*/ 0 w 10129159"/>
              <a:gd name="connsiteY37" fmla="*/ 0 h 1461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29159" h="1461939" extrusionOk="0">
                <a:moveTo>
                  <a:pt x="0" y="0"/>
                </a:moveTo>
                <a:cubicBezTo>
                  <a:pt x="92260" y="-7085"/>
                  <a:pt x="272712" y="-7019"/>
                  <a:pt x="371402" y="0"/>
                </a:cubicBezTo>
                <a:cubicBezTo>
                  <a:pt x="470092" y="7019"/>
                  <a:pt x="631057" y="1671"/>
                  <a:pt x="844097" y="0"/>
                </a:cubicBezTo>
                <a:cubicBezTo>
                  <a:pt x="1057138" y="-1671"/>
                  <a:pt x="1462802" y="-38754"/>
                  <a:pt x="1620665" y="0"/>
                </a:cubicBezTo>
                <a:cubicBezTo>
                  <a:pt x="1778528" y="38754"/>
                  <a:pt x="2123464" y="-28119"/>
                  <a:pt x="2397234" y="0"/>
                </a:cubicBezTo>
                <a:cubicBezTo>
                  <a:pt x="2671004" y="28119"/>
                  <a:pt x="2771408" y="27072"/>
                  <a:pt x="3072512" y="0"/>
                </a:cubicBezTo>
                <a:cubicBezTo>
                  <a:pt x="3373616" y="-27072"/>
                  <a:pt x="3327934" y="-3248"/>
                  <a:pt x="3443914" y="0"/>
                </a:cubicBezTo>
                <a:cubicBezTo>
                  <a:pt x="3559894" y="3248"/>
                  <a:pt x="4017587" y="26822"/>
                  <a:pt x="4220483" y="0"/>
                </a:cubicBezTo>
                <a:cubicBezTo>
                  <a:pt x="4423379" y="-26822"/>
                  <a:pt x="4599181" y="20203"/>
                  <a:pt x="4895760" y="0"/>
                </a:cubicBezTo>
                <a:cubicBezTo>
                  <a:pt x="5192339" y="-20203"/>
                  <a:pt x="5348486" y="5744"/>
                  <a:pt x="5571037" y="0"/>
                </a:cubicBezTo>
                <a:cubicBezTo>
                  <a:pt x="5793588" y="-5744"/>
                  <a:pt x="5886699" y="13828"/>
                  <a:pt x="6043732" y="0"/>
                </a:cubicBezTo>
                <a:cubicBezTo>
                  <a:pt x="6200766" y="-13828"/>
                  <a:pt x="6238131" y="-1710"/>
                  <a:pt x="6415134" y="0"/>
                </a:cubicBezTo>
                <a:cubicBezTo>
                  <a:pt x="6592137" y="1710"/>
                  <a:pt x="6754112" y="-19350"/>
                  <a:pt x="7090411" y="0"/>
                </a:cubicBezTo>
                <a:cubicBezTo>
                  <a:pt x="7426710" y="19350"/>
                  <a:pt x="7760579" y="-36016"/>
                  <a:pt x="7968272" y="0"/>
                </a:cubicBezTo>
                <a:cubicBezTo>
                  <a:pt x="8175965" y="36016"/>
                  <a:pt x="8423554" y="4327"/>
                  <a:pt x="8643549" y="0"/>
                </a:cubicBezTo>
                <a:cubicBezTo>
                  <a:pt x="8863544" y="-4327"/>
                  <a:pt x="9215784" y="9086"/>
                  <a:pt x="9420118" y="0"/>
                </a:cubicBezTo>
                <a:cubicBezTo>
                  <a:pt x="9624452" y="-9086"/>
                  <a:pt x="9782981" y="20499"/>
                  <a:pt x="10129159" y="0"/>
                </a:cubicBezTo>
                <a:cubicBezTo>
                  <a:pt x="10116669" y="158075"/>
                  <a:pt x="10134636" y="240594"/>
                  <a:pt x="10129159" y="443455"/>
                </a:cubicBezTo>
                <a:cubicBezTo>
                  <a:pt x="10123682" y="646317"/>
                  <a:pt x="10109532" y="808269"/>
                  <a:pt x="10129159" y="901529"/>
                </a:cubicBezTo>
                <a:cubicBezTo>
                  <a:pt x="10148786" y="994789"/>
                  <a:pt x="10146248" y="1326431"/>
                  <a:pt x="10129159" y="1461939"/>
                </a:cubicBezTo>
                <a:cubicBezTo>
                  <a:pt x="9916005" y="1441287"/>
                  <a:pt x="9716213" y="1446856"/>
                  <a:pt x="9453882" y="1461939"/>
                </a:cubicBezTo>
                <a:cubicBezTo>
                  <a:pt x="9191551" y="1477022"/>
                  <a:pt x="9254184" y="1450648"/>
                  <a:pt x="9082479" y="1461939"/>
                </a:cubicBezTo>
                <a:cubicBezTo>
                  <a:pt x="8910774" y="1473230"/>
                  <a:pt x="8599351" y="1471550"/>
                  <a:pt x="8407202" y="1461939"/>
                </a:cubicBezTo>
                <a:cubicBezTo>
                  <a:pt x="8215053" y="1452328"/>
                  <a:pt x="8001286" y="1455783"/>
                  <a:pt x="7731925" y="1461939"/>
                </a:cubicBezTo>
                <a:cubicBezTo>
                  <a:pt x="7462564" y="1468095"/>
                  <a:pt x="7292512" y="1434740"/>
                  <a:pt x="6854064" y="1461939"/>
                </a:cubicBezTo>
                <a:cubicBezTo>
                  <a:pt x="6415616" y="1489138"/>
                  <a:pt x="6558908" y="1456698"/>
                  <a:pt x="6482662" y="1461939"/>
                </a:cubicBezTo>
                <a:cubicBezTo>
                  <a:pt x="6406416" y="1467180"/>
                  <a:pt x="6179844" y="1462525"/>
                  <a:pt x="5908676" y="1461939"/>
                </a:cubicBezTo>
                <a:cubicBezTo>
                  <a:pt x="5637508" y="1461353"/>
                  <a:pt x="5509426" y="1487267"/>
                  <a:pt x="5233399" y="1461939"/>
                </a:cubicBezTo>
                <a:cubicBezTo>
                  <a:pt x="4957372" y="1436611"/>
                  <a:pt x="4869754" y="1475361"/>
                  <a:pt x="4659413" y="1461939"/>
                </a:cubicBezTo>
                <a:cubicBezTo>
                  <a:pt x="4449072" y="1448517"/>
                  <a:pt x="4164389" y="1434311"/>
                  <a:pt x="3882844" y="1461939"/>
                </a:cubicBezTo>
                <a:cubicBezTo>
                  <a:pt x="3601299" y="1489567"/>
                  <a:pt x="3283481" y="1504167"/>
                  <a:pt x="3004984" y="1461939"/>
                </a:cubicBezTo>
                <a:cubicBezTo>
                  <a:pt x="2726487" y="1419711"/>
                  <a:pt x="2382088" y="1502967"/>
                  <a:pt x="2127123" y="1461939"/>
                </a:cubicBezTo>
                <a:cubicBezTo>
                  <a:pt x="1872158" y="1420911"/>
                  <a:pt x="1637685" y="1437849"/>
                  <a:pt x="1451846" y="1461939"/>
                </a:cubicBezTo>
                <a:cubicBezTo>
                  <a:pt x="1266007" y="1486029"/>
                  <a:pt x="850570" y="1419508"/>
                  <a:pt x="573986" y="1461939"/>
                </a:cubicBezTo>
                <a:cubicBezTo>
                  <a:pt x="297402" y="1504370"/>
                  <a:pt x="125631" y="1433852"/>
                  <a:pt x="0" y="1461939"/>
                </a:cubicBezTo>
                <a:cubicBezTo>
                  <a:pt x="11193" y="1356453"/>
                  <a:pt x="-9715" y="1130062"/>
                  <a:pt x="0" y="974626"/>
                </a:cubicBezTo>
                <a:cubicBezTo>
                  <a:pt x="9715" y="819190"/>
                  <a:pt x="-21065" y="701474"/>
                  <a:pt x="0" y="501932"/>
                </a:cubicBezTo>
                <a:cubicBezTo>
                  <a:pt x="21065" y="302390"/>
                  <a:pt x="-21847" y="194776"/>
                  <a:pt x="0" y="0"/>
                </a:cubicBezTo>
                <a:close/>
              </a:path>
            </a:pathLst>
          </a:custGeom>
          <a:noFill/>
          <a:ln w="57150">
            <a:solidFill>
              <a:schemeClr val="tx1"/>
            </a:solidFill>
            <a:extLst>
              <a:ext uri="{C807C97D-BFC1-408E-A445-0C87EB9F89A2}">
                <ask:lineSketchStyleProps xmlns:ask="http://schemas.microsoft.com/office/drawing/2018/sketchyshapes" sd="512993337">
                  <a:prstGeom prst="rect">
                    <a:avLst/>
                  </a:prstGeom>
                  <ask:type>
                    <ask:lineSketchFreehand/>
                  </ask:type>
                </ask:lineSketchStyleProps>
              </a:ext>
            </a:extLst>
          </a:ln>
        </p:spPr>
        <p:txBody>
          <a:bodyPr wrap="square" lIns="91440" tIns="45720" rIns="91440" bIns="45720" anchor="t">
            <a:spAutoFit/>
          </a:bodyPr>
          <a:lstStyle/>
          <a:p>
            <a:pPr algn="ctr"/>
            <a:endParaRPr lang="en-US" sz="1800" b="1" dirty="0">
              <a:effectLst/>
              <a:latin typeface="Montserrat" pitchFamily="2" charset="0"/>
            </a:endParaRPr>
          </a:p>
          <a:p>
            <a:pPr algn="ctr"/>
            <a:r>
              <a:rPr lang="en-US" b="1">
                <a:latin typeface="Montserrat"/>
              </a:rPr>
              <a:t>"Through the faith I have, I lead my work, I communicate with people. I hope that working together will bring us to a better world."</a:t>
            </a:r>
          </a:p>
          <a:p>
            <a:pPr algn="ctr"/>
            <a:br>
              <a:rPr lang="en-US" sz="1800" b="1" dirty="0">
                <a:effectLst/>
                <a:latin typeface="Montserrat" pitchFamily="2" charset="0"/>
              </a:rPr>
            </a:br>
            <a:r>
              <a:rPr lang="en-US" sz="1700" b="1">
                <a:effectLst/>
                <a:latin typeface="Montserrat"/>
              </a:rPr>
              <a:t>Teamrat</a:t>
            </a:r>
            <a:endParaRPr lang="en-US" sz="1700" b="1">
              <a:latin typeface="Montserrat"/>
            </a:endParaRPr>
          </a:p>
        </p:txBody>
      </p:sp>
      <p:pic>
        <p:nvPicPr>
          <p:cNvPr id="3" name="Picture 2" descr="A logo with a green and blue circle&#10;&#10;AI-generated content may be incorrect.">
            <a:extLst>
              <a:ext uri="{FF2B5EF4-FFF2-40B4-BE49-F238E27FC236}">
                <a16:creationId xmlns:a16="http://schemas.microsoft.com/office/drawing/2014/main" id="{3799AC35-05B3-F843-C3A0-9071F7CACD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85" y="247679"/>
            <a:ext cx="2582686" cy="754460"/>
          </a:xfrm>
          <a:prstGeom prst="rect">
            <a:avLst/>
          </a:prstGeom>
        </p:spPr>
      </p:pic>
      <p:sp>
        <p:nvSpPr>
          <p:cNvPr id="4" name="TextBox 3">
            <a:extLst>
              <a:ext uri="{FF2B5EF4-FFF2-40B4-BE49-F238E27FC236}">
                <a16:creationId xmlns:a16="http://schemas.microsoft.com/office/drawing/2014/main" id="{6CBC30FC-799D-DEBF-B208-295CB9994E15}"/>
              </a:ext>
            </a:extLst>
          </p:cNvPr>
          <p:cNvSpPr txBox="1"/>
          <p:nvPr/>
        </p:nvSpPr>
        <p:spPr>
          <a:xfrm>
            <a:off x="206829" y="163285"/>
            <a:ext cx="1262741" cy="1046440"/>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a:t>
            </a:r>
          </a:p>
          <a:p>
            <a:pPr algn="ctr"/>
            <a:r>
              <a:rPr lang="en-GB" sz="4400" b="1" dirty="0">
                <a:latin typeface="Montserrat" pitchFamily="2" charset="0"/>
              </a:rPr>
              <a:t>8</a:t>
            </a:r>
            <a:endParaRPr lang="en-US" sz="4400" b="1" dirty="0">
              <a:latin typeface="Montserrat" pitchFamily="2" charset="0"/>
            </a:endParaRPr>
          </a:p>
        </p:txBody>
      </p:sp>
    </p:spTree>
    <p:extLst>
      <p:ext uri="{BB962C8B-B14F-4D97-AF65-F5344CB8AC3E}">
        <p14:creationId xmlns:p14="http://schemas.microsoft.com/office/powerpoint/2010/main" val="13005499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2FBF6548-E32E-1B72-5921-2693939DE31D}"/>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15746"/>
          <a:stretch>
            <a:fillRect/>
          </a:stretch>
        </p:blipFill>
        <p:spPr>
          <a:xfrm>
            <a:off x="20" y="1282"/>
            <a:ext cx="12191980" cy="6856718"/>
          </a:xfrm>
          <a:prstGeom prst="rect">
            <a:avLst/>
          </a:prstGeom>
        </p:spPr>
      </p:pic>
    </p:spTree>
    <p:extLst>
      <p:ext uri="{BB962C8B-B14F-4D97-AF65-F5344CB8AC3E}">
        <p14:creationId xmlns:p14="http://schemas.microsoft.com/office/powerpoint/2010/main" val="3063362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71ED42-A27C-F9CB-9244-599355233297}"/>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E75C02F0-C829-E6E5-EAA8-FFBD1851AE8B}"/>
              </a:ext>
            </a:extLst>
          </p:cNvPr>
          <p:cNvSpPr txBox="1"/>
          <p:nvPr/>
        </p:nvSpPr>
        <p:spPr>
          <a:xfrm>
            <a:off x="304800" y="6204416"/>
            <a:ext cx="5940357" cy="369332"/>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credit: James Cave, SCIAF</a:t>
            </a:r>
          </a:p>
        </p:txBody>
      </p:sp>
      <p:graphicFrame>
        <p:nvGraphicFramePr>
          <p:cNvPr id="8" name="Table 7">
            <a:extLst>
              <a:ext uri="{FF2B5EF4-FFF2-40B4-BE49-F238E27FC236}">
                <a16:creationId xmlns:a16="http://schemas.microsoft.com/office/drawing/2014/main" id="{25AD4976-C72E-3FE0-C660-F38426140217}"/>
              </a:ext>
            </a:extLst>
          </p:cNvPr>
          <p:cNvGraphicFramePr>
            <a:graphicFrameLocks noGrp="1"/>
          </p:cNvGraphicFramePr>
          <p:nvPr>
            <p:extLst>
              <p:ext uri="{D42A27DB-BD31-4B8C-83A1-F6EECF244321}">
                <p14:modId xmlns:p14="http://schemas.microsoft.com/office/powerpoint/2010/main" val="8030516"/>
              </p:ext>
            </p:extLst>
          </p:nvPr>
        </p:nvGraphicFramePr>
        <p:xfrm>
          <a:off x="484410" y="3983810"/>
          <a:ext cx="11027227" cy="2013020"/>
        </p:xfrm>
        <a:graphic>
          <a:graphicData uri="http://schemas.openxmlformats.org/drawingml/2006/table">
            <a:tbl>
              <a:tblPr/>
              <a:tblGrid>
                <a:gridCol w="11027227">
                  <a:extLst>
                    <a:ext uri="{9D8B030D-6E8A-4147-A177-3AD203B41FA5}">
                      <a16:colId xmlns:a16="http://schemas.microsoft.com/office/drawing/2014/main" val="1987969688"/>
                    </a:ext>
                  </a:extLst>
                </a:gridCol>
              </a:tblGrid>
              <a:tr h="1842861">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GB" sz="1800" b="0" i="0" kern="1200">
                          <a:solidFill>
                            <a:schemeClr val="tx1"/>
                          </a:solidFill>
                          <a:effectLst/>
                          <a:latin typeface="Montserrat" pitchFamily="2" charset="0"/>
                          <a:ea typeface="+mn-ea"/>
                          <a:cs typeface="+mn-cs"/>
                        </a:rPr>
                        <a:t>W</a:t>
                      </a:r>
                      <a:r>
                        <a:rPr lang="en-US" sz="1800" b="0" i="0" kern="1200">
                          <a:solidFill>
                            <a:schemeClr val="tx1"/>
                          </a:solidFill>
                          <a:effectLst/>
                          <a:latin typeface="Montserrat" pitchFamily="2" charset="0"/>
                          <a:ea typeface="+mn-ea"/>
                          <a:cs typeface="+mn-cs"/>
                        </a:rPr>
                        <a:t>ar</a:t>
                      </a:r>
                      <a:r>
                        <a:rPr lang="en-US" sz="1800" kern="1200">
                          <a:solidFill>
                            <a:schemeClr val="tx1"/>
                          </a:solidFill>
                          <a:latin typeface="Montserrat" panose="00000500000000000000" pitchFamily="2" charset="0"/>
                          <a:ea typeface="+mn-ea"/>
                          <a:cs typeface="+mn-cs"/>
                        </a:rPr>
                        <a:t>é</a:t>
                      </a:r>
                      <a:r>
                        <a:rPr lang="en-US" sz="1800" b="0" i="0" kern="1200">
                          <a:solidFill>
                            <a:schemeClr val="tx1"/>
                          </a:solidFill>
                          <a:effectLst/>
                          <a:latin typeface="+mn-lt"/>
                          <a:ea typeface="+mn-ea"/>
                          <a:cs typeface="+mn-cs"/>
                        </a:rPr>
                        <a:t> </a:t>
                      </a:r>
                      <a:r>
                        <a:rPr lang="en-US" sz="1800" b="0" i="0" kern="1200">
                          <a:solidFill>
                            <a:schemeClr val="tx1"/>
                          </a:solidFill>
                          <a:effectLst/>
                          <a:latin typeface="Montserrat" pitchFamily="2" charset="0"/>
                          <a:ea typeface="+mn-ea"/>
                          <a:cs typeface="+mn-cs"/>
                        </a:rPr>
                        <a:t>lives in a slightly different area to Adi and their water-tank was built more recently. Unfortunately, the first rainy season failed and no rain came to fill the tank. Thankfully though, there has been some rain so their water-tank is fully operational. </a:t>
                      </a:r>
                    </a:p>
                    <a:p>
                      <a:pPr rtl="0" fontAlgn="base"/>
                      <a:endParaRPr lang="en-US" sz="1800" b="0" i="0" kern="1200">
                        <a:solidFill>
                          <a:schemeClr val="tx1"/>
                        </a:solidFill>
                        <a:effectLst/>
                        <a:latin typeface="Montserrat" pitchFamily="2" charset="0"/>
                        <a:ea typeface="+mn-ea"/>
                        <a:cs typeface="+mn-cs"/>
                      </a:endParaRPr>
                    </a:p>
                    <a:p>
                      <a:pPr rtl="0" fontAlgn="base"/>
                      <a:r>
                        <a:rPr lang="en-US" sz="1800" b="0" i="0" kern="1200">
                          <a:solidFill>
                            <a:schemeClr val="tx1"/>
                          </a:solidFill>
                          <a:effectLst/>
                          <a:latin typeface="Montserrat"/>
                          <a:ea typeface="+mn-ea"/>
                          <a:cs typeface="+mn-cs"/>
                        </a:rPr>
                        <a:t>During the drought, </a:t>
                      </a:r>
                      <a:r>
                        <a:rPr lang="en-GB" sz="1800" b="0" i="0" kern="1200">
                          <a:solidFill>
                            <a:schemeClr val="tx1"/>
                          </a:solidFill>
                          <a:effectLst/>
                          <a:latin typeface="Montserrat"/>
                          <a:ea typeface="+mn-ea"/>
                          <a:cs typeface="+mn-cs"/>
                        </a:rPr>
                        <a:t>W</a:t>
                      </a:r>
                      <a:r>
                        <a:rPr lang="en-US" sz="1800" b="0" i="0" kern="1200">
                          <a:solidFill>
                            <a:schemeClr val="tx1"/>
                          </a:solidFill>
                          <a:effectLst/>
                          <a:latin typeface="Montserrat"/>
                          <a:ea typeface="+mn-ea"/>
                          <a:cs typeface="+mn-cs"/>
                        </a:rPr>
                        <a:t>ar</a:t>
                      </a:r>
                      <a:r>
                        <a:rPr lang="en-US" sz="1800" kern="1200">
                          <a:solidFill>
                            <a:schemeClr val="tx1"/>
                          </a:solidFill>
                          <a:latin typeface="Montserrat"/>
                          <a:ea typeface="+mn-ea"/>
                          <a:cs typeface="+mn-cs"/>
                        </a:rPr>
                        <a:t>é</a:t>
                      </a:r>
                      <a:r>
                        <a:rPr lang="en-US" sz="1800" b="0" i="0" kern="1200">
                          <a:solidFill>
                            <a:schemeClr val="tx1"/>
                          </a:solidFill>
                          <a:effectLst/>
                          <a:latin typeface="Montserrat"/>
                          <a:ea typeface="+mn-ea"/>
                          <a:cs typeface="+mn-cs"/>
                        </a:rPr>
                        <a:t> was pregnant. She was very scared. There is a big contrast with the completion of the water tank project: "</a:t>
                      </a:r>
                      <a:r>
                        <a:rPr lang="en-US" sz="1800" b="1" i="0" kern="1200">
                          <a:solidFill>
                            <a:schemeClr val="tx1"/>
                          </a:solidFill>
                          <a:effectLst/>
                          <a:latin typeface="Montserrat"/>
                          <a:ea typeface="+mn-ea"/>
                          <a:cs typeface="+mn-cs"/>
                        </a:rPr>
                        <a:t>We were extremely, extremely happy. We were happy working together to achieve something by building that tank."</a:t>
                      </a:r>
                    </a:p>
                  </a:txBody>
                  <a:tcPr marL="0" marR="0" marT="46390" marB="46390">
                    <a:lnL>
                      <a:noFill/>
                    </a:lnL>
                    <a:lnR>
                      <a:noFill/>
                    </a:lnR>
                    <a:lnT>
                      <a:noFill/>
                    </a:lnT>
                    <a:lnB>
                      <a:noFill/>
                    </a:lnB>
                    <a:solidFill>
                      <a:schemeClr val="bg1"/>
                    </a:solidFill>
                  </a:tcPr>
                </a:tc>
                <a:extLst>
                  <a:ext uri="{0D108BD9-81ED-4DB2-BD59-A6C34878D82A}">
                    <a16:rowId xmlns:a16="http://schemas.microsoft.com/office/drawing/2014/main" val="1439644624"/>
                  </a:ext>
                </a:extLst>
              </a:tr>
            </a:tbl>
          </a:graphicData>
        </a:graphic>
      </p:graphicFrame>
      <p:sp>
        <p:nvSpPr>
          <p:cNvPr id="10" name="TextBox 9">
            <a:extLst>
              <a:ext uri="{FF2B5EF4-FFF2-40B4-BE49-F238E27FC236}">
                <a16:creationId xmlns:a16="http://schemas.microsoft.com/office/drawing/2014/main" id="{47B49F2F-F834-1275-61BF-48E3382F35A2}"/>
              </a:ext>
            </a:extLst>
          </p:cNvPr>
          <p:cNvSpPr txBox="1"/>
          <p:nvPr/>
        </p:nvSpPr>
        <p:spPr>
          <a:xfrm>
            <a:off x="1031417" y="1549012"/>
            <a:ext cx="10129159" cy="2277547"/>
          </a:xfrm>
          <a:custGeom>
            <a:avLst/>
            <a:gdLst>
              <a:gd name="connsiteX0" fmla="*/ 0 w 10129159"/>
              <a:gd name="connsiteY0" fmla="*/ 0 h 2277547"/>
              <a:gd name="connsiteX1" fmla="*/ 371402 w 10129159"/>
              <a:gd name="connsiteY1" fmla="*/ 0 h 2277547"/>
              <a:gd name="connsiteX2" fmla="*/ 844097 w 10129159"/>
              <a:gd name="connsiteY2" fmla="*/ 0 h 2277547"/>
              <a:gd name="connsiteX3" fmla="*/ 1620665 w 10129159"/>
              <a:gd name="connsiteY3" fmla="*/ 0 h 2277547"/>
              <a:gd name="connsiteX4" fmla="*/ 2397234 w 10129159"/>
              <a:gd name="connsiteY4" fmla="*/ 0 h 2277547"/>
              <a:gd name="connsiteX5" fmla="*/ 3072512 w 10129159"/>
              <a:gd name="connsiteY5" fmla="*/ 0 h 2277547"/>
              <a:gd name="connsiteX6" fmla="*/ 3443914 w 10129159"/>
              <a:gd name="connsiteY6" fmla="*/ 0 h 2277547"/>
              <a:gd name="connsiteX7" fmla="*/ 4220483 w 10129159"/>
              <a:gd name="connsiteY7" fmla="*/ 0 h 2277547"/>
              <a:gd name="connsiteX8" fmla="*/ 4895760 w 10129159"/>
              <a:gd name="connsiteY8" fmla="*/ 0 h 2277547"/>
              <a:gd name="connsiteX9" fmla="*/ 5571037 w 10129159"/>
              <a:gd name="connsiteY9" fmla="*/ 0 h 2277547"/>
              <a:gd name="connsiteX10" fmla="*/ 6043732 w 10129159"/>
              <a:gd name="connsiteY10" fmla="*/ 0 h 2277547"/>
              <a:gd name="connsiteX11" fmla="*/ 6415134 w 10129159"/>
              <a:gd name="connsiteY11" fmla="*/ 0 h 2277547"/>
              <a:gd name="connsiteX12" fmla="*/ 7090411 w 10129159"/>
              <a:gd name="connsiteY12" fmla="*/ 0 h 2277547"/>
              <a:gd name="connsiteX13" fmla="*/ 7968272 w 10129159"/>
              <a:gd name="connsiteY13" fmla="*/ 0 h 2277547"/>
              <a:gd name="connsiteX14" fmla="*/ 8643549 w 10129159"/>
              <a:gd name="connsiteY14" fmla="*/ 0 h 2277547"/>
              <a:gd name="connsiteX15" fmla="*/ 9420118 w 10129159"/>
              <a:gd name="connsiteY15" fmla="*/ 0 h 2277547"/>
              <a:gd name="connsiteX16" fmla="*/ 10129159 w 10129159"/>
              <a:gd name="connsiteY16" fmla="*/ 0 h 2277547"/>
              <a:gd name="connsiteX17" fmla="*/ 10129159 w 10129159"/>
              <a:gd name="connsiteY17" fmla="*/ 501060 h 2277547"/>
              <a:gd name="connsiteX18" fmla="*/ 10129159 w 10129159"/>
              <a:gd name="connsiteY18" fmla="*/ 1024896 h 2277547"/>
              <a:gd name="connsiteX19" fmla="*/ 10129159 w 10129159"/>
              <a:gd name="connsiteY19" fmla="*/ 1571507 h 2277547"/>
              <a:gd name="connsiteX20" fmla="*/ 10129159 w 10129159"/>
              <a:gd name="connsiteY20" fmla="*/ 2277547 h 2277547"/>
              <a:gd name="connsiteX21" fmla="*/ 9757757 w 10129159"/>
              <a:gd name="connsiteY21" fmla="*/ 2277547 h 2277547"/>
              <a:gd name="connsiteX22" fmla="*/ 9082479 w 10129159"/>
              <a:gd name="connsiteY22" fmla="*/ 2277547 h 2277547"/>
              <a:gd name="connsiteX23" fmla="*/ 8407202 w 10129159"/>
              <a:gd name="connsiteY23" fmla="*/ 2277547 h 2277547"/>
              <a:gd name="connsiteX24" fmla="*/ 7529342 w 10129159"/>
              <a:gd name="connsiteY24" fmla="*/ 2277547 h 2277547"/>
              <a:gd name="connsiteX25" fmla="*/ 7157939 w 10129159"/>
              <a:gd name="connsiteY25" fmla="*/ 2277547 h 2277547"/>
              <a:gd name="connsiteX26" fmla="*/ 6583953 w 10129159"/>
              <a:gd name="connsiteY26" fmla="*/ 2277547 h 2277547"/>
              <a:gd name="connsiteX27" fmla="*/ 5908676 w 10129159"/>
              <a:gd name="connsiteY27" fmla="*/ 2277547 h 2277547"/>
              <a:gd name="connsiteX28" fmla="*/ 5334690 w 10129159"/>
              <a:gd name="connsiteY28" fmla="*/ 2277547 h 2277547"/>
              <a:gd name="connsiteX29" fmla="*/ 4558122 w 10129159"/>
              <a:gd name="connsiteY29" fmla="*/ 2277547 h 2277547"/>
              <a:gd name="connsiteX30" fmla="*/ 3680261 w 10129159"/>
              <a:gd name="connsiteY30" fmla="*/ 2277547 h 2277547"/>
              <a:gd name="connsiteX31" fmla="*/ 2802401 w 10129159"/>
              <a:gd name="connsiteY31" fmla="*/ 2277547 h 2277547"/>
              <a:gd name="connsiteX32" fmla="*/ 2127123 w 10129159"/>
              <a:gd name="connsiteY32" fmla="*/ 2277547 h 2277547"/>
              <a:gd name="connsiteX33" fmla="*/ 1249263 w 10129159"/>
              <a:gd name="connsiteY33" fmla="*/ 2277547 h 2277547"/>
              <a:gd name="connsiteX34" fmla="*/ 776569 w 10129159"/>
              <a:gd name="connsiteY34" fmla="*/ 2277547 h 2277547"/>
              <a:gd name="connsiteX35" fmla="*/ 0 w 10129159"/>
              <a:gd name="connsiteY35" fmla="*/ 2277547 h 2277547"/>
              <a:gd name="connsiteX36" fmla="*/ 0 w 10129159"/>
              <a:gd name="connsiteY36" fmla="*/ 1753711 h 2277547"/>
              <a:gd name="connsiteX37" fmla="*/ 0 w 10129159"/>
              <a:gd name="connsiteY37" fmla="*/ 1252651 h 2277547"/>
              <a:gd name="connsiteX38" fmla="*/ 0 w 10129159"/>
              <a:gd name="connsiteY38" fmla="*/ 706040 h 2277547"/>
              <a:gd name="connsiteX39" fmla="*/ 0 w 10129159"/>
              <a:gd name="connsiteY39" fmla="*/ 0 h 227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129159" h="2277547" extrusionOk="0">
                <a:moveTo>
                  <a:pt x="0" y="0"/>
                </a:moveTo>
                <a:cubicBezTo>
                  <a:pt x="92260" y="-7085"/>
                  <a:pt x="272712" y="-7019"/>
                  <a:pt x="371402" y="0"/>
                </a:cubicBezTo>
                <a:cubicBezTo>
                  <a:pt x="470092" y="7019"/>
                  <a:pt x="631057" y="1671"/>
                  <a:pt x="844097" y="0"/>
                </a:cubicBezTo>
                <a:cubicBezTo>
                  <a:pt x="1057138" y="-1671"/>
                  <a:pt x="1462802" y="-38754"/>
                  <a:pt x="1620665" y="0"/>
                </a:cubicBezTo>
                <a:cubicBezTo>
                  <a:pt x="1778528" y="38754"/>
                  <a:pt x="2123464" y="-28119"/>
                  <a:pt x="2397234" y="0"/>
                </a:cubicBezTo>
                <a:cubicBezTo>
                  <a:pt x="2671004" y="28119"/>
                  <a:pt x="2771408" y="27072"/>
                  <a:pt x="3072512" y="0"/>
                </a:cubicBezTo>
                <a:cubicBezTo>
                  <a:pt x="3373616" y="-27072"/>
                  <a:pt x="3327934" y="-3248"/>
                  <a:pt x="3443914" y="0"/>
                </a:cubicBezTo>
                <a:cubicBezTo>
                  <a:pt x="3559894" y="3248"/>
                  <a:pt x="4017587" y="26822"/>
                  <a:pt x="4220483" y="0"/>
                </a:cubicBezTo>
                <a:cubicBezTo>
                  <a:pt x="4423379" y="-26822"/>
                  <a:pt x="4599181" y="20203"/>
                  <a:pt x="4895760" y="0"/>
                </a:cubicBezTo>
                <a:cubicBezTo>
                  <a:pt x="5192339" y="-20203"/>
                  <a:pt x="5348486" y="5744"/>
                  <a:pt x="5571037" y="0"/>
                </a:cubicBezTo>
                <a:cubicBezTo>
                  <a:pt x="5793588" y="-5744"/>
                  <a:pt x="5886699" y="13828"/>
                  <a:pt x="6043732" y="0"/>
                </a:cubicBezTo>
                <a:cubicBezTo>
                  <a:pt x="6200766" y="-13828"/>
                  <a:pt x="6238131" y="-1710"/>
                  <a:pt x="6415134" y="0"/>
                </a:cubicBezTo>
                <a:cubicBezTo>
                  <a:pt x="6592137" y="1710"/>
                  <a:pt x="6754112" y="-19350"/>
                  <a:pt x="7090411" y="0"/>
                </a:cubicBezTo>
                <a:cubicBezTo>
                  <a:pt x="7426710" y="19350"/>
                  <a:pt x="7760579" y="-36016"/>
                  <a:pt x="7968272" y="0"/>
                </a:cubicBezTo>
                <a:cubicBezTo>
                  <a:pt x="8175965" y="36016"/>
                  <a:pt x="8423554" y="4327"/>
                  <a:pt x="8643549" y="0"/>
                </a:cubicBezTo>
                <a:cubicBezTo>
                  <a:pt x="8863544" y="-4327"/>
                  <a:pt x="9215784" y="9086"/>
                  <a:pt x="9420118" y="0"/>
                </a:cubicBezTo>
                <a:cubicBezTo>
                  <a:pt x="9624452" y="-9086"/>
                  <a:pt x="9782981" y="20499"/>
                  <a:pt x="10129159" y="0"/>
                </a:cubicBezTo>
                <a:cubicBezTo>
                  <a:pt x="10126491" y="240058"/>
                  <a:pt x="10116357" y="322389"/>
                  <a:pt x="10129159" y="501060"/>
                </a:cubicBezTo>
                <a:cubicBezTo>
                  <a:pt x="10141961" y="679731"/>
                  <a:pt x="10118998" y="897651"/>
                  <a:pt x="10129159" y="1024896"/>
                </a:cubicBezTo>
                <a:cubicBezTo>
                  <a:pt x="10139320" y="1152141"/>
                  <a:pt x="10129037" y="1416363"/>
                  <a:pt x="10129159" y="1571507"/>
                </a:cubicBezTo>
                <a:cubicBezTo>
                  <a:pt x="10129281" y="1726651"/>
                  <a:pt x="10140472" y="1997153"/>
                  <a:pt x="10129159" y="2277547"/>
                </a:cubicBezTo>
                <a:cubicBezTo>
                  <a:pt x="9996378" y="2269659"/>
                  <a:pt x="9920009" y="2263688"/>
                  <a:pt x="9757757" y="2277547"/>
                </a:cubicBezTo>
                <a:cubicBezTo>
                  <a:pt x="9595505" y="2291406"/>
                  <a:pt x="9276570" y="2287592"/>
                  <a:pt x="9082479" y="2277547"/>
                </a:cubicBezTo>
                <a:cubicBezTo>
                  <a:pt x="8888388" y="2267502"/>
                  <a:pt x="8676563" y="2271391"/>
                  <a:pt x="8407202" y="2277547"/>
                </a:cubicBezTo>
                <a:cubicBezTo>
                  <a:pt x="8137841" y="2283703"/>
                  <a:pt x="7965580" y="2245795"/>
                  <a:pt x="7529342" y="2277547"/>
                </a:cubicBezTo>
                <a:cubicBezTo>
                  <a:pt x="7093104" y="2309299"/>
                  <a:pt x="7243693" y="2272633"/>
                  <a:pt x="7157939" y="2277547"/>
                </a:cubicBezTo>
                <a:cubicBezTo>
                  <a:pt x="7072185" y="2282461"/>
                  <a:pt x="6855121" y="2278133"/>
                  <a:pt x="6583953" y="2277547"/>
                </a:cubicBezTo>
                <a:cubicBezTo>
                  <a:pt x="6312785" y="2276961"/>
                  <a:pt x="6184703" y="2302875"/>
                  <a:pt x="5908676" y="2277547"/>
                </a:cubicBezTo>
                <a:cubicBezTo>
                  <a:pt x="5632649" y="2252219"/>
                  <a:pt x="5545031" y="2290969"/>
                  <a:pt x="5334690" y="2277547"/>
                </a:cubicBezTo>
                <a:cubicBezTo>
                  <a:pt x="5124349" y="2264125"/>
                  <a:pt x="4836351" y="2247938"/>
                  <a:pt x="4558122" y="2277547"/>
                </a:cubicBezTo>
                <a:cubicBezTo>
                  <a:pt x="4279893" y="2307156"/>
                  <a:pt x="3961982" y="2320865"/>
                  <a:pt x="3680261" y="2277547"/>
                </a:cubicBezTo>
                <a:cubicBezTo>
                  <a:pt x="3398540" y="2234229"/>
                  <a:pt x="3053728" y="2317013"/>
                  <a:pt x="2802401" y="2277547"/>
                </a:cubicBezTo>
                <a:cubicBezTo>
                  <a:pt x="2551074" y="2238081"/>
                  <a:pt x="2317638" y="2256836"/>
                  <a:pt x="2127123" y="2277547"/>
                </a:cubicBezTo>
                <a:cubicBezTo>
                  <a:pt x="1936608" y="2298258"/>
                  <a:pt x="1525847" y="2235116"/>
                  <a:pt x="1249263" y="2277547"/>
                </a:cubicBezTo>
                <a:cubicBezTo>
                  <a:pt x="972679" y="2319978"/>
                  <a:pt x="892870" y="2300532"/>
                  <a:pt x="776569" y="2277547"/>
                </a:cubicBezTo>
                <a:cubicBezTo>
                  <a:pt x="660268" y="2254562"/>
                  <a:pt x="355759" y="2313428"/>
                  <a:pt x="0" y="2277547"/>
                </a:cubicBezTo>
                <a:cubicBezTo>
                  <a:pt x="17365" y="2142359"/>
                  <a:pt x="12802" y="1992196"/>
                  <a:pt x="0" y="1753711"/>
                </a:cubicBezTo>
                <a:cubicBezTo>
                  <a:pt x="-12802" y="1515226"/>
                  <a:pt x="-4911" y="1482403"/>
                  <a:pt x="0" y="1252651"/>
                </a:cubicBezTo>
                <a:cubicBezTo>
                  <a:pt x="4911" y="1022899"/>
                  <a:pt x="-23043" y="823527"/>
                  <a:pt x="0" y="706040"/>
                </a:cubicBezTo>
                <a:cubicBezTo>
                  <a:pt x="23043" y="588553"/>
                  <a:pt x="-23207" y="290806"/>
                  <a:pt x="0" y="0"/>
                </a:cubicBezTo>
                <a:close/>
              </a:path>
            </a:pathLst>
          </a:custGeom>
          <a:noFill/>
          <a:ln w="57150">
            <a:solidFill>
              <a:schemeClr val="tx1"/>
            </a:solidFill>
            <a:extLst>
              <a:ext uri="{C807C97D-BFC1-408E-A445-0C87EB9F89A2}">
                <ask:lineSketchStyleProps xmlns:ask="http://schemas.microsoft.com/office/drawing/2018/sketchyshapes" sd="512993337">
                  <a:prstGeom prst="rect">
                    <a:avLst/>
                  </a:prstGeom>
                  <ask:type>
                    <ask:lineSketchFreehand/>
                  </ask:type>
                </ask:lineSketchStyleProps>
              </a:ext>
            </a:extLst>
          </a:ln>
        </p:spPr>
        <p:txBody>
          <a:bodyPr wrap="square" lIns="91440" tIns="45720" rIns="91440" bIns="45720" anchor="t">
            <a:spAutoFit/>
          </a:bodyPr>
          <a:lstStyle/>
          <a:p>
            <a:pPr algn="ctr"/>
            <a:endParaRPr lang="en-US" b="1">
              <a:latin typeface="Montserrat"/>
            </a:endParaRPr>
          </a:p>
          <a:p>
            <a:pPr algn="ctr"/>
            <a:r>
              <a:rPr lang="en-US" b="1">
                <a:latin typeface="Montserrat"/>
              </a:rPr>
              <a:t>"</a:t>
            </a:r>
            <a:r>
              <a:rPr lang="en-US" sz="1800" b="1">
                <a:effectLst/>
                <a:latin typeface="Montserrat"/>
              </a:rPr>
              <a:t>I had many fears. We would wake up at 5am in the morning and then start to go and look for water and forage for the weak animals. Then we would arrive at that place at </a:t>
            </a:r>
            <a:r>
              <a:rPr lang="en-US" b="1">
                <a:latin typeface="Montserrat"/>
              </a:rPr>
              <a:t>nine </a:t>
            </a:r>
            <a:r>
              <a:rPr lang="en-US" sz="1800" b="1">
                <a:effectLst/>
                <a:latin typeface="Montserrat"/>
              </a:rPr>
              <a:t>in the morning. Then our fear was that: </a:t>
            </a:r>
            <a:r>
              <a:rPr lang="en-US" b="1">
                <a:latin typeface="Montserrat"/>
              </a:rPr>
              <a:t>'Are</a:t>
            </a:r>
            <a:r>
              <a:rPr lang="en-US" sz="1800" b="1">
                <a:effectLst/>
                <a:latin typeface="Montserrat"/>
              </a:rPr>
              <a:t> we even going back to our homes? Are we sure that we will be able to go back in peace to our homes? Will these livestock survive</a:t>
            </a:r>
            <a:r>
              <a:rPr lang="en-US" b="1">
                <a:latin typeface="Montserrat"/>
              </a:rPr>
              <a:t>?'"</a:t>
            </a:r>
            <a:endParaRPr lang="en-US"/>
          </a:p>
          <a:p>
            <a:pPr algn="ctr"/>
            <a:endParaRPr lang="en-US" b="1" dirty="0">
              <a:latin typeface="Montserrat" pitchFamily="2" charset="0"/>
            </a:endParaRPr>
          </a:p>
          <a:p>
            <a:pPr algn="ctr"/>
            <a:r>
              <a:rPr lang="en-GB" sz="1600" b="1" i="0" kern="1200">
                <a:effectLst/>
                <a:latin typeface="Montserrat"/>
              </a:rPr>
              <a:t>W</a:t>
            </a:r>
            <a:r>
              <a:rPr lang="en-US" sz="1600" b="1" i="0" kern="1200" err="1">
                <a:effectLst/>
                <a:latin typeface="Montserrat"/>
              </a:rPr>
              <a:t>ar</a:t>
            </a:r>
            <a:r>
              <a:rPr lang="en-US" sz="1600" b="1" kern="1200" err="1">
                <a:latin typeface="Montserrat"/>
              </a:rPr>
              <a:t>é</a:t>
            </a:r>
            <a:r>
              <a:rPr lang="en-US" sz="1600" b="1" i="0" kern="1200">
                <a:effectLst/>
                <a:latin typeface="+mn-lt"/>
                <a:ea typeface="+mn-ea"/>
                <a:cs typeface="+mn-cs"/>
              </a:rPr>
              <a:t> </a:t>
            </a:r>
            <a:endParaRPr lang="en-US" sz="1700" b="1" dirty="0"/>
          </a:p>
        </p:txBody>
      </p:sp>
      <p:pic>
        <p:nvPicPr>
          <p:cNvPr id="3" name="Picture 2" descr="A logo with a green and blue circle&#10;&#10;AI-generated content may be incorrect.">
            <a:extLst>
              <a:ext uri="{FF2B5EF4-FFF2-40B4-BE49-F238E27FC236}">
                <a16:creationId xmlns:a16="http://schemas.microsoft.com/office/drawing/2014/main" id="{FA2C9C1D-A9E5-11B5-EB8D-ED6A508DC9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85" y="247679"/>
            <a:ext cx="2582686" cy="754460"/>
          </a:xfrm>
          <a:prstGeom prst="rect">
            <a:avLst/>
          </a:prstGeom>
        </p:spPr>
      </p:pic>
      <p:sp>
        <p:nvSpPr>
          <p:cNvPr id="2" name="TextBox 1">
            <a:extLst>
              <a:ext uri="{FF2B5EF4-FFF2-40B4-BE49-F238E27FC236}">
                <a16:creationId xmlns:a16="http://schemas.microsoft.com/office/drawing/2014/main" id="{0D27D890-3AFA-744E-4BD0-DFC9BEA03590}"/>
              </a:ext>
            </a:extLst>
          </p:cNvPr>
          <p:cNvSpPr txBox="1"/>
          <p:nvPr/>
        </p:nvSpPr>
        <p:spPr>
          <a:xfrm>
            <a:off x="206829" y="163285"/>
            <a:ext cx="1262741" cy="1046440"/>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a:t>
            </a:r>
          </a:p>
          <a:p>
            <a:pPr algn="ctr"/>
            <a:r>
              <a:rPr lang="en-GB" sz="4400" b="1" dirty="0">
                <a:latin typeface="Montserrat" pitchFamily="2" charset="0"/>
              </a:rPr>
              <a:t>9</a:t>
            </a:r>
            <a:endParaRPr lang="en-US" sz="4400" b="1" dirty="0">
              <a:latin typeface="Montserrat" pitchFamily="2" charset="0"/>
            </a:endParaRPr>
          </a:p>
        </p:txBody>
      </p:sp>
    </p:spTree>
    <p:extLst>
      <p:ext uri="{BB962C8B-B14F-4D97-AF65-F5344CB8AC3E}">
        <p14:creationId xmlns:p14="http://schemas.microsoft.com/office/powerpoint/2010/main" val="1841981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90337C-1F81-6416-6EBD-C96BC59D0076}"/>
              </a:ext>
            </a:extLst>
          </p:cNvPr>
          <p:cNvSpPr txBox="1"/>
          <p:nvPr/>
        </p:nvSpPr>
        <p:spPr>
          <a:xfrm>
            <a:off x="206829" y="163285"/>
            <a:ext cx="1262741" cy="1046440"/>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a:t>
            </a:r>
          </a:p>
          <a:p>
            <a:pPr algn="ctr"/>
            <a:r>
              <a:rPr lang="en-GB" sz="4400" b="1" dirty="0">
                <a:latin typeface="Montserrat" pitchFamily="2" charset="0"/>
              </a:rPr>
              <a:t>1</a:t>
            </a:r>
            <a:endParaRPr lang="en-US" sz="4400" b="1" dirty="0">
              <a:latin typeface="Montserrat" pitchFamily="2" charset="0"/>
            </a:endParaRPr>
          </a:p>
        </p:txBody>
      </p:sp>
      <p:sp>
        <p:nvSpPr>
          <p:cNvPr id="6" name="TextBox 5">
            <a:extLst>
              <a:ext uri="{FF2B5EF4-FFF2-40B4-BE49-F238E27FC236}">
                <a16:creationId xmlns:a16="http://schemas.microsoft.com/office/drawing/2014/main" id="{772754F2-FC3E-27C8-5815-1ABD9953E8DB}"/>
              </a:ext>
            </a:extLst>
          </p:cNvPr>
          <p:cNvSpPr txBox="1"/>
          <p:nvPr/>
        </p:nvSpPr>
        <p:spPr>
          <a:xfrm>
            <a:off x="304800" y="6204416"/>
            <a:ext cx="5940357" cy="369332"/>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credit: Louise Norton, CAFOD</a:t>
            </a:r>
          </a:p>
        </p:txBody>
      </p:sp>
      <p:graphicFrame>
        <p:nvGraphicFramePr>
          <p:cNvPr id="8" name="Table 7">
            <a:extLst>
              <a:ext uri="{FF2B5EF4-FFF2-40B4-BE49-F238E27FC236}">
                <a16:creationId xmlns:a16="http://schemas.microsoft.com/office/drawing/2014/main" id="{CB688746-CF26-7898-43F2-C0FB9B364F42}"/>
              </a:ext>
            </a:extLst>
          </p:cNvPr>
          <p:cNvGraphicFramePr>
            <a:graphicFrameLocks noGrp="1"/>
          </p:cNvGraphicFramePr>
          <p:nvPr>
            <p:extLst>
              <p:ext uri="{D42A27DB-BD31-4B8C-83A1-F6EECF244321}">
                <p14:modId xmlns:p14="http://schemas.microsoft.com/office/powerpoint/2010/main" val="1106073252"/>
              </p:ext>
            </p:extLst>
          </p:nvPr>
        </p:nvGraphicFramePr>
        <p:xfrm>
          <a:off x="582382" y="3888725"/>
          <a:ext cx="11027227" cy="2561660"/>
        </p:xfrm>
        <a:graphic>
          <a:graphicData uri="http://schemas.openxmlformats.org/drawingml/2006/table">
            <a:tbl>
              <a:tblPr/>
              <a:tblGrid>
                <a:gridCol w="11027227">
                  <a:extLst>
                    <a:ext uri="{9D8B030D-6E8A-4147-A177-3AD203B41FA5}">
                      <a16:colId xmlns:a16="http://schemas.microsoft.com/office/drawing/2014/main" val="1987969688"/>
                    </a:ext>
                  </a:extLst>
                </a:gridCol>
              </a:tblGrid>
              <a:tr h="1842861">
                <a:tc>
                  <a:txBody>
                    <a:bodyPr/>
                    <a:lstStyle/>
                    <a:p>
                      <a:pPr rtl="0" fontAlgn="base"/>
                      <a:r>
                        <a:rPr lang="en-US" sz="1800">
                          <a:effectLst/>
                          <a:latin typeface="Montserrat" pitchFamily="2" charset="0"/>
                        </a:rPr>
                        <a:t>Abbiott works on conservation projects with the communities including soil and water conservation. This is to mitigate against the effects of climate change.</a:t>
                      </a:r>
                    </a:p>
                    <a:p>
                      <a:pPr rtl="0" fontAlgn="base"/>
                      <a:endParaRPr lang="en-US" sz="1800">
                        <a:effectLst/>
                        <a:latin typeface="Montserrat" pitchFamily="2" charset="0"/>
                      </a:endParaRPr>
                    </a:p>
                    <a:p>
                      <a:pPr rtl="0" fontAlgn="base"/>
                      <a:endParaRPr lang="en-GB" sz="1800" b="1" kern="1200">
                        <a:solidFill>
                          <a:schemeClr val="tx1"/>
                        </a:solidFill>
                        <a:effectLst/>
                        <a:latin typeface="Montserrat"/>
                        <a:ea typeface="+mn-ea"/>
                        <a:cs typeface="+mn-cs"/>
                      </a:endParaRPr>
                    </a:p>
                    <a:p>
                      <a:pPr lvl="0">
                        <a:buNone/>
                      </a:pPr>
                      <a:r>
                        <a:rPr lang="en-GB" sz="1800" b="1" kern="1200">
                          <a:solidFill>
                            <a:schemeClr val="tx1"/>
                          </a:solidFill>
                          <a:effectLst/>
                          <a:latin typeface="Montserrat"/>
                          <a:ea typeface="+mn-ea"/>
                          <a:cs typeface="+mn-cs"/>
                        </a:rPr>
                        <a:t>"But a little bit, gradually, human behaviour is changing. It is very difficult to do all at once. Gradually, awareness may bring radical change. So we even try to mobilize individually. But not individually alone, as a group. We educate them, we tell them, and we are informing them."</a:t>
                      </a:r>
                      <a:endParaRPr lang="en-US" sz="1800" b="1">
                        <a:effectLst/>
                        <a:latin typeface="Montserrat"/>
                      </a:endParaRPr>
                    </a:p>
                    <a:p>
                      <a:pPr rtl="0" fontAlgn="base"/>
                      <a:endParaRPr lang="en-US" sz="1800">
                        <a:effectLst/>
                        <a:latin typeface="Montserrat" pitchFamily="2" charset="0"/>
                      </a:endParaRPr>
                    </a:p>
                  </a:txBody>
                  <a:tcPr marL="0" marR="0" marT="46390" marB="46390">
                    <a:lnL>
                      <a:noFill/>
                    </a:lnL>
                    <a:lnR>
                      <a:noFill/>
                    </a:lnR>
                    <a:lnT>
                      <a:noFill/>
                    </a:lnT>
                    <a:lnB>
                      <a:noFill/>
                    </a:lnB>
                    <a:solidFill>
                      <a:schemeClr val="bg1"/>
                    </a:solidFill>
                  </a:tcPr>
                </a:tc>
                <a:extLst>
                  <a:ext uri="{0D108BD9-81ED-4DB2-BD59-A6C34878D82A}">
                    <a16:rowId xmlns:a16="http://schemas.microsoft.com/office/drawing/2014/main" val="1439644624"/>
                  </a:ext>
                </a:extLst>
              </a:tr>
            </a:tbl>
          </a:graphicData>
        </a:graphic>
      </p:graphicFrame>
      <p:sp>
        <p:nvSpPr>
          <p:cNvPr id="10" name="TextBox 9">
            <a:extLst>
              <a:ext uri="{FF2B5EF4-FFF2-40B4-BE49-F238E27FC236}">
                <a16:creationId xmlns:a16="http://schemas.microsoft.com/office/drawing/2014/main" id="{44D54479-0831-8CC2-A2D9-88FBD6820F6A}"/>
              </a:ext>
            </a:extLst>
          </p:cNvPr>
          <p:cNvSpPr txBox="1"/>
          <p:nvPr/>
        </p:nvSpPr>
        <p:spPr>
          <a:xfrm>
            <a:off x="1031417" y="1549012"/>
            <a:ext cx="10129159" cy="2058705"/>
          </a:xfrm>
          <a:custGeom>
            <a:avLst/>
            <a:gdLst>
              <a:gd name="connsiteX0" fmla="*/ 0 w 10129159"/>
              <a:gd name="connsiteY0" fmla="*/ 0 h 2058705"/>
              <a:gd name="connsiteX1" fmla="*/ 371402 w 10129159"/>
              <a:gd name="connsiteY1" fmla="*/ 0 h 2058705"/>
              <a:gd name="connsiteX2" fmla="*/ 844097 w 10129159"/>
              <a:gd name="connsiteY2" fmla="*/ 0 h 2058705"/>
              <a:gd name="connsiteX3" fmla="*/ 1620665 w 10129159"/>
              <a:gd name="connsiteY3" fmla="*/ 0 h 2058705"/>
              <a:gd name="connsiteX4" fmla="*/ 2397234 w 10129159"/>
              <a:gd name="connsiteY4" fmla="*/ 0 h 2058705"/>
              <a:gd name="connsiteX5" fmla="*/ 3072512 w 10129159"/>
              <a:gd name="connsiteY5" fmla="*/ 0 h 2058705"/>
              <a:gd name="connsiteX6" fmla="*/ 3443914 w 10129159"/>
              <a:gd name="connsiteY6" fmla="*/ 0 h 2058705"/>
              <a:gd name="connsiteX7" fmla="*/ 4220483 w 10129159"/>
              <a:gd name="connsiteY7" fmla="*/ 0 h 2058705"/>
              <a:gd name="connsiteX8" fmla="*/ 4895760 w 10129159"/>
              <a:gd name="connsiteY8" fmla="*/ 0 h 2058705"/>
              <a:gd name="connsiteX9" fmla="*/ 5571037 w 10129159"/>
              <a:gd name="connsiteY9" fmla="*/ 0 h 2058705"/>
              <a:gd name="connsiteX10" fmla="*/ 6043732 w 10129159"/>
              <a:gd name="connsiteY10" fmla="*/ 0 h 2058705"/>
              <a:gd name="connsiteX11" fmla="*/ 6415134 w 10129159"/>
              <a:gd name="connsiteY11" fmla="*/ 0 h 2058705"/>
              <a:gd name="connsiteX12" fmla="*/ 7090411 w 10129159"/>
              <a:gd name="connsiteY12" fmla="*/ 0 h 2058705"/>
              <a:gd name="connsiteX13" fmla="*/ 7968272 w 10129159"/>
              <a:gd name="connsiteY13" fmla="*/ 0 h 2058705"/>
              <a:gd name="connsiteX14" fmla="*/ 8643549 w 10129159"/>
              <a:gd name="connsiteY14" fmla="*/ 0 h 2058705"/>
              <a:gd name="connsiteX15" fmla="*/ 9420118 w 10129159"/>
              <a:gd name="connsiteY15" fmla="*/ 0 h 2058705"/>
              <a:gd name="connsiteX16" fmla="*/ 10129159 w 10129159"/>
              <a:gd name="connsiteY16" fmla="*/ 0 h 2058705"/>
              <a:gd name="connsiteX17" fmla="*/ 10129159 w 10129159"/>
              <a:gd name="connsiteY17" fmla="*/ 624474 h 2058705"/>
              <a:gd name="connsiteX18" fmla="*/ 10129159 w 10129159"/>
              <a:gd name="connsiteY18" fmla="*/ 1269535 h 2058705"/>
              <a:gd name="connsiteX19" fmla="*/ 10129159 w 10129159"/>
              <a:gd name="connsiteY19" fmla="*/ 2058705 h 2058705"/>
              <a:gd name="connsiteX20" fmla="*/ 9453882 w 10129159"/>
              <a:gd name="connsiteY20" fmla="*/ 2058705 h 2058705"/>
              <a:gd name="connsiteX21" fmla="*/ 9082479 w 10129159"/>
              <a:gd name="connsiteY21" fmla="*/ 2058705 h 2058705"/>
              <a:gd name="connsiteX22" fmla="*/ 8407202 w 10129159"/>
              <a:gd name="connsiteY22" fmla="*/ 2058705 h 2058705"/>
              <a:gd name="connsiteX23" fmla="*/ 7731925 w 10129159"/>
              <a:gd name="connsiteY23" fmla="*/ 2058705 h 2058705"/>
              <a:gd name="connsiteX24" fmla="*/ 6854064 w 10129159"/>
              <a:gd name="connsiteY24" fmla="*/ 2058705 h 2058705"/>
              <a:gd name="connsiteX25" fmla="*/ 6482662 w 10129159"/>
              <a:gd name="connsiteY25" fmla="*/ 2058705 h 2058705"/>
              <a:gd name="connsiteX26" fmla="*/ 5908676 w 10129159"/>
              <a:gd name="connsiteY26" fmla="*/ 2058705 h 2058705"/>
              <a:gd name="connsiteX27" fmla="*/ 5233399 w 10129159"/>
              <a:gd name="connsiteY27" fmla="*/ 2058705 h 2058705"/>
              <a:gd name="connsiteX28" fmla="*/ 4659413 w 10129159"/>
              <a:gd name="connsiteY28" fmla="*/ 2058705 h 2058705"/>
              <a:gd name="connsiteX29" fmla="*/ 3882844 w 10129159"/>
              <a:gd name="connsiteY29" fmla="*/ 2058705 h 2058705"/>
              <a:gd name="connsiteX30" fmla="*/ 3004984 w 10129159"/>
              <a:gd name="connsiteY30" fmla="*/ 2058705 h 2058705"/>
              <a:gd name="connsiteX31" fmla="*/ 2127123 w 10129159"/>
              <a:gd name="connsiteY31" fmla="*/ 2058705 h 2058705"/>
              <a:gd name="connsiteX32" fmla="*/ 1451846 w 10129159"/>
              <a:gd name="connsiteY32" fmla="*/ 2058705 h 2058705"/>
              <a:gd name="connsiteX33" fmla="*/ 573986 w 10129159"/>
              <a:gd name="connsiteY33" fmla="*/ 2058705 h 2058705"/>
              <a:gd name="connsiteX34" fmla="*/ 0 w 10129159"/>
              <a:gd name="connsiteY34" fmla="*/ 2058705 h 2058705"/>
              <a:gd name="connsiteX35" fmla="*/ 0 w 10129159"/>
              <a:gd name="connsiteY35" fmla="*/ 1372470 h 2058705"/>
              <a:gd name="connsiteX36" fmla="*/ 0 w 10129159"/>
              <a:gd name="connsiteY36" fmla="*/ 706822 h 2058705"/>
              <a:gd name="connsiteX37" fmla="*/ 0 w 10129159"/>
              <a:gd name="connsiteY37" fmla="*/ 0 h 205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29159" h="2058705" extrusionOk="0">
                <a:moveTo>
                  <a:pt x="0" y="0"/>
                </a:moveTo>
                <a:cubicBezTo>
                  <a:pt x="92260" y="-7085"/>
                  <a:pt x="272712" y="-7019"/>
                  <a:pt x="371402" y="0"/>
                </a:cubicBezTo>
                <a:cubicBezTo>
                  <a:pt x="470092" y="7019"/>
                  <a:pt x="631057" y="1671"/>
                  <a:pt x="844097" y="0"/>
                </a:cubicBezTo>
                <a:cubicBezTo>
                  <a:pt x="1057138" y="-1671"/>
                  <a:pt x="1462802" y="-38754"/>
                  <a:pt x="1620665" y="0"/>
                </a:cubicBezTo>
                <a:cubicBezTo>
                  <a:pt x="1778528" y="38754"/>
                  <a:pt x="2123464" y="-28119"/>
                  <a:pt x="2397234" y="0"/>
                </a:cubicBezTo>
                <a:cubicBezTo>
                  <a:pt x="2671004" y="28119"/>
                  <a:pt x="2771408" y="27072"/>
                  <a:pt x="3072512" y="0"/>
                </a:cubicBezTo>
                <a:cubicBezTo>
                  <a:pt x="3373616" y="-27072"/>
                  <a:pt x="3327934" y="-3248"/>
                  <a:pt x="3443914" y="0"/>
                </a:cubicBezTo>
                <a:cubicBezTo>
                  <a:pt x="3559894" y="3248"/>
                  <a:pt x="4017587" y="26822"/>
                  <a:pt x="4220483" y="0"/>
                </a:cubicBezTo>
                <a:cubicBezTo>
                  <a:pt x="4423379" y="-26822"/>
                  <a:pt x="4599181" y="20203"/>
                  <a:pt x="4895760" y="0"/>
                </a:cubicBezTo>
                <a:cubicBezTo>
                  <a:pt x="5192339" y="-20203"/>
                  <a:pt x="5348486" y="5744"/>
                  <a:pt x="5571037" y="0"/>
                </a:cubicBezTo>
                <a:cubicBezTo>
                  <a:pt x="5793588" y="-5744"/>
                  <a:pt x="5886699" y="13828"/>
                  <a:pt x="6043732" y="0"/>
                </a:cubicBezTo>
                <a:cubicBezTo>
                  <a:pt x="6200766" y="-13828"/>
                  <a:pt x="6238131" y="-1710"/>
                  <a:pt x="6415134" y="0"/>
                </a:cubicBezTo>
                <a:cubicBezTo>
                  <a:pt x="6592137" y="1710"/>
                  <a:pt x="6754112" y="-19350"/>
                  <a:pt x="7090411" y="0"/>
                </a:cubicBezTo>
                <a:cubicBezTo>
                  <a:pt x="7426710" y="19350"/>
                  <a:pt x="7760579" y="-36016"/>
                  <a:pt x="7968272" y="0"/>
                </a:cubicBezTo>
                <a:cubicBezTo>
                  <a:pt x="8175965" y="36016"/>
                  <a:pt x="8423554" y="4327"/>
                  <a:pt x="8643549" y="0"/>
                </a:cubicBezTo>
                <a:cubicBezTo>
                  <a:pt x="8863544" y="-4327"/>
                  <a:pt x="9215784" y="9086"/>
                  <a:pt x="9420118" y="0"/>
                </a:cubicBezTo>
                <a:cubicBezTo>
                  <a:pt x="9624452" y="-9086"/>
                  <a:pt x="9782981" y="20499"/>
                  <a:pt x="10129159" y="0"/>
                </a:cubicBezTo>
                <a:cubicBezTo>
                  <a:pt x="10154755" y="225885"/>
                  <a:pt x="10159520" y="365630"/>
                  <a:pt x="10129159" y="624474"/>
                </a:cubicBezTo>
                <a:cubicBezTo>
                  <a:pt x="10098798" y="883318"/>
                  <a:pt x="10127339" y="1037489"/>
                  <a:pt x="10129159" y="1269535"/>
                </a:cubicBezTo>
                <a:cubicBezTo>
                  <a:pt x="10130979" y="1501581"/>
                  <a:pt x="10108840" y="1760993"/>
                  <a:pt x="10129159" y="2058705"/>
                </a:cubicBezTo>
                <a:cubicBezTo>
                  <a:pt x="9916005" y="2038053"/>
                  <a:pt x="9716213" y="2043622"/>
                  <a:pt x="9453882" y="2058705"/>
                </a:cubicBezTo>
                <a:cubicBezTo>
                  <a:pt x="9191551" y="2073788"/>
                  <a:pt x="9254184" y="2047414"/>
                  <a:pt x="9082479" y="2058705"/>
                </a:cubicBezTo>
                <a:cubicBezTo>
                  <a:pt x="8910774" y="2069996"/>
                  <a:pt x="8599351" y="2068316"/>
                  <a:pt x="8407202" y="2058705"/>
                </a:cubicBezTo>
                <a:cubicBezTo>
                  <a:pt x="8215053" y="2049094"/>
                  <a:pt x="8001286" y="2052549"/>
                  <a:pt x="7731925" y="2058705"/>
                </a:cubicBezTo>
                <a:cubicBezTo>
                  <a:pt x="7462564" y="2064861"/>
                  <a:pt x="7292512" y="2031506"/>
                  <a:pt x="6854064" y="2058705"/>
                </a:cubicBezTo>
                <a:cubicBezTo>
                  <a:pt x="6415616" y="2085904"/>
                  <a:pt x="6558908" y="2053464"/>
                  <a:pt x="6482662" y="2058705"/>
                </a:cubicBezTo>
                <a:cubicBezTo>
                  <a:pt x="6406416" y="2063946"/>
                  <a:pt x="6179844" y="2059291"/>
                  <a:pt x="5908676" y="2058705"/>
                </a:cubicBezTo>
                <a:cubicBezTo>
                  <a:pt x="5637508" y="2058119"/>
                  <a:pt x="5509426" y="2084033"/>
                  <a:pt x="5233399" y="2058705"/>
                </a:cubicBezTo>
                <a:cubicBezTo>
                  <a:pt x="4957372" y="2033377"/>
                  <a:pt x="4869754" y="2072127"/>
                  <a:pt x="4659413" y="2058705"/>
                </a:cubicBezTo>
                <a:cubicBezTo>
                  <a:pt x="4449072" y="2045283"/>
                  <a:pt x="4164389" y="2031077"/>
                  <a:pt x="3882844" y="2058705"/>
                </a:cubicBezTo>
                <a:cubicBezTo>
                  <a:pt x="3601299" y="2086333"/>
                  <a:pt x="3283481" y="2100933"/>
                  <a:pt x="3004984" y="2058705"/>
                </a:cubicBezTo>
                <a:cubicBezTo>
                  <a:pt x="2726487" y="2016477"/>
                  <a:pt x="2382088" y="2099733"/>
                  <a:pt x="2127123" y="2058705"/>
                </a:cubicBezTo>
                <a:cubicBezTo>
                  <a:pt x="1872158" y="2017677"/>
                  <a:pt x="1637685" y="2034615"/>
                  <a:pt x="1451846" y="2058705"/>
                </a:cubicBezTo>
                <a:cubicBezTo>
                  <a:pt x="1266007" y="2082795"/>
                  <a:pt x="850570" y="2016274"/>
                  <a:pt x="573986" y="2058705"/>
                </a:cubicBezTo>
                <a:cubicBezTo>
                  <a:pt x="297402" y="2101136"/>
                  <a:pt x="125631" y="2030618"/>
                  <a:pt x="0" y="2058705"/>
                </a:cubicBezTo>
                <a:cubicBezTo>
                  <a:pt x="11231" y="1892554"/>
                  <a:pt x="25857" y="1708763"/>
                  <a:pt x="0" y="1372470"/>
                </a:cubicBezTo>
                <a:cubicBezTo>
                  <a:pt x="-25857" y="1036177"/>
                  <a:pt x="2480" y="996546"/>
                  <a:pt x="0" y="706822"/>
                </a:cubicBezTo>
                <a:cubicBezTo>
                  <a:pt x="-2480" y="417098"/>
                  <a:pt x="-5091" y="200845"/>
                  <a:pt x="0" y="0"/>
                </a:cubicBezTo>
                <a:close/>
              </a:path>
            </a:pathLst>
          </a:custGeom>
          <a:noFill/>
          <a:ln w="57150">
            <a:solidFill>
              <a:schemeClr val="tx1"/>
            </a:solidFill>
            <a:extLst>
              <a:ext uri="{C807C97D-BFC1-408E-A445-0C87EB9F89A2}">
                <ask:lineSketchStyleProps xmlns:ask="http://schemas.microsoft.com/office/drawing/2018/sketchyshapes" sd="512993337">
                  <a:prstGeom prst="rect">
                    <a:avLst/>
                  </a:prstGeom>
                  <ask:type>
                    <ask:lineSketchFreehand/>
                  </ask:type>
                </ask:lineSketchStyleProps>
              </a:ext>
            </a:extLst>
          </a:ln>
        </p:spPr>
        <p:txBody>
          <a:bodyPr wrap="square" lIns="91440" tIns="45720" rIns="91440" bIns="45720" anchor="t">
            <a:spAutoFit/>
          </a:bodyPr>
          <a:lstStyle/>
          <a:p>
            <a:pPr algn="ctr">
              <a:lnSpc>
                <a:spcPct val="107000"/>
              </a:lnSpc>
              <a:spcAft>
                <a:spcPts val="800"/>
              </a:spcAft>
            </a:pPr>
            <a:endParaRPr lang="en-GB" b="1" kern="100">
              <a:latin typeface="Montserrat"/>
              <a:ea typeface="Aptos" panose="020B0004020202020204" pitchFamily="34" charset="0"/>
              <a:cs typeface="Times New Roman"/>
            </a:endParaRPr>
          </a:p>
          <a:p>
            <a:pPr algn="ctr">
              <a:lnSpc>
                <a:spcPct val="107000"/>
              </a:lnSpc>
              <a:spcAft>
                <a:spcPts val="800"/>
              </a:spcAft>
            </a:pPr>
            <a:r>
              <a:rPr lang="en-GB" b="1" kern="100">
                <a:latin typeface="Montserrat"/>
                <a:ea typeface="Aptos" panose="020B0004020202020204" pitchFamily="34" charset="0"/>
                <a:cs typeface="Times New Roman"/>
              </a:rPr>
              <a:t>"</a:t>
            </a:r>
            <a:r>
              <a:rPr lang="en-GB" sz="1800" b="1" kern="100">
                <a:effectLst/>
                <a:latin typeface="Montserrat"/>
                <a:ea typeface="Aptos" panose="020B0004020202020204" pitchFamily="34" charset="0"/>
                <a:cs typeface="Times New Roman"/>
              </a:rPr>
              <a:t>My name is </a:t>
            </a:r>
            <a:r>
              <a:rPr lang="en-GB" sz="1800" b="1" kern="100" err="1">
                <a:effectLst/>
                <a:latin typeface="Montserrat"/>
                <a:ea typeface="Aptos" panose="020B0004020202020204" pitchFamily="34" charset="0"/>
                <a:cs typeface="Times New Roman"/>
              </a:rPr>
              <a:t>Abbiott</a:t>
            </a:r>
            <a:r>
              <a:rPr lang="en-GB" sz="1800" b="1" kern="100">
                <a:effectLst/>
                <a:latin typeface="Montserrat"/>
                <a:ea typeface="Aptos" panose="020B0004020202020204" pitchFamily="34" charset="0"/>
                <a:cs typeface="Times New Roman"/>
              </a:rPr>
              <a:t>. This area is Southern Ethiopia. And also, I am the one who is the focal person for the Climate Action Project, and also I am working for CIFA [CAFOD’s partner] in Ethiopia. Now we are serving the communities. We are supporting the community in different dimensions</a:t>
            </a:r>
            <a:r>
              <a:rPr lang="en-GB" b="1" kern="100">
                <a:latin typeface="Montserrat"/>
                <a:ea typeface="Aptos" panose="020B0004020202020204" pitchFamily="34" charset="0"/>
                <a:cs typeface="Times New Roman"/>
              </a:rPr>
              <a:t>."</a:t>
            </a:r>
            <a:endParaRPr lang="en-US"/>
          </a:p>
          <a:p>
            <a:pPr algn="ctr">
              <a:lnSpc>
                <a:spcPct val="107000"/>
              </a:lnSpc>
              <a:spcAft>
                <a:spcPts val="800"/>
              </a:spcAft>
            </a:pPr>
            <a:r>
              <a:rPr lang="en-US" b="1" kern="100" err="1">
                <a:latin typeface="Montserrat"/>
                <a:ea typeface="Aptos" panose="020B0004020202020204" pitchFamily="34" charset="0"/>
                <a:cs typeface="Times New Roman"/>
              </a:rPr>
              <a:t>Abbiott</a:t>
            </a:r>
            <a:endParaRPr lang="en-GB" b="1" kern="100" err="1">
              <a:latin typeface="Montserrat"/>
              <a:ea typeface="Aptos" panose="020B0004020202020204" pitchFamily="34" charset="0"/>
              <a:cs typeface="Times New Roman"/>
            </a:endParaRPr>
          </a:p>
        </p:txBody>
      </p:sp>
      <p:pic>
        <p:nvPicPr>
          <p:cNvPr id="3" name="Picture 2" descr="A logo with a green and blue circle&#10;&#10;AI-generated content may be incorrect.">
            <a:extLst>
              <a:ext uri="{FF2B5EF4-FFF2-40B4-BE49-F238E27FC236}">
                <a16:creationId xmlns:a16="http://schemas.microsoft.com/office/drawing/2014/main" id="{63046ED1-DFE9-E98B-DEFD-FBA9F1AE9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85" y="247679"/>
            <a:ext cx="2582686" cy="754460"/>
          </a:xfrm>
          <a:prstGeom prst="rect">
            <a:avLst/>
          </a:prstGeom>
        </p:spPr>
      </p:pic>
    </p:spTree>
    <p:extLst>
      <p:ext uri="{BB962C8B-B14F-4D97-AF65-F5344CB8AC3E}">
        <p14:creationId xmlns:p14="http://schemas.microsoft.com/office/powerpoint/2010/main" val="40384239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4225B7-B732-69E9-18AA-653502E3EBC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78EF7FB9-66DF-C60B-1E6B-4D233BFF264F}"/>
              </a:ext>
            </a:extLst>
          </p:cNvPr>
          <p:cNvSpPr>
            <a:spLocks noGrp="1"/>
          </p:cNvSpPr>
          <p:nvPr>
            <p:ph type="subTitle" idx="1"/>
          </p:nvPr>
        </p:nvSpPr>
        <p:spPr/>
        <p:txBody>
          <a:bodyPr/>
          <a:lstStyle/>
          <a:p>
            <a:endParaRPr lang="en-US"/>
          </a:p>
        </p:txBody>
      </p:sp>
      <p:pic>
        <p:nvPicPr>
          <p:cNvPr id="5" name="Picture 4" descr="A group of people looking at a metal box&#10;&#10;AI-generated content may be incorrect.">
            <a:extLst>
              <a:ext uri="{FF2B5EF4-FFF2-40B4-BE49-F238E27FC236}">
                <a16:creationId xmlns:a16="http://schemas.microsoft.com/office/drawing/2014/main" id="{7216EB05-4C48-A37A-C75C-90FAE534EC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971219"/>
          </a:xfrm>
          <a:prstGeom prst="rect">
            <a:avLst/>
          </a:prstGeom>
        </p:spPr>
      </p:pic>
    </p:spTree>
    <p:extLst>
      <p:ext uri="{BB962C8B-B14F-4D97-AF65-F5344CB8AC3E}">
        <p14:creationId xmlns:p14="http://schemas.microsoft.com/office/powerpoint/2010/main" val="1046113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459D21-643A-A301-A752-674F4BA58E5A}"/>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20E4BBE1-5DF8-3377-4610-EFD84521C368}"/>
              </a:ext>
            </a:extLst>
          </p:cNvPr>
          <p:cNvSpPr txBox="1"/>
          <p:nvPr/>
        </p:nvSpPr>
        <p:spPr>
          <a:xfrm>
            <a:off x="304800" y="6204416"/>
            <a:ext cx="5940357" cy="369332"/>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credit: Louise Norton, CAFOD</a:t>
            </a:r>
          </a:p>
        </p:txBody>
      </p:sp>
      <p:graphicFrame>
        <p:nvGraphicFramePr>
          <p:cNvPr id="8" name="Table 7">
            <a:extLst>
              <a:ext uri="{FF2B5EF4-FFF2-40B4-BE49-F238E27FC236}">
                <a16:creationId xmlns:a16="http://schemas.microsoft.com/office/drawing/2014/main" id="{EA968F01-F020-50EB-08AD-C92894B41D41}"/>
              </a:ext>
            </a:extLst>
          </p:cNvPr>
          <p:cNvGraphicFramePr>
            <a:graphicFrameLocks noGrp="1"/>
          </p:cNvGraphicFramePr>
          <p:nvPr>
            <p:extLst>
              <p:ext uri="{D42A27DB-BD31-4B8C-83A1-F6EECF244321}">
                <p14:modId xmlns:p14="http://schemas.microsoft.com/office/powerpoint/2010/main" val="719716716"/>
              </p:ext>
            </p:extLst>
          </p:nvPr>
        </p:nvGraphicFramePr>
        <p:xfrm>
          <a:off x="582382" y="3365627"/>
          <a:ext cx="11027227" cy="2631203"/>
        </p:xfrm>
        <a:graphic>
          <a:graphicData uri="http://schemas.openxmlformats.org/drawingml/2006/table">
            <a:tbl>
              <a:tblPr/>
              <a:tblGrid>
                <a:gridCol w="11027227">
                  <a:extLst>
                    <a:ext uri="{9D8B030D-6E8A-4147-A177-3AD203B41FA5}">
                      <a16:colId xmlns:a16="http://schemas.microsoft.com/office/drawing/2014/main" val="1987969688"/>
                    </a:ext>
                  </a:extLst>
                </a:gridCol>
              </a:tblGrid>
              <a:tr h="2631203">
                <a:tc>
                  <a:txBody>
                    <a:bodyPr/>
                    <a:lstStyle/>
                    <a:p>
                      <a:pPr rtl="0" fontAlgn="base"/>
                      <a:r>
                        <a:rPr lang="en-GB" sz="1800" b="0" i="0" kern="1200">
                          <a:solidFill>
                            <a:schemeClr val="tx1"/>
                          </a:solidFill>
                          <a:effectLst/>
                          <a:latin typeface="Montserrat" pitchFamily="2" charset="0"/>
                          <a:ea typeface="+mn-ea"/>
                          <a:cs typeface="+mn-cs"/>
                        </a:rPr>
                        <a:t>Abbiott supported the community in building a water tank. The</a:t>
                      </a:r>
                      <a:r>
                        <a:rPr lang="en-US" sz="1800" b="0" i="0" kern="1200">
                          <a:solidFill>
                            <a:schemeClr val="tx1"/>
                          </a:solidFill>
                          <a:effectLst/>
                          <a:latin typeface="Montserrat" pitchFamily="2" charset="0"/>
                          <a:ea typeface="+mn-ea"/>
                          <a:cs typeface="+mn-cs"/>
                        </a:rPr>
                        <a:t> Borana community do not follow the same way of having an ‘expert’ who orders everyone else. Abbiott was keen to follow the ways of the community to show solidarity.</a:t>
                      </a:r>
                    </a:p>
                    <a:p>
                      <a:pPr rtl="0" fontAlgn="base"/>
                      <a:endParaRPr lang="en-US" sz="1800" b="0" i="0" kern="1200">
                        <a:solidFill>
                          <a:schemeClr val="tx1"/>
                        </a:solidFill>
                        <a:effectLst/>
                        <a:latin typeface="Montserrat" pitchFamily="2" charset="0"/>
                        <a:ea typeface="+mn-ea"/>
                        <a:cs typeface="+mn-cs"/>
                      </a:endParaRPr>
                    </a:p>
                    <a:p>
                      <a:pPr rtl="0" fontAlgn="base"/>
                      <a:r>
                        <a:rPr lang="en-GB" sz="1800" b="1" kern="1200">
                          <a:solidFill>
                            <a:schemeClr val="tx1"/>
                          </a:solidFill>
                          <a:effectLst/>
                          <a:latin typeface="Montserrat"/>
                          <a:ea typeface="+mn-ea"/>
                          <a:cs typeface="+mn-cs"/>
                        </a:rPr>
                        <a:t>"When you come to the Borana, culturally, they are socially supporting each other. So I am one who was born from this community and I am also adapting the behaviour, the culture, everything, I am doing like that. Because when you are doing something yourself, the people are looking and working like you. When we are simply giving orders and stay at one place, it's not good. It's not good. It's not the cultural way."</a:t>
                      </a:r>
                      <a:endParaRPr lang="en-US" sz="1800" b="1" i="0" kern="1200">
                        <a:solidFill>
                          <a:schemeClr val="tx1"/>
                        </a:solidFill>
                        <a:effectLst/>
                        <a:latin typeface="Montserrat"/>
                        <a:ea typeface="+mn-ea"/>
                        <a:cs typeface="+mn-cs"/>
                      </a:endParaRPr>
                    </a:p>
                  </a:txBody>
                  <a:tcPr marL="0" marR="0" marT="46390" marB="46390">
                    <a:lnL>
                      <a:noFill/>
                    </a:lnL>
                    <a:lnR>
                      <a:noFill/>
                    </a:lnR>
                    <a:lnT>
                      <a:noFill/>
                    </a:lnT>
                    <a:lnB>
                      <a:noFill/>
                    </a:lnB>
                    <a:solidFill>
                      <a:schemeClr val="bg1"/>
                    </a:solidFill>
                  </a:tcPr>
                </a:tc>
                <a:extLst>
                  <a:ext uri="{0D108BD9-81ED-4DB2-BD59-A6C34878D82A}">
                    <a16:rowId xmlns:a16="http://schemas.microsoft.com/office/drawing/2014/main" val="1439644624"/>
                  </a:ext>
                </a:extLst>
              </a:tr>
            </a:tbl>
          </a:graphicData>
        </a:graphic>
      </p:graphicFrame>
      <p:sp>
        <p:nvSpPr>
          <p:cNvPr id="10" name="TextBox 9">
            <a:extLst>
              <a:ext uri="{FF2B5EF4-FFF2-40B4-BE49-F238E27FC236}">
                <a16:creationId xmlns:a16="http://schemas.microsoft.com/office/drawing/2014/main" id="{B2CAAED2-DE0B-D624-7D36-3E899D86986D}"/>
              </a:ext>
            </a:extLst>
          </p:cNvPr>
          <p:cNvSpPr txBox="1"/>
          <p:nvPr/>
        </p:nvSpPr>
        <p:spPr>
          <a:xfrm>
            <a:off x="1031417" y="1549012"/>
            <a:ext cx="10129159" cy="1754326"/>
          </a:xfrm>
          <a:custGeom>
            <a:avLst/>
            <a:gdLst>
              <a:gd name="connsiteX0" fmla="*/ 0 w 10129159"/>
              <a:gd name="connsiteY0" fmla="*/ 0 h 1754326"/>
              <a:gd name="connsiteX1" fmla="*/ 371402 w 10129159"/>
              <a:gd name="connsiteY1" fmla="*/ 0 h 1754326"/>
              <a:gd name="connsiteX2" fmla="*/ 844097 w 10129159"/>
              <a:gd name="connsiteY2" fmla="*/ 0 h 1754326"/>
              <a:gd name="connsiteX3" fmla="*/ 1620665 w 10129159"/>
              <a:gd name="connsiteY3" fmla="*/ 0 h 1754326"/>
              <a:gd name="connsiteX4" fmla="*/ 2397234 w 10129159"/>
              <a:gd name="connsiteY4" fmla="*/ 0 h 1754326"/>
              <a:gd name="connsiteX5" fmla="*/ 3072512 w 10129159"/>
              <a:gd name="connsiteY5" fmla="*/ 0 h 1754326"/>
              <a:gd name="connsiteX6" fmla="*/ 3443914 w 10129159"/>
              <a:gd name="connsiteY6" fmla="*/ 0 h 1754326"/>
              <a:gd name="connsiteX7" fmla="*/ 4220483 w 10129159"/>
              <a:gd name="connsiteY7" fmla="*/ 0 h 1754326"/>
              <a:gd name="connsiteX8" fmla="*/ 4895760 w 10129159"/>
              <a:gd name="connsiteY8" fmla="*/ 0 h 1754326"/>
              <a:gd name="connsiteX9" fmla="*/ 5571037 w 10129159"/>
              <a:gd name="connsiteY9" fmla="*/ 0 h 1754326"/>
              <a:gd name="connsiteX10" fmla="*/ 6043732 w 10129159"/>
              <a:gd name="connsiteY10" fmla="*/ 0 h 1754326"/>
              <a:gd name="connsiteX11" fmla="*/ 6415134 w 10129159"/>
              <a:gd name="connsiteY11" fmla="*/ 0 h 1754326"/>
              <a:gd name="connsiteX12" fmla="*/ 7090411 w 10129159"/>
              <a:gd name="connsiteY12" fmla="*/ 0 h 1754326"/>
              <a:gd name="connsiteX13" fmla="*/ 7968272 w 10129159"/>
              <a:gd name="connsiteY13" fmla="*/ 0 h 1754326"/>
              <a:gd name="connsiteX14" fmla="*/ 8643549 w 10129159"/>
              <a:gd name="connsiteY14" fmla="*/ 0 h 1754326"/>
              <a:gd name="connsiteX15" fmla="*/ 9420118 w 10129159"/>
              <a:gd name="connsiteY15" fmla="*/ 0 h 1754326"/>
              <a:gd name="connsiteX16" fmla="*/ 10129159 w 10129159"/>
              <a:gd name="connsiteY16" fmla="*/ 0 h 1754326"/>
              <a:gd name="connsiteX17" fmla="*/ 10129159 w 10129159"/>
              <a:gd name="connsiteY17" fmla="*/ 532146 h 1754326"/>
              <a:gd name="connsiteX18" fmla="*/ 10129159 w 10129159"/>
              <a:gd name="connsiteY18" fmla="*/ 1081834 h 1754326"/>
              <a:gd name="connsiteX19" fmla="*/ 10129159 w 10129159"/>
              <a:gd name="connsiteY19" fmla="*/ 1754326 h 1754326"/>
              <a:gd name="connsiteX20" fmla="*/ 9453882 w 10129159"/>
              <a:gd name="connsiteY20" fmla="*/ 1754326 h 1754326"/>
              <a:gd name="connsiteX21" fmla="*/ 9082479 w 10129159"/>
              <a:gd name="connsiteY21" fmla="*/ 1754326 h 1754326"/>
              <a:gd name="connsiteX22" fmla="*/ 8407202 w 10129159"/>
              <a:gd name="connsiteY22" fmla="*/ 1754326 h 1754326"/>
              <a:gd name="connsiteX23" fmla="*/ 7731925 w 10129159"/>
              <a:gd name="connsiteY23" fmla="*/ 1754326 h 1754326"/>
              <a:gd name="connsiteX24" fmla="*/ 6854064 w 10129159"/>
              <a:gd name="connsiteY24" fmla="*/ 1754326 h 1754326"/>
              <a:gd name="connsiteX25" fmla="*/ 6482662 w 10129159"/>
              <a:gd name="connsiteY25" fmla="*/ 1754326 h 1754326"/>
              <a:gd name="connsiteX26" fmla="*/ 5908676 w 10129159"/>
              <a:gd name="connsiteY26" fmla="*/ 1754326 h 1754326"/>
              <a:gd name="connsiteX27" fmla="*/ 5233399 w 10129159"/>
              <a:gd name="connsiteY27" fmla="*/ 1754326 h 1754326"/>
              <a:gd name="connsiteX28" fmla="*/ 4659413 w 10129159"/>
              <a:gd name="connsiteY28" fmla="*/ 1754326 h 1754326"/>
              <a:gd name="connsiteX29" fmla="*/ 3882844 w 10129159"/>
              <a:gd name="connsiteY29" fmla="*/ 1754326 h 1754326"/>
              <a:gd name="connsiteX30" fmla="*/ 3004984 w 10129159"/>
              <a:gd name="connsiteY30" fmla="*/ 1754326 h 1754326"/>
              <a:gd name="connsiteX31" fmla="*/ 2127123 w 10129159"/>
              <a:gd name="connsiteY31" fmla="*/ 1754326 h 1754326"/>
              <a:gd name="connsiteX32" fmla="*/ 1451846 w 10129159"/>
              <a:gd name="connsiteY32" fmla="*/ 1754326 h 1754326"/>
              <a:gd name="connsiteX33" fmla="*/ 573986 w 10129159"/>
              <a:gd name="connsiteY33" fmla="*/ 1754326 h 1754326"/>
              <a:gd name="connsiteX34" fmla="*/ 0 w 10129159"/>
              <a:gd name="connsiteY34" fmla="*/ 1754326 h 1754326"/>
              <a:gd name="connsiteX35" fmla="*/ 0 w 10129159"/>
              <a:gd name="connsiteY35" fmla="*/ 1169551 h 1754326"/>
              <a:gd name="connsiteX36" fmla="*/ 0 w 10129159"/>
              <a:gd name="connsiteY36" fmla="*/ 602319 h 1754326"/>
              <a:gd name="connsiteX37" fmla="*/ 0 w 10129159"/>
              <a:gd name="connsiteY37" fmla="*/ 0 h 175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29159" h="1754326" extrusionOk="0">
                <a:moveTo>
                  <a:pt x="0" y="0"/>
                </a:moveTo>
                <a:cubicBezTo>
                  <a:pt x="92260" y="-7085"/>
                  <a:pt x="272712" y="-7019"/>
                  <a:pt x="371402" y="0"/>
                </a:cubicBezTo>
                <a:cubicBezTo>
                  <a:pt x="470092" y="7019"/>
                  <a:pt x="631057" y="1671"/>
                  <a:pt x="844097" y="0"/>
                </a:cubicBezTo>
                <a:cubicBezTo>
                  <a:pt x="1057138" y="-1671"/>
                  <a:pt x="1462802" y="-38754"/>
                  <a:pt x="1620665" y="0"/>
                </a:cubicBezTo>
                <a:cubicBezTo>
                  <a:pt x="1778528" y="38754"/>
                  <a:pt x="2123464" y="-28119"/>
                  <a:pt x="2397234" y="0"/>
                </a:cubicBezTo>
                <a:cubicBezTo>
                  <a:pt x="2671004" y="28119"/>
                  <a:pt x="2771408" y="27072"/>
                  <a:pt x="3072512" y="0"/>
                </a:cubicBezTo>
                <a:cubicBezTo>
                  <a:pt x="3373616" y="-27072"/>
                  <a:pt x="3327934" y="-3248"/>
                  <a:pt x="3443914" y="0"/>
                </a:cubicBezTo>
                <a:cubicBezTo>
                  <a:pt x="3559894" y="3248"/>
                  <a:pt x="4017587" y="26822"/>
                  <a:pt x="4220483" y="0"/>
                </a:cubicBezTo>
                <a:cubicBezTo>
                  <a:pt x="4423379" y="-26822"/>
                  <a:pt x="4599181" y="20203"/>
                  <a:pt x="4895760" y="0"/>
                </a:cubicBezTo>
                <a:cubicBezTo>
                  <a:pt x="5192339" y="-20203"/>
                  <a:pt x="5348486" y="5744"/>
                  <a:pt x="5571037" y="0"/>
                </a:cubicBezTo>
                <a:cubicBezTo>
                  <a:pt x="5793588" y="-5744"/>
                  <a:pt x="5886699" y="13828"/>
                  <a:pt x="6043732" y="0"/>
                </a:cubicBezTo>
                <a:cubicBezTo>
                  <a:pt x="6200766" y="-13828"/>
                  <a:pt x="6238131" y="-1710"/>
                  <a:pt x="6415134" y="0"/>
                </a:cubicBezTo>
                <a:cubicBezTo>
                  <a:pt x="6592137" y="1710"/>
                  <a:pt x="6754112" y="-19350"/>
                  <a:pt x="7090411" y="0"/>
                </a:cubicBezTo>
                <a:cubicBezTo>
                  <a:pt x="7426710" y="19350"/>
                  <a:pt x="7760579" y="-36016"/>
                  <a:pt x="7968272" y="0"/>
                </a:cubicBezTo>
                <a:cubicBezTo>
                  <a:pt x="8175965" y="36016"/>
                  <a:pt x="8423554" y="4327"/>
                  <a:pt x="8643549" y="0"/>
                </a:cubicBezTo>
                <a:cubicBezTo>
                  <a:pt x="8863544" y="-4327"/>
                  <a:pt x="9215784" y="9086"/>
                  <a:pt x="9420118" y="0"/>
                </a:cubicBezTo>
                <a:cubicBezTo>
                  <a:pt x="9624452" y="-9086"/>
                  <a:pt x="9782981" y="20499"/>
                  <a:pt x="10129159" y="0"/>
                </a:cubicBezTo>
                <a:cubicBezTo>
                  <a:pt x="10121103" y="153475"/>
                  <a:pt x="10139070" y="286884"/>
                  <a:pt x="10129159" y="532146"/>
                </a:cubicBezTo>
                <a:cubicBezTo>
                  <a:pt x="10119248" y="777408"/>
                  <a:pt x="10149539" y="815818"/>
                  <a:pt x="10129159" y="1081834"/>
                </a:cubicBezTo>
                <a:cubicBezTo>
                  <a:pt x="10108779" y="1347850"/>
                  <a:pt x="10095811" y="1499303"/>
                  <a:pt x="10129159" y="1754326"/>
                </a:cubicBezTo>
                <a:cubicBezTo>
                  <a:pt x="9916005" y="1733674"/>
                  <a:pt x="9716213" y="1739243"/>
                  <a:pt x="9453882" y="1754326"/>
                </a:cubicBezTo>
                <a:cubicBezTo>
                  <a:pt x="9191551" y="1769409"/>
                  <a:pt x="9254184" y="1743035"/>
                  <a:pt x="9082479" y="1754326"/>
                </a:cubicBezTo>
                <a:cubicBezTo>
                  <a:pt x="8910774" y="1765617"/>
                  <a:pt x="8599351" y="1763937"/>
                  <a:pt x="8407202" y="1754326"/>
                </a:cubicBezTo>
                <a:cubicBezTo>
                  <a:pt x="8215053" y="1744715"/>
                  <a:pt x="8001286" y="1748170"/>
                  <a:pt x="7731925" y="1754326"/>
                </a:cubicBezTo>
                <a:cubicBezTo>
                  <a:pt x="7462564" y="1760482"/>
                  <a:pt x="7292512" y="1727127"/>
                  <a:pt x="6854064" y="1754326"/>
                </a:cubicBezTo>
                <a:cubicBezTo>
                  <a:pt x="6415616" y="1781525"/>
                  <a:pt x="6558908" y="1749085"/>
                  <a:pt x="6482662" y="1754326"/>
                </a:cubicBezTo>
                <a:cubicBezTo>
                  <a:pt x="6406416" y="1759567"/>
                  <a:pt x="6179844" y="1754912"/>
                  <a:pt x="5908676" y="1754326"/>
                </a:cubicBezTo>
                <a:cubicBezTo>
                  <a:pt x="5637508" y="1753740"/>
                  <a:pt x="5509426" y="1779654"/>
                  <a:pt x="5233399" y="1754326"/>
                </a:cubicBezTo>
                <a:cubicBezTo>
                  <a:pt x="4957372" y="1728998"/>
                  <a:pt x="4869754" y="1767748"/>
                  <a:pt x="4659413" y="1754326"/>
                </a:cubicBezTo>
                <a:cubicBezTo>
                  <a:pt x="4449072" y="1740904"/>
                  <a:pt x="4164389" y="1726698"/>
                  <a:pt x="3882844" y="1754326"/>
                </a:cubicBezTo>
                <a:cubicBezTo>
                  <a:pt x="3601299" y="1781954"/>
                  <a:pt x="3283481" y="1796554"/>
                  <a:pt x="3004984" y="1754326"/>
                </a:cubicBezTo>
                <a:cubicBezTo>
                  <a:pt x="2726487" y="1712098"/>
                  <a:pt x="2382088" y="1795354"/>
                  <a:pt x="2127123" y="1754326"/>
                </a:cubicBezTo>
                <a:cubicBezTo>
                  <a:pt x="1872158" y="1713298"/>
                  <a:pt x="1637685" y="1730236"/>
                  <a:pt x="1451846" y="1754326"/>
                </a:cubicBezTo>
                <a:cubicBezTo>
                  <a:pt x="1266007" y="1778416"/>
                  <a:pt x="850570" y="1711895"/>
                  <a:pt x="573986" y="1754326"/>
                </a:cubicBezTo>
                <a:cubicBezTo>
                  <a:pt x="297402" y="1796757"/>
                  <a:pt x="125631" y="1726239"/>
                  <a:pt x="0" y="1754326"/>
                </a:cubicBezTo>
                <a:cubicBezTo>
                  <a:pt x="7963" y="1594493"/>
                  <a:pt x="-13496" y="1367521"/>
                  <a:pt x="0" y="1169551"/>
                </a:cubicBezTo>
                <a:cubicBezTo>
                  <a:pt x="13496" y="971582"/>
                  <a:pt x="-24788" y="729325"/>
                  <a:pt x="0" y="602319"/>
                </a:cubicBezTo>
                <a:cubicBezTo>
                  <a:pt x="24788" y="475313"/>
                  <a:pt x="166" y="184625"/>
                  <a:pt x="0" y="0"/>
                </a:cubicBezTo>
                <a:close/>
              </a:path>
            </a:pathLst>
          </a:custGeom>
          <a:noFill/>
          <a:ln w="57150">
            <a:solidFill>
              <a:schemeClr val="tx1"/>
            </a:solidFill>
            <a:extLst>
              <a:ext uri="{C807C97D-BFC1-408E-A445-0C87EB9F89A2}">
                <ask:lineSketchStyleProps xmlns:ask="http://schemas.microsoft.com/office/drawing/2018/sketchyshapes" sd="512993337">
                  <a:prstGeom prst="rect">
                    <a:avLst/>
                  </a:prstGeom>
                  <ask:type>
                    <ask:lineSketchFreehand/>
                  </ask:type>
                </ask:lineSketchStyleProps>
              </a:ext>
            </a:extLst>
          </a:ln>
        </p:spPr>
        <p:txBody>
          <a:bodyPr wrap="square" lIns="91440" tIns="45720" rIns="91440" bIns="45720" anchor="t">
            <a:spAutoFit/>
          </a:bodyPr>
          <a:lstStyle/>
          <a:p>
            <a:pPr algn="ctr"/>
            <a:endParaRPr lang="en-US" b="1">
              <a:latin typeface="Montserrat"/>
            </a:endParaRPr>
          </a:p>
          <a:p>
            <a:pPr algn="ctr"/>
            <a:r>
              <a:rPr lang="en-US" b="1">
                <a:latin typeface="Montserrat"/>
              </a:rPr>
              <a:t>"</a:t>
            </a:r>
            <a:r>
              <a:rPr lang="en-US" sz="1800" b="1">
                <a:effectLst/>
                <a:latin typeface="Montserrat"/>
              </a:rPr>
              <a:t>When the community are digging the wall, I am digging the wall. When the community are excavating the soil, I'm excavating the soil. When the community are breaking the wood, I will go with them, and I will bring that</a:t>
            </a:r>
            <a:r>
              <a:rPr lang="en-US" b="1">
                <a:latin typeface="Montserrat"/>
              </a:rPr>
              <a:t>."</a:t>
            </a:r>
            <a:endParaRPr lang="en-US"/>
          </a:p>
          <a:p>
            <a:pPr algn="ctr"/>
            <a:endParaRPr lang="en-US" b="1">
              <a:latin typeface="Montserrat"/>
            </a:endParaRPr>
          </a:p>
          <a:p>
            <a:pPr algn="ctr"/>
            <a:r>
              <a:rPr lang="en-US" b="1" dirty="0" err="1">
                <a:latin typeface="Montserrat" pitchFamily="2" charset="0"/>
              </a:rPr>
              <a:t>Abbiott</a:t>
            </a:r>
            <a:endParaRPr lang="en-US" sz="1700" dirty="0"/>
          </a:p>
        </p:txBody>
      </p:sp>
      <p:pic>
        <p:nvPicPr>
          <p:cNvPr id="3" name="Picture 2" descr="A logo with a green and blue circle&#10;&#10;AI-generated content may be incorrect.">
            <a:extLst>
              <a:ext uri="{FF2B5EF4-FFF2-40B4-BE49-F238E27FC236}">
                <a16:creationId xmlns:a16="http://schemas.microsoft.com/office/drawing/2014/main" id="{74F44B20-6082-A633-0347-EE7B93D098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85" y="247679"/>
            <a:ext cx="2582686" cy="754460"/>
          </a:xfrm>
          <a:prstGeom prst="rect">
            <a:avLst/>
          </a:prstGeom>
        </p:spPr>
      </p:pic>
      <p:sp>
        <p:nvSpPr>
          <p:cNvPr id="2" name="TextBox 1">
            <a:extLst>
              <a:ext uri="{FF2B5EF4-FFF2-40B4-BE49-F238E27FC236}">
                <a16:creationId xmlns:a16="http://schemas.microsoft.com/office/drawing/2014/main" id="{3EFD0E59-321F-9E4C-F8D6-078D63057099}"/>
              </a:ext>
            </a:extLst>
          </p:cNvPr>
          <p:cNvSpPr txBox="1"/>
          <p:nvPr/>
        </p:nvSpPr>
        <p:spPr>
          <a:xfrm>
            <a:off x="206829" y="163285"/>
            <a:ext cx="1262741" cy="1046440"/>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a:t>
            </a:r>
          </a:p>
          <a:p>
            <a:pPr algn="ctr"/>
            <a:r>
              <a:rPr lang="en-GB" sz="4400" b="1" dirty="0">
                <a:latin typeface="Montserrat" pitchFamily="2" charset="0"/>
              </a:rPr>
              <a:t>2</a:t>
            </a:r>
            <a:endParaRPr lang="en-US" sz="4400" b="1" dirty="0">
              <a:latin typeface="Montserrat" pitchFamily="2" charset="0"/>
            </a:endParaRPr>
          </a:p>
        </p:txBody>
      </p:sp>
    </p:spTree>
    <p:extLst>
      <p:ext uri="{BB962C8B-B14F-4D97-AF65-F5344CB8AC3E}">
        <p14:creationId xmlns:p14="http://schemas.microsoft.com/office/powerpoint/2010/main" val="34861571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7293D-5CE0-439B-58DC-AC8B5908654E}"/>
              </a:ext>
            </a:extLst>
          </p:cNvPr>
          <p:cNvSpPr>
            <a:spLocks noGrp="1"/>
          </p:cNvSpPr>
          <p:nvPr>
            <p:ph type="title"/>
          </p:nvPr>
        </p:nvSpPr>
        <p:spPr/>
        <p:txBody>
          <a:bodyPr/>
          <a:lstStyle/>
          <a:p>
            <a:endParaRPr lang="en-US"/>
          </a:p>
        </p:txBody>
      </p:sp>
      <p:pic>
        <p:nvPicPr>
          <p:cNvPr id="5" name="Content Placeholder 4" descr="A group of people outside&#10;&#10;AI-generated content may be incorrect.">
            <a:extLst>
              <a:ext uri="{FF2B5EF4-FFF2-40B4-BE49-F238E27FC236}">
                <a16:creationId xmlns:a16="http://schemas.microsoft.com/office/drawing/2014/main" id="{0EC60B6C-C039-D11A-BBC6-C71E34E41BF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9231" b="13485"/>
          <a:stretch/>
        </p:blipFill>
        <p:spPr>
          <a:xfrm>
            <a:off x="0" y="0"/>
            <a:ext cx="12192000" cy="7066807"/>
          </a:xfrm>
        </p:spPr>
      </p:pic>
    </p:spTree>
    <p:extLst>
      <p:ext uri="{BB962C8B-B14F-4D97-AF65-F5344CB8AC3E}">
        <p14:creationId xmlns:p14="http://schemas.microsoft.com/office/powerpoint/2010/main" val="1859461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FD3E6-E146-D8EA-543D-76937F913209}"/>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BA1E2902-1F04-3AE4-4E78-47F206A86462}"/>
              </a:ext>
            </a:extLst>
          </p:cNvPr>
          <p:cNvSpPr txBox="1"/>
          <p:nvPr/>
        </p:nvSpPr>
        <p:spPr>
          <a:xfrm>
            <a:off x="304800" y="6204416"/>
            <a:ext cx="5940357" cy="369332"/>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credit: Louise Norton, CAFOD</a:t>
            </a:r>
          </a:p>
        </p:txBody>
      </p:sp>
      <p:graphicFrame>
        <p:nvGraphicFramePr>
          <p:cNvPr id="8" name="Table 7">
            <a:extLst>
              <a:ext uri="{FF2B5EF4-FFF2-40B4-BE49-F238E27FC236}">
                <a16:creationId xmlns:a16="http://schemas.microsoft.com/office/drawing/2014/main" id="{40979004-38F9-376C-AD77-E0E88087EC04}"/>
              </a:ext>
            </a:extLst>
          </p:cNvPr>
          <p:cNvGraphicFramePr>
            <a:graphicFrameLocks noGrp="1"/>
          </p:cNvGraphicFramePr>
          <p:nvPr>
            <p:extLst>
              <p:ext uri="{D42A27DB-BD31-4B8C-83A1-F6EECF244321}">
                <p14:modId xmlns:p14="http://schemas.microsoft.com/office/powerpoint/2010/main" val="2767956875"/>
              </p:ext>
            </p:extLst>
          </p:nvPr>
        </p:nvGraphicFramePr>
        <p:xfrm>
          <a:off x="582382" y="3734958"/>
          <a:ext cx="11027227" cy="1842861"/>
        </p:xfrm>
        <a:graphic>
          <a:graphicData uri="http://schemas.openxmlformats.org/drawingml/2006/table">
            <a:tbl>
              <a:tblPr/>
              <a:tblGrid>
                <a:gridCol w="11027227">
                  <a:extLst>
                    <a:ext uri="{9D8B030D-6E8A-4147-A177-3AD203B41FA5}">
                      <a16:colId xmlns:a16="http://schemas.microsoft.com/office/drawing/2014/main" val="1987969688"/>
                    </a:ext>
                  </a:extLst>
                </a:gridCol>
              </a:tblGrid>
              <a:tr h="1842861">
                <a:tc>
                  <a:txBody>
                    <a:bodyPr/>
                    <a:lstStyle/>
                    <a:p>
                      <a:pPr rtl="0" fontAlgn="base"/>
                      <a:r>
                        <a:rPr lang="en-US" sz="1800">
                          <a:effectLst/>
                          <a:latin typeface="Montserrat"/>
                        </a:rPr>
                        <a:t>The projects work with over 90% women. Abbiott explains why in the quote above. The burden fell mostly on the women because they were walking for six hours a day to a small water hole in the crevice of a mountain. Now, the women only walk for 30 minutes to the water tank. This means they are able to earn more income with the time they have saved.</a:t>
                      </a:r>
                    </a:p>
                    <a:p>
                      <a:pPr rtl="0" fontAlgn="base"/>
                      <a:endParaRPr lang="en-US" sz="1800" b="0" i="0" kern="1200">
                        <a:solidFill>
                          <a:schemeClr val="tx1"/>
                        </a:solidFill>
                        <a:effectLst/>
                        <a:latin typeface="Montserrat" pitchFamily="2" charset="0"/>
                        <a:ea typeface="+mn-ea"/>
                        <a:cs typeface="+mn-cs"/>
                      </a:endParaRPr>
                    </a:p>
                  </a:txBody>
                  <a:tcPr marL="0" marR="0" marT="46390" marB="46390">
                    <a:lnL>
                      <a:noFill/>
                    </a:lnL>
                    <a:lnR>
                      <a:noFill/>
                    </a:lnR>
                    <a:lnT>
                      <a:noFill/>
                    </a:lnT>
                    <a:lnB>
                      <a:noFill/>
                    </a:lnB>
                    <a:solidFill>
                      <a:schemeClr val="bg1"/>
                    </a:solidFill>
                  </a:tcPr>
                </a:tc>
                <a:extLst>
                  <a:ext uri="{0D108BD9-81ED-4DB2-BD59-A6C34878D82A}">
                    <a16:rowId xmlns:a16="http://schemas.microsoft.com/office/drawing/2014/main" val="1439644624"/>
                  </a:ext>
                </a:extLst>
              </a:tr>
            </a:tbl>
          </a:graphicData>
        </a:graphic>
      </p:graphicFrame>
      <p:sp>
        <p:nvSpPr>
          <p:cNvPr id="10" name="TextBox 9">
            <a:extLst>
              <a:ext uri="{FF2B5EF4-FFF2-40B4-BE49-F238E27FC236}">
                <a16:creationId xmlns:a16="http://schemas.microsoft.com/office/drawing/2014/main" id="{384647C0-AFA5-8F2F-0AFF-E24D8968E3B6}"/>
              </a:ext>
            </a:extLst>
          </p:cNvPr>
          <p:cNvSpPr txBox="1"/>
          <p:nvPr/>
        </p:nvSpPr>
        <p:spPr>
          <a:xfrm>
            <a:off x="1031417" y="1549012"/>
            <a:ext cx="10129159" cy="1923604"/>
          </a:xfrm>
          <a:custGeom>
            <a:avLst/>
            <a:gdLst>
              <a:gd name="connsiteX0" fmla="*/ 0 w 10129159"/>
              <a:gd name="connsiteY0" fmla="*/ 0 h 1923604"/>
              <a:gd name="connsiteX1" fmla="*/ 371402 w 10129159"/>
              <a:gd name="connsiteY1" fmla="*/ 0 h 1923604"/>
              <a:gd name="connsiteX2" fmla="*/ 844097 w 10129159"/>
              <a:gd name="connsiteY2" fmla="*/ 0 h 1923604"/>
              <a:gd name="connsiteX3" fmla="*/ 1620665 w 10129159"/>
              <a:gd name="connsiteY3" fmla="*/ 0 h 1923604"/>
              <a:gd name="connsiteX4" fmla="*/ 2397234 w 10129159"/>
              <a:gd name="connsiteY4" fmla="*/ 0 h 1923604"/>
              <a:gd name="connsiteX5" fmla="*/ 3072512 w 10129159"/>
              <a:gd name="connsiteY5" fmla="*/ 0 h 1923604"/>
              <a:gd name="connsiteX6" fmla="*/ 3443914 w 10129159"/>
              <a:gd name="connsiteY6" fmla="*/ 0 h 1923604"/>
              <a:gd name="connsiteX7" fmla="*/ 4220483 w 10129159"/>
              <a:gd name="connsiteY7" fmla="*/ 0 h 1923604"/>
              <a:gd name="connsiteX8" fmla="*/ 4895760 w 10129159"/>
              <a:gd name="connsiteY8" fmla="*/ 0 h 1923604"/>
              <a:gd name="connsiteX9" fmla="*/ 5571037 w 10129159"/>
              <a:gd name="connsiteY9" fmla="*/ 0 h 1923604"/>
              <a:gd name="connsiteX10" fmla="*/ 6043732 w 10129159"/>
              <a:gd name="connsiteY10" fmla="*/ 0 h 1923604"/>
              <a:gd name="connsiteX11" fmla="*/ 6415134 w 10129159"/>
              <a:gd name="connsiteY11" fmla="*/ 0 h 1923604"/>
              <a:gd name="connsiteX12" fmla="*/ 7090411 w 10129159"/>
              <a:gd name="connsiteY12" fmla="*/ 0 h 1923604"/>
              <a:gd name="connsiteX13" fmla="*/ 7968272 w 10129159"/>
              <a:gd name="connsiteY13" fmla="*/ 0 h 1923604"/>
              <a:gd name="connsiteX14" fmla="*/ 8643549 w 10129159"/>
              <a:gd name="connsiteY14" fmla="*/ 0 h 1923604"/>
              <a:gd name="connsiteX15" fmla="*/ 9420118 w 10129159"/>
              <a:gd name="connsiteY15" fmla="*/ 0 h 1923604"/>
              <a:gd name="connsiteX16" fmla="*/ 10129159 w 10129159"/>
              <a:gd name="connsiteY16" fmla="*/ 0 h 1923604"/>
              <a:gd name="connsiteX17" fmla="*/ 10129159 w 10129159"/>
              <a:gd name="connsiteY17" fmla="*/ 583493 h 1923604"/>
              <a:gd name="connsiteX18" fmla="*/ 10129159 w 10129159"/>
              <a:gd name="connsiteY18" fmla="*/ 1186222 h 1923604"/>
              <a:gd name="connsiteX19" fmla="*/ 10129159 w 10129159"/>
              <a:gd name="connsiteY19" fmla="*/ 1923604 h 1923604"/>
              <a:gd name="connsiteX20" fmla="*/ 9453882 w 10129159"/>
              <a:gd name="connsiteY20" fmla="*/ 1923604 h 1923604"/>
              <a:gd name="connsiteX21" fmla="*/ 9082479 w 10129159"/>
              <a:gd name="connsiteY21" fmla="*/ 1923604 h 1923604"/>
              <a:gd name="connsiteX22" fmla="*/ 8407202 w 10129159"/>
              <a:gd name="connsiteY22" fmla="*/ 1923604 h 1923604"/>
              <a:gd name="connsiteX23" fmla="*/ 7731925 w 10129159"/>
              <a:gd name="connsiteY23" fmla="*/ 1923604 h 1923604"/>
              <a:gd name="connsiteX24" fmla="*/ 6854064 w 10129159"/>
              <a:gd name="connsiteY24" fmla="*/ 1923604 h 1923604"/>
              <a:gd name="connsiteX25" fmla="*/ 6482662 w 10129159"/>
              <a:gd name="connsiteY25" fmla="*/ 1923604 h 1923604"/>
              <a:gd name="connsiteX26" fmla="*/ 5908676 w 10129159"/>
              <a:gd name="connsiteY26" fmla="*/ 1923604 h 1923604"/>
              <a:gd name="connsiteX27" fmla="*/ 5233399 w 10129159"/>
              <a:gd name="connsiteY27" fmla="*/ 1923604 h 1923604"/>
              <a:gd name="connsiteX28" fmla="*/ 4659413 w 10129159"/>
              <a:gd name="connsiteY28" fmla="*/ 1923604 h 1923604"/>
              <a:gd name="connsiteX29" fmla="*/ 3882844 w 10129159"/>
              <a:gd name="connsiteY29" fmla="*/ 1923604 h 1923604"/>
              <a:gd name="connsiteX30" fmla="*/ 3004984 w 10129159"/>
              <a:gd name="connsiteY30" fmla="*/ 1923604 h 1923604"/>
              <a:gd name="connsiteX31" fmla="*/ 2127123 w 10129159"/>
              <a:gd name="connsiteY31" fmla="*/ 1923604 h 1923604"/>
              <a:gd name="connsiteX32" fmla="*/ 1451846 w 10129159"/>
              <a:gd name="connsiteY32" fmla="*/ 1923604 h 1923604"/>
              <a:gd name="connsiteX33" fmla="*/ 573986 w 10129159"/>
              <a:gd name="connsiteY33" fmla="*/ 1923604 h 1923604"/>
              <a:gd name="connsiteX34" fmla="*/ 0 w 10129159"/>
              <a:gd name="connsiteY34" fmla="*/ 1923604 h 1923604"/>
              <a:gd name="connsiteX35" fmla="*/ 0 w 10129159"/>
              <a:gd name="connsiteY35" fmla="*/ 1282403 h 1923604"/>
              <a:gd name="connsiteX36" fmla="*/ 0 w 10129159"/>
              <a:gd name="connsiteY36" fmla="*/ 660437 h 1923604"/>
              <a:gd name="connsiteX37" fmla="*/ 0 w 10129159"/>
              <a:gd name="connsiteY37" fmla="*/ 0 h 1923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29159" h="1923604" extrusionOk="0">
                <a:moveTo>
                  <a:pt x="0" y="0"/>
                </a:moveTo>
                <a:cubicBezTo>
                  <a:pt x="92260" y="-7085"/>
                  <a:pt x="272712" y="-7019"/>
                  <a:pt x="371402" y="0"/>
                </a:cubicBezTo>
                <a:cubicBezTo>
                  <a:pt x="470092" y="7019"/>
                  <a:pt x="631057" y="1671"/>
                  <a:pt x="844097" y="0"/>
                </a:cubicBezTo>
                <a:cubicBezTo>
                  <a:pt x="1057138" y="-1671"/>
                  <a:pt x="1462802" y="-38754"/>
                  <a:pt x="1620665" y="0"/>
                </a:cubicBezTo>
                <a:cubicBezTo>
                  <a:pt x="1778528" y="38754"/>
                  <a:pt x="2123464" y="-28119"/>
                  <a:pt x="2397234" y="0"/>
                </a:cubicBezTo>
                <a:cubicBezTo>
                  <a:pt x="2671004" y="28119"/>
                  <a:pt x="2771408" y="27072"/>
                  <a:pt x="3072512" y="0"/>
                </a:cubicBezTo>
                <a:cubicBezTo>
                  <a:pt x="3373616" y="-27072"/>
                  <a:pt x="3327934" y="-3248"/>
                  <a:pt x="3443914" y="0"/>
                </a:cubicBezTo>
                <a:cubicBezTo>
                  <a:pt x="3559894" y="3248"/>
                  <a:pt x="4017587" y="26822"/>
                  <a:pt x="4220483" y="0"/>
                </a:cubicBezTo>
                <a:cubicBezTo>
                  <a:pt x="4423379" y="-26822"/>
                  <a:pt x="4599181" y="20203"/>
                  <a:pt x="4895760" y="0"/>
                </a:cubicBezTo>
                <a:cubicBezTo>
                  <a:pt x="5192339" y="-20203"/>
                  <a:pt x="5348486" y="5744"/>
                  <a:pt x="5571037" y="0"/>
                </a:cubicBezTo>
                <a:cubicBezTo>
                  <a:pt x="5793588" y="-5744"/>
                  <a:pt x="5886699" y="13828"/>
                  <a:pt x="6043732" y="0"/>
                </a:cubicBezTo>
                <a:cubicBezTo>
                  <a:pt x="6200766" y="-13828"/>
                  <a:pt x="6238131" y="-1710"/>
                  <a:pt x="6415134" y="0"/>
                </a:cubicBezTo>
                <a:cubicBezTo>
                  <a:pt x="6592137" y="1710"/>
                  <a:pt x="6754112" y="-19350"/>
                  <a:pt x="7090411" y="0"/>
                </a:cubicBezTo>
                <a:cubicBezTo>
                  <a:pt x="7426710" y="19350"/>
                  <a:pt x="7760579" y="-36016"/>
                  <a:pt x="7968272" y="0"/>
                </a:cubicBezTo>
                <a:cubicBezTo>
                  <a:pt x="8175965" y="36016"/>
                  <a:pt x="8423554" y="4327"/>
                  <a:pt x="8643549" y="0"/>
                </a:cubicBezTo>
                <a:cubicBezTo>
                  <a:pt x="8863544" y="-4327"/>
                  <a:pt x="9215784" y="9086"/>
                  <a:pt x="9420118" y="0"/>
                </a:cubicBezTo>
                <a:cubicBezTo>
                  <a:pt x="9624452" y="-9086"/>
                  <a:pt x="9782981" y="20499"/>
                  <a:pt x="10129159" y="0"/>
                </a:cubicBezTo>
                <a:cubicBezTo>
                  <a:pt x="10154998" y="187689"/>
                  <a:pt x="10111550" y="349543"/>
                  <a:pt x="10129159" y="583493"/>
                </a:cubicBezTo>
                <a:cubicBezTo>
                  <a:pt x="10146768" y="817443"/>
                  <a:pt x="10148180" y="918655"/>
                  <a:pt x="10129159" y="1186222"/>
                </a:cubicBezTo>
                <a:cubicBezTo>
                  <a:pt x="10110138" y="1453789"/>
                  <a:pt x="10151025" y="1596688"/>
                  <a:pt x="10129159" y="1923604"/>
                </a:cubicBezTo>
                <a:cubicBezTo>
                  <a:pt x="9916005" y="1902952"/>
                  <a:pt x="9716213" y="1908521"/>
                  <a:pt x="9453882" y="1923604"/>
                </a:cubicBezTo>
                <a:cubicBezTo>
                  <a:pt x="9191551" y="1938687"/>
                  <a:pt x="9254184" y="1912313"/>
                  <a:pt x="9082479" y="1923604"/>
                </a:cubicBezTo>
                <a:cubicBezTo>
                  <a:pt x="8910774" y="1934895"/>
                  <a:pt x="8599351" y="1933215"/>
                  <a:pt x="8407202" y="1923604"/>
                </a:cubicBezTo>
                <a:cubicBezTo>
                  <a:pt x="8215053" y="1913993"/>
                  <a:pt x="8001286" y="1917448"/>
                  <a:pt x="7731925" y="1923604"/>
                </a:cubicBezTo>
                <a:cubicBezTo>
                  <a:pt x="7462564" y="1929760"/>
                  <a:pt x="7292512" y="1896405"/>
                  <a:pt x="6854064" y="1923604"/>
                </a:cubicBezTo>
                <a:cubicBezTo>
                  <a:pt x="6415616" y="1950803"/>
                  <a:pt x="6558908" y="1918363"/>
                  <a:pt x="6482662" y="1923604"/>
                </a:cubicBezTo>
                <a:cubicBezTo>
                  <a:pt x="6406416" y="1928845"/>
                  <a:pt x="6179844" y="1924190"/>
                  <a:pt x="5908676" y="1923604"/>
                </a:cubicBezTo>
                <a:cubicBezTo>
                  <a:pt x="5637508" y="1923018"/>
                  <a:pt x="5509426" y="1948932"/>
                  <a:pt x="5233399" y="1923604"/>
                </a:cubicBezTo>
                <a:cubicBezTo>
                  <a:pt x="4957372" y="1898276"/>
                  <a:pt x="4869754" y="1937026"/>
                  <a:pt x="4659413" y="1923604"/>
                </a:cubicBezTo>
                <a:cubicBezTo>
                  <a:pt x="4449072" y="1910182"/>
                  <a:pt x="4164389" y="1895976"/>
                  <a:pt x="3882844" y="1923604"/>
                </a:cubicBezTo>
                <a:cubicBezTo>
                  <a:pt x="3601299" y="1951232"/>
                  <a:pt x="3283481" y="1965832"/>
                  <a:pt x="3004984" y="1923604"/>
                </a:cubicBezTo>
                <a:cubicBezTo>
                  <a:pt x="2726487" y="1881376"/>
                  <a:pt x="2382088" y="1964632"/>
                  <a:pt x="2127123" y="1923604"/>
                </a:cubicBezTo>
                <a:cubicBezTo>
                  <a:pt x="1872158" y="1882576"/>
                  <a:pt x="1637685" y="1899514"/>
                  <a:pt x="1451846" y="1923604"/>
                </a:cubicBezTo>
                <a:cubicBezTo>
                  <a:pt x="1266007" y="1947694"/>
                  <a:pt x="850570" y="1881173"/>
                  <a:pt x="573986" y="1923604"/>
                </a:cubicBezTo>
                <a:cubicBezTo>
                  <a:pt x="297402" y="1966035"/>
                  <a:pt x="125631" y="1895517"/>
                  <a:pt x="0" y="1923604"/>
                </a:cubicBezTo>
                <a:cubicBezTo>
                  <a:pt x="11981" y="1666390"/>
                  <a:pt x="16457" y="1562538"/>
                  <a:pt x="0" y="1282403"/>
                </a:cubicBezTo>
                <a:cubicBezTo>
                  <a:pt x="-16457" y="1002268"/>
                  <a:pt x="8549" y="946213"/>
                  <a:pt x="0" y="660437"/>
                </a:cubicBezTo>
                <a:cubicBezTo>
                  <a:pt x="-8549" y="374661"/>
                  <a:pt x="3830" y="153770"/>
                  <a:pt x="0" y="0"/>
                </a:cubicBezTo>
                <a:close/>
              </a:path>
            </a:pathLst>
          </a:custGeom>
          <a:noFill/>
          <a:ln w="57150">
            <a:solidFill>
              <a:schemeClr val="tx1"/>
            </a:solidFill>
            <a:extLst>
              <a:ext uri="{C807C97D-BFC1-408E-A445-0C87EB9F89A2}">
                <ask:lineSketchStyleProps xmlns:ask="http://schemas.microsoft.com/office/drawing/2018/sketchyshapes" sd="512993337">
                  <a:prstGeom prst="rect">
                    <a:avLst/>
                  </a:prstGeom>
                  <ask:type>
                    <ask:lineSketchFreehand/>
                  </ask:type>
                </ask:lineSketchStyleProps>
              </a:ext>
            </a:extLst>
          </a:ln>
        </p:spPr>
        <p:txBody>
          <a:bodyPr wrap="square" lIns="91440" tIns="45720" rIns="91440" bIns="45720" anchor="t">
            <a:spAutoFit/>
          </a:bodyPr>
          <a:lstStyle/>
          <a:p>
            <a:pPr algn="ctr"/>
            <a:endParaRPr lang="en-US" sz="1700" b="1">
              <a:latin typeface="Montserrat"/>
            </a:endParaRPr>
          </a:p>
          <a:p>
            <a:pPr algn="ctr"/>
            <a:r>
              <a:rPr lang="en-US" sz="1700" b="1">
                <a:latin typeface="Montserrat"/>
              </a:rPr>
              <a:t>"The</a:t>
            </a:r>
            <a:r>
              <a:rPr lang="en-US" sz="1700" b="1">
                <a:effectLst/>
                <a:latin typeface="Montserrat"/>
              </a:rPr>
              <a:t> main thing is that in Borana, it is obvious, fetching belongs under women, fetching water, especially. Sometimes boys are </a:t>
            </a:r>
            <a:r>
              <a:rPr lang="en-US" sz="1700" b="1">
                <a:latin typeface="Montserrat"/>
              </a:rPr>
              <a:t>bringing</a:t>
            </a:r>
            <a:r>
              <a:rPr lang="en-US" sz="1700" b="1">
                <a:effectLst/>
                <a:latin typeface="Montserrat"/>
              </a:rPr>
              <a:t> it back by donkey, but the women are </a:t>
            </a:r>
            <a:r>
              <a:rPr lang="en-US" sz="1700" b="1">
                <a:latin typeface="Montserrat"/>
              </a:rPr>
              <a:t>bringing</a:t>
            </a:r>
            <a:r>
              <a:rPr lang="en-US" sz="1700" b="1">
                <a:effectLst/>
                <a:latin typeface="Montserrat"/>
              </a:rPr>
              <a:t> it by themselves on their back. So women are the ones who are the most affected ones in order to search for pasture and water, especially in Borana</a:t>
            </a:r>
            <a:r>
              <a:rPr lang="en-US" sz="1700" b="1">
                <a:latin typeface="Montserrat"/>
              </a:rPr>
              <a:t>."</a:t>
            </a:r>
            <a:endParaRPr lang="en-US"/>
          </a:p>
          <a:p>
            <a:pPr algn="ctr"/>
            <a:endParaRPr lang="en-US" sz="1700" b="1">
              <a:latin typeface="Montserrat"/>
            </a:endParaRPr>
          </a:p>
          <a:p>
            <a:pPr algn="ctr"/>
            <a:r>
              <a:rPr lang="en-US" sz="1700" b="1" err="1">
                <a:latin typeface="Montserrat"/>
              </a:rPr>
              <a:t>Abbiott</a:t>
            </a:r>
            <a:endParaRPr lang="en-US" sz="1700" err="1"/>
          </a:p>
        </p:txBody>
      </p:sp>
      <p:pic>
        <p:nvPicPr>
          <p:cNvPr id="3" name="Picture 2" descr="A logo with a green and blue circle&#10;&#10;AI-generated content may be incorrect.">
            <a:extLst>
              <a:ext uri="{FF2B5EF4-FFF2-40B4-BE49-F238E27FC236}">
                <a16:creationId xmlns:a16="http://schemas.microsoft.com/office/drawing/2014/main" id="{3FF86F29-EB2C-3EC3-F4BE-F345E661EA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85" y="247679"/>
            <a:ext cx="2582686" cy="754460"/>
          </a:xfrm>
          <a:prstGeom prst="rect">
            <a:avLst/>
          </a:prstGeom>
        </p:spPr>
      </p:pic>
      <p:sp>
        <p:nvSpPr>
          <p:cNvPr id="4" name="TextBox 3">
            <a:extLst>
              <a:ext uri="{FF2B5EF4-FFF2-40B4-BE49-F238E27FC236}">
                <a16:creationId xmlns:a16="http://schemas.microsoft.com/office/drawing/2014/main" id="{31727C71-6A41-F706-4F65-50078F1C6F85}"/>
              </a:ext>
            </a:extLst>
          </p:cNvPr>
          <p:cNvSpPr txBox="1"/>
          <p:nvPr/>
        </p:nvSpPr>
        <p:spPr>
          <a:xfrm>
            <a:off x="206829" y="163285"/>
            <a:ext cx="1262741" cy="1046440"/>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a:t>
            </a:r>
          </a:p>
          <a:p>
            <a:pPr algn="ctr"/>
            <a:r>
              <a:rPr lang="en-GB" sz="4400" b="1" dirty="0">
                <a:latin typeface="Montserrat" pitchFamily="2" charset="0"/>
              </a:rPr>
              <a:t>3</a:t>
            </a:r>
            <a:endParaRPr lang="en-US" sz="4400" b="1" dirty="0">
              <a:latin typeface="Montserrat" pitchFamily="2" charset="0"/>
            </a:endParaRPr>
          </a:p>
        </p:txBody>
      </p:sp>
    </p:spTree>
    <p:extLst>
      <p:ext uri="{BB962C8B-B14F-4D97-AF65-F5344CB8AC3E}">
        <p14:creationId xmlns:p14="http://schemas.microsoft.com/office/powerpoint/2010/main" val="18024401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BA25BB0E-EDC7-F175-41F0-DFA2D82DE28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6403" b="18611"/>
          <a:stretch>
            <a:fillRect/>
          </a:stretch>
        </p:blipFill>
        <p:spPr>
          <a:xfrm>
            <a:off x="20" y="1282"/>
            <a:ext cx="12191980" cy="6856718"/>
          </a:xfrm>
          <a:prstGeom prst="rect">
            <a:avLst/>
          </a:prstGeom>
        </p:spPr>
      </p:pic>
    </p:spTree>
    <p:extLst>
      <p:ext uri="{BB962C8B-B14F-4D97-AF65-F5344CB8AC3E}">
        <p14:creationId xmlns:p14="http://schemas.microsoft.com/office/powerpoint/2010/main" val="3334485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5B229-3212-C408-3EED-05C969657A2F}"/>
            </a:ext>
          </a:extLst>
        </p:cNvPr>
        <p:cNvGrpSpPr/>
        <p:nvPr/>
      </p:nvGrpSpPr>
      <p:grpSpPr>
        <a:xfrm>
          <a:off x="0" y="0"/>
          <a:ext cx="0" cy="0"/>
          <a:chOff x="0" y="0"/>
          <a:chExt cx="0" cy="0"/>
        </a:xfrm>
      </p:grpSpPr>
      <p:sp>
        <p:nvSpPr>
          <p:cNvPr id="6" name="TextBox 5">
            <a:extLst>
              <a:ext uri="{FF2B5EF4-FFF2-40B4-BE49-F238E27FC236}">
                <a16:creationId xmlns:a16="http://schemas.microsoft.com/office/drawing/2014/main" id="{C683FDB7-8B6D-FD8C-B614-13A51AB67995}"/>
              </a:ext>
            </a:extLst>
          </p:cNvPr>
          <p:cNvSpPr txBox="1"/>
          <p:nvPr/>
        </p:nvSpPr>
        <p:spPr>
          <a:xfrm>
            <a:off x="304800" y="6204416"/>
            <a:ext cx="5940357" cy="369332"/>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credit: Louise Norton, CAFOD</a:t>
            </a:r>
          </a:p>
        </p:txBody>
      </p:sp>
      <p:graphicFrame>
        <p:nvGraphicFramePr>
          <p:cNvPr id="8" name="Table 7">
            <a:extLst>
              <a:ext uri="{FF2B5EF4-FFF2-40B4-BE49-F238E27FC236}">
                <a16:creationId xmlns:a16="http://schemas.microsoft.com/office/drawing/2014/main" id="{A0DB2D26-03FC-C5CC-DBFF-7201493BE2DB}"/>
              </a:ext>
            </a:extLst>
          </p:cNvPr>
          <p:cNvGraphicFramePr>
            <a:graphicFrameLocks noGrp="1"/>
          </p:cNvGraphicFramePr>
          <p:nvPr>
            <p:extLst>
              <p:ext uri="{D42A27DB-BD31-4B8C-83A1-F6EECF244321}">
                <p14:modId xmlns:p14="http://schemas.microsoft.com/office/powerpoint/2010/main" val="3855791418"/>
              </p:ext>
            </p:extLst>
          </p:nvPr>
        </p:nvGraphicFramePr>
        <p:xfrm>
          <a:off x="582382" y="3365627"/>
          <a:ext cx="11027227" cy="2287340"/>
        </p:xfrm>
        <a:graphic>
          <a:graphicData uri="http://schemas.openxmlformats.org/drawingml/2006/table">
            <a:tbl>
              <a:tblPr/>
              <a:tblGrid>
                <a:gridCol w="11027227">
                  <a:extLst>
                    <a:ext uri="{9D8B030D-6E8A-4147-A177-3AD203B41FA5}">
                      <a16:colId xmlns:a16="http://schemas.microsoft.com/office/drawing/2014/main" val="1987969688"/>
                    </a:ext>
                  </a:extLst>
                </a:gridCol>
              </a:tblGrid>
              <a:tr h="1842861">
                <a:tc>
                  <a:txBody>
                    <a:bodyPr/>
                    <a:lstStyle/>
                    <a:p>
                      <a:pPr rtl="0" fontAlgn="base"/>
                      <a:r>
                        <a:rPr lang="en-US" sz="1800">
                          <a:effectLst/>
                          <a:latin typeface="Montserrat"/>
                        </a:rPr>
                        <a:t>Adi and her family live in a village close to a water tank that was completed in 2023. The tank was able to harvest some rain during the first rainy season in 2024, and that small amount of water has seen the local community through more than six months of dry spells and a failed second rainy season. </a:t>
                      </a:r>
                    </a:p>
                    <a:p>
                      <a:pPr rtl="0" fontAlgn="base"/>
                      <a:endParaRPr lang="en-US" sz="1800">
                        <a:effectLst/>
                        <a:latin typeface="Montserrat" pitchFamily="2" charset="0"/>
                      </a:endParaRPr>
                    </a:p>
                    <a:p>
                      <a:pPr rtl="0" fontAlgn="base"/>
                      <a:r>
                        <a:rPr lang="en-US" sz="1800">
                          <a:effectLst/>
                          <a:latin typeface="Montserrat" pitchFamily="2" charset="0"/>
                        </a:rPr>
                        <a:t>Adi is the chairwoman of the water management committee – a group of people chosen by their community to care for and manage the water tank – and her careful planning has helped the water last as long as it has.</a:t>
                      </a:r>
                    </a:p>
                  </a:txBody>
                  <a:tcPr marL="0" marR="0" marT="46390" marB="46390">
                    <a:lnL>
                      <a:noFill/>
                    </a:lnL>
                    <a:lnR>
                      <a:noFill/>
                    </a:lnR>
                    <a:lnT>
                      <a:noFill/>
                    </a:lnT>
                    <a:lnB>
                      <a:noFill/>
                    </a:lnB>
                    <a:solidFill>
                      <a:schemeClr val="bg1"/>
                    </a:solidFill>
                  </a:tcPr>
                </a:tc>
                <a:extLst>
                  <a:ext uri="{0D108BD9-81ED-4DB2-BD59-A6C34878D82A}">
                    <a16:rowId xmlns:a16="http://schemas.microsoft.com/office/drawing/2014/main" val="1439644624"/>
                  </a:ext>
                </a:extLst>
              </a:tr>
            </a:tbl>
          </a:graphicData>
        </a:graphic>
      </p:graphicFrame>
      <p:sp>
        <p:nvSpPr>
          <p:cNvPr id="10" name="TextBox 9">
            <a:extLst>
              <a:ext uri="{FF2B5EF4-FFF2-40B4-BE49-F238E27FC236}">
                <a16:creationId xmlns:a16="http://schemas.microsoft.com/office/drawing/2014/main" id="{E6237724-9F3E-038F-9C3E-108D30850DAC}"/>
              </a:ext>
            </a:extLst>
          </p:cNvPr>
          <p:cNvSpPr txBox="1"/>
          <p:nvPr/>
        </p:nvSpPr>
        <p:spPr>
          <a:xfrm>
            <a:off x="1031417" y="1549012"/>
            <a:ext cx="10129159" cy="1477328"/>
          </a:xfrm>
          <a:custGeom>
            <a:avLst/>
            <a:gdLst>
              <a:gd name="connsiteX0" fmla="*/ 0 w 10129159"/>
              <a:gd name="connsiteY0" fmla="*/ 0 h 1477328"/>
              <a:gd name="connsiteX1" fmla="*/ 371402 w 10129159"/>
              <a:gd name="connsiteY1" fmla="*/ 0 h 1477328"/>
              <a:gd name="connsiteX2" fmla="*/ 844097 w 10129159"/>
              <a:gd name="connsiteY2" fmla="*/ 0 h 1477328"/>
              <a:gd name="connsiteX3" fmla="*/ 1620665 w 10129159"/>
              <a:gd name="connsiteY3" fmla="*/ 0 h 1477328"/>
              <a:gd name="connsiteX4" fmla="*/ 2397234 w 10129159"/>
              <a:gd name="connsiteY4" fmla="*/ 0 h 1477328"/>
              <a:gd name="connsiteX5" fmla="*/ 3072512 w 10129159"/>
              <a:gd name="connsiteY5" fmla="*/ 0 h 1477328"/>
              <a:gd name="connsiteX6" fmla="*/ 3443914 w 10129159"/>
              <a:gd name="connsiteY6" fmla="*/ 0 h 1477328"/>
              <a:gd name="connsiteX7" fmla="*/ 4220483 w 10129159"/>
              <a:gd name="connsiteY7" fmla="*/ 0 h 1477328"/>
              <a:gd name="connsiteX8" fmla="*/ 4895760 w 10129159"/>
              <a:gd name="connsiteY8" fmla="*/ 0 h 1477328"/>
              <a:gd name="connsiteX9" fmla="*/ 5571037 w 10129159"/>
              <a:gd name="connsiteY9" fmla="*/ 0 h 1477328"/>
              <a:gd name="connsiteX10" fmla="*/ 6043732 w 10129159"/>
              <a:gd name="connsiteY10" fmla="*/ 0 h 1477328"/>
              <a:gd name="connsiteX11" fmla="*/ 6415134 w 10129159"/>
              <a:gd name="connsiteY11" fmla="*/ 0 h 1477328"/>
              <a:gd name="connsiteX12" fmla="*/ 7090411 w 10129159"/>
              <a:gd name="connsiteY12" fmla="*/ 0 h 1477328"/>
              <a:gd name="connsiteX13" fmla="*/ 7968272 w 10129159"/>
              <a:gd name="connsiteY13" fmla="*/ 0 h 1477328"/>
              <a:gd name="connsiteX14" fmla="*/ 8643549 w 10129159"/>
              <a:gd name="connsiteY14" fmla="*/ 0 h 1477328"/>
              <a:gd name="connsiteX15" fmla="*/ 9420118 w 10129159"/>
              <a:gd name="connsiteY15" fmla="*/ 0 h 1477328"/>
              <a:gd name="connsiteX16" fmla="*/ 10129159 w 10129159"/>
              <a:gd name="connsiteY16" fmla="*/ 0 h 1477328"/>
              <a:gd name="connsiteX17" fmla="*/ 10129159 w 10129159"/>
              <a:gd name="connsiteY17" fmla="*/ 448123 h 1477328"/>
              <a:gd name="connsiteX18" fmla="*/ 10129159 w 10129159"/>
              <a:gd name="connsiteY18" fmla="*/ 911019 h 1477328"/>
              <a:gd name="connsiteX19" fmla="*/ 10129159 w 10129159"/>
              <a:gd name="connsiteY19" fmla="*/ 1477328 h 1477328"/>
              <a:gd name="connsiteX20" fmla="*/ 9453882 w 10129159"/>
              <a:gd name="connsiteY20" fmla="*/ 1477328 h 1477328"/>
              <a:gd name="connsiteX21" fmla="*/ 9082479 w 10129159"/>
              <a:gd name="connsiteY21" fmla="*/ 1477328 h 1477328"/>
              <a:gd name="connsiteX22" fmla="*/ 8407202 w 10129159"/>
              <a:gd name="connsiteY22" fmla="*/ 1477328 h 1477328"/>
              <a:gd name="connsiteX23" fmla="*/ 7731925 w 10129159"/>
              <a:gd name="connsiteY23" fmla="*/ 1477328 h 1477328"/>
              <a:gd name="connsiteX24" fmla="*/ 6854064 w 10129159"/>
              <a:gd name="connsiteY24" fmla="*/ 1477328 h 1477328"/>
              <a:gd name="connsiteX25" fmla="*/ 6482662 w 10129159"/>
              <a:gd name="connsiteY25" fmla="*/ 1477328 h 1477328"/>
              <a:gd name="connsiteX26" fmla="*/ 5908676 w 10129159"/>
              <a:gd name="connsiteY26" fmla="*/ 1477328 h 1477328"/>
              <a:gd name="connsiteX27" fmla="*/ 5233399 w 10129159"/>
              <a:gd name="connsiteY27" fmla="*/ 1477328 h 1477328"/>
              <a:gd name="connsiteX28" fmla="*/ 4659413 w 10129159"/>
              <a:gd name="connsiteY28" fmla="*/ 1477328 h 1477328"/>
              <a:gd name="connsiteX29" fmla="*/ 3882844 w 10129159"/>
              <a:gd name="connsiteY29" fmla="*/ 1477328 h 1477328"/>
              <a:gd name="connsiteX30" fmla="*/ 3004984 w 10129159"/>
              <a:gd name="connsiteY30" fmla="*/ 1477328 h 1477328"/>
              <a:gd name="connsiteX31" fmla="*/ 2127123 w 10129159"/>
              <a:gd name="connsiteY31" fmla="*/ 1477328 h 1477328"/>
              <a:gd name="connsiteX32" fmla="*/ 1451846 w 10129159"/>
              <a:gd name="connsiteY32" fmla="*/ 1477328 h 1477328"/>
              <a:gd name="connsiteX33" fmla="*/ 573986 w 10129159"/>
              <a:gd name="connsiteY33" fmla="*/ 1477328 h 1477328"/>
              <a:gd name="connsiteX34" fmla="*/ 0 w 10129159"/>
              <a:gd name="connsiteY34" fmla="*/ 1477328 h 1477328"/>
              <a:gd name="connsiteX35" fmla="*/ 0 w 10129159"/>
              <a:gd name="connsiteY35" fmla="*/ 984885 h 1477328"/>
              <a:gd name="connsiteX36" fmla="*/ 0 w 10129159"/>
              <a:gd name="connsiteY36" fmla="*/ 507216 h 1477328"/>
              <a:gd name="connsiteX37" fmla="*/ 0 w 10129159"/>
              <a:gd name="connsiteY37" fmla="*/ 0 h 14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129159" h="1477328" extrusionOk="0">
                <a:moveTo>
                  <a:pt x="0" y="0"/>
                </a:moveTo>
                <a:cubicBezTo>
                  <a:pt x="92260" y="-7085"/>
                  <a:pt x="272712" y="-7019"/>
                  <a:pt x="371402" y="0"/>
                </a:cubicBezTo>
                <a:cubicBezTo>
                  <a:pt x="470092" y="7019"/>
                  <a:pt x="631057" y="1671"/>
                  <a:pt x="844097" y="0"/>
                </a:cubicBezTo>
                <a:cubicBezTo>
                  <a:pt x="1057138" y="-1671"/>
                  <a:pt x="1462802" y="-38754"/>
                  <a:pt x="1620665" y="0"/>
                </a:cubicBezTo>
                <a:cubicBezTo>
                  <a:pt x="1778528" y="38754"/>
                  <a:pt x="2123464" y="-28119"/>
                  <a:pt x="2397234" y="0"/>
                </a:cubicBezTo>
                <a:cubicBezTo>
                  <a:pt x="2671004" y="28119"/>
                  <a:pt x="2771408" y="27072"/>
                  <a:pt x="3072512" y="0"/>
                </a:cubicBezTo>
                <a:cubicBezTo>
                  <a:pt x="3373616" y="-27072"/>
                  <a:pt x="3327934" y="-3248"/>
                  <a:pt x="3443914" y="0"/>
                </a:cubicBezTo>
                <a:cubicBezTo>
                  <a:pt x="3559894" y="3248"/>
                  <a:pt x="4017587" y="26822"/>
                  <a:pt x="4220483" y="0"/>
                </a:cubicBezTo>
                <a:cubicBezTo>
                  <a:pt x="4423379" y="-26822"/>
                  <a:pt x="4599181" y="20203"/>
                  <a:pt x="4895760" y="0"/>
                </a:cubicBezTo>
                <a:cubicBezTo>
                  <a:pt x="5192339" y="-20203"/>
                  <a:pt x="5348486" y="5744"/>
                  <a:pt x="5571037" y="0"/>
                </a:cubicBezTo>
                <a:cubicBezTo>
                  <a:pt x="5793588" y="-5744"/>
                  <a:pt x="5886699" y="13828"/>
                  <a:pt x="6043732" y="0"/>
                </a:cubicBezTo>
                <a:cubicBezTo>
                  <a:pt x="6200766" y="-13828"/>
                  <a:pt x="6238131" y="-1710"/>
                  <a:pt x="6415134" y="0"/>
                </a:cubicBezTo>
                <a:cubicBezTo>
                  <a:pt x="6592137" y="1710"/>
                  <a:pt x="6754112" y="-19350"/>
                  <a:pt x="7090411" y="0"/>
                </a:cubicBezTo>
                <a:cubicBezTo>
                  <a:pt x="7426710" y="19350"/>
                  <a:pt x="7760579" y="-36016"/>
                  <a:pt x="7968272" y="0"/>
                </a:cubicBezTo>
                <a:cubicBezTo>
                  <a:pt x="8175965" y="36016"/>
                  <a:pt x="8423554" y="4327"/>
                  <a:pt x="8643549" y="0"/>
                </a:cubicBezTo>
                <a:cubicBezTo>
                  <a:pt x="8863544" y="-4327"/>
                  <a:pt x="9215784" y="9086"/>
                  <a:pt x="9420118" y="0"/>
                </a:cubicBezTo>
                <a:cubicBezTo>
                  <a:pt x="9624452" y="-9086"/>
                  <a:pt x="9782981" y="20499"/>
                  <a:pt x="10129159" y="0"/>
                </a:cubicBezTo>
                <a:cubicBezTo>
                  <a:pt x="10117122" y="174279"/>
                  <a:pt x="10138008" y="301683"/>
                  <a:pt x="10129159" y="448123"/>
                </a:cubicBezTo>
                <a:cubicBezTo>
                  <a:pt x="10120310" y="594563"/>
                  <a:pt x="10138045" y="737550"/>
                  <a:pt x="10129159" y="911019"/>
                </a:cubicBezTo>
                <a:cubicBezTo>
                  <a:pt x="10120273" y="1084488"/>
                  <a:pt x="10153914" y="1346539"/>
                  <a:pt x="10129159" y="1477328"/>
                </a:cubicBezTo>
                <a:cubicBezTo>
                  <a:pt x="9916005" y="1456676"/>
                  <a:pt x="9716213" y="1462245"/>
                  <a:pt x="9453882" y="1477328"/>
                </a:cubicBezTo>
                <a:cubicBezTo>
                  <a:pt x="9191551" y="1492411"/>
                  <a:pt x="9254184" y="1466037"/>
                  <a:pt x="9082479" y="1477328"/>
                </a:cubicBezTo>
                <a:cubicBezTo>
                  <a:pt x="8910774" y="1488619"/>
                  <a:pt x="8599351" y="1486939"/>
                  <a:pt x="8407202" y="1477328"/>
                </a:cubicBezTo>
                <a:cubicBezTo>
                  <a:pt x="8215053" y="1467717"/>
                  <a:pt x="8001286" y="1471172"/>
                  <a:pt x="7731925" y="1477328"/>
                </a:cubicBezTo>
                <a:cubicBezTo>
                  <a:pt x="7462564" y="1483484"/>
                  <a:pt x="7292512" y="1450129"/>
                  <a:pt x="6854064" y="1477328"/>
                </a:cubicBezTo>
                <a:cubicBezTo>
                  <a:pt x="6415616" y="1504527"/>
                  <a:pt x="6558908" y="1472087"/>
                  <a:pt x="6482662" y="1477328"/>
                </a:cubicBezTo>
                <a:cubicBezTo>
                  <a:pt x="6406416" y="1482569"/>
                  <a:pt x="6179844" y="1477914"/>
                  <a:pt x="5908676" y="1477328"/>
                </a:cubicBezTo>
                <a:cubicBezTo>
                  <a:pt x="5637508" y="1476742"/>
                  <a:pt x="5509426" y="1502656"/>
                  <a:pt x="5233399" y="1477328"/>
                </a:cubicBezTo>
                <a:cubicBezTo>
                  <a:pt x="4957372" y="1452000"/>
                  <a:pt x="4869754" y="1490750"/>
                  <a:pt x="4659413" y="1477328"/>
                </a:cubicBezTo>
                <a:cubicBezTo>
                  <a:pt x="4449072" y="1463906"/>
                  <a:pt x="4164389" y="1449700"/>
                  <a:pt x="3882844" y="1477328"/>
                </a:cubicBezTo>
                <a:cubicBezTo>
                  <a:pt x="3601299" y="1504956"/>
                  <a:pt x="3283481" y="1519556"/>
                  <a:pt x="3004984" y="1477328"/>
                </a:cubicBezTo>
                <a:cubicBezTo>
                  <a:pt x="2726487" y="1435100"/>
                  <a:pt x="2382088" y="1518356"/>
                  <a:pt x="2127123" y="1477328"/>
                </a:cubicBezTo>
                <a:cubicBezTo>
                  <a:pt x="1872158" y="1436300"/>
                  <a:pt x="1637685" y="1453238"/>
                  <a:pt x="1451846" y="1477328"/>
                </a:cubicBezTo>
                <a:cubicBezTo>
                  <a:pt x="1266007" y="1501418"/>
                  <a:pt x="850570" y="1434897"/>
                  <a:pt x="573986" y="1477328"/>
                </a:cubicBezTo>
                <a:cubicBezTo>
                  <a:pt x="297402" y="1519759"/>
                  <a:pt x="125631" y="1449241"/>
                  <a:pt x="0" y="1477328"/>
                </a:cubicBezTo>
                <a:cubicBezTo>
                  <a:pt x="-5719" y="1334209"/>
                  <a:pt x="7653" y="1126479"/>
                  <a:pt x="0" y="984885"/>
                </a:cubicBezTo>
                <a:cubicBezTo>
                  <a:pt x="-7653" y="843291"/>
                  <a:pt x="-14260" y="654573"/>
                  <a:pt x="0" y="507216"/>
                </a:cubicBezTo>
                <a:cubicBezTo>
                  <a:pt x="14260" y="359859"/>
                  <a:pt x="1751" y="109598"/>
                  <a:pt x="0" y="0"/>
                </a:cubicBezTo>
                <a:close/>
              </a:path>
            </a:pathLst>
          </a:custGeom>
          <a:noFill/>
          <a:ln w="57150">
            <a:solidFill>
              <a:schemeClr val="tx1"/>
            </a:solidFill>
            <a:extLst>
              <a:ext uri="{C807C97D-BFC1-408E-A445-0C87EB9F89A2}">
                <ask:lineSketchStyleProps xmlns:ask="http://schemas.microsoft.com/office/drawing/2018/sketchyshapes" sd="512993337">
                  <a:prstGeom prst="rect">
                    <a:avLst/>
                  </a:prstGeom>
                  <ask:type>
                    <ask:lineSketchFreehand/>
                  </ask:type>
                </ask:lineSketchStyleProps>
              </a:ext>
            </a:extLst>
          </a:ln>
        </p:spPr>
        <p:txBody>
          <a:bodyPr wrap="square" lIns="91440" tIns="45720" rIns="91440" bIns="45720" anchor="t">
            <a:spAutoFit/>
          </a:bodyPr>
          <a:lstStyle/>
          <a:p>
            <a:pPr algn="ctr"/>
            <a:endParaRPr lang="en-US" sz="1800" b="1" dirty="0">
              <a:effectLst/>
              <a:latin typeface="Montserrat" pitchFamily="2" charset="0"/>
            </a:endParaRPr>
          </a:p>
          <a:p>
            <a:pPr algn="ctr"/>
            <a:r>
              <a:rPr lang="en-US" b="1">
                <a:latin typeface="Montserrat"/>
              </a:rPr>
              <a:t>"</a:t>
            </a:r>
            <a:r>
              <a:rPr lang="en-US" sz="1800" b="1">
                <a:effectLst/>
                <a:latin typeface="Montserrat"/>
              </a:rPr>
              <a:t>There were no problems, there was no hunger, and generally, there has been a very good life before this recurring drought</a:t>
            </a:r>
            <a:r>
              <a:rPr lang="en-US" b="1">
                <a:latin typeface="Montserrat"/>
              </a:rPr>
              <a:t>."</a:t>
            </a:r>
            <a:endParaRPr lang="en-US" sz="1800" b="1">
              <a:effectLst/>
              <a:latin typeface="Montserrat"/>
            </a:endParaRPr>
          </a:p>
          <a:p>
            <a:pPr algn="ctr"/>
            <a:endParaRPr lang="en-US" b="1">
              <a:latin typeface="Montserrat"/>
            </a:endParaRPr>
          </a:p>
          <a:p>
            <a:pPr algn="ctr"/>
            <a:r>
              <a:rPr lang="en-US" b="1">
                <a:latin typeface="Montserrat"/>
              </a:rPr>
              <a:t>Adi</a:t>
            </a:r>
            <a:endParaRPr lang="en-US" sz="1700">
              <a:latin typeface="Montserrat"/>
            </a:endParaRPr>
          </a:p>
        </p:txBody>
      </p:sp>
      <p:pic>
        <p:nvPicPr>
          <p:cNvPr id="3" name="Picture 2" descr="A logo with a green and blue circle&#10;&#10;AI-generated content may be incorrect.">
            <a:extLst>
              <a:ext uri="{FF2B5EF4-FFF2-40B4-BE49-F238E27FC236}">
                <a16:creationId xmlns:a16="http://schemas.microsoft.com/office/drawing/2014/main" id="{D895EB3A-05D6-D589-683B-BB4F1E5917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02485" y="247679"/>
            <a:ext cx="2582686" cy="754460"/>
          </a:xfrm>
          <a:prstGeom prst="rect">
            <a:avLst/>
          </a:prstGeom>
        </p:spPr>
      </p:pic>
      <p:sp>
        <p:nvSpPr>
          <p:cNvPr id="2" name="TextBox 1">
            <a:extLst>
              <a:ext uri="{FF2B5EF4-FFF2-40B4-BE49-F238E27FC236}">
                <a16:creationId xmlns:a16="http://schemas.microsoft.com/office/drawing/2014/main" id="{5820DE98-CF20-1771-5009-A6415FEDDDC6}"/>
              </a:ext>
            </a:extLst>
          </p:cNvPr>
          <p:cNvSpPr txBox="1"/>
          <p:nvPr/>
        </p:nvSpPr>
        <p:spPr>
          <a:xfrm>
            <a:off x="206829" y="163285"/>
            <a:ext cx="1262741" cy="1046440"/>
          </a:xfrm>
          <a:prstGeom prst="rect">
            <a:avLst/>
          </a:prstGeom>
          <a:noFill/>
          <a:ln w="19050">
            <a:solidFill>
              <a:schemeClr val="tx1"/>
            </a:solidFill>
            <a:prstDash val="sysDash"/>
          </a:ln>
        </p:spPr>
        <p:txBody>
          <a:bodyPr wrap="square" rtlCol="0">
            <a:spAutoFit/>
          </a:bodyPr>
          <a:lstStyle/>
          <a:p>
            <a:pPr algn="ctr"/>
            <a:r>
              <a:rPr lang="en-GB" b="1" dirty="0">
                <a:latin typeface="Montserrat" pitchFamily="2" charset="0"/>
              </a:rPr>
              <a:t>Photo </a:t>
            </a:r>
          </a:p>
          <a:p>
            <a:pPr algn="ctr"/>
            <a:r>
              <a:rPr lang="en-GB" sz="4400" b="1" dirty="0">
                <a:latin typeface="Montserrat" pitchFamily="2" charset="0"/>
              </a:rPr>
              <a:t>4</a:t>
            </a:r>
            <a:endParaRPr lang="en-US" sz="4400" b="1" dirty="0">
              <a:latin typeface="Montserrat" pitchFamily="2" charset="0"/>
            </a:endParaRPr>
          </a:p>
        </p:txBody>
      </p:sp>
    </p:spTree>
    <p:extLst>
      <p:ext uri="{BB962C8B-B14F-4D97-AF65-F5344CB8AC3E}">
        <p14:creationId xmlns:p14="http://schemas.microsoft.com/office/powerpoint/2010/main" val="3534416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a:extLst>
              <a:ext uri="{FF2B5EF4-FFF2-40B4-BE49-F238E27FC236}">
                <a16:creationId xmlns:a16="http://schemas.microsoft.com/office/drawing/2014/main" id="{472198D6-8951-85FC-6E3A-AB3E67CBB1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b="25014"/>
          <a:stretch>
            <a:fillRect/>
          </a:stretch>
        </p:blipFill>
        <p:spPr>
          <a:xfrm>
            <a:off x="20" y="1282"/>
            <a:ext cx="12191980" cy="6856718"/>
          </a:xfrm>
          <a:prstGeom prst="rect">
            <a:avLst/>
          </a:prstGeom>
        </p:spPr>
      </p:pic>
    </p:spTree>
    <p:extLst>
      <p:ext uri="{BB962C8B-B14F-4D97-AF65-F5344CB8AC3E}">
        <p14:creationId xmlns:p14="http://schemas.microsoft.com/office/powerpoint/2010/main" val="17634907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Activity xmlns="236a9a4b-a03c-46ba-8ec6-624c184acbc6">Advent</Activity>
    <Audience xmlns="236a9a4b-a03c-46ba-8ec6-624c184acbc6">11-18</Audience>
    <_Status xmlns="http://schemas.microsoft.com/sharepoint/v3/fields">Not Started</_Status>
    <lcf76f155ced4ddcb4097134ff3c332f xmlns="236a9a4b-a03c-46ba-8ec6-624c184acbc6">
      <Terms xmlns="http://schemas.microsoft.com/office/infopath/2007/PartnerControls"/>
    </lcf76f155ced4ddcb4097134ff3c332f>
    <TaxCatchAll xmlns="453a0c7f-c966-4a5c-a0f8-de0f8150ea1e" xsi:nil="true"/>
    <_dlc_DocId xmlns="04672002-f21f-4240-adfb-f0b653fb6fb5">SZUU6KYVHK2A-2146017777-18953</_dlc_DocId>
    <_dlc_DocIdUrl xmlns="04672002-f21f-4240-adfb-f0b653fb6fb5">
      <Url>https://cafod365.sharepoint.com/sites/int/Education/_layouts/15/DocIdRedir.aspx?ID=SZUU6KYVHK2A-2146017777-18953</Url>
      <Description>SZUU6KYVHK2A-2146017777-18953</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96472308B02E1E4A9F4BBEA19176AB65" ma:contentTypeVersion="2976" ma:contentTypeDescription="Create a new document." ma:contentTypeScope="" ma:versionID="1cd5efdf3ce76515720b5128cd026d23">
  <xsd:schema xmlns:xsd="http://www.w3.org/2001/XMLSchema" xmlns:xs="http://www.w3.org/2001/XMLSchema" xmlns:p="http://schemas.microsoft.com/office/2006/metadata/properties" xmlns:ns2="04672002-f21f-4240-adfb-f0b653fb6fb5" xmlns:ns3="236a9a4b-a03c-46ba-8ec6-624c184acbc6" xmlns:ns4="http://schemas.microsoft.com/sharepoint/v3/fields" xmlns:ns5="bdf04112-6931-4610-9724-cd62e91446a3" xmlns:ns6="453a0c7f-c966-4a5c-a0f8-de0f8150ea1e" targetNamespace="http://schemas.microsoft.com/office/2006/metadata/properties" ma:root="true" ma:fieldsID="67d2abc0b29ab5b5c3b0a78c25a21d22" ns2:_="" ns3:_="" ns4:_="" ns5:_="" ns6:_="">
    <xsd:import namespace="04672002-f21f-4240-adfb-f0b653fb6fb5"/>
    <xsd:import namespace="236a9a4b-a03c-46ba-8ec6-624c184acbc6"/>
    <xsd:import namespace="http://schemas.microsoft.com/sharepoint/v3/fields"/>
    <xsd:import namespace="bdf04112-6931-4610-9724-cd62e91446a3"/>
    <xsd:import namespace="453a0c7f-c966-4a5c-a0f8-de0f8150ea1e"/>
    <xsd:element name="properties">
      <xsd:complexType>
        <xsd:sequence>
          <xsd:element name="documentManagement">
            <xsd:complexType>
              <xsd:all>
                <xsd:element ref="ns2:_dlc_DocId" minOccurs="0"/>
                <xsd:element ref="ns2:_dlc_DocIdUrl" minOccurs="0"/>
                <xsd:element ref="ns2:_dlc_DocIdPersistId" minOccurs="0"/>
                <xsd:element ref="ns3:Audience"/>
                <xsd:element ref="ns3:Activity" minOccurs="0"/>
                <xsd:element ref="ns4:_Status" minOccurs="0"/>
                <xsd:element ref="ns3:MediaServiceMetadata" minOccurs="0"/>
                <xsd:element ref="ns3:MediaServiceFastMetadata" minOccurs="0"/>
                <xsd:element ref="ns3:MediaServiceAutoTags" minOccurs="0"/>
                <xsd:element ref="ns3:MediaServiceOCR" minOccurs="0"/>
                <xsd:element ref="ns3:MediaServiceDateTaken" minOccurs="0"/>
                <xsd:element ref="ns5:SharedWithUsers" minOccurs="0"/>
                <xsd:element ref="ns5:SharedWithDetails" minOccurs="0"/>
                <xsd:element ref="ns3:MediaServiceGenerationTime" minOccurs="0"/>
                <xsd:element ref="ns3:MediaServiceEventHashCode" minOccurs="0"/>
                <xsd:element ref="ns3:MediaServiceLocation" minOccurs="0"/>
                <xsd:element ref="ns3:MediaServiceAutoKeyPoints" minOccurs="0"/>
                <xsd:element ref="ns3:MediaServiceKeyPoints" minOccurs="0"/>
                <xsd:element ref="ns3:MediaLengthInSeconds" minOccurs="0"/>
                <xsd:element ref="ns3:lcf76f155ced4ddcb4097134ff3c332f" minOccurs="0"/>
                <xsd:element ref="ns6: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672002-f21f-4240-adfb-f0b653fb6fb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36a9a4b-a03c-46ba-8ec6-624c184acbc6" elementFormDefault="qualified">
    <xsd:import namespace="http://schemas.microsoft.com/office/2006/documentManagement/types"/>
    <xsd:import namespace="http://schemas.microsoft.com/office/infopath/2007/PartnerControls"/>
    <xsd:element name="Audience" ma:index="11" ma:displayName="Audience" ma:format="Dropdown" ma:internalName="Audience">
      <xsd:simpleType>
        <xsd:restriction base="dms:Choice">
          <xsd:enumeration value="Primary"/>
          <xsd:enumeration value="11-18"/>
          <xsd:enumeration value="Both"/>
          <xsd:enumeration value="N/A"/>
        </xsd:restriction>
      </xsd:simpleType>
    </xsd:element>
    <xsd:element name="Activity" ma:index="12" nillable="true" ma:displayName="Activity" ma:default="Advent" ma:format="Dropdown" ma:internalName="Activity">
      <xsd:simpleType>
        <xsd:restriction base="dms:Choice">
          <xsd:enumeration value="Advent"/>
          <xsd:enumeration value="CAFOD Clubs"/>
          <xsd:enumeration value="Campaigns"/>
          <xsd:enumeration value="Fairtrade"/>
          <xsd:enumeration value="Faith in Action"/>
          <xsd:enumeration value="Harvest"/>
          <xsd:enumeration value="Lent"/>
          <xsd:enumeration value="Other Curriculum"/>
          <xsd:enumeration value="Prayer and Worship"/>
          <xsd:enumeration value="RE Curriculum"/>
          <xsd:enumeration value="Sport"/>
          <xsd:enumeration value="World Gifts"/>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Tags" ma:index="16" nillable="true" ma:displayName="MediaServiceAutoTags" ma:internalName="MediaServiceAutoTags"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Location" ma:index="23" nillable="true" ma:displayName="Location" ma:internalName="MediaServiceLocation"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73aede18-5762-4cff-92fc-bd8aa2d2911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0" nillable="true" ma:displayName="MediaServiceObjectDetectorVersions" ma:hidden="true" ma:indexed="true" ma:internalName="MediaServiceObjectDetectorVersions" ma:readOnly="true">
      <xsd:simpleType>
        <xsd:restriction base="dms:Text"/>
      </xsd:simpleType>
    </xsd:element>
    <xsd:element name="MediaServiceSearchProperties" ma:index="3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Status" ma:index="13" nillable="true" ma:displayName="Status" ma:default="Not Started" ma:internalName="_Status">
      <xsd:simpleType>
        <xsd:union memberTypes="dms:Text">
          <xsd:simpleType>
            <xsd:restriction base="dms:Choice">
              <xsd:enumeration value="Not Started"/>
              <xsd:enumeration value="Draft"/>
              <xsd:enumeration value="Reviewed"/>
              <xsd:enumeration value="Scheduled"/>
              <xsd:enumeration value="Published"/>
              <xsd:enumeration value="Final"/>
              <xsd:enumeration value="Expire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bdf04112-6931-4610-9724-cd62e91446a3"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3a0c7f-c966-4a5c-a0f8-de0f8150ea1e" elementFormDefault="qualified">
    <xsd:import namespace="http://schemas.microsoft.com/office/2006/documentManagement/types"/>
    <xsd:import namespace="http://schemas.microsoft.com/office/infopath/2007/PartnerControls"/>
    <xsd:element name="TaxCatchAll" ma:index="29" nillable="true" ma:displayName="Taxonomy Catch All Column" ma:hidden="true" ma:list="{3b9f4064-c5ee-4255-b955-fb8a72b2bce5}" ma:internalName="TaxCatchAll" ma:showField="CatchAllData" ma:web="04672002-f21f-4240-adfb-f0b653fb6fb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ma:displayName="Status"/>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D2530C-301A-4D8A-A213-0A14A1413E27}">
  <ds:schemaRefs>
    <ds:schemaRef ds:uri="236a9a4b-a03c-46ba-8ec6-624c184acbc6"/>
    <ds:schemaRef ds:uri="http://schemas.microsoft.com/sharepoint/v3/fields"/>
    <ds:schemaRef ds:uri="453a0c7f-c966-4a5c-a0f8-de0f8150ea1e"/>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bdf04112-6931-4610-9724-cd62e91446a3"/>
    <ds:schemaRef ds:uri="http://schemas.microsoft.com/office/2006/documentManagement/types"/>
    <ds:schemaRef ds:uri="04672002-f21f-4240-adfb-f0b653fb6fb5"/>
    <ds:schemaRef ds:uri="http://www.w3.org/XML/1998/namespace"/>
    <ds:schemaRef ds:uri="http://purl.org/dc/dcmitype/"/>
  </ds:schemaRefs>
</ds:datastoreItem>
</file>

<file path=customXml/itemProps2.xml><?xml version="1.0" encoding="utf-8"?>
<ds:datastoreItem xmlns:ds="http://schemas.openxmlformats.org/officeDocument/2006/customXml" ds:itemID="{9C09DE4A-CDE7-4E18-B493-8E19094E4538}">
  <ds:schemaRefs>
    <ds:schemaRef ds:uri="http://schemas.microsoft.com/sharepoint/v3/contenttype/forms"/>
  </ds:schemaRefs>
</ds:datastoreItem>
</file>

<file path=customXml/itemProps3.xml><?xml version="1.0" encoding="utf-8"?>
<ds:datastoreItem xmlns:ds="http://schemas.openxmlformats.org/officeDocument/2006/customXml" ds:itemID="{78D3DD52-D3A7-4AB6-BF44-D1874DF4CC74}">
  <ds:schemaRefs>
    <ds:schemaRef ds:uri="http://schemas.microsoft.com/sharepoint/events"/>
  </ds:schemaRefs>
</ds:datastoreItem>
</file>

<file path=customXml/itemProps4.xml><?xml version="1.0" encoding="utf-8"?>
<ds:datastoreItem xmlns:ds="http://schemas.openxmlformats.org/officeDocument/2006/customXml" ds:itemID="{8374B579-A27A-4950-B716-8DE8DD9FBA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672002-f21f-4240-adfb-f0b653fb6fb5"/>
    <ds:schemaRef ds:uri="236a9a4b-a03c-46ba-8ec6-624c184acbc6"/>
    <ds:schemaRef ds:uri="http://schemas.microsoft.com/sharepoint/v3/fields"/>
    <ds:schemaRef ds:uri="bdf04112-6931-4610-9724-cd62e91446a3"/>
    <ds:schemaRef ds:uri="453a0c7f-c966-4a5c-a0f8-de0f8150ea1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2083</TotalTime>
  <Words>1401</Words>
  <Application>Microsoft Office PowerPoint</Application>
  <PresentationFormat>Widescreen</PresentationFormat>
  <Paragraphs>85</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Aptos</vt:lpstr>
      <vt:lpstr>Aptos Display</vt:lpstr>
      <vt:lpstr>Arial</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Jessica Bailey</dc:creator>
  <cp:lastModifiedBy>Jessica Bailey</cp:lastModifiedBy>
  <cp:revision>2</cp:revision>
  <dcterms:created xsi:type="dcterms:W3CDTF">2025-09-22T10:39:09Z</dcterms:created>
  <dcterms:modified xsi:type="dcterms:W3CDTF">2025-10-06T14:59:07Z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0x01010096472308B02E1E4A9F4BBEA19176AB65</vt:lpwstr>
  </property>
  <property fmtid="{D5CDD505-2E9C-101B-9397-08002B2CF9AE}" pid="3" name="_dlc_DocIdItemGuid">
    <vt:lpwstr>6d24ec49-b54a-420b-a8ca-818b64fb7093</vt:lpwstr>
  </property>
  <property fmtid="{D5CDD505-2E9C-101B-9397-08002B2CF9AE}" pid="4" name="MediaServiceImageTags">
    <vt:lpwstr/>
  </property>
</Properties>
</file>