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 id="2147483675" r:id="rId6"/>
  </p:sldMasterIdLst>
  <p:notesMasterIdLst>
    <p:notesMasterId r:id="rId24"/>
  </p:notesMasterIdLst>
  <p:handoutMasterIdLst>
    <p:handoutMasterId r:id="rId25"/>
  </p:handoutMasterIdLst>
  <p:sldIdLst>
    <p:sldId id="272" r:id="rId7"/>
    <p:sldId id="294" r:id="rId8"/>
    <p:sldId id="280" r:id="rId9"/>
    <p:sldId id="479" r:id="rId10"/>
    <p:sldId id="469" r:id="rId11"/>
    <p:sldId id="476" r:id="rId12"/>
    <p:sldId id="483" r:id="rId13"/>
    <p:sldId id="485" r:id="rId14"/>
    <p:sldId id="484" r:id="rId15"/>
    <p:sldId id="486" r:id="rId16"/>
    <p:sldId id="488" r:id="rId17"/>
    <p:sldId id="489" r:id="rId18"/>
    <p:sldId id="490" r:id="rId19"/>
    <p:sldId id="491" r:id="rId20"/>
    <p:sldId id="492" r:id="rId21"/>
    <p:sldId id="482" r:id="rId22"/>
    <p:sldId id="285" r:id="rId23"/>
  </p:sldIdLst>
  <p:sldSz cx="9144000" cy="5143500" type="screen16x9"/>
  <p:notesSz cx="20104100" cy="11309350"/>
  <p:embeddedFontLst>
    <p:embeddedFont>
      <p:font typeface="Arial Black" panose="020B0A04020102020204" pitchFamily="34" charset="0"/>
      <p:bold r:id="rId26"/>
    </p:embeddedFont>
    <p:embeddedFont>
      <p:font typeface="Century Gothic" panose="020B0502020202020204" pitchFamily="34" charset="0"/>
      <p:regular r:id="rId27"/>
      <p:bold r:id="rId28"/>
      <p:italic r:id="rId29"/>
      <p:boldItalic r:id="rId30"/>
    </p:embeddedFont>
    <p:embeddedFont>
      <p:font typeface="Montserrat" panose="00000500000000000000" pitchFamily="2" charset="0"/>
      <p:regular r:id="rId31"/>
      <p:bold r:id="rId32"/>
      <p:italic r:id="rId33"/>
      <p:boldItalic r:id="rId34"/>
    </p:embeddedFont>
    <p:embeddedFont>
      <p:font typeface="Montserrat ExtraBold" panose="00000900000000000000" pitchFamily="2" charset="0"/>
      <p:bold r:id="rId35"/>
      <p:italic r:id="rId36"/>
      <p:boldItalic r:id="rId37"/>
    </p:embeddedFont>
    <p:embeddedFont>
      <p:font typeface="Montserrat Light" panose="00000400000000000000" pitchFamily="2" charset="0"/>
      <p:regular r:id="rId38"/>
      <p:italic r:id="rId39"/>
    </p:embeddedFont>
  </p:embeddedFontLst>
  <p:defaultTextStyle>
    <a:defPPr>
      <a:defRPr kern="0"/>
    </a:defPPr>
  </p:defaultTextStyle>
  <p:extLst>
    <p:ext uri="{EFAFB233-063F-42B5-8137-9DF3F51BA10A}">
      <p15:sldGuideLst xmlns:p15="http://schemas.microsoft.com/office/powerpoint/2012/main">
        <p15:guide id="1" orient="horz" pos="1310" userDrawn="1">
          <p15:clr>
            <a:srgbClr val="A4A3A4"/>
          </p15:clr>
        </p15:guide>
        <p15:guide id="2" pos="9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4B3C89-7026-4029-835F-9426211BD6A6}" v="12" dt="2025-06-03T10:59:16.08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77" autoAdjust="0"/>
    <p:restoredTop sz="74538" autoAdjust="0"/>
  </p:normalViewPr>
  <p:slideViewPr>
    <p:cSldViewPr snapToGrid="0">
      <p:cViewPr varScale="1">
        <p:scale>
          <a:sx n="109" d="100"/>
          <a:sy n="109" d="100"/>
        </p:scale>
        <p:origin x="1272" y="96"/>
      </p:cViewPr>
      <p:guideLst>
        <p:guide orient="horz" pos="1310"/>
        <p:guide pos="982"/>
      </p:guideLst>
    </p:cSldViewPr>
  </p:slideViewPr>
  <p:notesTextViewPr>
    <p:cViewPr>
      <p:scale>
        <a:sx n="125" d="100"/>
        <a:sy n="125" d="100"/>
      </p:scale>
      <p:origin x="0" y="0"/>
    </p:cViewPr>
  </p:notesTextViewPr>
  <p:sorterViewPr>
    <p:cViewPr>
      <p:scale>
        <a:sx n="80" d="100"/>
        <a:sy n="80" d="100"/>
      </p:scale>
      <p:origin x="0" y="0"/>
    </p:cViewPr>
  </p:sorterViewPr>
  <p:notesViewPr>
    <p:cSldViewPr snapToGrid="0" showGuides="1">
      <p:cViewPr varScale="1">
        <p:scale>
          <a:sx n="39" d="100"/>
          <a:sy n="39" d="100"/>
        </p:scale>
        <p:origin x="1328"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6.fntdata"/><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AB83D5-C7B6-EB58-6B69-44F7674F9A17}"/>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A49AF6-7FA0-553A-D79A-ACBF5186E556}"/>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EE6D6BF6-9B86-514E-8633-CF682F8E160E}" type="datetimeFigureOut">
              <a:rPr lang="en-US" smtClean="0"/>
              <a:t>6/3/2025</a:t>
            </a:fld>
            <a:endParaRPr lang="en-US"/>
          </a:p>
        </p:txBody>
      </p:sp>
      <p:sp>
        <p:nvSpPr>
          <p:cNvPr id="4" name="Footer Placeholder 3">
            <a:extLst>
              <a:ext uri="{FF2B5EF4-FFF2-40B4-BE49-F238E27FC236}">
                <a16:creationId xmlns:a16="http://schemas.microsoft.com/office/drawing/2014/main" id="{1CB118F2-C113-78B4-92AF-E580FCE6CC1D}"/>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5762E7-BAA9-D9D6-9568-8352AA3CC64B}"/>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5AF52A2D-AE79-0B40-90C6-74B75AC45EAC}" type="slidenum">
              <a:rPr lang="en-US" smtClean="0"/>
              <a:t>‹#›</a:t>
            </a:fld>
            <a:endParaRPr lang="en-US"/>
          </a:p>
        </p:txBody>
      </p:sp>
    </p:spTree>
    <p:extLst>
      <p:ext uri="{BB962C8B-B14F-4D97-AF65-F5344CB8AC3E}">
        <p14:creationId xmlns:p14="http://schemas.microsoft.com/office/powerpoint/2010/main" val="1939604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C6CD2F2-F518-874C-84B9-8918535227D1}" type="datetimeFigureOut">
              <a:rPr lang="en-US" smtClean="0"/>
              <a:t>6/3/2025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3F0725B-8BBF-6349-B206-C25D6BA6A9C8}" type="slidenum">
              <a:rPr lang="en-US" smtClean="0"/>
              <a:t>‹#›</a:t>
            </a:fld>
            <a:endParaRPr lang="en-US"/>
          </a:p>
        </p:txBody>
      </p:sp>
    </p:spTree>
    <p:extLst>
      <p:ext uri="{BB962C8B-B14F-4D97-AF65-F5344CB8AC3E}">
        <p14:creationId xmlns:p14="http://schemas.microsoft.com/office/powerpoint/2010/main" val="192241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fod.org.uk/pray/prayer-resources/canticle-of-the-su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youtube.com/watch?v=3X4tv19Muk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fod.org.uk/education/primary-teaching-resources/cst-pack-for-childr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fod.org.uk/education/primary-teaching-resources/re-resources-catholic-primary-school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fod.org.uk/education/primary-teaching-resources/re-resources-catholic-primary-school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latin typeface="Century Gothic" panose="020B0502020202020204" pitchFamily="34" charset="0"/>
              </a:rPr>
              <a:t>Timings</a:t>
            </a:r>
          </a:p>
          <a:p>
            <a:pPr>
              <a:lnSpc>
                <a:spcPct val="107000"/>
              </a:lnSpc>
              <a:spcAft>
                <a:spcPts val="800"/>
              </a:spcAft>
            </a:pPr>
            <a:r>
              <a:rPr lang="en-GB" sz="1200" dirty="0">
                <a:latin typeface="Century Gothic" panose="020B0502020202020204" pitchFamily="34" charset="0"/>
              </a:rPr>
              <a:t>This presentation has been designed to last for 15-20 minutes. It can be used as a stand-alone lesson or incorporated into a scheme. Due to the strong focus of Creation and Stewardship in the RED for Y3, this presentation contains more material than other year groups so that teachers can select what is most </a:t>
            </a:r>
            <a:r>
              <a:rPr lang="en-GB" sz="1200">
                <a:latin typeface="Century Gothic" panose="020B0502020202020204" pitchFamily="34" charset="0"/>
              </a:rPr>
              <a:t>appropriate do</a:t>
            </a:r>
            <a:endParaRPr lang="en-GB" sz="1200" dirty="0">
              <a:latin typeface="Century Gothic" panose="020B0502020202020204" pitchFamily="34" charset="0"/>
            </a:endParaRPr>
          </a:p>
          <a:p>
            <a:pPr>
              <a:lnSpc>
                <a:spcPct val="107000"/>
              </a:lnSpc>
              <a:spcAft>
                <a:spcPts val="800"/>
              </a:spcAft>
            </a:pPr>
            <a:endParaRPr lang="en-GB" sz="1200" b="1" dirty="0">
              <a:latin typeface="Century Gothic" panose="020B0502020202020204" pitchFamily="34" charset="0"/>
            </a:endParaRPr>
          </a:p>
          <a:p>
            <a:pPr>
              <a:lnSpc>
                <a:spcPct val="107000"/>
              </a:lnSpc>
              <a:spcAft>
                <a:spcPts val="800"/>
              </a:spcAft>
            </a:pPr>
            <a:r>
              <a:rPr lang="en-GB" sz="1200" b="1" dirty="0">
                <a:latin typeface="Century Gothic" panose="020B0502020202020204" pitchFamily="34" charset="0"/>
              </a:rPr>
              <a:t>Extension</a:t>
            </a:r>
          </a:p>
          <a:p>
            <a:pPr>
              <a:lnSpc>
                <a:spcPct val="107000"/>
              </a:lnSpc>
              <a:spcAft>
                <a:spcPts val="800"/>
              </a:spcAft>
            </a:pPr>
            <a:r>
              <a:rPr lang="en-GB" sz="1200" dirty="0">
                <a:latin typeface="Century Gothic" panose="020B0502020202020204" pitchFamily="34" charset="0"/>
              </a:rPr>
              <a:t>Although this presentation was designed to simply engage pupils in discussion about key RED themes, the sessions can be developed in many ways. Some of the examples are included below:</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Give pupils the poster (or a part of it) to discuss and annotate in groups</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Provide pupils with their own A4 version of the poster to put in their own RE books (double page spread). This can be labelled in various ways, such as with references to scripture or Laudato Si’</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Invite children to draw or list their own additions and suggestions to the poster</a:t>
            </a:r>
          </a:p>
          <a:p>
            <a:pPr marL="342900" lvl="0" indent="-342900">
              <a:lnSpc>
                <a:spcPct val="107000"/>
              </a:lnSpc>
              <a:spcAft>
                <a:spcPts val="800"/>
              </a:spcAft>
              <a:buFont typeface="Symbol" panose="05050102010706020507" pitchFamily="18" charset="2"/>
              <a:buChar char=""/>
            </a:pPr>
            <a:r>
              <a:rPr lang="en-GB" sz="1200" dirty="0">
                <a:latin typeface="Century Gothic" panose="020B0502020202020204" pitchFamily="34" charset="0"/>
              </a:rPr>
              <a:t>Offer children the opportunity to create their own poster, for example through artwork or through drama (creating freeze frames).</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1</a:t>
            </a:fld>
            <a:endParaRPr lang="en-US"/>
          </a:p>
        </p:txBody>
      </p:sp>
    </p:spTree>
    <p:extLst>
      <p:ext uri="{BB962C8B-B14F-4D97-AF65-F5344CB8AC3E}">
        <p14:creationId xmlns:p14="http://schemas.microsoft.com/office/powerpoint/2010/main" val="4265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64CF0-7543-4A7D-CC9A-B334B9F1C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F5A12-3A66-8C53-C8BB-9AB106909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FA67A-5D67-C948-55A6-ADB0F4500ADC}"/>
              </a:ext>
            </a:extLst>
          </p:cNvPr>
          <p:cNvSpPr>
            <a:spLocks noGrp="1"/>
          </p:cNvSpPr>
          <p:nvPr>
            <p:ph type="body" idx="1"/>
          </p:nvPr>
        </p:nvSpPr>
        <p:spPr/>
        <p:txBody>
          <a:bodyPr/>
          <a:lstStyle/>
          <a:p>
            <a:r>
              <a:rPr lang="en-GB" sz="1200" dirty="0">
                <a:latin typeface="Century Gothic" panose="020B0502020202020204" pitchFamily="34" charset="0"/>
              </a:rPr>
              <a:t>For teachers</a:t>
            </a:r>
          </a:p>
          <a:p>
            <a:r>
              <a:rPr lang="en-GB" sz="1200" dirty="0">
                <a:latin typeface="Century Gothic" panose="020B0502020202020204" pitchFamily="34" charset="0"/>
              </a:rPr>
              <a:t>Discuss the questions on the slide. Answers may be similar to those from previous slides, although note there is an absence of any damage or harm here. This is because they are in good relationship with God and others (relationships are intertwined).</a:t>
            </a:r>
          </a:p>
          <a:p>
            <a:endParaRPr lang="en-GB" sz="1200" dirty="0">
              <a:latin typeface="Century Gothic" panose="020B0502020202020204" pitchFamily="34" charset="0"/>
            </a:endParaRPr>
          </a:p>
          <a:p>
            <a:r>
              <a:rPr lang="en-GB" sz="1200" dirty="0">
                <a:latin typeface="Century Gothic" panose="020B0502020202020204" pitchFamily="34" charset="0"/>
              </a:rPr>
              <a:t>Discuss human dignity. Answers may include:</a:t>
            </a:r>
          </a:p>
          <a:p>
            <a:pPr marL="171450" indent="-171450">
              <a:buFontTx/>
              <a:buChar char="-"/>
            </a:pPr>
            <a:r>
              <a:rPr lang="en-GB" sz="1200" dirty="0">
                <a:latin typeface="Century Gothic" panose="020B0502020202020204" pitchFamily="34" charset="0"/>
              </a:rPr>
              <a:t>Helping those who have fallen or are hurt in any way, or preventing them from doing so by keeping everyone safe</a:t>
            </a:r>
          </a:p>
          <a:p>
            <a:pPr marL="171450" indent="-171450">
              <a:buFontTx/>
              <a:buChar char="-"/>
            </a:pPr>
            <a:r>
              <a:rPr lang="en-GB" sz="1200" dirty="0">
                <a:latin typeface="Century Gothic" panose="020B0502020202020204" pitchFamily="34" charset="0"/>
              </a:rPr>
              <a:t>Working together and helping those in difficulty (pulling up with a rope)</a:t>
            </a:r>
          </a:p>
          <a:p>
            <a:pPr marL="171450" indent="-171450">
              <a:buFontTx/>
              <a:buChar char="-"/>
            </a:pPr>
            <a:r>
              <a:rPr lang="en-GB" sz="1200" dirty="0">
                <a:latin typeface="Century Gothic" panose="020B0502020202020204" pitchFamily="34" charset="0"/>
              </a:rPr>
              <a:t>Looking after those with disabilities so that they have equal rights and can flourish</a:t>
            </a:r>
          </a:p>
          <a:p>
            <a:pPr marL="171450" indent="-171450">
              <a:buFontTx/>
              <a:buChar char="-"/>
            </a:pPr>
            <a:r>
              <a:rPr lang="en-GB" sz="1200" dirty="0">
                <a:latin typeface="Century Gothic" panose="020B0502020202020204" pitchFamily="34" charset="0"/>
              </a:rPr>
              <a:t>Sharing food so everyone has enough to eat</a:t>
            </a:r>
          </a:p>
          <a:p>
            <a:pPr marL="171450" indent="-171450">
              <a:buFontTx/>
              <a:buChar char="-"/>
            </a:pPr>
            <a:r>
              <a:rPr lang="en-GB" sz="1200" dirty="0">
                <a:latin typeface="Century Gothic" panose="020B0502020202020204" pitchFamily="34" charset="0"/>
              </a:rPr>
              <a:t>Having a shared responsibility for the earth</a:t>
            </a:r>
          </a:p>
          <a:p>
            <a:pPr marL="171450" indent="-171450">
              <a:buFontTx/>
              <a:buChar char="-"/>
            </a:pPr>
            <a:endParaRPr lang="en-GB" sz="1200" dirty="0">
              <a:latin typeface="Century Gothic" panose="020B0502020202020204" pitchFamily="34" charset="0"/>
            </a:endParaRPr>
          </a:p>
          <a:p>
            <a:r>
              <a:rPr lang="en-GB" sz="1200" dirty="0">
                <a:latin typeface="Century Gothic" panose="020B0502020202020204" pitchFamily="34" charset="0"/>
              </a:rPr>
              <a:t>Their own responses will vary. Encourage them to think about respecting the dignity of others in their home/class/community but also in other countries.</a:t>
            </a:r>
          </a:p>
          <a:p>
            <a:endParaRPr lang="en-GB" dirty="0"/>
          </a:p>
        </p:txBody>
      </p:sp>
      <p:sp>
        <p:nvSpPr>
          <p:cNvPr id="4" name="Slide Number Placeholder 3">
            <a:extLst>
              <a:ext uri="{FF2B5EF4-FFF2-40B4-BE49-F238E27FC236}">
                <a16:creationId xmlns:a16="http://schemas.microsoft.com/office/drawing/2014/main" id="{0FD36474-D7E7-E2E0-8160-3A4EE2D8369A}"/>
              </a:ext>
            </a:extLst>
          </p:cNvPr>
          <p:cNvSpPr>
            <a:spLocks noGrp="1"/>
          </p:cNvSpPr>
          <p:nvPr>
            <p:ph type="sldNum" sz="quarter" idx="5"/>
          </p:nvPr>
        </p:nvSpPr>
        <p:spPr/>
        <p:txBody>
          <a:bodyPr/>
          <a:lstStyle/>
          <a:p>
            <a:fld id="{A3F0725B-8BBF-6349-B206-C25D6BA6A9C8}" type="slidenum">
              <a:rPr lang="en-US" smtClean="0"/>
              <a:t>10</a:t>
            </a:fld>
            <a:endParaRPr lang="en-US"/>
          </a:p>
        </p:txBody>
      </p:sp>
    </p:spTree>
    <p:extLst>
      <p:ext uri="{BB962C8B-B14F-4D97-AF65-F5344CB8AC3E}">
        <p14:creationId xmlns:p14="http://schemas.microsoft.com/office/powerpoint/2010/main" val="1899038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E49E6-6E15-F84A-F1A5-1D6B4C53B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8B240-1AFA-AA9C-2299-4DD471102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351D7-D749-58E5-BF86-0D4A1569E773}"/>
              </a:ext>
            </a:extLst>
          </p:cNvPr>
          <p:cNvSpPr>
            <a:spLocks noGrp="1"/>
          </p:cNvSpPr>
          <p:nvPr>
            <p:ph type="body" idx="1"/>
          </p:nvPr>
        </p:nvSpPr>
        <p:spPr/>
        <p:txBody>
          <a:bodyPr/>
          <a:lstStyle/>
          <a:p>
            <a:r>
              <a:rPr lang="en-GB" sz="1200" dirty="0">
                <a:latin typeface="Century Gothic" panose="020B0502020202020204" pitchFamily="34" charset="0"/>
              </a:rPr>
              <a:t>Discuss the questions. Answers may include:</a:t>
            </a:r>
          </a:p>
          <a:p>
            <a:pPr marL="171450" indent="-171450">
              <a:buFontTx/>
              <a:buChar char="-"/>
            </a:pPr>
            <a:r>
              <a:rPr lang="en-GB" sz="1200" dirty="0">
                <a:latin typeface="Century Gothic" panose="020B0502020202020204" pitchFamily="34" charset="0"/>
              </a:rPr>
              <a:t>Speaking up for those who have no voice (those who are poor, uneducated or have no power/say)</a:t>
            </a:r>
          </a:p>
          <a:p>
            <a:pPr marL="171450" indent="-171450">
              <a:buFontTx/>
              <a:buChar char="-"/>
            </a:pPr>
            <a:r>
              <a:rPr lang="en-GB" sz="1200" dirty="0">
                <a:latin typeface="Century Gothic" panose="020B0502020202020204" pitchFamily="34" charset="0"/>
              </a:rPr>
              <a:t>Campaigning to make changes and challenging those in power</a:t>
            </a:r>
          </a:p>
          <a:p>
            <a:pPr marL="171450" indent="-171450">
              <a:buFontTx/>
              <a:buChar char="-"/>
            </a:pPr>
            <a:r>
              <a:rPr lang="en-GB" sz="1200" dirty="0">
                <a:latin typeface="Century Gothic" panose="020B0502020202020204" pitchFamily="34" charset="0"/>
              </a:rPr>
              <a:t>Educating others so that they know how to make good choices and how to be good stewards</a:t>
            </a:r>
          </a:p>
          <a:p>
            <a:endParaRPr lang="en-GB" sz="1200" dirty="0">
              <a:latin typeface="Century Gothic" panose="020B0502020202020204" pitchFamily="34" charset="0"/>
            </a:endParaRPr>
          </a:p>
          <a:p>
            <a:r>
              <a:rPr lang="en-GB" sz="1200" dirty="0">
                <a:latin typeface="Century Gothic" panose="020B0502020202020204" pitchFamily="34" charset="0"/>
              </a:rPr>
              <a:t>Their own responses may vary. Encourage them to think about looking after all living things, and how to treat each other well – the people and living things we know as well as those we don’t.</a:t>
            </a:r>
          </a:p>
          <a:p>
            <a:endParaRPr lang="en-GB" dirty="0"/>
          </a:p>
        </p:txBody>
      </p:sp>
      <p:sp>
        <p:nvSpPr>
          <p:cNvPr id="4" name="Slide Number Placeholder 3">
            <a:extLst>
              <a:ext uri="{FF2B5EF4-FFF2-40B4-BE49-F238E27FC236}">
                <a16:creationId xmlns:a16="http://schemas.microsoft.com/office/drawing/2014/main" id="{414B6247-E084-FC34-4828-4E0C21F838AD}"/>
              </a:ext>
            </a:extLst>
          </p:cNvPr>
          <p:cNvSpPr>
            <a:spLocks noGrp="1"/>
          </p:cNvSpPr>
          <p:nvPr>
            <p:ph type="sldNum" sz="quarter" idx="5"/>
          </p:nvPr>
        </p:nvSpPr>
        <p:spPr/>
        <p:txBody>
          <a:bodyPr/>
          <a:lstStyle/>
          <a:p>
            <a:fld id="{A3F0725B-8BBF-6349-B206-C25D6BA6A9C8}" type="slidenum">
              <a:rPr lang="en-US" smtClean="0"/>
              <a:t>11</a:t>
            </a:fld>
            <a:endParaRPr lang="en-US"/>
          </a:p>
        </p:txBody>
      </p:sp>
    </p:spTree>
    <p:extLst>
      <p:ext uri="{BB962C8B-B14F-4D97-AF65-F5344CB8AC3E}">
        <p14:creationId xmlns:p14="http://schemas.microsoft.com/office/powerpoint/2010/main" val="4149950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792F-D33B-0732-3D86-B8F6C80533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42DB8-605F-55F1-38C6-D965A01B7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3929C5-83BD-628D-C50A-A52BE6FB54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Laudato Si’ Pope Francis said: </a:t>
            </a:r>
            <a:r>
              <a:rPr lang="en-GB" sz="1200" b="0" i="0" dirty="0">
                <a:solidFill>
                  <a:srgbClr val="A5C400"/>
                </a:solidFill>
                <a:effectLst/>
                <a:latin typeface="Century Gothic" panose="020B0502020202020204" pitchFamily="34" charset="0"/>
              </a:rPr>
              <a:t>“Each community can take from the bounty of the earth whatever it needs for subsistence, but it also has the duty to protect the earth and to ensure its fruitfulness for coming generations.” (LS’ 67). This means: </a:t>
            </a:r>
            <a:r>
              <a:rPr lang="en-GB" sz="2000" dirty="0"/>
              <a:t>Every group of people can use what they need from the Earth to live, but they also have to take care of it and make sure it stays healthy for children in the future.</a:t>
            </a:r>
            <a:endParaRPr lang="en-GB" sz="1400" dirty="0">
              <a:solidFill>
                <a:srgbClr val="A5C400"/>
              </a:solidFill>
              <a:highlight>
                <a:srgbClr val="FFFF00"/>
              </a:highlight>
              <a:latin typeface="Century Gothic" panose="020B0502020202020204" pitchFamily="34" charset="0"/>
            </a:endParaRPr>
          </a:p>
          <a:p>
            <a:endParaRPr lang="en-GB" dirty="0"/>
          </a:p>
          <a:p>
            <a:r>
              <a:rPr lang="en-US" sz="1200" dirty="0">
                <a:solidFill>
                  <a:schemeClr val="tx1"/>
                </a:solidFill>
                <a:latin typeface="Century Gothic" panose="020B0502020202020204" pitchFamily="34" charset="0"/>
              </a:rPr>
              <a:t>Discuss these words from Pope Francis in Laudato Si’ 67. What might they mean and what is he trying to say (we take what we really need, don’t be greedy and wasteful, leave enough for others and take care of the world so that our children and their children can be healthy and flourish on the earth.)</a:t>
            </a:r>
            <a:br>
              <a:rPr lang="en-US" sz="1200" dirty="0">
                <a:solidFill>
                  <a:schemeClr val="tx1"/>
                </a:solidFill>
                <a:latin typeface="Century Gothic" panose="020B0502020202020204" pitchFamily="34" charset="0"/>
              </a:rPr>
            </a:br>
            <a:endParaRPr lang="en-GB" dirty="0"/>
          </a:p>
        </p:txBody>
      </p:sp>
      <p:sp>
        <p:nvSpPr>
          <p:cNvPr id="4" name="Slide Number Placeholder 3">
            <a:extLst>
              <a:ext uri="{FF2B5EF4-FFF2-40B4-BE49-F238E27FC236}">
                <a16:creationId xmlns:a16="http://schemas.microsoft.com/office/drawing/2014/main" id="{3B31C3EE-454E-0DF2-916B-EE4A18A709A3}"/>
              </a:ext>
            </a:extLst>
          </p:cNvPr>
          <p:cNvSpPr>
            <a:spLocks noGrp="1"/>
          </p:cNvSpPr>
          <p:nvPr>
            <p:ph type="sldNum" sz="quarter" idx="5"/>
          </p:nvPr>
        </p:nvSpPr>
        <p:spPr/>
        <p:txBody>
          <a:bodyPr/>
          <a:lstStyle/>
          <a:p>
            <a:fld id="{A3F0725B-8BBF-6349-B206-C25D6BA6A9C8}" type="slidenum">
              <a:rPr lang="en-US" smtClean="0"/>
              <a:t>12</a:t>
            </a:fld>
            <a:endParaRPr lang="en-US"/>
          </a:p>
        </p:txBody>
      </p:sp>
    </p:spTree>
    <p:extLst>
      <p:ext uri="{BB962C8B-B14F-4D97-AF65-F5344CB8AC3E}">
        <p14:creationId xmlns:p14="http://schemas.microsoft.com/office/powerpoint/2010/main" val="3939034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68261-F6A6-18A6-01F2-5D24E3DAB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687A9-D34B-4A2D-0FAF-AC87475CC0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696A77-F1AC-0577-133D-AC6C9E0DB18D}"/>
              </a:ext>
            </a:extLst>
          </p:cNvPr>
          <p:cNvSpPr>
            <a:spLocks noGrp="1"/>
          </p:cNvSpPr>
          <p:nvPr>
            <p:ph type="body" idx="1"/>
          </p:nvPr>
        </p:nvSpPr>
        <p:spPr/>
        <p:txBody>
          <a:bodyPr/>
          <a:lstStyle/>
          <a:p>
            <a:r>
              <a:rPr lang="en-GB" sz="1200" dirty="0">
                <a:latin typeface="Century Gothic" panose="020B0502020202020204" pitchFamily="34" charset="0"/>
              </a:rPr>
              <a:t>Ask pupils if everyone is a good steward in the poster. How do we know?</a:t>
            </a:r>
          </a:p>
          <a:p>
            <a:endParaRPr lang="en-GB" sz="1200" dirty="0">
              <a:latin typeface="Century Gothic" panose="020B0502020202020204" pitchFamily="34" charset="0"/>
            </a:endParaRPr>
          </a:p>
          <a:p>
            <a:r>
              <a:rPr lang="en-GB" sz="1200" dirty="0">
                <a:latin typeface="Century Gothic" panose="020B0502020202020204" pitchFamily="34" charset="0"/>
              </a:rPr>
              <a:t>Answers might include:</a:t>
            </a:r>
          </a:p>
          <a:p>
            <a:pPr marL="171450" indent="-171450">
              <a:buFontTx/>
              <a:buChar char="-"/>
            </a:pPr>
            <a:r>
              <a:rPr lang="en-GB" sz="1200" dirty="0">
                <a:latin typeface="Century Gothic" panose="020B0502020202020204" pitchFamily="34" charset="0"/>
              </a:rPr>
              <a:t>People have left their rubbish lying around</a:t>
            </a:r>
          </a:p>
          <a:p>
            <a:pPr marL="171450" indent="-171450">
              <a:buFontTx/>
              <a:buChar char="-"/>
            </a:pPr>
            <a:r>
              <a:rPr lang="en-GB" sz="1200" dirty="0">
                <a:latin typeface="Century Gothic" panose="020B0502020202020204" pitchFamily="34" charset="0"/>
              </a:rPr>
              <a:t>The equipment is broken</a:t>
            </a:r>
          </a:p>
          <a:p>
            <a:pPr marL="171450" indent="-171450">
              <a:buFontTx/>
              <a:buChar char="-"/>
            </a:pPr>
            <a:r>
              <a:rPr lang="en-GB" sz="1200" dirty="0">
                <a:latin typeface="Century Gothic" panose="020B0502020202020204" pitchFamily="34" charset="0"/>
              </a:rPr>
              <a:t>There is chemical waste/leakage</a:t>
            </a:r>
          </a:p>
          <a:p>
            <a:pPr marL="171450" indent="-171450">
              <a:buFontTx/>
              <a:buChar char="-"/>
            </a:pPr>
            <a:r>
              <a:rPr lang="en-GB" sz="1200" dirty="0">
                <a:latin typeface="Century Gothic" panose="020B0502020202020204" pitchFamily="34" charset="0"/>
              </a:rPr>
              <a:t>There are factory emissions </a:t>
            </a:r>
          </a:p>
          <a:p>
            <a:endParaRPr lang="en-GB" sz="1200" dirty="0">
              <a:latin typeface="Century Gothic" panose="020B0502020202020204" pitchFamily="34" charset="0"/>
            </a:endParaRPr>
          </a:p>
          <a:p>
            <a:r>
              <a:rPr lang="en-GB" sz="1200" dirty="0">
                <a:latin typeface="Century Gothic" panose="020B0502020202020204" pitchFamily="34" charset="0"/>
              </a:rPr>
              <a:t>Discuss the consequences of not being good stewards and cultivating virtues</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38BA7701-7D46-DF70-334D-74050D3E7F2D}"/>
              </a:ext>
            </a:extLst>
          </p:cNvPr>
          <p:cNvSpPr>
            <a:spLocks noGrp="1"/>
          </p:cNvSpPr>
          <p:nvPr>
            <p:ph type="sldNum" sz="quarter" idx="5"/>
          </p:nvPr>
        </p:nvSpPr>
        <p:spPr/>
        <p:txBody>
          <a:bodyPr/>
          <a:lstStyle/>
          <a:p>
            <a:fld id="{A3F0725B-8BBF-6349-B206-C25D6BA6A9C8}" type="slidenum">
              <a:rPr lang="en-US" smtClean="0"/>
              <a:t>13</a:t>
            </a:fld>
            <a:endParaRPr lang="en-US"/>
          </a:p>
        </p:txBody>
      </p:sp>
    </p:spTree>
    <p:extLst>
      <p:ext uri="{BB962C8B-B14F-4D97-AF65-F5344CB8AC3E}">
        <p14:creationId xmlns:p14="http://schemas.microsoft.com/office/powerpoint/2010/main" val="3033533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BE3B0-C9A6-06B4-C650-3E038138D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357B8-D0E4-22E6-5C19-83B031298E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A9CF06-3E47-698E-2727-DC1F2015F1BD}"/>
              </a:ext>
            </a:extLst>
          </p:cNvPr>
          <p:cNvSpPr>
            <a:spLocks noGrp="1"/>
          </p:cNvSpPr>
          <p:nvPr>
            <p:ph type="body" idx="1"/>
          </p:nvPr>
        </p:nvSpPr>
        <p:spPr/>
        <p:txBody>
          <a:bodyPr/>
          <a:lstStyle/>
          <a:p>
            <a:r>
              <a:rPr lang="en-GB" sz="1200" dirty="0">
                <a:latin typeface="Century Gothic" panose="020B0502020202020204" pitchFamily="34" charset="0"/>
              </a:rPr>
              <a:t>Discuss questions on the slide. Children’s answers will vary. Emphasise the importance of everyone having different views and experiences as the earth is so varied.</a:t>
            </a:r>
          </a:p>
          <a:p>
            <a:endParaRPr lang="en-GB" sz="1200" dirty="0">
              <a:latin typeface="Century Gothic" panose="020B0502020202020204" pitchFamily="34" charset="0"/>
            </a:endParaRPr>
          </a:p>
          <a:p>
            <a:r>
              <a:rPr lang="en-GB" sz="1200" dirty="0">
                <a:latin typeface="Century Gothic" panose="020B0502020202020204" pitchFamily="34" charset="0"/>
              </a:rPr>
              <a:t>Explain also that people can express their praise in different ways: words, prayers, songs, poems, artwork, dance/movement, plays… God created the world. People can </a:t>
            </a:r>
            <a:r>
              <a:rPr lang="en-GB" sz="1200">
                <a:latin typeface="Century Gothic" panose="020B0502020202020204" pitchFamily="34" charset="0"/>
              </a:rPr>
              <a:t>create things too. </a:t>
            </a:r>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r>
              <a:rPr lang="en-GB" sz="1200" dirty="0">
                <a:latin typeface="Century Gothic" panose="020B0502020202020204" pitchFamily="34" charset="0"/>
              </a:rPr>
              <a:t>For the canticle, see </a:t>
            </a:r>
            <a:r>
              <a:rPr lang="en-GB" sz="1200" dirty="0">
                <a:latin typeface="Century Gothic" panose="020B0502020202020204" pitchFamily="34" charset="0"/>
                <a:hlinkClick r:id="rId3"/>
              </a:rPr>
              <a:t>https://cafod.org.uk/pray/prayer-resources/canticle-of-the-sun</a:t>
            </a:r>
            <a:r>
              <a:rPr lang="en-GB" sz="1200" dirty="0">
                <a:latin typeface="Century Gothic" panose="020B0502020202020204" pitchFamily="34" charset="0"/>
              </a:rPr>
              <a:t> </a:t>
            </a:r>
          </a:p>
          <a:p>
            <a:endParaRPr lang="en-GB" sz="1200" dirty="0">
              <a:latin typeface="Century Gothic" panose="020B0502020202020204" pitchFamily="34" charset="0"/>
            </a:endParaRPr>
          </a:p>
          <a:p>
            <a:r>
              <a:rPr lang="en-GB" sz="1200" dirty="0">
                <a:latin typeface="Century Gothic" panose="020B0502020202020204" pitchFamily="34" charset="0"/>
              </a:rPr>
              <a:t>This slide could be used at the beginning or end of the session. It could also be the basis for a separate prayer session or a lesson.</a:t>
            </a:r>
          </a:p>
          <a:p>
            <a:r>
              <a:rPr lang="en-GB" sz="1200" u="sng" dirty="0">
                <a:latin typeface="Century Gothic" panose="020B0502020202020204" pitchFamily="34" charset="0"/>
              </a:rPr>
              <a:t>Prayer</a:t>
            </a:r>
          </a:p>
          <a:p>
            <a:r>
              <a:rPr lang="en-GB" sz="1200" dirty="0">
                <a:latin typeface="Century Gothic" panose="020B0502020202020204" pitchFamily="34" charset="0"/>
              </a:rPr>
              <a:t>If it is for prayer, pupils could listen to/say the canticle. They could give God praise and thank him in prayer. A video version can be found here: </a:t>
            </a:r>
            <a:r>
              <a:rPr lang="en-GB" sz="1200" dirty="0">
                <a:latin typeface="Century Gothic" panose="020B0502020202020204" pitchFamily="34" charset="0"/>
                <a:hlinkClick r:id="rId4"/>
              </a:rPr>
              <a:t>https://www.youtube.com/watch?v=3X4tv19Muk4</a:t>
            </a:r>
            <a:endParaRPr lang="en-GB" sz="1200" dirty="0">
              <a:latin typeface="Century Gothic" panose="020B0502020202020204" pitchFamily="34" charset="0"/>
            </a:endParaRPr>
          </a:p>
          <a:p>
            <a:endParaRPr lang="en-GB" sz="1200" dirty="0">
              <a:latin typeface="Century Gothic" panose="020B0502020202020204" pitchFamily="34" charset="0"/>
            </a:endParaRPr>
          </a:p>
          <a:p>
            <a:r>
              <a:rPr lang="en-GB" sz="1200" u="sng" dirty="0">
                <a:latin typeface="Century Gothic" panose="020B0502020202020204" pitchFamily="34" charset="0"/>
              </a:rPr>
              <a:t>Lesson</a:t>
            </a:r>
          </a:p>
          <a:p>
            <a:r>
              <a:rPr lang="en-GB" sz="1200" dirty="0">
                <a:latin typeface="Century Gothic" panose="020B0502020202020204" pitchFamily="34" charset="0"/>
              </a:rPr>
              <a:t>If it is for a lesson, pupils could explore the language of this prayer and then complete activities based on this (independent or collaborative) such as artwork, music/song, poetry…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127DD374-6899-4BE0-E17D-DDA6D2C6CF91}"/>
              </a:ext>
            </a:extLst>
          </p:cNvPr>
          <p:cNvSpPr>
            <a:spLocks noGrp="1"/>
          </p:cNvSpPr>
          <p:nvPr>
            <p:ph type="sldNum" sz="quarter" idx="5"/>
          </p:nvPr>
        </p:nvSpPr>
        <p:spPr/>
        <p:txBody>
          <a:bodyPr/>
          <a:lstStyle/>
          <a:p>
            <a:fld id="{A3F0725B-8BBF-6349-B206-C25D6BA6A9C8}" type="slidenum">
              <a:rPr lang="en-US" smtClean="0"/>
              <a:t>14</a:t>
            </a:fld>
            <a:endParaRPr lang="en-US"/>
          </a:p>
        </p:txBody>
      </p:sp>
    </p:spTree>
    <p:extLst>
      <p:ext uri="{BB962C8B-B14F-4D97-AF65-F5344CB8AC3E}">
        <p14:creationId xmlns:p14="http://schemas.microsoft.com/office/powerpoint/2010/main" val="662331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2B638-06E5-D373-CD9C-A305E51E3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46031-3FB8-5AAE-71BA-C2724BEA9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183D8-5D59-EF38-328C-CBAD4FB133AE}"/>
              </a:ext>
            </a:extLst>
          </p:cNvPr>
          <p:cNvSpPr>
            <a:spLocks noGrp="1"/>
          </p:cNvSpPr>
          <p:nvPr>
            <p:ph type="body" idx="1"/>
          </p:nvPr>
        </p:nvSpPr>
        <p:spPr/>
        <p:txBody>
          <a:bodyPr/>
          <a:lstStyle/>
          <a:p>
            <a:r>
              <a:rPr lang="en-GB" dirty="0"/>
              <a:t>Review </a:t>
            </a:r>
          </a:p>
        </p:txBody>
      </p:sp>
      <p:sp>
        <p:nvSpPr>
          <p:cNvPr id="4" name="Slide Number Placeholder 3">
            <a:extLst>
              <a:ext uri="{FF2B5EF4-FFF2-40B4-BE49-F238E27FC236}">
                <a16:creationId xmlns:a16="http://schemas.microsoft.com/office/drawing/2014/main" id="{808E4261-7453-4637-4426-5EDE810FCC3B}"/>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3F0725B-8BBF-6349-B206-C25D6BA6A9C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49411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0563D-C314-B062-3052-F1981E330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35F67-3897-EE61-924A-92B5CDE29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1C7BD-0E81-90E1-DC25-81DF93FAA5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A1B837B-70DA-3715-2A6F-EC0884B756C7}"/>
              </a:ext>
            </a:extLst>
          </p:cNvPr>
          <p:cNvSpPr>
            <a:spLocks noGrp="1"/>
          </p:cNvSpPr>
          <p:nvPr>
            <p:ph type="sldNum" sz="quarter" idx="5"/>
          </p:nvPr>
        </p:nvSpPr>
        <p:spPr/>
        <p:txBody>
          <a:bodyPr/>
          <a:lstStyle/>
          <a:p>
            <a:fld id="{A3F0725B-8BBF-6349-B206-C25D6BA6A9C8}" type="slidenum">
              <a:rPr lang="en-US" smtClean="0"/>
              <a:t>16</a:t>
            </a:fld>
            <a:endParaRPr lang="en-US"/>
          </a:p>
        </p:txBody>
      </p:sp>
    </p:spTree>
    <p:extLst>
      <p:ext uri="{BB962C8B-B14F-4D97-AF65-F5344CB8AC3E}">
        <p14:creationId xmlns:p14="http://schemas.microsoft.com/office/powerpoint/2010/main" val="198706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teachers’ use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The RED outcomes which are highlighted are most relevant to these CAFOD posters are highlighted in bold.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3F0725B-8BBF-6349-B206-C25D6BA6A9C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6776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entury Gothic" panose="020B0502020202020204" pitchFamily="34" charset="0"/>
              </a:rPr>
              <a:t>For teachers:</a:t>
            </a:r>
          </a:p>
          <a:p>
            <a:endParaRPr lang="en-GB" sz="1200" dirty="0">
              <a:latin typeface="Century Gothic" panose="020B0502020202020204" pitchFamily="34" charset="0"/>
            </a:endParaRPr>
          </a:p>
          <a:p>
            <a:r>
              <a:rPr lang="en-GB" sz="1200" dirty="0">
                <a:latin typeface="Century Gothic" panose="020B0502020202020204" pitchFamily="34" charset="0"/>
              </a:rPr>
              <a:t>This gives a brief overview of CST which includes stewardship. These posters support CST and look more closely at stewardship and how we can be better stewards.</a:t>
            </a:r>
          </a:p>
          <a:p>
            <a:endParaRPr lang="en-GB" sz="1200" dirty="0">
              <a:latin typeface="Century Gothic" panose="020B0502020202020204" pitchFamily="34" charset="0"/>
            </a:endParaRPr>
          </a:p>
          <a:p>
            <a:r>
              <a:rPr lang="en-GB" sz="1200" dirty="0">
                <a:latin typeface="Century Gothic" panose="020B0502020202020204" pitchFamily="34" charset="0"/>
              </a:rPr>
              <a:t>Catholic Social Teaching helps us to know how to treat each other and the world. One principle is ‘stewardship’. Sofia the sloth reminds us about Stewardship – it is about caring for God’s gifts. </a:t>
            </a:r>
          </a:p>
          <a:p>
            <a:endParaRPr lang="en-GB"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This means: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all people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the world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Making things fair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Sharing with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Looking after the poor and those in need </a:t>
            </a:r>
          </a:p>
          <a:p>
            <a:endParaRPr lang="en-GB" sz="1200" dirty="0">
              <a:latin typeface="Century Gothic" panose="020B0502020202020204" pitchFamily="34" charset="0"/>
            </a:endParaRPr>
          </a:p>
          <a:p>
            <a:r>
              <a:rPr lang="en-GB" sz="1200" dirty="0">
                <a:latin typeface="Century Gothic" panose="020B0502020202020204" pitchFamily="34" charset="0"/>
              </a:rPr>
              <a:t>For teacher support for embedding CST throughout the school see:</a:t>
            </a:r>
          </a:p>
          <a:p>
            <a:r>
              <a:rPr lang="en-GB" sz="1200" dirty="0">
                <a:latin typeface="Century Gothic" panose="020B0502020202020204" pitchFamily="34" charset="0"/>
                <a:hlinkClick r:id="rId3"/>
              </a:rPr>
              <a:t>https://cafod.org.uk/education/primary-teaching-resources/cst-pack-for-children</a:t>
            </a:r>
            <a:endParaRPr lang="en-GB" sz="1200" dirty="0">
              <a:latin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3</a:t>
            </a:fld>
            <a:endParaRPr lang="en-US"/>
          </a:p>
        </p:txBody>
      </p:sp>
    </p:spTree>
    <p:extLst>
      <p:ext uri="{BB962C8B-B14F-4D97-AF65-F5344CB8AC3E}">
        <p14:creationId xmlns:p14="http://schemas.microsoft.com/office/powerpoint/2010/main" val="199047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A0760-1B1F-2E23-B736-06A50F8CF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B7C42-78FB-3CF2-BD0F-D5BC3EB1B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02FC5-25CD-5D6A-0293-69076C21FCB8}"/>
              </a:ext>
            </a:extLst>
          </p:cNvPr>
          <p:cNvSpPr>
            <a:spLocks noGrp="1"/>
          </p:cNvSpPr>
          <p:nvPr>
            <p:ph type="body" idx="1"/>
          </p:nvPr>
        </p:nvSpPr>
        <p:spPr/>
        <p:txBody>
          <a:bodyPr/>
          <a:lstStyle/>
          <a:p>
            <a:pPr>
              <a:defRPr/>
            </a:pPr>
            <a:r>
              <a:rPr lang="en-GB" sz="1200" dirty="0">
                <a:latin typeface="Century Gothic" panose="020B0502020202020204" pitchFamily="34" charset="0"/>
                <a:cs typeface="Times New Roman" panose="02020603050405020304" pitchFamily="18" charset="0"/>
              </a:rPr>
              <a:t>Read this piece of scripture before discussing the posters.</a:t>
            </a:r>
          </a:p>
          <a:p>
            <a:pPr>
              <a:defRPr/>
            </a:pPr>
            <a:endParaRPr lang="en-GB" sz="1200" dirty="0">
              <a:latin typeface="Century Gothic" panose="020B0502020202020204" pitchFamily="34" charset="0"/>
              <a:cs typeface="Times New Roman" panose="02020603050405020304" pitchFamily="18" charset="0"/>
            </a:endParaRPr>
          </a:p>
          <a:p>
            <a:pPr>
              <a:defRPr/>
            </a:pPr>
            <a:r>
              <a:rPr lang="en-GB" sz="1200" dirty="0">
                <a:latin typeface="Century Gothic" panose="020B0502020202020204" pitchFamily="34" charset="0"/>
                <a:cs typeface="Times New Roman" panose="02020603050405020304" pitchFamily="18" charset="0"/>
              </a:rPr>
              <a:t>Optional: light a candle, play some gentle music and invite pupils to reflect on these words of scripture and what they mean. Read them from the Bible to demonstrate its importance and tell pupils that these words come from Genesis, the first book of the Bible.</a:t>
            </a:r>
          </a:p>
          <a:p>
            <a:endParaRPr lang="en-GB" dirty="0"/>
          </a:p>
        </p:txBody>
      </p:sp>
      <p:sp>
        <p:nvSpPr>
          <p:cNvPr id="4" name="Slide Number Placeholder 3">
            <a:extLst>
              <a:ext uri="{FF2B5EF4-FFF2-40B4-BE49-F238E27FC236}">
                <a16:creationId xmlns:a16="http://schemas.microsoft.com/office/drawing/2014/main" id="{FF45AE23-C8AE-081F-2516-B215450CD37C}"/>
              </a:ext>
            </a:extLst>
          </p:cNvPr>
          <p:cNvSpPr>
            <a:spLocks noGrp="1"/>
          </p:cNvSpPr>
          <p:nvPr>
            <p:ph type="sldNum" sz="quarter" idx="5"/>
          </p:nvPr>
        </p:nvSpPr>
        <p:spPr/>
        <p:txBody>
          <a:bodyPr/>
          <a:lstStyle/>
          <a:p>
            <a:fld id="{A3F0725B-8BBF-6349-B206-C25D6BA6A9C8}" type="slidenum">
              <a:rPr lang="en-US" smtClean="0"/>
              <a:t>4</a:t>
            </a:fld>
            <a:endParaRPr lang="en-US"/>
          </a:p>
        </p:txBody>
      </p:sp>
    </p:spTree>
    <p:extLst>
      <p:ext uri="{BB962C8B-B14F-4D97-AF65-F5344CB8AC3E}">
        <p14:creationId xmlns:p14="http://schemas.microsoft.com/office/powerpoint/2010/main" val="307517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Explain that you will be looking at these posters. Read through the key words you will be exploring and the key question(s) you will be answering. Ask pupils if they can recognise how these posters links to the word from the Bible they have just heard.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Note that this session may be broken into two small parts or be done as a full lesson.</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5</a:t>
            </a:fld>
            <a:endParaRPr lang="en-US"/>
          </a:p>
        </p:txBody>
      </p:sp>
    </p:spTree>
    <p:extLst>
      <p:ext uri="{BB962C8B-B14F-4D97-AF65-F5344CB8AC3E}">
        <p14:creationId xmlns:p14="http://schemas.microsoft.com/office/powerpoint/2010/main" val="268631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81A56-1F26-6A9D-C7AE-84866CA0C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60F10-89F3-169A-B1B8-A6E32FA6F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3822D-982D-BEE4-7ECE-8CEAB421EE5C}"/>
              </a:ext>
            </a:extLst>
          </p:cNvPr>
          <p:cNvSpPr>
            <a:spLocks noGrp="1"/>
          </p:cNvSpPr>
          <p:nvPr>
            <p:ph type="body" idx="1"/>
          </p:nvPr>
        </p:nvSpPr>
        <p:spPr/>
        <p:txBody>
          <a:bodyPr/>
          <a:lstStyle/>
          <a:p>
            <a:r>
              <a:rPr lang="en-GB" sz="1200" dirty="0">
                <a:latin typeface="Century Gothic" panose="020B0502020202020204" pitchFamily="34" charset="0"/>
              </a:rPr>
              <a:t>Being in ‘good relationship’ means being respectful and at peace. Not trying to be dominant and destroy others through our thoughts, words and actions, treating others with dignity…</a:t>
            </a:r>
          </a:p>
          <a:p>
            <a:endParaRPr lang="en-GB" sz="1200" dirty="0">
              <a:latin typeface="Century Gothic" panose="020B0502020202020204" pitchFamily="34" charset="0"/>
            </a:endParaRPr>
          </a:p>
          <a:p>
            <a:r>
              <a:rPr lang="en-GB" sz="1200" dirty="0">
                <a:latin typeface="Century Gothic" panose="020B0502020202020204" pitchFamily="34" charset="0"/>
              </a:rPr>
              <a:t>Relationships are damaged when people care more about themselves than others, including the world... When they abuse others or the world… When they take them for granted and do not treat them with care, love or respect. When they treat others unfairly…</a:t>
            </a:r>
          </a:p>
          <a:p>
            <a:endParaRPr lang="en-GB" sz="1200" dirty="0">
              <a:latin typeface="Century Gothic" panose="020B0502020202020204" pitchFamily="34" charset="0"/>
            </a:endParaRPr>
          </a:p>
          <a:p>
            <a:r>
              <a:rPr lang="en-GB" sz="1200" dirty="0">
                <a:latin typeface="Century Gothic" panose="020B0502020202020204" pitchFamily="34" charset="0"/>
              </a:rPr>
              <a:t>We are interconnected because when we are in a good and proper relationship with God, it can help us to be in a good relationship with others and the world and vice versa. </a:t>
            </a:r>
          </a:p>
          <a:p>
            <a:endParaRPr lang="en-GB" dirty="0"/>
          </a:p>
        </p:txBody>
      </p:sp>
      <p:sp>
        <p:nvSpPr>
          <p:cNvPr id="4" name="Slide Number Placeholder 3">
            <a:extLst>
              <a:ext uri="{FF2B5EF4-FFF2-40B4-BE49-F238E27FC236}">
                <a16:creationId xmlns:a16="http://schemas.microsoft.com/office/drawing/2014/main" id="{FF2E6F3A-5DA4-0DA9-86DF-0D9A111AEB4D}"/>
              </a:ext>
            </a:extLst>
          </p:cNvPr>
          <p:cNvSpPr>
            <a:spLocks noGrp="1"/>
          </p:cNvSpPr>
          <p:nvPr>
            <p:ph type="sldNum" sz="quarter" idx="5"/>
          </p:nvPr>
        </p:nvSpPr>
        <p:spPr/>
        <p:txBody>
          <a:bodyPr/>
          <a:lstStyle/>
          <a:p>
            <a:fld id="{A3F0725B-8BBF-6349-B206-C25D6BA6A9C8}" type="slidenum">
              <a:rPr lang="en-US" smtClean="0"/>
              <a:t>6</a:t>
            </a:fld>
            <a:endParaRPr lang="en-US"/>
          </a:p>
        </p:txBody>
      </p:sp>
    </p:spTree>
    <p:extLst>
      <p:ext uri="{BB962C8B-B14F-4D97-AF65-F5344CB8AC3E}">
        <p14:creationId xmlns:p14="http://schemas.microsoft.com/office/powerpoint/2010/main" val="420445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FB21A-EDB3-C82D-8DB6-04FC75EA7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EB079-A4E3-A355-3679-7D7E1D0F3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52420-26A0-FC71-ABEC-C691776981FA}"/>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9600" dirty="0">
                <a:effectLst/>
                <a:latin typeface="Century Gothic" panose="020B0502020202020204" pitchFamily="34" charset="0"/>
                <a:ea typeface="Aptos" panose="020B0004020202020204" pitchFamily="34" charset="0"/>
                <a:cs typeface="Times New Roman" panose="02020603050405020304" pitchFamily="18" charset="0"/>
              </a:rPr>
              <a:t>Explain that Pope Francis spoke about developing “ecological virtues”. This can be summed up as developing good habits in looking after the earth and all created things. These link to cardinal virtues (see slide). Read through each of these virtues on the slide and how they link to creation.</a:t>
            </a:r>
            <a:endParaRPr lang="en-GB" sz="9600" dirty="0">
              <a:solidFill>
                <a:schemeClr val="tx1"/>
              </a:solidFill>
              <a:latin typeface="Century Gothic" panose="020B0502020202020204" pitchFamily="34" charset="0"/>
            </a:endParaRPr>
          </a:p>
          <a:p>
            <a:pPr marL="0" indent="0" fontAlgn="base">
              <a:buNone/>
            </a:pPr>
            <a:endParaRPr lang="en-GB" sz="9600" dirty="0">
              <a:solidFill>
                <a:schemeClr val="tx1"/>
              </a:solidFill>
              <a:latin typeface="Century Gothic" panose="020B0502020202020204" pitchFamily="34" charset="0"/>
            </a:endParaRPr>
          </a:p>
          <a:p>
            <a:pPr marL="0" indent="0" fontAlgn="base">
              <a:buNone/>
            </a:pPr>
            <a:r>
              <a:rPr lang="en-GB" sz="9600" dirty="0">
                <a:solidFill>
                  <a:schemeClr val="tx1"/>
                </a:solidFill>
                <a:latin typeface="Century Gothic" panose="020B0502020202020204" pitchFamily="34" charset="0"/>
              </a:rPr>
              <a:t>The 4 cardinal virtues can be named and defined as:</a:t>
            </a:r>
          </a:p>
          <a:p>
            <a:pPr marL="342900" lvl="0" indent="-342900" fontAlgn="base">
              <a:buFont typeface="+mj-lt"/>
              <a:buAutoNum type="arabicParenR"/>
            </a:pPr>
            <a:r>
              <a:rPr lang="en-GB" sz="9600" b="1" dirty="0">
                <a:solidFill>
                  <a:schemeClr val="tx1"/>
                </a:solidFill>
                <a:latin typeface="Century Gothic" panose="020B0502020202020204" pitchFamily="34" charset="0"/>
              </a:rPr>
              <a:t>Justice</a:t>
            </a:r>
            <a:r>
              <a:rPr lang="en-GB" sz="9600" dirty="0">
                <a:solidFill>
                  <a:schemeClr val="tx1"/>
                </a:solidFill>
                <a:latin typeface="Century Gothic" panose="020B0502020202020204" pitchFamily="34" charset="0"/>
              </a:rPr>
              <a:t> - always ensuring that God, our neighbour and the earth receive their due.</a:t>
            </a:r>
          </a:p>
          <a:p>
            <a:pPr marL="342900" lvl="0" indent="-342900" fontAlgn="base">
              <a:buFont typeface="+mj-lt"/>
              <a:buAutoNum type="arabicParenR"/>
            </a:pPr>
            <a:r>
              <a:rPr lang="en-GB" sz="9600" b="1" dirty="0">
                <a:solidFill>
                  <a:schemeClr val="tx1"/>
                </a:solidFill>
                <a:latin typeface="Century Gothic" panose="020B0502020202020204" pitchFamily="34" charset="0"/>
              </a:rPr>
              <a:t>Temperance </a:t>
            </a:r>
            <a:r>
              <a:rPr lang="en-GB" sz="9600" dirty="0">
                <a:solidFill>
                  <a:schemeClr val="tx1"/>
                </a:solidFill>
                <a:latin typeface="Century Gothic" panose="020B0502020202020204" pitchFamily="34" charset="0"/>
              </a:rPr>
              <a:t>(temperateness) – enjoying things in moderation.</a:t>
            </a:r>
          </a:p>
          <a:p>
            <a:pPr marL="342900" lvl="0" indent="-342900" fontAlgn="base">
              <a:buFont typeface="+mj-lt"/>
              <a:buAutoNum type="arabicParenR"/>
            </a:pPr>
            <a:r>
              <a:rPr lang="en-GB" sz="9600" b="1" dirty="0">
                <a:solidFill>
                  <a:schemeClr val="tx1"/>
                </a:solidFill>
                <a:latin typeface="Century Gothic" panose="020B0502020202020204" pitchFamily="34" charset="0"/>
              </a:rPr>
              <a:t>Prudence</a:t>
            </a:r>
            <a:r>
              <a:rPr lang="en-GB" sz="9600" dirty="0">
                <a:solidFill>
                  <a:schemeClr val="tx1"/>
                </a:solidFill>
                <a:latin typeface="Century Gothic" panose="020B0502020202020204" pitchFamily="34" charset="0"/>
              </a:rPr>
              <a:t> (practical wisdom) – exercising good judgement in moral situations.</a:t>
            </a:r>
          </a:p>
          <a:p>
            <a:pPr marL="342900" lvl="0" indent="-342900" fontAlgn="base">
              <a:buFont typeface="+mj-lt"/>
              <a:buAutoNum type="arabicParenR"/>
            </a:pPr>
            <a:r>
              <a:rPr lang="en-GB" sz="9600" b="1" dirty="0">
                <a:solidFill>
                  <a:schemeClr val="tx1"/>
                </a:solidFill>
                <a:latin typeface="Century Gothic" panose="020B0502020202020204" pitchFamily="34" charset="0"/>
              </a:rPr>
              <a:t>Fortitude</a:t>
            </a:r>
            <a:r>
              <a:rPr lang="en-GB" sz="9600" dirty="0">
                <a:solidFill>
                  <a:schemeClr val="tx1"/>
                </a:solidFill>
                <a:latin typeface="Century Gothic" panose="020B0502020202020204" pitchFamily="34" charset="0"/>
              </a:rPr>
              <a:t> (courage) – demonstrating constancy in pursuit of what’s good, overcoming temptations, obstacles and fears.</a:t>
            </a:r>
          </a:p>
          <a:p>
            <a:pPr marL="0" indent="0">
              <a:buFontTx/>
              <a:buNone/>
            </a:pPr>
            <a:endParaRPr lang="en-GB" sz="9600" dirty="0">
              <a:solidFill>
                <a:schemeClr val="tx1"/>
              </a:solidFill>
              <a:latin typeface="Century Gothic" panose="020B0502020202020204" pitchFamily="34" charset="0"/>
              <a:ea typeface="+mn-ea"/>
              <a:cs typeface="+mn-cs"/>
            </a:endParaRPr>
          </a:p>
          <a:p>
            <a:pPr marL="0" indent="0">
              <a:buFontTx/>
              <a:buNone/>
            </a:pPr>
            <a:r>
              <a:rPr lang="en-GB" sz="9600" dirty="0">
                <a:solidFill>
                  <a:schemeClr val="tx1"/>
                </a:solidFill>
                <a:latin typeface="Century Gothic" panose="020B0502020202020204" pitchFamily="34" charset="0"/>
                <a:ea typeface="+mn-ea"/>
                <a:cs typeface="+mn-cs"/>
              </a:rPr>
              <a:t>For teachers:</a:t>
            </a:r>
            <a:endParaRPr lang="en-GB" sz="9600" dirty="0">
              <a:latin typeface="Century Gothic" panose="020B0502020202020204" pitchFamily="34" charset="0"/>
              <a:ea typeface="Aptos" panose="020B0004020202020204" pitchFamily="34" charset="0"/>
              <a:cs typeface="Times New Roman" panose="02020603050405020304" pitchFamily="18" charset="0"/>
            </a:endParaRPr>
          </a:p>
          <a:p>
            <a:r>
              <a:rPr lang="en-GB" sz="9600" dirty="0">
                <a:effectLst/>
                <a:latin typeface="Century Gothic" panose="020B0502020202020204" pitchFamily="34" charset="0"/>
                <a:ea typeface="Aptos" panose="020B0004020202020204" pitchFamily="34" charset="0"/>
                <a:cs typeface="Times New Roman" panose="02020603050405020304" pitchFamily="18" charset="0"/>
              </a:rPr>
              <a:t>For an overview of ecological virtues and how they link to Catholic Social Teaching see </a:t>
            </a:r>
            <a:r>
              <a:rPr lang="en-GB" sz="9600" dirty="0">
                <a:effectLst/>
                <a:latin typeface="Century Gothic" panose="020B0502020202020204" pitchFamily="34" charset="0"/>
                <a:ea typeface="Aptos" panose="020B0004020202020204" pitchFamily="34" charset="0"/>
                <a:cs typeface="Times New Roman" panose="02020603050405020304" pitchFamily="18" charset="0"/>
                <a:hlinkClick r:id="rId3"/>
              </a:rPr>
              <a:t>https://cafod.org.uk/education/primary-teaching-resources/re-resources-catholic-primary-schools</a:t>
            </a:r>
            <a:endParaRPr lang="en-GB" sz="9600" dirty="0">
              <a:effectLst/>
              <a:latin typeface="Century Gothic" panose="020B0502020202020204" pitchFamily="34" charset="0"/>
              <a:ea typeface="Aptos" panose="020B0004020202020204" pitchFamily="34" charset="0"/>
              <a:cs typeface="Times New Roman" panose="02020603050405020304" pitchFamily="18" charset="0"/>
            </a:endParaRPr>
          </a:p>
          <a:p>
            <a:pPr marL="0" lvl="0" indent="0" fontAlgn="base">
              <a:buFont typeface="+mj-lt"/>
              <a:buNone/>
            </a:pPr>
            <a:endParaRPr lang="en-GB" sz="9600" dirty="0">
              <a:solidFill>
                <a:schemeClr val="tx1"/>
              </a:solidFill>
              <a:latin typeface="Century Gothic" panose="020B0502020202020204" pitchFamily="34" charset="0"/>
            </a:endParaRPr>
          </a:p>
          <a:p>
            <a:endParaRPr lang="en-GB" dirty="0"/>
          </a:p>
        </p:txBody>
      </p:sp>
      <p:sp>
        <p:nvSpPr>
          <p:cNvPr id="4" name="Slide Number Placeholder 3">
            <a:extLst>
              <a:ext uri="{FF2B5EF4-FFF2-40B4-BE49-F238E27FC236}">
                <a16:creationId xmlns:a16="http://schemas.microsoft.com/office/drawing/2014/main" id="{72814C1D-6BB8-AC40-5BA0-6EA41C619A76}"/>
              </a:ext>
            </a:extLst>
          </p:cNvPr>
          <p:cNvSpPr>
            <a:spLocks noGrp="1"/>
          </p:cNvSpPr>
          <p:nvPr>
            <p:ph type="sldNum" sz="quarter" idx="5"/>
          </p:nvPr>
        </p:nvSpPr>
        <p:spPr/>
        <p:txBody>
          <a:bodyPr/>
          <a:lstStyle/>
          <a:p>
            <a:fld id="{A3F0725B-8BBF-6349-B206-C25D6BA6A9C8}" type="slidenum">
              <a:rPr lang="en-US" smtClean="0"/>
              <a:t>7</a:t>
            </a:fld>
            <a:endParaRPr lang="en-US"/>
          </a:p>
        </p:txBody>
      </p:sp>
    </p:spTree>
    <p:extLst>
      <p:ext uri="{BB962C8B-B14F-4D97-AF65-F5344CB8AC3E}">
        <p14:creationId xmlns:p14="http://schemas.microsoft.com/office/powerpoint/2010/main" val="2799097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8F4C2-A7ED-E2AF-7805-42BC76A99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769CA-8510-DA2F-D283-7195FDE36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7019F-6F13-FFFD-EDBF-C61C6C86392C}"/>
              </a:ext>
            </a:extLst>
          </p:cNvPr>
          <p:cNvSpPr>
            <a:spLocks noGrp="1"/>
          </p:cNvSpPr>
          <p:nvPr>
            <p:ph type="body" idx="1"/>
          </p:nvPr>
        </p:nvSpPr>
        <p:spPr/>
        <p:txBody>
          <a:bodyPr/>
          <a:lstStyle/>
          <a:p>
            <a:r>
              <a:rPr lang="en-GB" sz="9600" dirty="0">
                <a:latin typeface="Century Gothic" panose="020B0502020202020204" pitchFamily="34" charset="0"/>
              </a:rPr>
              <a:t>Discuss other parts of this poster. Ask </a:t>
            </a:r>
          </a:p>
          <a:p>
            <a:endParaRPr lang="en-GB" sz="9600" dirty="0">
              <a:latin typeface="Century Gothic" panose="020B0502020202020204" pitchFamily="34" charset="0"/>
            </a:endParaRPr>
          </a:p>
          <a:p>
            <a:r>
              <a:rPr lang="en-GB" sz="9600" dirty="0">
                <a:latin typeface="Century Gothic" panose="020B0502020202020204" pitchFamily="34" charset="0"/>
              </a:rPr>
              <a:t>Is everyone taking care of the world? How do you know? (Draw their attention to the left side and top of the poster). Explain that there is a close up of the left side that we will explore soon.</a:t>
            </a:r>
          </a:p>
          <a:p>
            <a:endParaRPr lang="en-GB" sz="9600" dirty="0">
              <a:latin typeface="Century Gothic" panose="020B0502020202020204" pitchFamily="34" charset="0"/>
            </a:endParaRPr>
          </a:p>
          <a:p>
            <a:r>
              <a:rPr lang="en-GB" sz="9600" dirty="0">
                <a:latin typeface="Century Gothic" panose="020B0502020202020204" pitchFamily="34" charset="0"/>
              </a:rPr>
              <a:t>Discuss what it means to be a good steward and to look after the interests of others, not just our own.</a:t>
            </a:r>
          </a:p>
          <a:p>
            <a:pPr marL="0" lvl="0" indent="0" fontAlgn="base">
              <a:buFont typeface="+mj-lt"/>
              <a:buNone/>
            </a:pPr>
            <a:endParaRPr lang="en-GB" sz="9600" dirty="0">
              <a:solidFill>
                <a:schemeClr val="tx1"/>
              </a:solidFill>
              <a:latin typeface="Century Gothic" panose="020B0502020202020204" pitchFamily="34" charset="0"/>
            </a:endParaRPr>
          </a:p>
          <a:p>
            <a:endParaRPr lang="en-GB" dirty="0"/>
          </a:p>
        </p:txBody>
      </p:sp>
      <p:sp>
        <p:nvSpPr>
          <p:cNvPr id="4" name="Slide Number Placeholder 3">
            <a:extLst>
              <a:ext uri="{FF2B5EF4-FFF2-40B4-BE49-F238E27FC236}">
                <a16:creationId xmlns:a16="http://schemas.microsoft.com/office/drawing/2014/main" id="{A0B3ABAE-BA3C-4DA8-E8E3-34F7B124D7C5}"/>
              </a:ext>
            </a:extLst>
          </p:cNvPr>
          <p:cNvSpPr>
            <a:spLocks noGrp="1"/>
          </p:cNvSpPr>
          <p:nvPr>
            <p:ph type="sldNum" sz="quarter" idx="5"/>
          </p:nvPr>
        </p:nvSpPr>
        <p:spPr/>
        <p:txBody>
          <a:bodyPr/>
          <a:lstStyle/>
          <a:p>
            <a:fld id="{A3F0725B-8BBF-6349-B206-C25D6BA6A9C8}" type="slidenum">
              <a:rPr lang="en-US" smtClean="0"/>
              <a:t>8</a:t>
            </a:fld>
            <a:endParaRPr lang="en-US"/>
          </a:p>
        </p:txBody>
      </p:sp>
    </p:spTree>
    <p:extLst>
      <p:ext uri="{BB962C8B-B14F-4D97-AF65-F5344CB8AC3E}">
        <p14:creationId xmlns:p14="http://schemas.microsoft.com/office/powerpoint/2010/main" val="283205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95F8B-E3F8-D85D-1358-344B28532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CB7D4-53CC-D989-9323-E1D87CCF2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D0827-D708-3740-7B2D-59CA6EDDDCC5}"/>
              </a:ext>
            </a:extLst>
          </p:cNvPr>
          <p:cNvSpPr>
            <a:spLocks noGrp="1"/>
          </p:cNvSpPr>
          <p:nvPr>
            <p:ph type="body" idx="1"/>
          </p:nvPr>
        </p:nvSpPr>
        <p:spPr/>
        <p:txBody>
          <a:bodyPr/>
          <a:lstStyle/>
          <a:p>
            <a:r>
              <a:rPr lang="en-GB" sz="9600" dirty="0">
                <a:latin typeface="Century Gothic" panose="020B0502020202020204" pitchFamily="34" charset="0"/>
                <a:ea typeface="Aptos" panose="020B0004020202020204" pitchFamily="34" charset="0"/>
                <a:cs typeface="Times New Roman" panose="02020603050405020304" pitchFamily="18" charset="0"/>
              </a:rPr>
              <a:t>Ask pupils how the children in the poster are demonstrating ecological virtues.</a:t>
            </a:r>
          </a:p>
          <a:p>
            <a:r>
              <a:rPr lang="en-GB" sz="9600" dirty="0">
                <a:effectLst/>
                <a:latin typeface="Century Gothic" panose="020B0502020202020204" pitchFamily="34" charset="0"/>
                <a:ea typeface="Aptos" panose="020B0004020202020204" pitchFamily="34" charset="0"/>
                <a:cs typeface="Times New Roman" panose="02020603050405020304" pitchFamily="18" charset="0"/>
              </a:rPr>
              <a:t>Answers might include:</a:t>
            </a:r>
          </a:p>
          <a:p>
            <a:pPr marL="171450" indent="-171450">
              <a:buFontTx/>
              <a:buChar char="-"/>
            </a:pPr>
            <a:r>
              <a:rPr lang="en-GB" sz="9600" dirty="0">
                <a:latin typeface="Century Gothic" panose="020B0502020202020204" pitchFamily="34" charset="0"/>
                <a:ea typeface="Aptos" panose="020B0004020202020204" pitchFamily="34" charset="0"/>
                <a:cs typeface="Times New Roman" panose="02020603050405020304" pitchFamily="18" charset="0"/>
              </a:rPr>
              <a:t>Recycling</a:t>
            </a:r>
          </a:p>
          <a:p>
            <a:pPr marL="171450" indent="-171450">
              <a:buFontTx/>
              <a:buChar char="-"/>
            </a:pPr>
            <a:r>
              <a:rPr lang="en-GB" sz="9600" dirty="0">
                <a:effectLst/>
                <a:latin typeface="Century Gothic" panose="020B0502020202020204" pitchFamily="34" charset="0"/>
                <a:ea typeface="Aptos" panose="020B0004020202020204" pitchFamily="34" charset="0"/>
                <a:cs typeface="Times New Roman" panose="02020603050405020304" pitchFamily="18" charset="0"/>
              </a:rPr>
              <a:t>Conserving energy/turning off the lights</a:t>
            </a:r>
          </a:p>
          <a:p>
            <a:pPr marL="171450" indent="-171450">
              <a:buFontTx/>
              <a:buChar char="-"/>
            </a:pPr>
            <a:r>
              <a:rPr lang="en-GB" sz="9600" dirty="0">
                <a:latin typeface="Century Gothic" panose="020B0502020202020204" pitchFamily="34" charset="0"/>
                <a:ea typeface="Aptos" panose="020B0004020202020204" pitchFamily="34" charset="0"/>
                <a:cs typeface="Times New Roman" panose="02020603050405020304" pitchFamily="18" charset="0"/>
              </a:rPr>
              <a:t>Taking care of living things including plants (watering them…)</a:t>
            </a:r>
          </a:p>
          <a:p>
            <a:pPr marL="171450" indent="-171450">
              <a:buFontTx/>
              <a:buChar char="-"/>
            </a:pPr>
            <a:r>
              <a:rPr lang="en-GB" sz="9600" dirty="0">
                <a:effectLst/>
                <a:latin typeface="Century Gothic" panose="020B0502020202020204" pitchFamily="34" charset="0"/>
                <a:ea typeface="Aptos" panose="020B0004020202020204" pitchFamily="34" charset="0"/>
                <a:cs typeface="Times New Roman" panose="02020603050405020304" pitchFamily="18" charset="0"/>
              </a:rPr>
              <a:t>Only taking what is needed (fruit and veg…)</a:t>
            </a:r>
          </a:p>
          <a:p>
            <a:pPr marL="171450" indent="-171450">
              <a:buFontTx/>
              <a:buChar char="-"/>
            </a:pPr>
            <a:endParaRPr lang="en-GB" sz="9600" dirty="0">
              <a:latin typeface="Century Gothic" panose="020B0502020202020204" pitchFamily="34" charset="0"/>
              <a:ea typeface="Aptos" panose="020B0004020202020204" pitchFamily="34" charset="0"/>
              <a:cs typeface="Times New Roman" panose="02020603050405020304" pitchFamily="18" charset="0"/>
            </a:endParaRPr>
          </a:p>
          <a:p>
            <a:r>
              <a:rPr lang="en-GB" sz="9600" dirty="0">
                <a:effectLst/>
                <a:latin typeface="Century Gothic" panose="020B0502020202020204" pitchFamily="34" charset="0"/>
                <a:ea typeface="Aptos" panose="020B0004020202020204" pitchFamily="34" charset="0"/>
                <a:cs typeface="Times New Roman" panose="02020603050405020304" pitchFamily="18" charset="0"/>
              </a:rPr>
              <a:t>For an overview of ecological virtues and how they link to Catholic social teaching see </a:t>
            </a:r>
            <a:r>
              <a:rPr lang="en-GB" sz="9600" dirty="0">
                <a:effectLst/>
                <a:latin typeface="Century Gothic" panose="020B0502020202020204" pitchFamily="34" charset="0"/>
                <a:ea typeface="Aptos" panose="020B0004020202020204" pitchFamily="34" charset="0"/>
                <a:cs typeface="Times New Roman" panose="02020603050405020304" pitchFamily="18" charset="0"/>
                <a:hlinkClick r:id="rId3"/>
              </a:rPr>
              <a:t>https://cafod.org.uk/education/primary-teaching-resources/re-resources-catholic-primary-schools</a:t>
            </a:r>
            <a:endParaRPr lang="en-GB" sz="9600" dirty="0">
              <a:effectLst/>
              <a:latin typeface="Century Gothic" panose="020B0502020202020204" pitchFamily="34" charset="0"/>
              <a:ea typeface="Aptos" panose="020B0004020202020204" pitchFamily="34" charset="0"/>
              <a:cs typeface="Times New Roman" panose="02020603050405020304" pitchFamily="18" charset="0"/>
            </a:endParaRPr>
          </a:p>
          <a:p>
            <a:pPr marL="0" lvl="0" indent="0" fontAlgn="base">
              <a:buFont typeface="+mj-lt"/>
              <a:buNone/>
            </a:pPr>
            <a:endParaRPr lang="en-GB" sz="9600" dirty="0">
              <a:solidFill>
                <a:schemeClr val="tx1"/>
              </a:solidFill>
              <a:latin typeface="Century Gothic" panose="020B0502020202020204" pitchFamily="34" charset="0"/>
            </a:endParaRPr>
          </a:p>
          <a:p>
            <a:endParaRPr lang="en-GB" dirty="0"/>
          </a:p>
        </p:txBody>
      </p:sp>
      <p:sp>
        <p:nvSpPr>
          <p:cNvPr id="4" name="Slide Number Placeholder 3">
            <a:extLst>
              <a:ext uri="{FF2B5EF4-FFF2-40B4-BE49-F238E27FC236}">
                <a16:creationId xmlns:a16="http://schemas.microsoft.com/office/drawing/2014/main" id="{5D5EDE18-A89B-D02D-1EFD-5D5664B91C32}"/>
              </a:ext>
            </a:extLst>
          </p:cNvPr>
          <p:cNvSpPr>
            <a:spLocks noGrp="1"/>
          </p:cNvSpPr>
          <p:nvPr>
            <p:ph type="sldNum" sz="quarter" idx="5"/>
          </p:nvPr>
        </p:nvSpPr>
        <p:spPr/>
        <p:txBody>
          <a:bodyPr/>
          <a:lstStyle/>
          <a:p>
            <a:fld id="{A3F0725B-8BBF-6349-B206-C25D6BA6A9C8}" type="slidenum">
              <a:rPr lang="en-US" smtClean="0"/>
              <a:t>9</a:t>
            </a:fld>
            <a:endParaRPr lang="en-US"/>
          </a:p>
        </p:txBody>
      </p:sp>
    </p:spTree>
    <p:extLst>
      <p:ext uri="{BB962C8B-B14F-4D97-AF65-F5344CB8AC3E}">
        <p14:creationId xmlns:p14="http://schemas.microsoft.com/office/powerpoint/2010/main" val="2819246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 cover">
    <p:bg>
      <p:bgPr>
        <a:solidFill>
          <a:schemeClr val="bg1"/>
        </a:solidFill>
        <a:effectLst/>
      </p:bgPr>
    </p:bg>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E2A7C3A6-A58D-28A4-5950-CD2526590DEC}"/>
              </a:ext>
            </a:extLst>
          </p:cNvPr>
          <p:cNvSpPr>
            <a:spLocks noGrp="1"/>
          </p:cNvSpPr>
          <p:nvPr>
            <p:ph type="body" sz="quarter" idx="12" hasCustomPrompt="1"/>
          </p:nvPr>
        </p:nvSpPr>
        <p:spPr>
          <a:xfrm>
            <a:off x="0" y="4028557"/>
            <a:ext cx="9144000" cy="1114707"/>
          </a:xfrm>
          <a:solidFill>
            <a:schemeClr val="accent1"/>
          </a:solidFill>
        </p:spPr>
        <p:txBody>
          <a:bodyPr wrap="square">
            <a:noAutofit/>
          </a:bodyPr>
          <a:lstStyle>
            <a:lvl1pPr>
              <a:defRPr sz="1100">
                <a:solidFill>
                  <a:schemeClr val="accent1">
                    <a:alpha val="0"/>
                  </a:schemeClr>
                </a:solidFill>
              </a:defRPr>
            </a:lvl1pPr>
            <a:lvl2pPr marL="0" indent="0">
              <a:buNone/>
              <a:defRPr/>
            </a:lvl2pPr>
          </a:lstStyle>
          <a:p>
            <a:pPr lvl="0"/>
            <a:r>
              <a:rPr lang="en-US" dirty="0"/>
              <a:t>Click to add any other text if needed</a:t>
            </a:r>
          </a:p>
        </p:txBody>
      </p:sp>
      <p:sp>
        <p:nvSpPr>
          <p:cNvPr id="3" name="Holder 3"/>
          <p:cNvSpPr>
            <a:spLocks noGrp="1"/>
          </p:cNvSpPr>
          <p:nvPr>
            <p:ph type="subTitle" idx="4" hasCustomPrompt="1"/>
          </p:nvPr>
        </p:nvSpPr>
        <p:spPr>
          <a:xfrm>
            <a:off x="1107806" y="2934362"/>
            <a:ext cx="3048297" cy="215444"/>
          </a:xfrm>
          <a:prstGeom prst="rect">
            <a:avLst/>
          </a:prstGeom>
        </p:spPr>
        <p:txBody>
          <a:bodyPr wrap="square" lIns="0" tIns="0" rIns="0" bIns="0">
            <a:spAutoFit/>
          </a:bodyPr>
          <a:lstStyle>
            <a:lvl1pPr marL="0" indent="0">
              <a:buNone/>
              <a:defRPr sz="1400" b="0" i="0">
                <a:solidFill>
                  <a:schemeClr val="bg2"/>
                </a:solidFill>
                <a:latin typeface="Montserrat"/>
                <a:cs typeface="Montserrat"/>
              </a:defRPr>
            </a:lvl1pPr>
          </a:lstStyle>
          <a:p>
            <a:r>
              <a:rPr lang="en-GB" dirty="0"/>
              <a:t>Click to add subtitle if needed</a:t>
            </a:r>
            <a:endParaRPr dirty="0"/>
          </a:p>
        </p:txBody>
      </p:sp>
      <p:sp>
        <p:nvSpPr>
          <p:cNvPr id="43" name="Graphic 41">
            <a:extLst>
              <a:ext uri="{FF2B5EF4-FFF2-40B4-BE49-F238E27FC236}">
                <a16:creationId xmlns:a16="http://schemas.microsoft.com/office/drawing/2014/main" id="{B462AD84-9CD1-DF54-BC25-FA094D7F49F0}"/>
              </a:ext>
            </a:extLst>
          </p:cNvPr>
          <p:cNvSpPr/>
          <p:nvPr userDrawn="1"/>
        </p:nvSpPr>
        <p:spPr>
          <a:xfrm>
            <a:off x="504825" y="905813"/>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rgbClr val="A2C617"/>
          </a:solidFill>
          <a:ln w="9502" cap="flat">
            <a:noFill/>
            <a:prstDash val="solid"/>
            <a:miter/>
          </a:ln>
        </p:spPr>
        <p:txBody>
          <a:bodyPr rtlCol="0" anchor="ctr"/>
          <a:lstStyle/>
          <a:p>
            <a:endParaRPr lang="en-US" dirty="0"/>
          </a:p>
        </p:txBody>
      </p:sp>
      <p:sp>
        <p:nvSpPr>
          <p:cNvPr id="47" name="Title 46">
            <a:extLst>
              <a:ext uri="{FF2B5EF4-FFF2-40B4-BE49-F238E27FC236}">
                <a16:creationId xmlns:a16="http://schemas.microsoft.com/office/drawing/2014/main" id="{AB5B9839-F3D5-02A0-B57C-E0661516C5AB}"/>
              </a:ext>
            </a:extLst>
          </p:cNvPr>
          <p:cNvSpPr>
            <a:spLocks noGrp="1"/>
          </p:cNvSpPr>
          <p:nvPr>
            <p:ph type="title" hasCustomPrompt="1"/>
          </p:nvPr>
        </p:nvSpPr>
        <p:spPr>
          <a:xfrm>
            <a:off x="1107806" y="1404872"/>
            <a:ext cx="3048297" cy="1523494"/>
          </a:xfrm>
        </p:spPr>
        <p:txBody>
          <a:bodyPr wrap="square" bIns="0" anchor="t" anchorCtr="0">
            <a:spAutoFit/>
          </a:bodyPr>
          <a:lstStyle>
            <a:lvl1pPr>
              <a:defRPr sz="2400">
                <a:solidFill>
                  <a:schemeClr val="bg2"/>
                </a:solidFill>
                <a:latin typeface="+mn-lt"/>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here to add the title of your deck. Ideally,</a:t>
            </a:r>
            <a:r>
              <a:rPr lang="en-US" b="0" i="0" u="none" strike="noStrike" dirty="0">
                <a:solidFill>
                  <a:srgbClr val="000000"/>
                </a:solidFill>
                <a:effectLst/>
              </a:rPr>
              <a:t> keep it under four lines.</a:t>
            </a:r>
            <a:endParaRPr lang="en-US" dirty="0"/>
          </a:p>
        </p:txBody>
      </p:sp>
      <p:sp>
        <p:nvSpPr>
          <p:cNvPr id="52" name="Picture Placeholder 51">
            <a:extLst>
              <a:ext uri="{FF2B5EF4-FFF2-40B4-BE49-F238E27FC236}">
                <a16:creationId xmlns:a16="http://schemas.microsoft.com/office/drawing/2014/main" id="{AA6A74A9-C5EB-6E1D-3D41-596769DA9F7E}"/>
              </a:ext>
            </a:extLst>
          </p:cNvPr>
          <p:cNvSpPr>
            <a:spLocks noGrp="1"/>
          </p:cNvSpPr>
          <p:nvPr>
            <p:ph type="pic" sz="quarter" idx="10" hasCustomPrompt="1"/>
          </p:nvPr>
        </p:nvSpPr>
        <p:spPr>
          <a:xfrm>
            <a:off x="4626329" y="1207810"/>
            <a:ext cx="4330346" cy="3935690"/>
          </a:xfrm>
          <a:custGeom>
            <a:avLst/>
            <a:gdLst>
              <a:gd name="connsiteX0" fmla="*/ 2315735 w 4631470"/>
              <a:gd name="connsiteY0" fmla="*/ 0 h 4209370"/>
              <a:gd name="connsiteX1" fmla="*/ 4631470 w 4631470"/>
              <a:gd name="connsiteY1" fmla="*/ 2315735 h 4209370"/>
              <a:gd name="connsiteX2" fmla="*/ 3788758 w 4631470"/>
              <a:gd name="connsiteY2" fmla="*/ 4102669 h 4209370"/>
              <a:gd name="connsiteX3" fmla="*/ 3646068 w 4631470"/>
              <a:gd name="connsiteY3" fmla="*/ 4209370 h 4209370"/>
              <a:gd name="connsiteX4" fmla="*/ 985403 w 4631470"/>
              <a:gd name="connsiteY4" fmla="*/ 4209370 h 4209370"/>
              <a:gd name="connsiteX5" fmla="*/ 842713 w 4631470"/>
              <a:gd name="connsiteY5" fmla="*/ 4102669 h 4209370"/>
              <a:gd name="connsiteX6" fmla="*/ 0 w 4631470"/>
              <a:gd name="connsiteY6" fmla="*/ 2315735 h 4209370"/>
              <a:gd name="connsiteX7" fmla="*/ 2315735 w 4631470"/>
              <a:gd name="connsiteY7" fmla="*/ 0 h 420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470" h="4209370">
                <a:moveTo>
                  <a:pt x="2315735" y="0"/>
                </a:moveTo>
                <a:cubicBezTo>
                  <a:pt x="3594680" y="0"/>
                  <a:pt x="4631470" y="1036790"/>
                  <a:pt x="4631470" y="2315735"/>
                </a:cubicBezTo>
                <a:cubicBezTo>
                  <a:pt x="4631470" y="3035142"/>
                  <a:pt x="4303423" y="3677929"/>
                  <a:pt x="3788758" y="4102669"/>
                </a:cubicBezTo>
                <a:lnTo>
                  <a:pt x="3646068" y="4209370"/>
                </a:lnTo>
                <a:lnTo>
                  <a:pt x="985403" y="4209370"/>
                </a:lnTo>
                <a:lnTo>
                  <a:pt x="842713" y="4102669"/>
                </a:lnTo>
                <a:cubicBezTo>
                  <a:pt x="328047" y="3677929"/>
                  <a:pt x="0" y="3035142"/>
                  <a:pt x="0" y="2315735"/>
                </a:cubicBezTo>
                <a:cubicBezTo>
                  <a:pt x="0" y="1036790"/>
                  <a:pt x="1036790" y="0"/>
                  <a:pt x="2315735" y="0"/>
                </a:cubicBezTo>
                <a:close/>
              </a:path>
            </a:pathLst>
          </a:custGeom>
        </p:spPr>
        <p:txBody>
          <a:bodyPr wrap="square" lIns="0" tIns="274320" rIns="548640" anchor="ctr">
            <a:noAutofit/>
          </a:bodyPr>
          <a:lstStyle>
            <a:lvl1pPr marL="0" indent="0" algn="r">
              <a:buNone/>
              <a:defRPr sz="1200" b="0">
                <a:solidFill>
                  <a:schemeClr val="tx1"/>
                </a:solidFill>
                <a:latin typeface="+mn-lt"/>
                <a:sym typeface="Wingdings" pitchFamily="2" charset="2"/>
              </a:defRPr>
            </a:lvl1pPr>
          </a:lstStyle>
          <a:p>
            <a:r>
              <a:rPr lang="en-US" dirty="0"/>
              <a:t> Click icon to</a:t>
            </a:r>
            <a:br>
              <a:rPr lang="en-US" dirty="0"/>
            </a:br>
            <a:r>
              <a:rPr lang="en-US" dirty="0"/>
              <a:t>add picture</a:t>
            </a:r>
          </a:p>
        </p:txBody>
      </p:sp>
      <p:sp>
        <p:nvSpPr>
          <p:cNvPr id="11" name="Text Placeholder 7">
            <a:extLst>
              <a:ext uri="{FF2B5EF4-FFF2-40B4-BE49-F238E27FC236}">
                <a16:creationId xmlns:a16="http://schemas.microsoft.com/office/drawing/2014/main" id="{1C2F27C8-8481-FF60-F21A-7761E3594D83}"/>
              </a:ext>
            </a:extLst>
          </p:cNvPr>
          <p:cNvSpPr>
            <a:spLocks noGrp="1"/>
          </p:cNvSpPr>
          <p:nvPr>
            <p:ph type="body" sz="quarter" idx="11" hasCustomPrompt="1"/>
          </p:nvPr>
        </p:nvSpPr>
        <p:spPr>
          <a:xfrm>
            <a:off x="1107806" y="4662492"/>
            <a:ext cx="3048297" cy="261610"/>
          </a:xfrm>
        </p:spPr>
        <p:txBody>
          <a:bodyPr wrap="square">
            <a:spAutoFit/>
          </a:bodyPr>
          <a:lstStyle>
            <a:lvl1pPr marL="0" indent="0">
              <a:buNone/>
              <a:defRPr lang="en-US" sz="1100" b="0" dirty="0">
                <a:solidFill>
                  <a:schemeClr val="bg2"/>
                </a:solidFill>
                <a:latin typeface="Montserrat Light" panose="00000400000000000000" pitchFamily="2" charset="0"/>
                <a:ea typeface="+mn-ea"/>
                <a:cs typeface="+mn-cs"/>
              </a:defRPr>
            </a:lvl1pPr>
            <a:lvl2pPr marL="0" indent="0">
              <a:buNone/>
              <a:defRPr/>
            </a:lvl2pPr>
          </a:lstStyle>
          <a:p>
            <a:pPr lvl="0"/>
            <a:r>
              <a:rPr lang="en-US" dirty="0"/>
              <a:t>Click to add any other text if needed</a:t>
            </a:r>
          </a:p>
        </p:txBody>
      </p:sp>
      <p:pic>
        <p:nvPicPr>
          <p:cNvPr id="5" name="Graphic 4">
            <a:extLst>
              <a:ext uri="{FF2B5EF4-FFF2-40B4-BE49-F238E27FC236}">
                <a16:creationId xmlns:a16="http://schemas.microsoft.com/office/drawing/2014/main" id="{093C760A-E7BA-C41F-7DE7-C82B08D73E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Tree>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orient="horz" pos="756" userDrawn="1">
          <p15:clr>
            <a:srgbClr val="FBAE40"/>
          </p15:clr>
        </p15:guide>
        <p15:guide id="4" pos="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aster - back cover">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D787F98-82FB-A897-4817-6EC131431DD5}"/>
              </a:ext>
            </a:extLst>
          </p:cNvPr>
          <p:cNvSpPr/>
          <p:nvPr/>
        </p:nvSpPr>
        <p:spPr>
          <a:xfrm flipV="1">
            <a:off x="321" y="507970"/>
            <a:ext cx="8635651" cy="2714128"/>
          </a:xfrm>
          <a:prstGeom prst="round1Rect">
            <a:avLst>
              <a:gd name="adj" fmla="val 11144"/>
            </a:avLst>
          </a:prstGeom>
          <a:solidFill>
            <a:srgbClr val="A1C516"/>
          </a:solidFill>
        </p:spPr>
        <p:txBody>
          <a:bodyPr wrap="square" lIns="0" tIns="0" rIns="0" bIns="0" rtlCol="0"/>
          <a:lstStyle/>
          <a:p>
            <a:endParaRPr dirty="0"/>
          </a:p>
        </p:txBody>
      </p:sp>
      <p:sp>
        <p:nvSpPr>
          <p:cNvPr id="19" name="object 17">
            <a:extLst>
              <a:ext uri="{FF2B5EF4-FFF2-40B4-BE49-F238E27FC236}">
                <a16:creationId xmlns:a16="http://schemas.microsoft.com/office/drawing/2014/main" id="{4DFEC1F8-24A8-1F33-5EE6-D4BBAE068C70}"/>
              </a:ext>
            </a:extLst>
          </p:cNvPr>
          <p:cNvSpPr txBox="1"/>
          <p:nvPr userDrawn="1"/>
        </p:nvSpPr>
        <p:spPr>
          <a:xfrm>
            <a:off x="1409700" y="3971303"/>
            <a:ext cx="3201042" cy="611138"/>
          </a:xfrm>
          <a:prstGeom prst="rect">
            <a:avLst/>
          </a:prstGeom>
        </p:spPr>
        <p:txBody>
          <a:bodyPr vert="horz" wrap="square" lIns="0" tIns="6931" rIns="0" bIns="0" rtlCol="0">
            <a:spAutoFit/>
          </a:bodyPr>
          <a:lstStyle/>
          <a:p>
            <a:pPr marL="5776">
              <a:spcBef>
                <a:spcPts val="55"/>
              </a:spcBef>
            </a:pPr>
            <a:r>
              <a:rPr sz="1114" spc="-5" dirty="0">
                <a:solidFill>
                  <a:srgbClr val="212444"/>
                </a:solidFill>
                <a:latin typeface="Montserrat"/>
                <a:cs typeface="Montserrat"/>
              </a:rPr>
              <a:t>CAFOD,</a:t>
            </a:r>
            <a:r>
              <a:rPr sz="1114" spc="-52" dirty="0">
                <a:solidFill>
                  <a:srgbClr val="212444"/>
                </a:solidFill>
                <a:latin typeface="Montserrat"/>
                <a:cs typeface="Montserrat"/>
              </a:rPr>
              <a:t> </a:t>
            </a:r>
            <a:r>
              <a:rPr sz="1114" spc="-9" dirty="0">
                <a:solidFill>
                  <a:srgbClr val="212444"/>
                </a:solidFill>
                <a:latin typeface="Montserrat"/>
                <a:cs typeface="Montserrat"/>
              </a:rPr>
              <a:t>Romero</a:t>
            </a:r>
            <a:r>
              <a:rPr sz="1114" spc="-50" dirty="0">
                <a:solidFill>
                  <a:srgbClr val="212444"/>
                </a:solidFill>
                <a:latin typeface="Montserrat"/>
                <a:cs typeface="Montserrat"/>
              </a:rPr>
              <a:t> </a:t>
            </a:r>
            <a:r>
              <a:rPr sz="1114" spc="-5" dirty="0">
                <a:solidFill>
                  <a:srgbClr val="212444"/>
                </a:solidFill>
                <a:latin typeface="Montserrat"/>
                <a:cs typeface="Montserrat"/>
              </a:rPr>
              <a:t>House,</a:t>
            </a:r>
            <a:endParaRPr sz="1114">
              <a:latin typeface="Montserrat"/>
              <a:cs typeface="Montserrat"/>
            </a:endParaRPr>
          </a:p>
          <a:p>
            <a:pPr marL="5776">
              <a:spcBef>
                <a:spcPts val="14"/>
              </a:spcBef>
            </a:pPr>
            <a:r>
              <a:rPr sz="1114" dirty="0">
                <a:solidFill>
                  <a:srgbClr val="212444"/>
                </a:solidFill>
                <a:latin typeface="Montserrat"/>
                <a:cs typeface="Montserrat"/>
              </a:rPr>
              <a:t>55</a:t>
            </a:r>
            <a:r>
              <a:rPr sz="1114" spc="-39" dirty="0">
                <a:solidFill>
                  <a:srgbClr val="212444"/>
                </a:solidFill>
                <a:latin typeface="Montserrat"/>
                <a:cs typeface="Montserrat"/>
              </a:rPr>
              <a:t> </a:t>
            </a:r>
            <a:r>
              <a:rPr sz="1114" spc="-16" dirty="0">
                <a:solidFill>
                  <a:srgbClr val="212444"/>
                </a:solidFill>
                <a:latin typeface="Montserrat"/>
                <a:cs typeface="Montserrat"/>
              </a:rPr>
              <a:t>Westminster</a:t>
            </a:r>
            <a:r>
              <a:rPr sz="1114" spc="-39" dirty="0">
                <a:solidFill>
                  <a:srgbClr val="212444"/>
                </a:solidFill>
                <a:latin typeface="Montserrat"/>
                <a:cs typeface="Montserrat"/>
              </a:rPr>
              <a:t> </a:t>
            </a:r>
            <a:r>
              <a:rPr sz="1114" spc="-5" dirty="0">
                <a:solidFill>
                  <a:srgbClr val="212444"/>
                </a:solidFill>
                <a:latin typeface="Montserrat"/>
                <a:cs typeface="Montserrat"/>
              </a:rPr>
              <a:t>Bridge</a:t>
            </a:r>
            <a:r>
              <a:rPr sz="1114" spc="-39" dirty="0">
                <a:solidFill>
                  <a:srgbClr val="212444"/>
                </a:solidFill>
                <a:latin typeface="Montserrat"/>
                <a:cs typeface="Montserrat"/>
              </a:rPr>
              <a:t> </a:t>
            </a:r>
            <a:r>
              <a:rPr sz="1114" dirty="0">
                <a:solidFill>
                  <a:srgbClr val="212444"/>
                </a:solidFill>
                <a:latin typeface="Montserrat"/>
                <a:cs typeface="Montserrat"/>
              </a:rPr>
              <a:t>Road,</a:t>
            </a:r>
            <a:r>
              <a:rPr sz="1114" spc="-39" dirty="0">
                <a:solidFill>
                  <a:srgbClr val="212444"/>
                </a:solidFill>
                <a:latin typeface="Montserrat"/>
                <a:cs typeface="Montserrat"/>
              </a:rPr>
              <a:t> </a:t>
            </a:r>
            <a:r>
              <a:rPr sz="1114" spc="-5" dirty="0">
                <a:solidFill>
                  <a:srgbClr val="212444"/>
                </a:solidFill>
                <a:latin typeface="Montserrat"/>
                <a:cs typeface="Montserrat"/>
              </a:rPr>
              <a:t>London</a:t>
            </a:r>
            <a:r>
              <a:rPr sz="1114" spc="-36" dirty="0">
                <a:solidFill>
                  <a:srgbClr val="212444"/>
                </a:solidFill>
                <a:latin typeface="Montserrat"/>
                <a:cs typeface="Montserrat"/>
              </a:rPr>
              <a:t> </a:t>
            </a:r>
            <a:r>
              <a:rPr sz="1114" dirty="0">
                <a:solidFill>
                  <a:srgbClr val="212444"/>
                </a:solidFill>
                <a:latin typeface="Montserrat"/>
                <a:cs typeface="Montserrat"/>
              </a:rPr>
              <a:t>SE1</a:t>
            </a:r>
            <a:r>
              <a:rPr sz="1114" spc="-39" dirty="0">
                <a:solidFill>
                  <a:srgbClr val="212444"/>
                </a:solidFill>
                <a:latin typeface="Montserrat"/>
                <a:cs typeface="Montserrat"/>
              </a:rPr>
              <a:t> </a:t>
            </a:r>
            <a:r>
              <a:rPr sz="1114" spc="-11" dirty="0">
                <a:solidFill>
                  <a:srgbClr val="212444"/>
                </a:solidFill>
                <a:latin typeface="Montserrat"/>
                <a:cs typeface="Montserrat"/>
              </a:rPr>
              <a:t>7JB</a:t>
            </a:r>
            <a:endParaRPr sz="1114">
              <a:latin typeface="Montserrat"/>
              <a:cs typeface="Montserrat"/>
            </a:endParaRPr>
          </a:p>
          <a:p>
            <a:pPr marL="5776">
              <a:spcBef>
                <a:spcPts val="687"/>
              </a:spcBef>
            </a:pPr>
            <a:r>
              <a:rPr sz="1114" b="1" u="sng" spc="-5" dirty="0">
                <a:solidFill>
                  <a:srgbClr val="212444"/>
                </a:solidFill>
                <a:uFill>
                  <a:solidFill>
                    <a:srgbClr val="212444"/>
                  </a:solidFill>
                </a:uFill>
                <a:latin typeface="Montserrat ExtraBold"/>
                <a:cs typeface="Montserrat ExtraBold"/>
              </a:rPr>
              <a:t>cafod.org.uk</a:t>
            </a:r>
            <a:endParaRPr sz="1114">
              <a:latin typeface="Montserrat ExtraBold"/>
              <a:cs typeface="Montserrat ExtraBold"/>
            </a:endParaRPr>
          </a:p>
        </p:txBody>
      </p:sp>
      <p:sp>
        <p:nvSpPr>
          <p:cNvPr id="20" name="object 18">
            <a:extLst>
              <a:ext uri="{FF2B5EF4-FFF2-40B4-BE49-F238E27FC236}">
                <a16:creationId xmlns:a16="http://schemas.microsoft.com/office/drawing/2014/main" id="{6038AB0D-C18D-FA53-44CE-D306AA4801EC}"/>
              </a:ext>
            </a:extLst>
          </p:cNvPr>
          <p:cNvSpPr/>
          <p:nvPr userDrawn="1"/>
        </p:nvSpPr>
        <p:spPr>
          <a:xfrm>
            <a:off x="2823919" y="4424720"/>
            <a:ext cx="160572" cy="160572"/>
          </a:xfrm>
          <a:custGeom>
            <a:avLst/>
            <a:gdLst/>
            <a:ahLst/>
            <a:cxnLst/>
            <a:rect l="l" t="t" r="r" b="b"/>
            <a:pathLst>
              <a:path w="353060" h="353059">
                <a:moveTo>
                  <a:pt x="176277" y="0"/>
                </a:moveTo>
                <a:lnTo>
                  <a:pt x="129414" y="6297"/>
                </a:lnTo>
                <a:lnTo>
                  <a:pt x="87305" y="24068"/>
                </a:lnTo>
                <a:lnTo>
                  <a:pt x="51629" y="51633"/>
                </a:lnTo>
                <a:lnTo>
                  <a:pt x="24066" y="87310"/>
                </a:lnTo>
                <a:lnTo>
                  <a:pt x="6296" y="129418"/>
                </a:lnTo>
                <a:lnTo>
                  <a:pt x="0" y="176277"/>
                </a:lnTo>
                <a:lnTo>
                  <a:pt x="6296" y="223135"/>
                </a:lnTo>
                <a:lnTo>
                  <a:pt x="24066" y="265241"/>
                </a:lnTo>
                <a:lnTo>
                  <a:pt x="51629" y="300916"/>
                </a:lnTo>
                <a:lnTo>
                  <a:pt x="87305" y="328478"/>
                </a:lnTo>
                <a:lnTo>
                  <a:pt x="129414" y="346247"/>
                </a:lnTo>
                <a:lnTo>
                  <a:pt x="176277" y="352544"/>
                </a:lnTo>
                <a:lnTo>
                  <a:pt x="223135" y="346247"/>
                </a:lnTo>
                <a:lnTo>
                  <a:pt x="265241" y="328478"/>
                </a:lnTo>
                <a:lnTo>
                  <a:pt x="300916" y="300916"/>
                </a:lnTo>
                <a:lnTo>
                  <a:pt x="319550" y="276797"/>
                </a:lnTo>
                <a:lnTo>
                  <a:pt x="71924" y="276797"/>
                </a:lnTo>
                <a:lnTo>
                  <a:pt x="149901" y="185523"/>
                </a:lnTo>
                <a:lnTo>
                  <a:pt x="72647" y="75756"/>
                </a:lnTo>
                <a:lnTo>
                  <a:pt x="319552" y="75756"/>
                </a:lnTo>
                <a:lnTo>
                  <a:pt x="300916" y="51633"/>
                </a:lnTo>
                <a:lnTo>
                  <a:pt x="265241" y="24068"/>
                </a:lnTo>
                <a:lnTo>
                  <a:pt x="223135" y="6297"/>
                </a:lnTo>
                <a:lnTo>
                  <a:pt x="176277" y="0"/>
                </a:lnTo>
                <a:close/>
              </a:path>
              <a:path w="353060" h="353059">
                <a:moveTo>
                  <a:pt x="159356" y="198957"/>
                </a:moveTo>
                <a:lnTo>
                  <a:pt x="92866" y="276797"/>
                </a:lnTo>
                <a:lnTo>
                  <a:pt x="214150" y="276797"/>
                </a:lnTo>
                <a:lnTo>
                  <a:pt x="159356" y="198957"/>
                </a:lnTo>
                <a:close/>
              </a:path>
              <a:path w="353060" h="353059">
                <a:moveTo>
                  <a:pt x="319552" y="75756"/>
                </a:moveTo>
                <a:lnTo>
                  <a:pt x="264588" y="75756"/>
                </a:lnTo>
                <a:lnTo>
                  <a:pt x="195805" y="156288"/>
                </a:lnTo>
                <a:lnTo>
                  <a:pt x="280619" y="276797"/>
                </a:lnTo>
                <a:lnTo>
                  <a:pt x="319550" y="276797"/>
                </a:lnTo>
                <a:lnTo>
                  <a:pt x="328478" y="265241"/>
                </a:lnTo>
                <a:lnTo>
                  <a:pt x="346247" y="223135"/>
                </a:lnTo>
                <a:lnTo>
                  <a:pt x="352544" y="176277"/>
                </a:lnTo>
                <a:lnTo>
                  <a:pt x="346247" y="129418"/>
                </a:lnTo>
                <a:lnTo>
                  <a:pt x="328478" y="87310"/>
                </a:lnTo>
                <a:lnTo>
                  <a:pt x="319552" y="75756"/>
                </a:lnTo>
                <a:close/>
              </a:path>
              <a:path w="353060" h="353059">
                <a:moveTo>
                  <a:pt x="130383" y="92510"/>
                </a:moveTo>
                <a:lnTo>
                  <a:pt x="104708" y="92510"/>
                </a:lnTo>
                <a:lnTo>
                  <a:pt x="222883" y="260044"/>
                </a:lnTo>
                <a:lnTo>
                  <a:pt x="248557" y="260044"/>
                </a:lnTo>
                <a:lnTo>
                  <a:pt x="130383" y="92510"/>
                </a:lnTo>
                <a:close/>
              </a:path>
              <a:path w="353060" h="353059">
                <a:moveTo>
                  <a:pt x="243647" y="75756"/>
                </a:moveTo>
                <a:lnTo>
                  <a:pt x="139137" y="75756"/>
                </a:lnTo>
                <a:lnTo>
                  <a:pt x="186350" y="142854"/>
                </a:lnTo>
                <a:lnTo>
                  <a:pt x="243647" y="75756"/>
                </a:lnTo>
                <a:close/>
              </a:path>
            </a:pathLst>
          </a:custGeom>
          <a:solidFill>
            <a:srgbClr val="212444"/>
          </a:solidFill>
        </p:spPr>
        <p:txBody>
          <a:bodyPr wrap="square" lIns="0" tIns="0" rIns="0" bIns="0" rtlCol="0"/>
          <a:lstStyle/>
          <a:p>
            <a:endParaRPr/>
          </a:p>
        </p:txBody>
      </p:sp>
      <p:sp>
        <p:nvSpPr>
          <p:cNvPr id="21" name="object 19">
            <a:extLst>
              <a:ext uri="{FF2B5EF4-FFF2-40B4-BE49-F238E27FC236}">
                <a16:creationId xmlns:a16="http://schemas.microsoft.com/office/drawing/2014/main" id="{2959AE32-8AFC-975C-4A21-763E87087CC9}"/>
              </a:ext>
            </a:extLst>
          </p:cNvPr>
          <p:cNvSpPr/>
          <p:nvPr userDrawn="1"/>
        </p:nvSpPr>
        <p:spPr>
          <a:xfrm>
            <a:off x="3124897" y="4424723"/>
            <a:ext cx="160572" cy="160572"/>
          </a:xfrm>
          <a:custGeom>
            <a:avLst/>
            <a:gdLst/>
            <a:ahLst/>
            <a:cxnLst/>
            <a:rect l="l" t="t" r="r" b="b"/>
            <a:pathLst>
              <a:path w="353060" h="353059">
                <a:moveTo>
                  <a:pt x="176266" y="0"/>
                </a:moveTo>
                <a:lnTo>
                  <a:pt x="129408" y="6296"/>
                </a:lnTo>
                <a:lnTo>
                  <a:pt x="87302" y="24065"/>
                </a:lnTo>
                <a:lnTo>
                  <a:pt x="51628" y="51628"/>
                </a:lnTo>
                <a:lnTo>
                  <a:pt x="24065" y="87302"/>
                </a:lnTo>
                <a:lnTo>
                  <a:pt x="6296" y="129408"/>
                </a:lnTo>
                <a:lnTo>
                  <a:pt x="0" y="176266"/>
                </a:lnTo>
                <a:lnTo>
                  <a:pt x="6296" y="223129"/>
                </a:lnTo>
                <a:lnTo>
                  <a:pt x="24065" y="265238"/>
                </a:lnTo>
                <a:lnTo>
                  <a:pt x="51628" y="300914"/>
                </a:lnTo>
                <a:lnTo>
                  <a:pt x="87302" y="328477"/>
                </a:lnTo>
                <a:lnTo>
                  <a:pt x="129408" y="346247"/>
                </a:lnTo>
                <a:lnTo>
                  <a:pt x="176266" y="352544"/>
                </a:lnTo>
                <a:lnTo>
                  <a:pt x="223125" y="346247"/>
                </a:lnTo>
                <a:lnTo>
                  <a:pt x="265231" y="328477"/>
                </a:lnTo>
                <a:lnTo>
                  <a:pt x="300905" y="300914"/>
                </a:lnTo>
                <a:lnTo>
                  <a:pt x="328467" y="265238"/>
                </a:lnTo>
                <a:lnTo>
                  <a:pt x="330257" y="260997"/>
                </a:lnTo>
                <a:lnTo>
                  <a:pt x="155157" y="260997"/>
                </a:lnTo>
                <a:lnTo>
                  <a:pt x="155092" y="223129"/>
                </a:lnTo>
                <a:lnTo>
                  <a:pt x="155011" y="176266"/>
                </a:lnTo>
                <a:lnTo>
                  <a:pt x="134121" y="176266"/>
                </a:lnTo>
                <a:lnTo>
                  <a:pt x="134048" y="155063"/>
                </a:lnTo>
                <a:lnTo>
                  <a:pt x="155147" y="155063"/>
                </a:lnTo>
                <a:lnTo>
                  <a:pt x="155147" y="134215"/>
                </a:lnTo>
                <a:lnTo>
                  <a:pt x="160924" y="112204"/>
                </a:lnTo>
                <a:lnTo>
                  <a:pt x="173633" y="101767"/>
                </a:lnTo>
                <a:lnTo>
                  <a:pt x="186342" y="98636"/>
                </a:lnTo>
                <a:lnTo>
                  <a:pt x="333250" y="98636"/>
                </a:lnTo>
                <a:lnTo>
                  <a:pt x="328467" y="87302"/>
                </a:lnTo>
                <a:lnTo>
                  <a:pt x="300905" y="51628"/>
                </a:lnTo>
                <a:lnTo>
                  <a:pt x="265231" y="24065"/>
                </a:lnTo>
                <a:lnTo>
                  <a:pt x="223125" y="6296"/>
                </a:lnTo>
                <a:lnTo>
                  <a:pt x="176266" y="0"/>
                </a:lnTo>
                <a:close/>
              </a:path>
              <a:path w="353060" h="353059">
                <a:moveTo>
                  <a:pt x="333250" y="98636"/>
                </a:moveTo>
                <a:lnTo>
                  <a:pt x="218830" y="98636"/>
                </a:lnTo>
                <a:lnTo>
                  <a:pt x="218715" y="112204"/>
                </a:lnTo>
                <a:lnTo>
                  <a:pt x="218590" y="127011"/>
                </a:lnTo>
                <a:lnTo>
                  <a:pt x="183125" y="127011"/>
                </a:lnTo>
                <a:lnTo>
                  <a:pt x="183317" y="134215"/>
                </a:lnTo>
                <a:lnTo>
                  <a:pt x="183397" y="155063"/>
                </a:lnTo>
                <a:lnTo>
                  <a:pt x="218998" y="155063"/>
                </a:lnTo>
                <a:lnTo>
                  <a:pt x="210935" y="176266"/>
                </a:lnTo>
                <a:lnTo>
                  <a:pt x="183261" y="176266"/>
                </a:lnTo>
                <a:lnTo>
                  <a:pt x="183261" y="260997"/>
                </a:lnTo>
                <a:lnTo>
                  <a:pt x="330257" y="260997"/>
                </a:lnTo>
                <a:lnTo>
                  <a:pt x="346237" y="223129"/>
                </a:lnTo>
                <a:lnTo>
                  <a:pt x="352533" y="176266"/>
                </a:lnTo>
                <a:lnTo>
                  <a:pt x="346237" y="129408"/>
                </a:lnTo>
                <a:lnTo>
                  <a:pt x="333250" y="98636"/>
                </a:lnTo>
                <a:close/>
              </a:path>
            </a:pathLst>
          </a:custGeom>
          <a:solidFill>
            <a:srgbClr val="212444"/>
          </a:solidFill>
        </p:spPr>
        <p:txBody>
          <a:bodyPr wrap="square" lIns="0" tIns="0" rIns="0" bIns="0" rtlCol="0"/>
          <a:lstStyle/>
          <a:p>
            <a:endParaRPr/>
          </a:p>
        </p:txBody>
      </p:sp>
      <p:sp>
        <p:nvSpPr>
          <p:cNvPr id="22" name="object 20">
            <a:extLst>
              <a:ext uri="{FF2B5EF4-FFF2-40B4-BE49-F238E27FC236}">
                <a16:creationId xmlns:a16="http://schemas.microsoft.com/office/drawing/2014/main" id="{09A59A26-CEC8-9663-5DE4-9892B8C00C95}"/>
              </a:ext>
            </a:extLst>
          </p:cNvPr>
          <p:cNvSpPr/>
          <p:nvPr userDrawn="1"/>
        </p:nvSpPr>
        <p:spPr>
          <a:xfrm>
            <a:off x="3425869" y="4424720"/>
            <a:ext cx="160572" cy="160572"/>
          </a:xfrm>
          <a:custGeom>
            <a:avLst/>
            <a:gdLst/>
            <a:ahLst/>
            <a:cxnLst/>
            <a:rect l="l" t="t" r="r" b="b"/>
            <a:pathLst>
              <a:path w="353059" h="353059">
                <a:moveTo>
                  <a:pt x="176277" y="0"/>
                </a:moveTo>
                <a:lnTo>
                  <a:pt x="129414" y="6297"/>
                </a:lnTo>
                <a:lnTo>
                  <a:pt x="87305" y="24068"/>
                </a:lnTo>
                <a:lnTo>
                  <a:pt x="51629" y="51633"/>
                </a:lnTo>
                <a:lnTo>
                  <a:pt x="24066" y="87310"/>
                </a:lnTo>
                <a:lnTo>
                  <a:pt x="6296" y="129418"/>
                </a:lnTo>
                <a:lnTo>
                  <a:pt x="0" y="176277"/>
                </a:lnTo>
                <a:lnTo>
                  <a:pt x="6296" y="223135"/>
                </a:lnTo>
                <a:lnTo>
                  <a:pt x="23954" y="264976"/>
                </a:lnTo>
                <a:lnTo>
                  <a:pt x="24066" y="265241"/>
                </a:lnTo>
                <a:lnTo>
                  <a:pt x="51629" y="300916"/>
                </a:lnTo>
                <a:lnTo>
                  <a:pt x="87305" y="328478"/>
                </a:lnTo>
                <a:lnTo>
                  <a:pt x="129414" y="346247"/>
                </a:lnTo>
                <a:lnTo>
                  <a:pt x="176277" y="352544"/>
                </a:lnTo>
                <a:lnTo>
                  <a:pt x="223135" y="346247"/>
                </a:lnTo>
                <a:lnTo>
                  <a:pt x="265241" y="328478"/>
                </a:lnTo>
                <a:lnTo>
                  <a:pt x="300916" y="300916"/>
                </a:lnTo>
                <a:lnTo>
                  <a:pt x="324964" y="269789"/>
                </a:lnTo>
                <a:lnTo>
                  <a:pt x="133690" y="269789"/>
                </a:lnTo>
                <a:lnTo>
                  <a:pt x="109973" y="269254"/>
                </a:lnTo>
                <a:lnTo>
                  <a:pt x="71756" y="257396"/>
                </a:lnTo>
                <a:lnTo>
                  <a:pt x="60019" y="205334"/>
                </a:lnTo>
                <a:lnTo>
                  <a:pt x="59362" y="147219"/>
                </a:lnTo>
                <a:lnTo>
                  <a:pt x="59897" y="130448"/>
                </a:lnTo>
                <a:lnTo>
                  <a:pt x="77766" y="90531"/>
                </a:lnTo>
                <a:lnTo>
                  <a:pt x="137412" y="83299"/>
                </a:lnTo>
                <a:lnTo>
                  <a:pt x="164559" y="82764"/>
                </a:lnTo>
                <a:lnTo>
                  <a:pt x="324966" y="82764"/>
                </a:lnTo>
                <a:lnTo>
                  <a:pt x="300916" y="51633"/>
                </a:lnTo>
                <a:lnTo>
                  <a:pt x="265241" y="24068"/>
                </a:lnTo>
                <a:lnTo>
                  <a:pt x="223135" y="6297"/>
                </a:lnTo>
                <a:lnTo>
                  <a:pt x="176277" y="0"/>
                </a:lnTo>
                <a:close/>
              </a:path>
              <a:path w="353059" h="353059">
                <a:moveTo>
                  <a:pt x="324966" y="82764"/>
                </a:moveTo>
                <a:lnTo>
                  <a:pt x="218858" y="82764"/>
                </a:lnTo>
                <a:lnTo>
                  <a:pt x="242572" y="83299"/>
                </a:lnTo>
                <a:lnTo>
                  <a:pt x="255989" y="84751"/>
                </a:lnTo>
                <a:lnTo>
                  <a:pt x="288368" y="108258"/>
                </a:lnTo>
                <a:lnTo>
                  <a:pt x="292524" y="147219"/>
                </a:lnTo>
                <a:lnTo>
                  <a:pt x="293181" y="168215"/>
                </a:lnTo>
                <a:lnTo>
                  <a:pt x="293181" y="205334"/>
                </a:lnTo>
                <a:lnTo>
                  <a:pt x="288368" y="244296"/>
                </a:lnTo>
                <a:lnTo>
                  <a:pt x="245701" y="267803"/>
                </a:lnTo>
                <a:lnTo>
                  <a:pt x="187993" y="269789"/>
                </a:lnTo>
                <a:lnTo>
                  <a:pt x="324964" y="269789"/>
                </a:lnTo>
                <a:lnTo>
                  <a:pt x="328478" y="265241"/>
                </a:lnTo>
                <a:lnTo>
                  <a:pt x="346247" y="223135"/>
                </a:lnTo>
                <a:lnTo>
                  <a:pt x="352544" y="176277"/>
                </a:lnTo>
                <a:lnTo>
                  <a:pt x="346247" y="129418"/>
                </a:lnTo>
                <a:lnTo>
                  <a:pt x="328591" y="87578"/>
                </a:lnTo>
                <a:lnTo>
                  <a:pt x="328478" y="87310"/>
                </a:lnTo>
                <a:lnTo>
                  <a:pt x="324966" y="82764"/>
                </a:lnTo>
                <a:close/>
              </a:path>
              <a:path w="353059" h="353059">
                <a:moveTo>
                  <a:pt x="157754" y="138571"/>
                </a:moveTo>
                <a:lnTo>
                  <a:pt x="152874" y="141377"/>
                </a:lnTo>
                <a:lnTo>
                  <a:pt x="152874" y="211176"/>
                </a:lnTo>
                <a:lnTo>
                  <a:pt x="157754" y="213993"/>
                </a:lnTo>
                <a:lnTo>
                  <a:pt x="218192" y="179094"/>
                </a:lnTo>
                <a:lnTo>
                  <a:pt x="218192" y="173460"/>
                </a:lnTo>
                <a:lnTo>
                  <a:pt x="157754" y="138571"/>
                </a:lnTo>
                <a:close/>
              </a:path>
            </a:pathLst>
          </a:custGeom>
          <a:solidFill>
            <a:srgbClr val="212444"/>
          </a:solidFill>
        </p:spPr>
        <p:txBody>
          <a:bodyPr wrap="square" lIns="0" tIns="0" rIns="0" bIns="0" rtlCol="0"/>
          <a:lstStyle/>
          <a:p>
            <a:endParaRPr/>
          </a:p>
        </p:txBody>
      </p:sp>
      <p:sp>
        <p:nvSpPr>
          <p:cNvPr id="23" name="object 21">
            <a:extLst>
              <a:ext uri="{FF2B5EF4-FFF2-40B4-BE49-F238E27FC236}">
                <a16:creationId xmlns:a16="http://schemas.microsoft.com/office/drawing/2014/main" id="{9EE02F45-8912-E0B3-8A8C-35BFD9DB1E0B}"/>
              </a:ext>
            </a:extLst>
          </p:cNvPr>
          <p:cNvSpPr/>
          <p:nvPr userDrawn="1"/>
        </p:nvSpPr>
        <p:spPr>
          <a:xfrm>
            <a:off x="2522942" y="4424724"/>
            <a:ext cx="160572" cy="160572"/>
          </a:xfrm>
          <a:custGeom>
            <a:avLst/>
            <a:gdLst/>
            <a:ahLst/>
            <a:cxnLst/>
            <a:rect l="l" t="t" r="r" b="b"/>
            <a:pathLst>
              <a:path w="353060" h="353059">
                <a:moveTo>
                  <a:pt x="176277" y="0"/>
                </a:moveTo>
                <a:lnTo>
                  <a:pt x="129418" y="6296"/>
                </a:lnTo>
                <a:lnTo>
                  <a:pt x="87310" y="24065"/>
                </a:lnTo>
                <a:lnTo>
                  <a:pt x="51633" y="51628"/>
                </a:lnTo>
                <a:lnTo>
                  <a:pt x="24068" y="87302"/>
                </a:lnTo>
                <a:lnTo>
                  <a:pt x="6297" y="129408"/>
                </a:lnTo>
                <a:lnTo>
                  <a:pt x="0" y="176266"/>
                </a:lnTo>
                <a:lnTo>
                  <a:pt x="6297" y="223125"/>
                </a:lnTo>
                <a:lnTo>
                  <a:pt x="24068" y="265234"/>
                </a:lnTo>
                <a:lnTo>
                  <a:pt x="51633" y="300910"/>
                </a:lnTo>
                <a:lnTo>
                  <a:pt x="87310" y="328475"/>
                </a:lnTo>
                <a:lnTo>
                  <a:pt x="129418" y="346246"/>
                </a:lnTo>
                <a:lnTo>
                  <a:pt x="176277" y="352544"/>
                </a:lnTo>
                <a:lnTo>
                  <a:pt x="223135" y="346246"/>
                </a:lnTo>
                <a:lnTo>
                  <a:pt x="265241" y="328475"/>
                </a:lnTo>
                <a:lnTo>
                  <a:pt x="300916" y="300910"/>
                </a:lnTo>
                <a:lnTo>
                  <a:pt x="314925" y="282776"/>
                </a:lnTo>
                <a:lnTo>
                  <a:pt x="123734" y="282776"/>
                </a:lnTo>
                <a:lnTo>
                  <a:pt x="102931" y="278565"/>
                </a:lnTo>
                <a:lnTo>
                  <a:pt x="85925" y="267090"/>
                </a:lnTo>
                <a:lnTo>
                  <a:pt x="74449" y="250083"/>
                </a:lnTo>
                <a:lnTo>
                  <a:pt x="70238" y="229280"/>
                </a:lnTo>
                <a:lnTo>
                  <a:pt x="70238" y="124205"/>
                </a:lnTo>
                <a:lnTo>
                  <a:pt x="74449" y="103403"/>
                </a:lnTo>
                <a:lnTo>
                  <a:pt x="85925" y="86396"/>
                </a:lnTo>
                <a:lnTo>
                  <a:pt x="102931" y="74920"/>
                </a:lnTo>
                <a:lnTo>
                  <a:pt x="123734" y="70709"/>
                </a:lnTo>
                <a:lnTo>
                  <a:pt x="315658" y="70709"/>
                </a:lnTo>
                <a:lnTo>
                  <a:pt x="300916" y="51628"/>
                </a:lnTo>
                <a:lnTo>
                  <a:pt x="265241" y="24065"/>
                </a:lnTo>
                <a:lnTo>
                  <a:pt x="223135" y="6296"/>
                </a:lnTo>
                <a:lnTo>
                  <a:pt x="176277" y="0"/>
                </a:lnTo>
                <a:close/>
              </a:path>
              <a:path w="353060" h="353059">
                <a:moveTo>
                  <a:pt x="315658" y="70709"/>
                </a:moveTo>
                <a:lnTo>
                  <a:pt x="228809" y="70709"/>
                </a:lnTo>
                <a:lnTo>
                  <a:pt x="249616" y="74920"/>
                </a:lnTo>
                <a:lnTo>
                  <a:pt x="266622" y="86396"/>
                </a:lnTo>
                <a:lnTo>
                  <a:pt x="278096" y="103403"/>
                </a:lnTo>
                <a:lnTo>
                  <a:pt x="282305" y="124205"/>
                </a:lnTo>
                <a:lnTo>
                  <a:pt x="282305" y="229280"/>
                </a:lnTo>
                <a:lnTo>
                  <a:pt x="278096" y="250083"/>
                </a:lnTo>
                <a:lnTo>
                  <a:pt x="266622" y="267090"/>
                </a:lnTo>
                <a:lnTo>
                  <a:pt x="249616" y="278565"/>
                </a:lnTo>
                <a:lnTo>
                  <a:pt x="228809" y="282776"/>
                </a:lnTo>
                <a:lnTo>
                  <a:pt x="314925" y="282776"/>
                </a:lnTo>
                <a:lnTo>
                  <a:pt x="328478" y="265234"/>
                </a:lnTo>
                <a:lnTo>
                  <a:pt x="346247" y="223125"/>
                </a:lnTo>
                <a:lnTo>
                  <a:pt x="352480" y="176738"/>
                </a:lnTo>
                <a:lnTo>
                  <a:pt x="352544" y="176266"/>
                </a:lnTo>
                <a:lnTo>
                  <a:pt x="346247" y="129408"/>
                </a:lnTo>
                <a:lnTo>
                  <a:pt x="328478" y="87302"/>
                </a:lnTo>
                <a:lnTo>
                  <a:pt x="315658" y="70709"/>
                </a:lnTo>
                <a:close/>
              </a:path>
              <a:path w="353060" h="353059">
                <a:moveTo>
                  <a:pt x="228809" y="93787"/>
                </a:moveTo>
                <a:lnTo>
                  <a:pt x="123734" y="93787"/>
                </a:lnTo>
                <a:lnTo>
                  <a:pt x="111909" y="96181"/>
                </a:lnTo>
                <a:lnTo>
                  <a:pt x="102239" y="102706"/>
                </a:lnTo>
                <a:lnTo>
                  <a:pt x="95711" y="112376"/>
                </a:lnTo>
                <a:lnTo>
                  <a:pt x="93316" y="124205"/>
                </a:lnTo>
                <a:lnTo>
                  <a:pt x="93316" y="229280"/>
                </a:lnTo>
                <a:lnTo>
                  <a:pt x="95714" y="241110"/>
                </a:lnTo>
                <a:lnTo>
                  <a:pt x="102244" y="250780"/>
                </a:lnTo>
                <a:lnTo>
                  <a:pt x="111916" y="257304"/>
                </a:lnTo>
                <a:lnTo>
                  <a:pt x="123734" y="259698"/>
                </a:lnTo>
                <a:lnTo>
                  <a:pt x="228809" y="259698"/>
                </a:lnTo>
                <a:lnTo>
                  <a:pt x="240639" y="257304"/>
                </a:lnTo>
                <a:lnTo>
                  <a:pt x="250309" y="250780"/>
                </a:lnTo>
                <a:lnTo>
                  <a:pt x="256833" y="241110"/>
                </a:lnTo>
                <a:lnTo>
                  <a:pt x="258806" y="231364"/>
                </a:lnTo>
                <a:lnTo>
                  <a:pt x="176277" y="231364"/>
                </a:lnTo>
                <a:lnTo>
                  <a:pt x="155039" y="227065"/>
                </a:lnTo>
                <a:lnTo>
                  <a:pt x="137676" y="215348"/>
                </a:lnTo>
                <a:lnTo>
                  <a:pt x="125960" y="197982"/>
                </a:lnTo>
                <a:lnTo>
                  <a:pt x="121661" y="176738"/>
                </a:lnTo>
                <a:lnTo>
                  <a:pt x="125960" y="155505"/>
                </a:lnTo>
                <a:lnTo>
                  <a:pt x="137676" y="138146"/>
                </a:lnTo>
                <a:lnTo>
                  <a:pt x="155039" y="126431"/>
                </a:lnTo>
                <a:lnTo>
                  <a:pt x="176277" y="122132"/>
                </a:lnTo>
                <a:lnTo>
                  <a:pt x="219721" y="122132"/>
                </a:lnTo>
                <a:lnTo>
                  <a:pt x="219721" y="113368"/>
                </a:lnTo>
                <a:lnTo>
                  <a:pt x="225521" y="107577"/>
                </a:lnTo>
                <a:lnTo>
                  <a:pt x="253596" y="107577"/>
                </a:lnTo>
                <a:lnTo>
                  <a:pt x="250309" y="102706"/>
                </a:lnTo>
                <a:lnTo>
                  <a:pt x="240639" y="96181"/>
                </a:lnTo>
                <a:lnTo>
                  <a:pt x="228809" y="93787"/>
                </a:lnTo>
                <a:close/>
              </a:path>
              <a:path w="353060" h="353059">
                <a:moveTo>
                  <a:pt x="219721" y="122132"/>
                </a:moveTo>
                <a:lnTo>
                  <a:pt x="176277" y="122132"/>
                </a:lnTo>
                <a:lnTo>
                  <a:pt x="197515" y="126431"/>
                </a:lnTo>
                <a:lnTo>
                  <a:pt x="214878" y="138146"/>
                </a:lnTo>
                <a:lnTo>
                  <a:pt x="226594" y="155505"/>
                </a:lnTo>
                <a:lnTo>
                  <a:pt x="230798" y="176266"/>
                </a:lnTo>
                <a:lnTo>
                  <a:pt x="230893" y="176738"/>
                </a:lnTo>
                <a:lnTo>
                  <a:pt x="226591" y="197982"/>
                </a:lnTo>
                <a:lnTo>
                  <a:pt x="214872" y="215348"/>
                </a:lnTo>
                <a:lnTo>
                  <a:pt x="197508" y="227065"/>
                </a:lnTo>
                <a:lnTo>
                  <a:pt x="176277" y="231364"/>
                </a:lnTo>
                <a:lnTo>
                  <a:pt x="258806" y="231364"/>
                </a:lnTo>
                <a:lnTo>
                  <a:pt x="259227" y="229280"/>
                </a:lnTo>
                <a:lnTo>
                  <a:pt x="259227" y="133420"/>
                </a:lnTo>
                <a:lnTo>
                  <a:pt x="225521" y="133420"/>
                </a:lnTo>
                <a:lnTo>
                  <a:pt x="219721" y="127619"/>
                </a:lnTo>
                <a:lnTo>
                  <a:pt x="219721" y="122132"/>
                </a:lnTo>
                <a:close/>
              </a:path>
              <a:path w="353060" h="353059">
                <a:moveTo>
                  <a:pt x="176277" y="145210"/>
                </a:moveTo>
                <a:lnTo>
                  <a:pt x="144824" y="176266"/>
                </a:lnTo>
                <a:lnTo>
                  <a:pt x="144728" y="176738"/>
                </a:lnTo>
                <a:lnTo>
                  <a:pt x="147212" y="189004"/>
                </a:lnTo>
                <a:lnTo>
                  <a:pt x="153980" y="199034"/>
                </a:lnTo>
                <a:lnTo>
                  <a:pt x="164010" y="205803"/>
                </a:lnTo>
                <a:lnTo>
                  <a:pt x="176277" y="208286"/>
                </a:lnTo>
                <a:lnTo>
                  <a:pt x="188540" y="205803"/>
                </a:lnTo>
                <a:lnTo>
                  <a:pt x="198563" y="199034"/>
                </a:lnTo>
                <a:lnTo>
                  <a:pt x="205324" y="189004"/>
                </a:lnTo>
                <a:lnTo>
                  <a:pt x="207805" y="176738"/>
                </a:lnTo>
                <a:lnTo>
                  <a:pt x="205323" y="164478"/>
                </a:lnTo>
                <a:lnTo>
                  <a:pt x="198559" y="154456"/>
                </a:lnTo>
                <a:lnTo>
                  <a:pt x="188536" y="147692"/>
                </a:lnTo>
                <a:lnTo>
                  <a:pt x="176277" y="145210"/>
                </a:lnTo>
                <a:close/>
              </a:path>
              <a:path w="353060" h="353059">
                <a:moveTo>
                  <a:pt x="253596" y="107577"/>
                </a:moveTo>
                <a:lnTo>
                  <a:pt x="239772" y="107577"/>
                </a:lnTo>
                <a:lnTo>
                  <a:pt x="245573" y="113368"/>
                </a:lnTo>
                <a:lnTo>
                  <a:pt x="245573" y="127619"/>
                </a:lnTo>
                <a:lnTo>
                  <a:pt x="239772" y="133420"/>
                </a:lnTo>
                <a:lnTo>
                  <a:pt x="259227" y="133420"/>
                </a:lnTo>
                <a:lnTo>
                  <a:pt x="259227" y="124205"/>
                </a:lnTo>
                <a:lnTo>
                  <a:pt x="256833" y="112376"/>
                </a:lnTo>
                <a:lnTo>
                  <a:pt x="253596" y="107577"/>
                </a:lnTo>
                <a:close/>
              </a:path>
            </a:pathLst>
          </a:custGeom>
          <a:solidFill>
            <a:srgbClr val="212444"/>
          </a:solidFill>
        </p:spPr>
        <p:txBody>
          <a:bodyPr wrap="square" lIns="0" tIns="0" rIns="0" bIns="0" rtlCol="0"/>
          <a:lstStyle/>
          <a:p>
            <a:endParaRPr/>
          </a:p>
        </p:txBody>
      </p:sp>
      <p:sp>
        <p:nvSpPr>
          <p:cNvPr id="24" name="object 22">
            <a:extLst>
              <a:ext uri="{FF2B5EF4-FFF2-40B4-BE49-F238E27FC236}">
                <a16:creationId xmlns:a16="http://schemas.microsoft.com/office/drawing/2014/main" id="{3EC63729-319A-0279-C3DF-795AF44E1E24}"/>
              </a:ext>
            </a:extLst>
          </p:cNvPr>
          <p:cNvSpPr/>
          <p:nvPr userDrawn="1"/>
        </p:nvSpPr>
        <p:spPr>
          <a:xfrm>
            <a:off x="3727663" y="4425544"/>
            <a:ext cx="158839" cy="158839"/>
          </a:xfrm>
          <a:custGeom>
            <a:avLst/>
            <a:gdLst/>
            <a:ahLst/>
            <a:cxnLst/>
            <a:rect l="l" t="t" r="r" b="b"/>
            <a:pathLst>
              <a:path w="349250" h="349250">
                <a:moveTo>
                  <a:pt x="174476" y="0"/>
                </a:moveTo>
                <a:lnTo>
                  <a:pt x="128092" y="6232"/>
                </a:lnTo>
                <a:lnTo>
                  <a:pt x="86413" y="23820"/>
                </a:lnTo>
                <a:lnTo>
                  <a:pt x="51101" y="51100"/>
                </a:lnTo>
                <a:lnTo>
                  <a:pt x="23820" y="86410"/>
                </a:lnTo>
                <a:lnTo>
                  <a:pt x="6232" y="128086"/>
                </a:lnTo>
                <a:lnTo>
                  <a:pt x="0" y="174465"/>
                </a:lnTo>
                <a:lnTo>
                  <a:pt x="6232" y="220845"/>
                </a:lnTo>
                <a:lnTo>
                  <a:pt x="23820" y="262521"/>
                </a:lnTo>
                <a:lnTo>
                  <a:pt x="51101" y="297831"/>
                </a:lnTo>
                <a:lnTo>
                  <a:pt x="86413" y="325111"/>
                </a:lnTo>
                <a:lnTo>
                  <a:pt x="128092" y="342699"/>
                </a:lnTo>
                <a:lnTo>
                  <a:pt x="174476" y="348931"/>
                </a:lnTo>
                <a:lnTo>
                  <a:pt x="220855" y="342699"/>
                </a:lnTo>
                <a:lnTo>
                  <a:pt x="262531" y="325111"/>
                </a:lnTo>
                <a:lnTo>
                  <a:pt x="297841" y="297831"/>
                </a:lnTo>
                <a:lnTo>
                  <a:pt x="325122" y="262521"/>
                </a:lnTo>
                <a:lnTo>
                  <a:pt x="326936" y="258222"/>
                </a:lnTo>
                <a:lnTo>
                  <a:pt x="92091" y="258222"/>
                </a:lnTo>
                <a:lnTo>
                  <a:pt x="92091" y="121964"/>
                </a:lnTo>
                <a:lnTo>
                  <a:pt x="228784" y="121964"/>
                </a:lnTo>
                <a:lnTo>
                  <a:pt x="231206" y="121618"/>
                </a:lnTo>
                <a:lnTo>
                  <a:pt x="339980" y="121618"/>
                </a:lnTo>
                <a:lnTo>
                  <a:pt x="333259" y="105693"/>
                </a:lnTo>
                <a:lnTo>
                  <a:pt x="110467" y="105693"/>
                </a:lnTo>
                <a:lnTo>
                  <a:pt x="101970" y="104031"/>
                </a:lnTo>
                <a:lnTo>
                  <a:pt x="95095" y="99430"/>
                </a:lnTo>
                <a:lnTo>
                  <a:pt x="90487" y="92533"/>
                </a:lnTo>
                <a:lnTo>
                  <a:pt x="88793" y="83986"/>
                </a:lnTo>
                <a:lnTo>
                  <a:pt x="90472" y="75470"/>
                </a:lnTo>
                <a:lnTo>
                  <a:pt x="95092" y="68491"/>
                </a:lnTo>
                <a:lnTo>
                  <a:pt x="101952" y="63768"/>
                </a:lnTo>
                <a:lnTo>
                  <a:pt x="110352" y="62019"/>
                </a:lnTo>
                <a:lnTo>
                  <a:pt x="306277" y="62019"/>
                </a:lnTo>
                <a:lnTo>
                  <a:pt x="297841" y="51100"/>
                </a:lnTo>
                <a:lnTo>
                  <a:pt x="262531" y="23820"/>
                </a:lnTo>
                <a:lnTo>
                  <a:pt x="220855" y="6232"/>
                </a:lnTo>
                <a:lnTo>
                  <a:pt x="174476" y="0"/>
                </a:lnTo>
                <a:close/>
              </a:path>
              <a:path w="349250" h="349250">
                <a:moveTo>
                  <a:pt x="228784" y="121964"/>
                </a:moveTo>
                <a:lnTo>
                  <a:pt x="128613" y="121964"/>
                </a:lnTo>
                <a:lnTo>
                  <a:pt x="128613" y="258222"/>
                </a:lnTo>
                <a:lnTo>
                  <a:pt x="154257" y="258222"/>
                </a:lnTo>
                <a:lnTo>
                  <a:pt x="154257" y="122111"/>
                </a:lnTo>
                <a:lnTo>
                  <a:pt x="227759" y="122111"/>
                </a:lnTo>
                <a:lnTo>
                  <a:pt x="228784" y="121964"/>
                </a:lnTo>
                <a:close/>
              </a:path>
              <a:path w="349250" h="349250">
                <a:moveTo>
                  <a:pt x="218757" y="158874"/>
                </a:moveTo>
                <a:lnTo>
                  <a:pt x="191598" y="185659"/>
                </a:lnTo>
                <a:lnTo>
                  <a:pt x="191495" y="189721"/>
                </a:lnTo>
                <a:lnTo>
                  <a:pt x="191262" y="204029"/>
                </a:lnTo>
                <a:lnTo>
                  <a:pt x="191292" y="258222"/>
                </a:lnTo>
                <a:lnTo>
                  <a:pt x="241060" y="258222"/>
                </a:lnTo>
                <a:lnTo>
                  <a:pt x="241091" y="204029"/>
                </a:lnTo>
                <a:lnTo>
                  <a:pt x="240956" y="190968"/>
                </a:lnTo>
                <a:lnTo>
                  <a:pt x="225774" y="160419"/>
                </a:lnTo>
                <a:lnTo>
                  <a:pt x="218757" y="158874"/>
                </a:lnTo>
                <a:close/>
              </a:path>
              <a:path w="349250" h="349250">
                <a:moveTo>
                  <a:pt x="339980" y="121618"/>
                </a:moveTo>
                <a:lnTo>
                  <a:pt x="231206" y="121618"/>
                </a:lnTo>
                <a:lnTo>
                  <a:pt x="246442" y="123943"/>
                </a:lnTo>
                <a:lnTo>
                  <a:pt x="260188" y="130344"/>
                </a:lnTo>
                <a:lnTo>
                  <a:pt x="277824" y="167062"/>
                </a:lnTo>
                <a:lnTo>
                  <a:pt x="278116" y="258222"/>
                </a:lnTo>
                <a:lnTo>
                  <a:pt x="326936" y="258222"/>
                </a:lnTo>
                <a:lnTo>
                  <a:pt x="342710" y="220845"/>
                </a:lnTo>
                <a:lnTo>
                  <a:pt x="348855" y="175115"/>
                </a:lnTo>
                <a:lnTo>
                  <a:pt x="348942" y="174465"/>
                </a:lnTo>
                <a:lnTo>
                  <a:pt x="342710" y="128086"/>
                </a:lnTo>
                <a:lnTo>
                  <a:pt x="339980" y="121618"/>
                </a:lnTo>
                <a:close/>
              </a:path>
              <a:path w="349250" h="349250">
                <a:moveTo>
                  <a:pt x="227759" y="122111"/>
                </a:moveTo>
                <a:lnTo>
                  <a:pt x="191020" y="122111"/>
                </a:lnTo>
                <a:lnTo>
                  <a:pt x="191020" y="141671"/>
                </a:lnTo>
                <a:lnTo>
                  <a:pt x="192077" y="141158"/>
                </a:lnTo>
                <a:lnTo>
                  <a:pt x="192611" y="141158"/>
                </a:lnTo>
                <a:lnTo>
                  <a:pt x="192988" y="140686"/>
                </a:lnTo>
                <a:lnTo>
                  <a:pt x="204366" y="129983"/>
                </a:lnTo>
                <a:lnTo>
                  <a:pt x="217143" y="123629"/>
                </a:lnTo>
                <a:lnTo>
                  <a:pt x="227759" y="122111"/>
                </a:lnTo>
                <a:close/>
              </a:path>
              <a:path w="349250" h="349250">
                <a:moveTo>
                  <a:pt x="306277" y="62019"/>
                </a:moveTo>
                <a:lnTo>
                  <a:pt x="110352" y="62019"/>
                </a:lnTo>
                <a:lnTo>
                  <a:pt x="119008" y="63768"/>
                </a:lnTo>
                <a:lnTo>
                  <a:pt x="118833" y="63768"/>
                </a:lnTo>
                <a:lnTo>
                  <a:pt x="125707" y="68491"/>
                </a:lnTo>
                <a:lnTo>
                  <a:pt x="130333" y="75470"/>
                </a:lnTo>
                <a:lnTo>
                  <a:pt x="132015" y="83986"/>
                </a:lnTo>
                <a:lnTo>
                  <a:pt x="131548" y="86410"/>
                </a:lnTo>
                <a:lnTo>
                  <a:pt x="130317" y="92533"/>
                </a:lnTo>
                <a:lnTo>
                  <a:pt x="125695" y="99430"/>
                </a:lnTo>
                <a:lnTo>
                  <a:pt x="118896" y="104031"/>
                </a:lnTo>
                <a:lnTo>
                  <a:pt x="118740" y="104031"/>
                </a:lnTo>
                <a:lnTo>
                  <a:pt x="110467" y="105693"/>
                </a:lnTo>
                <a:lnTo>
                  <a:pt x="333259" y="105693"/>
                </a:lnTo>
                <a:lnTo>
                  <a:pt x="325122" y="86410"/>
                </a:lnTo>
                <a:lnTo>
                  <a:pt x="306277" y="62019"/>
                </a:lnTo>
                <a:close/>
              </a:path>
            </a:pathLst>
          </a:custGeom>
          <a:solidFill>
            <a:srgbClr val="212444"/>
          </a:solidFill>
        </p:spPr>
        <p:txBody>
          <a:bodyPr wrap="square" lIns="0" tIns="0" rIns="0" bIns="0" rtlCol="0"/>
          <a:lstStyle/>
          <a:p>
            <a:endParaRPr/>
          </a:p>
        </p:txBody>
      </p:sp>
      <p:sp>
        <p:nvSpPr>
          <p:cNvPr id="25" name="object 23">
            <a:extLst>
              <a:ext uri="{FF2B5EF4-FFF2-40B4-BE49-F238E27FC236}">
                <a16:creationId xmlns:a16="http://schemas.microsoft.com/office/drawing/2014/main" id="{7131E26D-57FB-7952-D905-46DEF7DBE1E6}"/>
              </a:ext>
            </a:extLst>
          </p:cNvPr>
          <p:cNvSpPr txBox="1"/>
          <p:nvPr userDrawn="1"/>
        </p:nvSpPr>
        <p:spPr>
          <a:xfrm>
            <a:off x="1409701" y="4740517"/>
            <a:ext cx="4895422" cy="211993"/>
          </a:xfrm>
          <a:prstGeom prst="rect">
            <a:avLst/>
          </a:prstGeom>
        </p:spPr>
        <p:txBody>
          <a:bodyPr vert="horz" wrap="square" lIns="0" tIns="1155" rIns="0" bIns="0" rtlCol="0">
            <a:spAutoFit/>
          </a:bodyPr>
          <a:lstStyle/>
          <a:p>
            <a:pPr marL="5776" marR="2310">
              <a:lnSpc>
                <a:spcPct val="106600"/>
              </a:lnSpc>
              <a:spcBef>
                <a:spcPts val="9"/>
              </a:spcBef>
            </a:pPr>
            <a:r>
              <a:rPr sz="659" dirty="0">
                <a:latin typeface="Montserrat"/>
                <a:cs typeface="Montserrat"/>
              </a:rPr>
              <a:t>The</a:t>
            </a:r>
            <a:r>
              <a:rPr sz="659" spc="2" dirty="0">
                <a:latin typeface="Montserrat"/>
                <a:cs typeface="Montserrat"/>
              </a:rPr>
              <a:t> </a:t>
            </a:r>
            <a:r>
              <a:rPr sz="659" dirty="0">
                <a:latin typeface="Montserrat"/>
                <a:cs typeface="Montserrat"/>
              </a:rPr>
              <a:t>Catholic</a:t>
            </a:r>
            <a:r>
              <a:rPr sz="659" spc="2" dirty="0">
                <a:latin typeface="Montserrat"/>
                <a:cs typeface="Montserrat"/>
              </a:rPr>
              <a:t> </a:t>
            </a:r>
            <a:r>
              <a:rPr sz="659" dirty="0">
                <a:latin typeface="Montserrat"/>
                <a:cs typeface="Montserrat"/>
              </a:rPr>
              <a:t>Agency</a:t>
            </a:r>
            <a:r>
              <a:rPr sz="659" spc="2" dirty="0">
                <a:latin typeface="Montserrat"/>
                <a:cs typeface="Montserrat"/>
              </a:rPr>
              <a:t> </a:t>
            </a:r>
            <a:r>
              <a:rPr sz="659" dirty="0">
                <a:latin typeface="Montserrat"/>
                <a:cs typeface="Montserrat"/>
              </a:rPr>
              <a:t>for</a:t>
            </a:r>
            <a:r>
              <a:rPr sz="659" spc="2" dirty="0">
                <a:latin typeface="Montserrat"/>
                <a:cs typeface="Montserrat"/>
              </a:rPr>
              <a:t> </a:t>
            </a:r>
            <a:r>
              <a:rPr sz="659" dirty="0">
                <a:latin typeface="Montserrat"/>
                <a:cs typeface="Montserrat"/>
              </a:rPr>
              <a:t>Overseas</a:t>
            </a:r>
            <a:r>
              <a:rPr sz="659" spc="2" dirty="0">
                <a:latin typeface="Montserrat"/>
                <a:cs typeface="Montserrat"/>
              </a:rPr>
              <a:t> </a:t>
            </a:r>
            <a:r>
              <a:rPr sz="659" dirty="0">
                <a:latin typeface="Montserrat"/>
                <a:cs typeface="Montserrat"/>
              </a:rPr>
              <a:t>Development</a:t>
            </a:r>
            <a:r>
              <a:rPr sz="659" spc="2" dirty="0">
                <a:latin typeface="Montserrat"/>
                <a:cs typeface="Montserrat"/>
              </a:rPr>
              <a:t> </a:t>
            </a:r>
            <a:r>
              <a:rPr sz="659" dirty="0">
                <a:latin typeface="Montserrat"/>
                <a:cs typeface="Montserrat"/>
              </a:rPr>
              <a:t>(CAFOD)</a:t>
            </a:r>
            <a:r>
              <a:rPr sz="659" spc="2" dirty="0">
                <a:latin typeface="Montserrat"/>
                <a:cs typeface="Montserrat"/>
              </a:rPr>
              <a:t> </a:t>
            </a:r>
            <a:r>
              <a:rPr sz="659" dirty="0">
                <a:latin typeface="Montserrat"/>
                <a:cs typeface="Montserrat"/>
              </a:rPr>
              <a:t>is</a:t>
            </a:r>
            <a:r>
              <a:rPr sz="659" spc="2" dirty="0">
                <a:latin typeface="Montserrat"/>
                <a:cs typeface="Montserrat"/>
              </a:rPr>
              <a:t> </a:t>
            </a:r>
            <a:r>
              <a:rPr sz="659" dirty="0">
                <a:latin typeface="Montserrat"/>
                <a:cs typeface="Montserrat"/>
              </a:rPr>
              <a:t>the</a:t>
            </a:r>
            <a:r>
              <a:rPr sz="659" spc="2" dirty="0">
                <a:latin typeface="Montserrat"/>
                <a:cs typeface="Montserrat"/>
              </a:rPr>
              <a:t> </a:t>
            </a:r>
            <a:r>
              <a:rPr sz="659" dirty="0">
                <a:latin typeface="Montserrat"/>
                <a:cs typeface="Montserrat"/>
              </a:rPr>
              <a:t>official</a:t>
            </a:r>
            <a:r>
              <a:rPr sz="659" spc="2" dirty="0">
                <a:latin typeface="Montserrat"/>
                <a:cs typeface="Montserrat"/>
              </a:rPr>
              <a:t> </a:t>
            </a:r>
            <a:r>
              <a:rPr sz="659" dirty="0">
                <a:latin typeface="Montserrat"/>
                <a:cs typeface="Montserrat"/>
              </a:rPr>
              <a:t>aid</a:t>
            </a:r>
            <a:r>
              <a:rPr sz="659" spc="2" dirty="0">
                <a:latin typeface="Montserrat"/>
                <a:cs typeface="Montserrat"/>
              </a:rPr>
              <a:t> </a:t>
            </a:r>
            <a:r>
              <a:rPr sz="659" dirty="0">
                <a:latin typeface="Montserrat"/>
                <a:cs typeface="Montserrat"/>
              </a:rPr>
              <a:t>agency</a:t>
            </a:r>
            <a:r>
              <a:rPr sz="659" spc="2" dirty="0">
                <a:latin typeface="Montserrat"/>
                <a:cs typeface="Montserrat"/>
              </a:rPr>
              <a:t> </a:t>
            </a:r>
            <a:r>
              <a:rPr sz="659" dirty="0">
                <a:latin typeface="Montserrat"/>
                <a:cs typeface="Montserrat"/>
              </a:rPr>
              <a:t>of</a:t>
            </a:r>
            <a:r>
              <a:rPr sz="659" spc="2" dirty="0">
                <a:latin typeface="Montserrat"/>
                <a:cs typeface="Montserrat"/>
              </a:rPr>
              <a:t> </a:t>
            </a:r>
            <a:r>
              <a:rPr sz="659" dirty="0">
                <a:latin typeface="Montserrat"/>
                <a:cs typeface="Montserrat"/>
              </a:rPr>
              <a:t>the</a:t>
            </a:r>
            <a:r>
              <a:rPr sz="659" spc="2" dirty="0">
                <a:latin typeface="Montserrat"/>
                <a:cs typeface="Montserrat"/>
              </a:rPr>
              <a:t> </a:t>
            </a:r>
            <a:r>
              <a:rPr sz="659" dirty="0">
                <a:latin typeface="Montserrat"/>
                <a:cs typeface="Montserrat"/>
              </a:rPr>
              <a:t>Catholic</a:t>
            </a:r>
            <a:r>
              <a:rPr sz="659" spc="5" dirty="0">
                <a:latin typeface="Montserrat"/>
                <a:cs typeface="Montserrat"/>
              </a:rPr>
              <a:t> </a:t>
            </a:r>
            <a:r>
              <a:rPr sz="659" dirty="0">
                <a:latin typeface="Montserrat"/>
                <a:cs typeface="Montserrat"/>
              </a:rPr>
              <a:t>Church</a:t>
            </a:r>
            <a:r>
              <a:rPr sz="659" spc="2" dirty="0">
                <a:latin typeface="Montserrat"/>
                <a:cs typeface="Montserrat"/>
              </a:rPr>
              <a:t> </a:t>
            </a:r>
            <a:r>
              <a:rPr sz="659" dirty="0">
                <a:latin typeface="Montserrat"/>
                <a:cs typeface="Montserrat"/>
              </a:rPr>
              <a:t>in</a:t>
            </a:r>
            <a:r>
              <a:rPr sz="659" spc="2" dirty="0">
                <a:latin typeface="Montserrat"/>
                <a:cs typeface="Montserrat"/>
              </a:rPr>
              <a:t> </a:t>
            </a:r>
            <a:r>
              <a:rPr sz="659" spc="-5" dirty="0">
                <a:latin typeface="Montserrat"/>
                <a:cs typeface="Montserrat"/>
              </a:rPr>
              <a:t>England </a:t>
            </a:r>
            <a:r>
              <a:rPr sz="659" dirty="0">
                <a:latin typeface="Montserrat"/>
                <a:cs typeface="Montserrat"/>
              </a:rPr>
              <a:t>and</a:t>
            </a:r>
            <a:r>
              <a:rPr sz="659" spc="-5" dirty="0">
                <a:latin typeface="Montserrat"/>
                <a:cs typeface="Montserrat"/>
              </a:rPr>
              <a:t> </a:t>
            </a:r>
            <a:r>
              <a:rPr sz="659" dirty="0">
                <a:latin typeface="Montserrat"/>
                <a:cs typeface="Montserrat"/>
              </a:rPr>
              <a:t>Wales</a:t>
            </a:r>
            <a:r>
              <a:rPr sz="659" spc="-5" dirty="0">
                <a:latin typeface="Montserrat"/>
                <a:cs typeface="Montserrat"/>
              </a:rPr>
              <a:t> </a:t>
            </a:r>
            <a:r>
              <a:rPr sz="659" dirty="0">
                <a:latin typeface="Montserrat"/>
                <a:cs typeface="Montserrat"/>
              </a:rPr>
              <a:t>and</a:t>
            </a:r>
            <a:r>
              <a:rPr sz="659" spc="-2" dirty="0">
                <a:latin typeface="Montserrat"/>
                <a:cs typeface="Montserrat"/>
              </a:rPr>
              <a:t> </a:t>
            </a:r>
            <a:r>
              <a:rPr sz="659" dirty="0">
                <a:latin typeface="Montserrat"/>
                <a:cs typeface="Montserrat"/>
              </a:rPr>
              <a:t>part</a:t>
            </a:r>
            <a:r>
              <a:rPr sz="659" spc="-5" dirty="0">
                <a:latin typeface="Montserrat"/>
                <a:cs typeface="Montserrat"/>
              </a:rPr>
              <a:t> </a:t>
            </a:r>
            <a:r>
              <a:rPr sz="659" dirty="0">
                <a:latin typeface="Montserrat"/>
                <a:cs typeface="Montserrat"/>
              </a:rPr>
              <a:t>of</a:t>
            </a:r>
            <a:r>
              <a:rPr sz="659" spc="-2" dirty="0">
                <a:latin typeface="Montserrat"/>
                <a:cs typeface="Montserrat"/>
              </a:rPr>
              <a:t> </a:t>
            </a:r>
            <a:r>
              <a:rPr sz="659" dirty="0">
                <a:latin typeface="Montserrat"/>
                <a:cs typeface="Montserrat"/>
              </a:rPr>
              <a:t>Caritas</a:t>
            </a:r>
            <a:r>
              <a:rPr sz="659" spc="-5" dirty="0">
                <a:latin typeface="Montserrat"/>
                <a:cs typeface="Montserrat"/>
              </a:rPr>
              <a:t> International.</a:t>
            </a:r>
            <a:r>
              <a:rPr sz="659" spc="-2" dirty="0">
                <a:latin typeface="Montserrat"/>
                <a:cs typeface="Montserrat"/>
              </a:rPr>
              <a:t> </a:t>
            </a:r>
            <a:r>
              <a:rPr sz="659" dirty="0">
                <a:latin typeface="Montserrat"/>
                <a:cs typeface="Montserrat"/>
              </a:rPr>
              <a:t>Charity</a:t>
            </a:r>
            <a:r>
              <a:rPr sz="659" spc="-5" dirty="0">
                <a:latin typeface="Montserrat"/>
                <a:cs typeface="Montserrat"/>
              </a:rPr>
              <a:t> </a:t>
            </a:r>
            <a:r>
              <a:rPr sz="659" dirty="0">
                <a:latin typeface="Montserrat"/>
                <a:cs typeface="Montserrat"/>
              </a:rPr>
              <a:t>no</a:t>
            </a:r>
            <a:r>
              <a:rPr sz="659" spc="-2" dirty="0">
                <a:latin typeface="Montserrat"/>
                <a:cs typeface="Montserrat"/>
              </a:rPr>
              <a:t> </a:t>
            </a:r>
            <a:r>
              <a:rPr sz="659" dirty="0">
                <a:latin typeface="Montserrat"/>
                <a:cs typeface="Montserrat"/>
              </a:rPr>
              <a:t>1160384</a:t>
            </a:r>
            <a:r>
              <a:rPr sz="659" spc="-5" dirty="0">
                <a:latin typeface="Montserrat"/>
                <a:cs typeface="Montserrat"/>
              </a:rPr>
              <a:t> </a:t>
            </a:r>
            <a:r>
              <a:rPr sz="659" dirty="0">
                <a:latin typeface="Montserrat"/>
                <a:cs typeface="Montserrat"/>
              </a:rPr>
              <a:t>and</a:t>
            </a:r>
            <a:r>
              <a:rPr sz="659" spc="-5" dirty="0">
                <a:latin typeface="Montserrat"/>
                <a:cs typeface="Montserrat"/>
              </a:rPr>
              <a:t> </a:t>
            </a:r>
            <a:r>
              <a:rPr sz="659" dirty="0">
                <a:latin typeface="Montserrat"/>
                <a:cs typeface="Montserrat"/>
              </a:rPr>
              <a:t>a</a:t>
            </a:r>
            <a:r>
              <a:rPr sz="659" spc="-2" dirty="0">
                <a:latin typeface="Montserrat"/>
                <a:cs typeface="Montserrat"/>
              </a:rPr>
              <a:t> </a:t>
            </a:r>
            <a:r>
              <a:rPr sz="659" dirty="0">
                <a:latin typeface="Montserrat"/>
                <a:cs typeface="Montserrat"/>
              </a:rPr>
              <a:t>company</a:t>
            </a:r>
            <a:r>
              <a:rPr sz="659" spc="-5" dirty="0">
                <a:latin typeface="Montserrat"/>
                <a:cs typeface="Montserrat"/>
              </a:rPr>
              <a:t> </a:t>
            </a:r>
            <a:r>
              <a:rPr sz="659" dirty="0">
                <a:latin typeface="Montserrat"/>
                <a:cs typeface="Montserrat"/>
              </a:rPr>
              <a:t>limited</a:t>
            </a:r>
            <a:r>
              <a:rPr sz="659" spc="-2" dirty="0">
                <a:latin typeface="Montserrat"/>
                <a:cs typeface="Montserrat"/>
              </a:rPr>
              <a:t> </a:t>
            </a:r>
            <a:r>
              <a:rPr sz="659" dirty="0">
                <a:latin typeface="Montserrat"/>
                <a:cs typeface="Montserrat"/>
              </a:rPr>
              <a:t>by</a:t>
            </a:r>
            <a:r>
              <a:rPr sz="659" spc="-5" dirty="0">
                <a:latin typeface="Montserrat"/>
                <a:cs typeface="Montserrat"/>
              </a:rPr>
              <a:t> </a:t>
            </a:r>
            <a:r>
              <a:rPr sz="659" dirty="0">
                <a:latin typeface="Montserrat"/>
                <a:cs typeface="Montserrat"/>
              </a:rPr>
              <a:t>guarantee</a:t>
            </a:r>
            <a:r>
              <a:rPr sz="659" spc="-2" dirty="0">
                <a:latin typeface="Montserrat"/>
                <a:cs typeface="Montserrat"/>
              </a:rPr>
              <a:t> </a:t>
            </a:r>
            <a:r>
              <a:rPr sz="659" dirty="0">
                <a:latin typeface="Montserrat"/>
                <a:cs typeface="Montserrat"/>
              </a:rPr>
              <a:t>no</a:t>
            </a:r>
            <a:r>
              <a:rPr sz="659" spc="-5" dirty="0">
                <a:latin typeface="Montserrat"/>
                <a:cs typeface="Montserrat"/>
              </a:rPr>
              <a:t> 09387398.</a:t>
            </a:r>
            <a:endParaRPr sz="659" dirty="0">
              <a:latin typeface="Montserrat"/>
              <a:cs typeface="Montserrat"/>
            </a:endParaRPr>
          </a:p>
        </p:txBody>
      </p:sp>
      <p:pic>
        <p:nvPicPr>
          <p:cNvPr id="26" name="Graphic 25">
            <a:extLst>
              <a:ext uri="{FF2B5EF4-FFF2-40B4-BE49-F238E27FC236}">
                <a16:creationId xmlns:a16="http://schemas.microsoft.com/office/drawing/2014/main" id="{9CB2AADB-D75F-D63F-126A-822EDF10A0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5882" y="4453127"/>
            <a:ext cx="1644044" cy="478873"/>
          </a:xfrm>
          <a:prstGeom prst="rect">
            <a:avLst/>
          </a:prstGeom>
        </p:spPr>
      </p:pic>
      <p:sp>
        <p:nvSpPr>
          <p:cNvPr id="28" name="Title 46">
            <a:extLst>
              <a:ext uri="{FF2B5EF4-FFF2-40B4-BE49-F238E27FC236}">
                <a16:creationId xmlns:a16="http://schemas.microsoft.com/office/drawing/2014/main" id="{9DBD4F51-BAD6-9C9C-0DC0-1FCE687710E6}"/>
              </a:ext>
            </a:extLst>
          </p:cNvPr>
          <p:cNvSpPr>
            <a:spLocks noGrp="1"/>
          </p:cNvSpPr>
          <p:nvPr>
            <p:ph type="title" hasCustomPrompt="1"/>
          </p:nvPr>
        </p:nvSpPr>
        <p:spPr>
          <a:xfrm>
            <a:off x="1409700" y="1581462"/>
            <a:ext cx="6212798" cy="596508"/>
          </a:xfrm>
        </p:spPr>
        <p:txBody>
          <a:bodyPr wrap="square" anchor="t" anchorCtr="0">
            <a:noAutofit/>
          </a:bodyPr>
          <a:lstStyle>
            <a:lvl1pPr>
              <a:defRPr sz="4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to add any text</a:t>
            </a:r>
          </a:p>
        </p:txBody>
      </p:sp>
      <p:sp>
        <p:nvSpPr>
          <p:cNvPr id="29" name="Graphic 41">
            <a:extLst>
              <a:ext uri="{FF2B5EF4-FFF2-40B4-BE49-F238E27FC236}">
                <a16:creationId xmlns:a16="http://schemas.microsoft.com/office/drawing/2014/main" id="{973B123F-768B-AA1B-BC87-87D4BF6AE7C4}"/>
              </a:ext>
            </a:extLst>
          </p:cNvPr>
          <p:cNvSpPr/>
          <p:nvPr userDrawn="1"/>
        </p:nvSpPr>
        <p:spPr>
          <a:xfrm>
            <a:off x="800100" y="1055216"/>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dirty="0"/>
          </a:p>
        </p:txBody>
      </p:sp>
      <p:sp>
        <p:nvSpPr>
          <p:cNvPr id="32" name="Holder 3">
            <a:extLst>
              <a:ext uri="{FF2B5EF4-FFF2-40B4-BE49-F238E27FC236}">
                <a16:creationId xmlns:a16="http://schemas.microsoft.com/office/drawing/2014/main" id="{B7D02154-7A8A-A8D0-D721-E815076A1B7D}"/>
              </a:ext>
            </a:extLst>
          </p:cNvPr>
          <p:cNvSpPr>
            <a:spLocks noGrp="1"/>
          </p:cNvSpPr>
          <p:nvPr>
            <p:ph type="subTitle" idx="4" hasCustomPrompt="1"/>
          </p:nvPr>
        </p:nvSpPr>
        <p:spPr>
          <a:xfrm>
            <a:off x="1409700" y="2202418"/>
            <a:ext cx="6212798" cy="369332"/>
          </a:xfrm>
          <a:prstGeom prst="rect">
            <a:avLst/>
          </a:prstGeom>
        </p:spPr>
        <p:txBody>
          <a:bodyPr wrap="square" lIns="18288" tIns="0" rIns="0" bIns="0">
            <a:spAutoFit/>
          </a:bodyPr>
          <a:lstStyle>
            <a:lvl1pPr marL="0" indent="0">
              <a:buNone/>
              <a:defRPr sz="2400" b="0" i="0">
                <a:solidFill>
                  <a:schemeClr val="bg2"/>
                </a:solidFill>
                <a:latin typeface="+mj-lt"/>
                <a:cs typeface="Montserrat"/>
              </a:defRPr>
            </a:lvl1pPr>
          </a:lstStyle>
          <a:p>
            <a:r>
              <a:rPr lang="en-GB" dirty="0"/>
              <a:t>Click to add any further text</a:t>
            </a:r>
          </a:p>
        </p:txBody>
      </p:sp>
    </p:spTree>
    <p:extLst>
      <p:ext uri="{BB962C8B-B14F-4D97-AF65-F5344CB8AC3E}">
        <p14:creationId xmlns:p14="http://schemas.microsoft.com/office/powerpoint/2010/main" val="184458052"/>
      </p:ext>
    </p:extLst>
  </p:cSld>
  <p:clrMapOvr>
    <a:masterClrMapping/>
  </p:clrMapOvr>
  <p:extLst>
    <p:ext uri="{DCECCB84-F9BA-43D5-87BE-67443E8EF086}">
      <p15:sldGuideLst xmlns:p15="http://schemas.microsoft.com/office/powerpoint/2012/main">
        <p15:guide id="1" pos="2880" userDrawn="1">
          <p15:clr>
            <a:srgbClr val="FBAE40"/>
          </p15:clr>
        </p15:guide>
        <p15:guide id="2" pos="504" userDrawn="1">
          <p15:clr>
            <a:srgbClr val="FBAE40"/>
          </p15:clr>
        </p15:guide>
        <p15:guide id="3" pos="8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Photo cover or section slide text lef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1046"/>
            <a:ext cx="9144000" cy="4192454"/>
          </a:xfrm>
          <a:prstGeom prst="rect">
            <a:avLst/>
          </a:prstGeom>
        </p:spPr>
      </p:pic>
      <p:sp>
        <p:nvSpPr>
          <p:cNvPr id="2" name="Title 1"/>
          <p:cNvSpPr>
            <a:spLocks noGrp="1"/>
          </p:cNvSpPr>
          <p:nvPr>
            <p:ph type="ctrTitle"/>
          </p:nvPr>
        </p:nvSpPr>
        <p:spPr>
          <a:xfrm>
            <a:off x="364500" y="1587601"/>
            <a:ext cx="4451009" cy="1021883"/>
          </a:xfrm>
        </p:spPr>
        <p:txBody>
          <a:bodyPr wrap="square" anchor="t" anchorCtr="0">
            <a:spAutoFit/>
          </a:bodyPr>
          <a:lstStyle>
            <a:lvl1pPr algn="l">
              <a:defRPr sz="36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364500" y="37017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51826734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1046"/>
            <a:ext cx="9144000" cy="4192454"/>
          </a:xfrm>
          <a:prstGeom prst="rect">
            <a:avLst/>
          </a:prstGeom>
        </p:spPr>
      </p:pic>
      <p:sp>
        <p:nvSpPr>
          <p:cNvPr id="2" name="Title 1"/>
          <p:cNvSpPr>
            <a:spLocks noGrp="1"/>
          </p:cNvSpPr>
          <p:nvPr>
            <p:ph type="title"/>
          </p:nvPr>
        </p:nvSpPr>
        <p:spPr>
          <a:xfrm>
            <a:off x="4571100" y="1587601"/>
            <a:ext cx="4206600" cy="1483548"/>
          </a:xfrm>
        </p:spPr>
        <p:txBody>
          <a:bodyPr/>
          <a:lstStyle>
            <a:lvl1pPr>
              <a:defRPr>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571100" y="37017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6748087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2689912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3" name="Rectangle 2"/>
          <p:cNvSpPr/>
          <p:nvPr userDrawn="1"/>
        </p:nvSpPr>
        <p:spPr>
          <a:xfrm>
            <a:off x="0" y="953691"/>
            <a:ext cx="9144000" cy="418980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1933653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953691"/>
            <a:ext cx="9144000" cy="4189809"/>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7175908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 divider">
    <p:bg>
      <p:bgPr>
        <a:solidFill>
          <a:schemeClr val="bg1"/>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59491F48-5343-D97A-77DF-12F94AA55652}"/>
              </a:ext>
            </a:extLst>
          </p:cNvPr>
          <p:cNvSpPr/>
          <p:nvPr userDrawn="1"/>
        </p:nvSpPr>
        <p:spPr>
          <a:xfrm rot="16200000" flipH="1">
            <a:off x="1125310" y="858550"/>
            <a:ext cx="3064750" cy="4305718"/>
          </a:xfrm>
          <a:prstGeom prst="round1Rect">
            <a:avLst>
              <a:gd name="adj" fmla="val 88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EA7203CD-4E5E-4232-6439-CC5B00CD05FA}"/>
              </a:ext>
            </a:extLst>
          </p:cNvPr>
          <p:cNvSpPr>
            <a:spLocks noGrp="1"/>
          </p:cNvSpPr>
          <p:nvPr>
            <p:ph type="pic" sz="quarter" idx="10" hasCustomPrompt="1"/>
          </p:nvPr>
        </p:nvSpPr>
        <p:spPr>
          <a:xfrm>
            <a:off x="4803228" y="1479033"/>
            <a:ext cx="4153447" cy="3064751"/>
          </a:xfrm>
          <a:prstGeom prst="rect">
            <a:avLst/>
          </a:prstGeom>
        </p:spPr>
        <p:txBody>
          <a:bodyPr tIns="1417320" rIns="457200" bIns="0">
            <a:normAutofit/>
          </a:bodyPr>
          <a:lstStyle>
            <a:lvl1pPr marL="0" indent="0" algn="r">
              <a:buNone/>
              <a:defRPr sz="1200" b="0">
                <a:solidFill>
                  <a:schemeClr val="tx1"/>
                </a:solidFill>
                <a:latin typeface="+mn-lt"/>
                <a:sym typeface="Wingdings" pitchFamily="2" charset="2"/>
              </a:defRPr>
            </a:lvl1pPr>
          </a:lstStyle>
          <a:p>
            <a:r>
              <a:rPr lang="en-US" dirty="0"/>
              <a:t> Click icon to</a:t>
            </a:r>
            <a:br>
              <a:rPr lang="en-US" dirty="0"/>
            </a:br>
            <a:r>
              <a:rPr lang="en-US" dirty="0"/>
              <a:t>add picture</a:t>
            </a:r>
          </a:p>
        </p:txBody>
      </p:sp>
      <p:sp>
        <p:nvSpPr>
          <p:cNvPr id="4" name="Holder 3">
            <a:extLst>
              <a:ext uri="{FF2B5EF4-FFF2-40B4-BE49-F238E27FC236}">
                <a16:creationId xmlns:a16="http://schemas.microsoft.com/office/drawing/2014/main" id="{B691196B-CCCE-18D1-87FE-B5B13CA01105}"/>
              </a:ext>
            </a:extLst>
          </p:cNvPr>
          <p:cNvSpPr>
            <a:spLocks noGrp="1"/>
          </p:cNvSpPr>
          <p:nvPr>
            <p:ph type="subTitle" idx="4"/>
          </p:nvPr>
        </p:nvSpPr>
        <p:spPr>
          <a:xfrm>
            <a:off x="1403082" y="3375022"/>
            <a:ext cx="3101372" cy="184666"/>
          </a:xfrm>
          <a:prstGeom prst="rect">
            <a:avLst/>
          </a:prstGeom>
        </p:spPr>
        <p:txBody>
          <a:bodyPr wrap="square" lIns="0" tIns="0" rIns="0" bIns="0">
            <a:spAutoFit/>
          </a:bodyPr>
          <a:lstStyle>
            <a:lvl1pPr marL="0" indent="0">
              <a:buNone/>
              <a:defRPr sz="1200" b="0" i="0">
                <a:solidFill>
                  <a:schemeClr val="bg2"/>
                </a:solidFill>
                <a:latin typeface="Montserrat"/>
                <a:cs typeface="Montserrat"/>
              </a:defRPr>
            </a:lvl1pPr>
          </a:lstStyle>
          <a:p>
            <a:endParaRPr dirty="0"/>
          </a:p>
        </p:txBody>
      </p:sp>
      <p:sp>
        <p:nvSpPr>
          <p:cNvPr id="5" name="Title 46">
            <a:extLst>
              <a:ext uri="{FF2B5EF4-FFF2-40B4-BE49-F238E27FC236}">
                <a16:creationId xmlns:a16="http://schemas.microsoft.com/office/drawing/2014/main" id="{114966A3-3F54-823B-B358-BC420C4CB173}"/>
              </a:ext>
            </a:extLst>
          </p:cNvPr>
          <p:cNvSpPr>
            <a:spLocks noGrp="1"/>
          </p:cNvSpPr>
          <p:nvPr>
            <p:ph type="title" hasCustomPrompt="1"/>
          </p:nvPr>
        </p:nvSpPr>
        <p:spPr>
          <a:xfrm>
            <a:off x="1409700" y="2341426"/>
            <a:ext cx="3094754" cy="1015663"/>
          </a:xfrm>
        </p:spPr>
        <p:txBody>
          <a:bodyPr wrap="square" anchor="t" anchorCtr="0">
            <a:spAutoFit/>
          </a:bodyPr>
          <a:lstStyle>
            <a:lvl1pPr>
              <a:defRPr sz="2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to add the deck’s divider title. Ideally, keep it under tree lines.</a:t>
            </a:r>
          </a:p>
        </p:txBody>
      </p:sp>
      <p:sp>
        <p:nvSpPr>
          <p:cNvPr id="17" name="Graphic 41">
            <a:extLst>
              <a:ext uri="{FF2B5EF4-FFF2-40B4-BE49-F238E27FC236}">
                <a16:creationId xmlns:a16="http://schemas.microsoft.com/office/drawing/2014/main" id="{932C78E9-A881-FFF6-85D5-61ACDDE55653}"/>
              </a:ext>
            </a:extLst>
          </p:cNvPr>
          <p:cNvSpPr/>
          <p:nvPr userDrawn="1"/>
        </p:nvSpPr>
        <p:spPr>
          <a:xfrm>
            <a:off x="800100" y="1840889"/>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dirty="0"/>
          </a:p>
        </p:txBody>
      </p:sp>
      <p:pic>
        <p:nvPicPr>
          <p:cNvPr id="8" name="Graphic 7">
            <a:extLst>
              <a:ext uri="{FF2B5EF4-FFF2-40B4-BE49-F238E27FC236}">
                <a16:creationId xmlns:a16="http://schemas.microsoft.com/office/drawing/2014/main" id="{B78B6BF8-3C4C-7D86-33B3-FB7E1DD346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
        <p:nvSpPr>
          <p:cNvPr id="9" name="Footer Placeholder 8">
            <a:extLst>
              <a:ext uri="{FF2B5EF4-FFF2-40B4-BE49-F238E27FC236}">
                <a16:creationId xmlns:a16="http://schemas.microsoft.com/office/drawing/2014/main" id="{99D1A39E-CF5A-9D42-5A9D-CD4FBD1B18B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74A7B58-0714-3639-28FE-4254DAADF429}"/>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39281870"/>
      </p:ext>
    </p:extLst>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pos="888" userDrawn="1">
          <p15:clr>
            <a:srgbClr val="FBAE40"/>
          </p15:clr>
        </p15:guide>
        <p15:guide id="4" orient="horz" pos="1536" userDrawn="1">
          <p15:clr>
            <a:srgbClr val="FBAE40"/>
          </p15:clr>
        </p15:guide>
        <p15:guide id="5" pos="31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 only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p:nvPr>
        </p:nvSpPr>
        <p:spPr>
          <a:xfrm>
            <a:off x="317500" y="860213"/>
            <a:ext cx="6938064" cy="3858091"/>
          </a:xfrm>
        </p:spPr>
        <p:txBody>
          <a:bodyPr/>
          <a:lstStyle>
            <a:lvl1pPr marL="122238" indent="-122238">
              <a:tabLst/>
              <a:defRPr/>
            </a:lvl1pPr>
            <a:lvl2pPr marL="288925" indent="-166688">
              <a:tabLst/>
              <a:defRPr/>
            </a:lvl2pPr>
            <a:lvl3pPr marL="463550" indent="-166688">
              <a:tabLst/>
              <a:defRPr/>
            </a:lvl3pPr>
          </a:lstStyle>
          <a:p>
            <a:pPr lvl="0"/>
            <a:r>
              <a:rPr lang="en-US" dirty="0"/>
              <a:t>Click to edit Master text styles</a:t>
            </a:r>
          </a:p>
          <a:p>
            <a:pPr lvl="1"/>
            <a:r>
              <a:rPr lang="en-US" dirty="0"/>
              <a:t>Second level</a:t>
            </a:r>
          </a:p>
          <a:p>
            <a:pPr lvl="2"/>
            <a:r>
              <a:rPr lang="en-US" dirty="0"/>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dirty="0"/>
              <a:t>Click to edit title style, ideally one line</a:t>
            </a:r>
          </a:p>
        </p:txBody>
      </p:sp>
      <p:sp>
        <p:nvSpPr>
          <p:cNvPr id="11" name="Footer Placeholder 10">
            <a:extLst>
              <a:ext uri="{FF2B5EF4-FFF2-40B4-BE49-F238E27FC236}">
                <a16:creationId xmlns:a16="http://schemas.microsoft.com/office/drawing/2014/main" id="{AD51DDBE-C133-A808-8365-386DDB5334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25955DC4-43CB-8C56-6D3B-05C4DB4A2501}"/>
              </a:ext>
            </a:extLst>
          </p:cNvPr>
          <p:cNvSpPr>
            <a:spLocks noGrp="1"/>
          </p:cNvSpPr>
          <p:nvPr>
            <p:ph type="sldNum" sz="quarter" idx="14"/>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0669990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 1 image + 2 columns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hasCustomPrompt="1"/>
          </p:nvPr>
        </p:nvSpPr>
        <p:spPr>
          <a:xfrm>
            <a:off x="3034748" y="1127091"/>
            <a:ext cx="6109252" cy="3285884"/>
          </a:xfrm>
          <a:solidFill>
            <a:schemeClr val="bg2"/>
          </a:solidFill>
        </p:spPr>
        <p:txBody>
          <a:bodyPr lIns="731520" tIns="365760" rIns="365760" numCol="2" spcCol="274320"/>
          <a:lstStyle>
            <a:lvl1pPr marL="122238" indent="-122238">
              <a:tabLst/>
              <a:defRPr>
                <a:solidFill>
                  <a:schemeClr val="accent1"/>
                </a:solidFill>
              </a:defRPr>
            </a:lvl1pPr>
            <a:lvl2pPr marL="288925" indent="-166688">
              <a:tabLst/>
              <a:defRPr>
                <a:solidFill>
                  <a:schemeClr val="bg1"/>
                </a:solidFill>
              </a:defRPr>
            </a:lvl2pPr>
            <a:lvl3pPr marL="463550" indent="-166688">
              <a:tabLst/>
              <a:defRPr>
                <a:solidFill>
                  <a:schemeClr val="bg1"/>
                </a:solidFill>
              </a:defRPr>
            </a:lvl3pPr>
          </a:lstStyle>
          <a:p>
            <a:pPr lvl="0"/>
            <a:r>
              <a:rPr lang="en-US" dirty="0"/>
              <a:t>Click to edit 2 columns text style</a:t>
            </a:r>
          </a:p>
          <a:p>
            <a:pPr lvl="1"/>
            <a:r>
              <a:rPr lang="en-US" dirty="0"/>
              <a:t>Second level</a:t>
            </a:r>
          </a:p>
          <a:p>
            <a:pPr lvl="2"/>
            <a:r>
              <a:rPr lang="en-US" dirty="0"/>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dirty="0"/>
              <a:t>Click to edit title style, ideally one line</a:t>
            </a:r>
          </a:p>
        </p:txBody>
      </p:sp>
      <p:sp>
        <p:nvSpPr>
          <p:cNvPr id="2" name="Picture Placeholder 10">
            <a:extLst>
              <a:ext uri="{FF2B5EF4-FFF2-40B4-BE49-F238E27FC236}">
                <a16:creationId xmlns:a16="http://schemas.microsoft.com/office/drawing/2014/main" id="{6E12CF0C-5433-3E01-2486-C99B2024B030}"/>
              </a:ext>
            </a:extLst>
          </p:cNvPr>
          <p:cNvSpPr>
            <a:spLocks noGrp="1"/>
          </p:cNvSpPr>
          <p:nvPr>
            <p:ph type="pic" sz="quarter" idx="30" hasCustomPrompt="1"/>
          </p:nvPr>
        </p:nvSpPr>
        <p:spPr>
          <a:xfrm>
            <a:off x="304800" y="1131882"/>
            <a:ext cx="3101009" cy="3281803"/>
          </a:xfrm>
          <a:prstGeom prst="round1Rect">
            <a:avLst>
              <a:gd name="adj" fmla="val 9829"/>
            </a:avLst>
          </a:prstGeom>
          <a:solidFill>
            <a:schemeClr val="bg1"/>
          </a:solidFill>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 name="Footer Placeholder 2">
            <a:extLst>
              <a:ext uri="{FF2B5EF4-FFF2-40B4-BE49-F238E27FC236}">
                <a16:creationId xmlns:a16="http://schemas.microsoft.com/office/drawing/2014/main" id="{29F2003D-4C64-8835-AFF6-775359E9062D}"/>
              </a:ext>
            </a:extLst>
          </p:cNvPr>
          <p:cNvSpPr>
            <a:spLocks noGrp="1"/>
          </p:cNvSpPr>
          <p:nvPr>
            <p:ph type="ftr" sz="quarter" idx="31"/>
          </p:nvPr>
        </p:nvSpPr>
        <p:spPr/>
        <p:txBody>
          <a:bodyPr/>
          <a:lstStyle/>
          <a:p>
            <a:endParaRPr lang="en-US" dirty="0"/>
          </a:p>
        </p:txBody>
      </p:sp>
      <p:sp>
        <p:nvSpPr>
          <p:cNvPr id="5" name="Slide Number Placeholder 4">
            <a:extLst>
              <a:ext uri="{FF2B5EF4-FFF2-40B4-BE49-F238E27FC236}">
                <a16:creationId xmlns:a16="http://schemas.microsoft.com/office/drawing/2014/main" id="{B78A2213-8ABC-B321-226D-078E30B6BB6E}"/>
              </a:ext>
            </a:extLst>
          </p:cNvPr>
          <p:cNvSpPr>
            <a:spLocks noGrp="1"/>
          </p:cNvSpPr>
          <p:nvPr>
            <p:ph type="sldNum" sz="quarter" idx="3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42755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 3 text columns (green)">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dirty="0"/>
              <a:t>Click to edit title style, ideally one line</a:t>
            </a:r>
          </a:p>
        </p:txBody>
      </p:sp>
      <p:sp>
        <p:nvSpPr>
          <p:cNvPr id="11" name="Footer Placeholder 10">
            <a:extLst>
              <a:ext uri="{FF2B5EF4-FFF2-40B4-BE49-F238E27FC236}">
                <a16:creationId xmlns:a16="http://schemas.microsoft.com/office/drawing/2014/main" id="{CC087B38-9D16-4F9D-5044-B83D7E01981F}"/>
              </a:ext>
            </a:extLst>
          </p:cNvPr>
          <p:cNvSpPr>
            <a:spLocks noGrp="1"/>
          </p:cNvSpPr>
          <p:nvPr>
            <p:ph type="ftr" sz="quarter" idx="27"/>
          </p:nvPr>
        </p:nvSpPr>
        <p:spPr/>
        <p:txBody>
          <a:bodyPr/>
          <a:lstStyle/>
          <a:p>
            <a:endParaRPr lang="en-US" dirty="0"/>
          </a:p>
        </p:txBody>
      </p:sp>
      <p:sp>
        <p:nvSpPr>
          <p:cNvPr id="12" name="Slide Number Placeholder 11">
            <a:extLst>
              <a:ext uri="{FF2B5EF4-FFF2-40B4-BE49-F238E27FC236}">
                <a16:creationId xmlns:a16="http://schemas.microsoft.com/office/drawing/2014/main" id="{C48AEEBD-B06B-BB9B-443A-F5ED451AA1E1}"/>
              </a:ext>
            </a:extLst>
          </p:cNvPr>
          <p:cNvSpPr>
            <a:spLocks noGrp="1"/>
          </p:cNvSpPr>
          <p:nvPr>
            <p:ph type="sldNum" sz="quarter" idx="28"/>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 3 text columns (colore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dirty="0"/>
              <a:t>Click to edit title style, ideally one line</a:t>
            </a:r>
          </a:p>
        </p:txBody>
      </p:sp>
      <p:sp>
        <p:nvSpPr>
          <p:cNvPr id="3" name="Footer Placeholder 2">
            <a:extLst>
              <a:ext uri="{FF2B5EF4-FFF2-40B4-BE49-F238E27FC236}">
                <a16:creationId xmlns:a16="http://schemas.microsoft.com/office/drawing/2014/main" id="{CC4EA4DB-0C3E-EA42-8945-72BFB6AB26C4}"/>
              </a:ext>
            </a:extLst>
          </p:cNvPr>
          <p:cNvSpPr>
            <a:spLocks noGrp="1"/>
          </p:cNvSpPr>
          <p:nvPr>
            <p:ph type="ftr" sz="quarter" idx="27"/>
          </p:nvPr>
        </p:nvSpPr>
        <p:spPr/>
        <p:txBody>
          <a:bodyPr/>
          <a:lstStyle/>
          <a:p>
            <a:endParaRPr lang="en-US" dirty="0"/>
          </a:p>
        </p:txBody>
      </p:sp>
      <p:sp>
        <p:nvSpPr>
          <p:cNvPr id="4" name="Slide Number Placeholder 3">
            <a:extLst>
              <a:ext uri="{FF2B5EF4-FFF2-40B4-BE49-F238E27FC236}">
                <a16:creationId xmlns:a16="http://schemas.microsoft.com/office/drawing/2014/main" id="{2FC289D5-4CB0-B96F-74BB-A9249E120B51}"/>
              </a:ext>
            </a:extLst>
          </p:cNvPr>
          <p:cNvSpPr>
            <a:spLocks noGrp="1"/>
          </p:cNvSpPr>
          <p:nvPr>
            <p:ph type="sldNum" sz="quarter" idx="28"/>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0046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dirty="0"/>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9" name="Footer Placeholder 8">
            <a:extLst>
              <a:ext uri="{FF2B5EF4-FFF2-40B4-BE49-F238E27FC236}">
                <a16:creationId xmlns:a16="http://schemas.microsoft.com/office/drawing/2014/main" id="{E359564D-7DFA-1962-ECF4-3DEAE02EDD5A}"/>
              </a:ext>
            </a:extLst>
          </p:cNvPr>
          <p:cNvSpPr>
            <a:spLocks noGrp="1"/>
          </p:cNvSpPr>
          <p:nvPr>
            <p:ph type="ftr" sz="quarter" idx="32"/>
          </p:nvPr>
        </p:nvSpPr>
        <p:spPr/>
        <p:txBody>
          <a:bodyPr/>
          <a:lstStyle/>
          <a:p>
            <a:endParaRPr lang="en-US" dirty="0"/>
          </a:p>
        </p:txBody>
      </p:sp>
      <p:sp>
        <p:nvSpPr>
          <p:cNvPr id="10" name="Slide Number Placeholder 9">
            <a:extLst>
              <a:ext uri="{FF2B5EF4-FFF2-40B4-BE49-F238E27FC236}">
                <a16:creationId xmlns:a16="http://schemas.microsoft.com/office/drawing/2014/main" id="{F02AB65F-C817-D1F6-A0AD-9802D103FDCC}"/>
              </a:ext>
            </a:extLst>
          </p:cNvPr>
          <p:cNvSpPr>
            <a:spLocks noGrp="1"/>
          </p:cNvSpPr>
          <p:nvPr>
            <p:ph type="sldNum" sz="quarter" idx="33"/>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1310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dirty="0"/>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1" name="Footer Placeholder 10">
            <a:extLst>
              <a:ext uri="{FF2B5EF4-FFF2-40B4-BE49-F238E27FC236}">
                <a16:creationId xmlns:a16="http://schemas.microsoft.com/office/drawing/2014/main" id="{5CAA5C39-3B49-F48F-998B-99F3F6A9B27C}"/>
              </a:ext>
            </a:extLst>
          </p:cNvPr>
          <p:cNvSpPr>
            <a:spLocks noGrp="1"/>
          </p:cNvSpPr>
          <p:nvPr>
            <p:ph type="ftr" sz="quarter" idx="32"/>
          </p:nvPr>
        </p:nvSpPr>
        <p:spPr/>
        <p:txBody>
          <a:bodyPr/>
          <a:lstStyle/>
          <a:p>
            <a:endParaRPr lang="en-US" dirty="0"/>
          </a:p>
        </p:txBody>
      </p:sp>
      <p:sp>
        <p:nvSpPr>
          <p:cNvPr id="12" name="Slide Number Placeholder 11">
            <a:extLst>
              <a:ext uri="{FF2B5EF4-FFF2-40B4-BE49-F238E27FC236}">
                <a16:creationId xmlns:a16="http://schemas.microsoft.com/office/drawing/2014/main" id="{68F56D8A-6646-C79A-3E43-E1CFD674DDB9}"/>
              </a:ext>
            </a:extLst>
          </p:cNvPr>
          <p:cNvSpPr>
            <a:spLocks noGrp="1"/>
          </p:cNvSpPr>
          <p:nvPr>
            <p:ph type="sldNum" sz="quarter" idx="33"/>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5606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 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A7047E-EAE2-4512-87FB-EEA6AEC12441}"/>
              </a:ext>
            </a:extLst>
          </p:cNvPr>
          <p:cNvSpPr>
            <a:spLocks noGrp="1"/>
          </p:cNvSpPr>
          <p:nvPr>
            <p:ph type="sldNum" sz="quarter" idx="11"/>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9695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A23B746-0B64-7AC9-1C04-369DE792B027}"/>
              </a:ext>
            </a:extLst>
          </p:cNvPr>
          <p:cNvSpPr/>
          <p:nvPr userDrawn="1"/>
        </p:nvSpPr>
        <p:spPr>
          <a:xfrm>
            <a:off x="-1" y="5022556"/>
            <a:ext cx="9143999" cy="1209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7">
            <a:extLst>
              <a:ext uri="{FF2B5EF4-FFF2-40B4-BE49-F238E27FC236}">
                <a16:creationId xmlns:a16="http://schemas.microsoft.com/office/drawing/2014/main" id="{4567C233-C27F-29E9-4121-E431C70061FD}"/>
              </a:ext>
            </a:extLst>
          </p:cNvPr>
          <p:cNvSpPr>
            <a:spLocks noGrp="1"/>
          </p:cNvSpPr>
          <p:nvPr>
            <p:ph type="title"/>
          </p:nvPr>
        </p:nvSpPr>
        <p:spPr>
          <a:xfrm>
            <a:off x="317499" y="218414"/>
            <a:ext cx="6938065" cy="442425"/>
          </a:xfrm>
          <a:prstGeom prst="rect">
            <a:avLst/>
          </a:prstGeom>
        </p:spPr>
        <p:txBody>
          <a:bodyPr vert="horz" lIns="0" tIns="45720" rIns="91440" bIns="45720" rtlCol="0" anchor="ctr">
            <a:noAutofit/>
          </a:bodyPr>
          <a:lstStyle/>
          <a:p>
            <a:r>
              <a:rPr lang="en-US" dirty="0"/>
              <a:t>Click to edit title style, ideally one line</a:t>
            </a:r>
          </a:p>
        </p:txBody>
      </p:sp>
      <p:sp>
        <p:nvSpPr>
          <p:cNvPr id="21" name="Text Placeholder 20">
            <a:extLst>
              <a:ext uri="{FF2B5EF4-FFF2-40B4-BE49-F238E27FC236}">
                <a16:creationId xmlns:a16="http://schemas.microsoft.com/office/drawing/2014/main" id="{48BE3AC7-2CF4-36A6-D5BE-EA980A428027}"/>
              </a:ext>
            </a:extLst>
          </p:cNvPr>
          <p:cNvSpPr>
            <a:spLocks noGrp="1"/>
          </p:cNvSpPr>
          <p:nvPr>
            <p:ph type="body" idx="1"/>
          </p:nvPr>
        </p:nvSpPr>
        <p:spPr>
          <a:xfrm>
            <a:off x="317500" y="860212"/>
            <a:ext cx="6938064" cy="3858091"/>
          </a:xfrm>
          <a:prstGeom prst="rect">
            <a:avLst/>
          </a:prstGeom>
        </p:spPr>
        <p:txBody>
          <a:bodyPr vert="horz" lIns="0" tIns="45720" rIns="91440" bIns="45720" rtlCol="0">
            <a:normAutofit/>
          </a:bodyPr>
          <a:lstStyle/>
          <a:p>
            <a:pPr lvl="0"/>
            <a:r>
              <a:rPr lang="en-US" dirty="0"/>
              <a:t>Click to edit Master text styles</a:t>
            </a:r>
          </a:p>
          <a:p>
            <a:pPr marL="288925" lvl="1" indent="-166688">
              <a:buFont typeface="Arial" panose="020B0604020202020204" pitchFamily="34" charset="0"/>
              <a:buChar char="•"/>
              <a:tabLst/>
            </a:pPr>
            <a:r>
              <a:rPr lang="en-US" dirty="0"/>
              <a:t>Second level</a:t>
            </a:r>
          </a:p>
          <a:p>
            <a:pPr marL="463550" lvl="2" indent="-166688">
              <a:buFont typeface="Arial" panose="020B0604020202020204" pitchFamily="34" charset="0"/>
              <a:buChar char="•"/>
              <a:tabLst/>
            </a:pPr>
            <a:r>
              <a:rPr lang="en-US" dirty="0"/>
              <a:t>Third level</a:t>
            </a:r>
          </a:p>
        </p:txBody>
      </p:sp>
      <p:sp>
        <p:nvSpPr>
          <p:cNvPr id="4" name="Holder 4"/>
          <p:cNvSpPr>
            <a:spLocks noGrp="1"/>
          </p:cNvSpPr>
          <p:nvPr>
            <p:ph type="ftr" sz="quarter" idx="5"/>
          </p:nvPr>
        </p:nvSpPr>
        <p:spPr>
          <a:xfrm>
            <a:off x="317499" y="4862112"/>
            <a:ext cx="7801765" cy="123111"/>
          </a:xfrm>
          <a:prstGeom prst="rect">
            <a:avLst/>
          </a:prstGeom>
        </p:spPr>
        <p:txBody>
          <a:bodyPr wrap="square" lIns="0" tIns="0" rIns="0" bIns="0" anchor="b" anchorCtr="0">
            <a:spAutoFit/>
          </a:bodyPr>
          <a:lstStyle>
            <a:lvl1pPr algn="l">
              <a:defRPr sz="800">
                <a:solidFill>
                  <a:schemeClr val="bg2"/>
                </a:solidFill>
                <a:latin typeface="Montserrat" pitchFamily="2" charset="77"/>
              </a:defRPr>
            </a:lvl1pPr>
          </a:lstStyle>
          <a:p>
            <a:endParaRPr lang="en-US" dirty="0"/>
          </a:p>
        </p:txBody>
      </p:sp>
      <p:sp>
        <p:nvSpPr>
          <p:cNvPr id="6" name="Holder 6"/>
          <p:cNvSpPr>
            <a:spLocks noGrp="1"/>
          </p:cNvSpPr>
          <p:nvPr>
            <p:ph type="sldNum" sz="quarter" idx="7"/>
          </p:nvPr>
        </p:nvSpPr>
        <p:spPr>
          <a:xfrm>
            <a:off x="8866537" y="4872327"/>
            <a:ext cx="173925" cy="160388"/>
          </a:xfrm>
          <a:prstGeom prst="rect">
            <a:avLst/>
          </a:prstGeom>
        </p:spPr>
        <p:txBody>
          <a:bodyPr wrap="square" lIns="0" tIns="0" rIns="0" bIns="0" anchor="ctr" anchorCtr="0">
            <a:noAutofit/>
          </a:bodyPr>
          <a:lstStyle>
            <a:lvl1pPr algn="ctr">
              <a:defRPr sz="700">
                <a:solidFill>
                  <a:schemeClr val="bg2"/>
                </a:solidFill>
                <a:latin typeface="Montserrat Light" panose="020F0502020204030204" pitchFamily="2" charset="0"/>
              </a:defRPr>
            </a:lvl1pPr>
          </a:lstStyle>
          <a:p>
            <a:fld id="{B6F15528-21DE-4FAA-801E-634DDDAF4B2B}" type="slidenum">
              <a:rPr lang="en-US" smtClean="0"/>
              <a:pPr/>
              <a:t>‹#›</a:t>
            </a:fld>
            <a:endParaRPr lang="en-US" dirty="0"/>
          </a:p>
        </p:txBody>
      </p:sp>
      <p:pic>
        <p:nvPicPr>
          <p:cNvPr id="27" name="Graphic 26">
            <a:extLst>
              <a:ext uri="{FF2B5EF4-FFF2-40B4-BE49-F238E27FC236}">
                <a16:creationId xmlns:a16="http://schemas.microsoft.com/office/drawing/2014/main" id="{D4E354C9-092A-0BF2-FD23-9DAF2BF000B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750031" y="310296"/>
            <a:ext cx="1203469" cy="350543"/>
          </a:xfrm>
          <a:prstGeom prst="rect">
            <a:avLst/>
          </a:prstGeom>
        </p:spPr>
      </p:pic>
      <p:cxnSp>
        <p:nvCxnSpPr>
          <p:cNvPr id="5" name="Straight Connector 4">
            <a:extLst>
              <a:ext uri="{FF2B5EF4-FFF2-40B4-BE49-F238E27FC236}">
                <a16:creationId xmlns:a16="http://schemas.microsoft.com/office/drawing/2014/main" id="{A5A0E356-F344-179B-8539-AFB56DDDB1B5}"/>
              </a:ext>
            </a:extLst>
          </p:cNvPr>
          <p:cNvCxnSpPr>
            <a:cxnSpLocks/>
          </p:cNvCxnSpPr>
          <p:nvPr userDrawn="1"/>
        </p:nvCxnSpPr>
        <p:spPr>
          <a:xfrm flipH="1">
            <a:off x="317500" y="660839"/>
            <a:ext cx="6938064" cy="0"/>
          </a:xfrm>
          <a:prstGeom prst="line">
            <a:avLst/>
          </a:prstGeom>
          <a:ln w="9525" cap="rnd">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343616-324A-08FF-0D52-444659D3FC64}"/>
              </a:ext>
            </a:extLst>
          </p:cNvPr>
          <p:cNvCxnSpPr>
            <a:cxnSpLocks/>
          </p:cNvCxnSpPr>
          <p:nvPr userDrawn="1"/>
        </p:nvCxnSpPr>
        <p:spPr>
          <a:xfrm flipV="1">
            <a:off x="8953500" y="4981916"/>
            <a:ext cx="0" cy="109173"/>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73" r:id="rId4"/>
    <p:sldLayoutId id="2147483662" r:id="rId5"/>
    <p:sldLayoutId id="2147483674" r:id="rId6"/>
    <p:sldLayoutId id="2147483672" r:id="rId7"/>
    <p:sldLayoutId id="2147483669" r:id="rId8"/>
    <p:sldLayoutId id="2147483670" r:id="rId9"/>
    <p:sldLayoutId id="2147483671" r:id="rId10"/>
  </p:sldLayoutIdLst>
  <p:hf hdr="0" dt="0"/>
  <p:txStyles>
    <p:titleStyle>
      <a:lvl1pPr>
        <a:defRPr sz="2400" b="0">
          <a:latin typeface="+mn-lt"/>
          <a:ea typeface="+mj-ea"/>
          <a:cs typeface="+mj-cs"/>
        </a:defRPr>
      </a:lvl1pPr>
    </p:titleStyle>
    <p:bodyStyle>
      <a:lvl1pPr marL="122238" indent="-122238">
        <a:buFont typeface="Arial" panose="020B0604020202020204" pitchFamily="34" charset="0"/>
        <a:buChar char="•"/>
        <a:tabLst/>
        <a:defRPr lang="en-US" sz="1400" b="1" dirty="0">
          <a:solidFill>
            <a:schemeClr val="tx2"/>
          </a:solidFill>
          <a:latin typeface="+mj-lt"/>
          <a:ea typeface="+mn-ea"/>
          <a:cs typeface="+mn-cs"/>
        </a:defRPr>
      </a:lvl1pPr>
      <a:lvl2pPr marL="293687" indent="-171450">
        <a:buFont typeface="Arial" panose="020B0604020202020204" pitchFamily="34" charset="0"/>
        <a:buChar char="•"/>
        <a:tabLst/>
        <a:defRPr lang="en-US" sz="1200" dirty="0">
          <a:latin typeface="+mn-lt"/>
          <a:ea typeface="+mn-ea"/>
          <a:cs typeface="+mn-cs"/>
        </a:defRPr>
      </a:lvl2pPr>
      <a:lvl3pPr marL="468312" indent="-171450">
        <a:buFont typeface="Arial" panose="020B0604020202020204" pitchFamily="34" charset="0"/>
        <a:buChar char="•"/>
        <a:tabLst/>
        <a:defRPr lang="en-US" sz="1100" dirty="0">
          <a:latin typeface="Montserrat Light" panose="00000400000000000000" pitchFamily="2" charset="0"/>
          <a:ea typeface="+mn-ea"/>
          <a:cs typeface="+mn-cs"/>
        </a:defRPr>
      </a:lvl3pPr>
      <a:lvl4pPr marL="520700" indent="-176213">
        <a:buFont typeface="Arial" panose="020B0604020202020204" pitchFamily="34" charset="0"/>
        <a:buChar char="•"/>
        <a:tabLst/>
        <a:defRPr sz="1100">
          <a:latin typeface="Montserrat Light" panose="00000400000000000000" pitchFamily="2" charset="0"/>
          <a:ea typeface="+mn-ea"/>
          <a:cs typeface="+mn-cs"/>
        </a:defRPr>
      </a:lvl4pPr>
      <a:lvl5pPr marL="1117488" indent="-285750">
        <a:buFont typeface="Arial" panose="020B0604020202020204" pitchFamily="34" charset="0"/>
        <a:buChar char="•"/>
        <a:defRPr sz="1600">
          <a:latin typeface="Montserrat" pitchFamily="2" charset="77"/>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extLst>
    <p:ext uri="{27BBF7A9-308A-43DC-89C8-2F10F3537804}">
      <p15:sldGuideLst xmlns:p15="http://schemas.microsoft.com/office/powerpoint/2012/main">
        <p15:guide id="4" orient="horz" pos="124" userDrawn="1">
          <p15:clr>
            <a:srgbClr val="F26B43"/>
          </p15:clr>
        </p15:guide>
        <p15:guide id="5" pos="5640" userDrawn="1">
          <p15:clr>
            <a:srgbClr val="F26B43"/>
          </p15:clr>
        </p15:guide>
        <p15:guide id="6" orient="horz" pos="3108" userDrawn="1">
          <p15:clr>
            <a:srgbClr val="F26B43"/>
          </p15:clr>
        </p15:guide>
        <p15:guide id="7" pos="1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2214" y="265000"/>
            <a:ext cx="4347178" cy="438848"/>
          </a:xfrm>
          <a:prstGeom prst="rect">
            <a:avLst/>
          </a:prstGeom>
        </p:spPr>
      </p:pic>
      <p:sp>
        <p:nvSpPr>
          <p:cNvPr id="2" name="Title Placeholder 1"/>
          <p:cNvSpPr>
            <a:spLocks noGrp="1"/>
          </p:cNvSpPr>
          <p:nvPr>
            <p:ph type="title"/>
          </p:nvPr>
        </p:nvSpPr>
        <p:spPr>
          <a:xfrm>
            <a:off x="364500" y="1587601"/>
            <a:ext cx="4421192" cy="1483548"/>
          </a:xfrm>
          <a:prstGeom prst="rect">
            <a:avLst/>
          </a:prstGeom>
        </p:spPr>
        <p:txBody>
          <a:bodyPr vert="horz" wrap="square" lIns="91440" tIns="45720" rIns="91440" bIns="45720" rtlCol="0" anchor="t" anchorCtr="0">
            <a:spAutoFit/>
          </a:bodyPr>
          <a:lstStyle/>
          <a:p>
            <a:r>
              <a:rPr lang="en-GB"/>
              <a:t>Click to edit Master title style</a:t>
            </a:r>
            <a:endParaRPr lang="en-US"/>
          </a:p>
        </p:txBody>
      </p:sp>
      <p:sp>
        <p:nvSpPr>
          <p:cNvPr id="3" name="Text Placeholder 2"/>
          <p:cNvSpPr>
            <a:spLocks noGrp="1"/>
          </p:cNvSpPr>
          <p:nvPr>
            <p:ph type="body" idx="1"/>
          </p:nvPr>
        </p:nvSpPr>
        <p:spPr>
          <a:xfrm>
            <a:off x="364500" y="3701700"/>
            <a:ext cx="4206600" cy="323165"/>
          </a:xfrm>
          <a:prstGeom prst="rect">
            <a:avLst/>
          </a:prstGeom>
        </p:spPr>
        <p:txBody>
          <a:bodyPr vert="horz" lIns="91440" tIns="45720" rIns="91440" bIns="45720" rtlCol="0">
            <a:spAutoFit/>
          </a:bodyPr>
          <a:lstStyle/>
          <a:p>
            <a:pPr lvl="0"/>
            <a:r>
              <a:rPr lang="en-GB"/>
              <a:t>Click to edit Master text styles</a:t>
            </a:r>
          </a:p>
        </p:txBody>
      </p:sp>
      <p:sp>
        <p:nvSpPr>
          <p:cNvPr id="20" name="Rectangle 19"/>
          <p:cNvSpPr/>
          <p:nvPr userDrawn="1"/>
        </p:nvSpPr>
        <p:spPr>
          <a:xfrm>
            <a:off x="0" y="956046"/>
            <a:ext cx="9144000" cy="3428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0723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685800" rtl="0" eaLnBrk="1" latinLnBrk="0" hangingPunct="1">
        <a:lnSpc>
          <a:spcPts val="3600"/>
        </a:lnSpc>
        <a:spcBef>
          <a:spcPct val="0"/>
        </a:spcBef>
        <a:buNone/>
        <a:defRPr sz="3600" b="1" i="0" kern="1200">
          <a:solidFill>
            <a:srgbClr val="112643"/>
          </a:solidFill>
          <a:latin typeface="Arial Black" charset="0"/>
          <a:ea typeface="Arial Black" charset="0"/>
          <a:cs typeface="Arial Black" charset="0"/>
        </a:defRPr>
      </a:lvl1pPr>
    </p:titleStyle>
    <p:bodyStyle>
      <a:lvl1pPr marL="0" indent="0" algn="l" defTabSz="685800" rtl="0" eaLnBrk="1" latinLnBrk="0" hangingPunct="1">
        <a:lnSpc>
          <a:spcPct val="100000"/>
        </a:lnSpc>
        <a:spcBef>
          <a:spcPts val="0"/>
        </a:spcBef>
        <a:buFont typeface="Arial"/>
        <a:buNone/>
        <a:defRPr sz="1500" b="1" i="0" kern="1200">
          <a:solidFill>
            <a:srgbClr val="112643"/>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hop.cafod.org.uk/collections/frontpage/products/primary-re-poster-s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shop.cafod.org.uk/collections/frontpage/products/primary-re-poster-se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732416D-D3C8-5295-008A-D2FE03F9AD38}"/>
              </a:ext>
            </a:extLst>
          </p:cNvPr>
          <p:cNvSpPr>
            <a:spLocks noGrp="1"/>
          </p:cNvSpPr>
          <p:nvPr>
            <p:ph type="body" sz="quarter" idx="12"/>
          </p:nvPr>
        </p:nvSpPr>
        <p:spPr/>
        <p:txBody>
          <a:bodyPr/>
          <a:lstStyle/>
          <a:p>
            <a:pPr marL="0" indent="0">
              <a:buNone/>
            </a:pPr>
            <a:endParaRPr lang="en-US" dirty="0"/>
          </a:p>
        </p:txBody>
      </p:sp>
      <p:sp>
        <p:nvSpPr>
          <p:cNvPr id="16" name="Subtitle 15">
            <a:extLst>
              <a:ext uri="{FF2B5EF4-FFF2-40B4-BE49-F238E27FC236}">
                <a16:creationId xmlns:a16="http://schemas.microsoft.com/office/drawing/2014/main" id="{D1CA67B0-E7BE-DF3F-E9CF-0ED91FE7C46A}"/>
              </a:ext>
            </a:extLst>
          </p:cNvPr>
          <p:cNvSpPr>
            <a:spLocks noGrp="1"/>
          </p:cNvSpPr>
          <p:nvPr>
            <p:ph type="subTitle" idx="4"/>
          </p:nvPr>
        </p:nvSpPr>
        <p:spPr>
          <a:xfrm>
            <a:off x="1107806" y="2934362"/>
            <a:ext cx="3048297" cy="615553"/>
          </a:xfrm>
        </p:spPr>
        <p:txBody>
          <a:bodyPr>
            <a:spAutoFit/>
          </a:bodyPr>
          <a:lstStyle/>
          <a:p>
            <a:r>
              <a:rPr lang="en-US" sz="2000" dirty="0">
                <a:latin typeface="+mn-lt"/>
              </a:rPr>
              <a:t>Branch 1: Creation </a:t>
            </a:r>
            <a:br>
              <a:rPr lang="en-US" sz="2000" dirty="0">
                <a:latin typeface="+mn-lt"/>
              </a:rPr>
            </a:br>
            <a:r>
              <a:rPr lang="en-US" sz="2000" dirty="0">
                <a:latin typeface="+mn-lt"/>
              </a:rPr>
              <a:t>and Covenant</a:t>
            </a:r>
          </a:p>
        </p:txBody>
      </p:sp>
      <p:sp>
        <p:nvSpPr>
          <p:cNvPr id="6" name="Title 5">
            <a:extLst>
              <a:ext uri="{FF2B5EF4-FFF2-40B4-BE49-F238E27FC236}">
                <a16:creationId xmlns:a16="http://schemas.microsoft.com/office/drawing/2014/main" id="{B1CFE4D3-A9DF-8B9E-98A8-4CCC519FB5FC}"/>
              </a:ext>
            </a:extLst>
          </p:cNvPr>
          <p:cNvSpPr>
            <a:spLocks noGrp="1"/>
          </p:cNvSpPr>
          <p:nvPr>
            <p:ph type="title"/>
          </p:nvPr>
        </p:nvSpPr>
        <p:spPr>
          <a:xfrm>
            <a:off x="1107806" y="1404872"/>
            <a:ext cx="3048297" cy="1338828"/>
          </a:xfrm>
        </p:spPr>
        <p:txBody>
          <a:bodyPr/>
          <a:lstStyle/>
          <a:p>
            <a:r>
              <a:rPr lang="en-US" sz="2800" dirty="0"/>
              <a:t>Year 3</a:t>
            </a:r>
            <a:br>
              <a:rPr lang="en-US" sz="2800" dirty="0"/>
            </a:br>
            <a:r>
              <a:rPr lang="en-US" sz="2800" dirty="0"/>
              <a:t>RED poster activities </a:t>
            </a:r>
          </a:p>
        </p:txBody>
      </p:sp>
      <p:pic>
        <p:nvPicPr>
          <p:cNvPr id="53" name="Picture Placeholder 52">
            <a:extLst>
              <a:ext uri="{FF2B5EF4-FFF2-40B4-BE49-F238E27FC236}">
                <a16:creationId xmlns:a16="http://schemas.microsoft.com/office/drawing/2014/main" id="{9674CDB9-2F2C-54AC-D2DF-EB8249C8B4A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703" t="16322" r="3303" b="10835"/>
          <a:stretch/>
        </p:blipFill>
        <p:spPr>
          <a:xfrm>
            <a:off x="4332775" y="1404872"/>
            <a:ext cx="4436864" cy="3738628"/>
          </a:xfrm>
        </p:spPr>
      </p:pic>
      <p:sp>
        <p:nvSpPr>
          <p:cNvPr id="8" name="Title 3">
            <a:extLst>
              <a:ext uri="{FF2B5EF4-FFF2-40B4-BE49-F238E27FC236}">
                <a16:creationId xmlns:a16="http://schemas.microsoft.com/office/drawing/2014/main" id="{F3CCF778-9BD3-ACE3-17EE-518D27A1C314}"/>
              </a:ext>
            </a:extLst>
          </p:cNvPr>
          <p:cNvSpPr txBox="1">
            <a:spLocks/>
          </p:cNvSpPr>
          <p:nvPr/>
        </p:nvSpPr>
        <p:spPr>
          <a:xfrm>
            <a:off x="282649" y="4582555"/>
            <a:ext cx="5274635" cy="784830"/>
          </a:xfrm>
          <a:prstGeom prst="rect">
            <a:avLst/>
          </a:prstGeom>
        </p:spPr>
        <p:txBody>
          <a:bodyPr vert="horz" wrap="square" lIns="0" tIns="45720" rIns="91440" bIns="0" rtlCol="0" anchor="t" anchorCtr="0">
            <a:spAutoFit/>
          </a:bodyPr>
          <a:lstStyle>
            <a:lvl1pPr>
              <a:defRPr sz="2400" b="0">
                <a:solidFill>
                  <a:schemeClr val="bg2"/>
                </a:solidFill>
                <a:latin typeface="+mn-lt"/>
                <a:ea typeface="+mj-ea"/>
                <a:cs typeface="+mj-cs"/>
              </a:defRPr>
            </a:lvl1pPr>
          </a:lstStyle>
          <a:p>
            <a:r>
              <a:rPr lang="en-US" sz="2000" b="1" dirty="0">
                <a:hlinkClick r:id="rId4"/>
              </a:rPr>
              <a:t>Order the RE CAFOD poster set</a:t>
            </a:r>
            <a:br>
              <a:rPr lang="en-US" sz="2800" dirty="0"/>
            </a:br>
            <a:endParaRPr lang="en-US" sz="2800" dirty="0">
              <a:highlight>
                <a:srgbClr val="FF00FF"/>
              </a:highlight>
            </a:endParaRPr>
          </a:p>
        </p:txBody>
      </p:sp>
    </p:spTree>
    <p:extLst>
      <p:ext uri="{BB962C8B-B14F-4D97-AF65-F5344CB8AC3E}">
        <p14:creationId xmlns:p14="http://schemas.microsoft.com/office/powerpoint/2010/main" val="41074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9B678-CA45-A892-48DC-3AA4A6808FE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CD89E23-C22E-A3A7-788D-425635AE70E9}"/>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DCC5E923-3CC0-4693-98C8-235572D70A9A}"/>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10</a:t>
            </a:fld>
            <a:endParaRPr lang="en-US" dirty="0"/>
          </a:p>
        </p:txBody>
      </p:sp>
      <p:sp>
        <p:nvSpPr>
          <p:cNvPr id="5" name="TextBox 4">
            <a:extLst>
              <a:ext uri="{FF2B5EF4-FFF2-40B4-BE49-F238E27FC236}">
                <a16:creationId xmlns:a16="http://schemas.microsoft.com/office/drawing/2014/main" id="{71120AF9-0E52-B5A5-7B97-B82711F2F92D}"/>
              </a:ext>
            </a:extLst>
          </p:cNvPr>
          <p:cNvSpPr txBox="1"/>
          <p:nvPr/>
        </p:nvSpPr>
        <p:spPr>
          <a:xfrm>
            <a:off x="5527039" y="739325"/>
            <a:ext cx="3413761" cy="3262432"/>
          </a:xfrm>
          <a:prstGeom prst="rect">
            <a:avLst/>
          </a:prstGeom>
          <a:noFill/>
        </p:spPr>
        <p:txBody>
          <a:bodyPr wrap="square" rtlCol="0">
            <a:spAutoFit/>
          </a:bodyPr>
          <a:lstStyle/>
          <a:p>
            <a:pPr marL="0" indent="0" algn="l">
              <a:buNone/>
            </a:pPr>
            <a:r>
              <a:rPr lang="en-GB" sz="2600" b="1" dirty="0">
                <a:solidFill>
                  <a:srgbClr val="A5C400"/>
                </a:solidFill>
                <a:latin typeface="+mn-lt"/>
              </a:rPr>
              <a:t>Stewardship</a:t>
            </a:r>
            <a:br>
              <a:rPr lang="en-GB" sz="2600" b="0" dirty="0">
                <a:latin typeface="+mn-lt"/>
              </a:rPr>
            </a:br>
            <a:r>
              <a:rPr lang="en-GB" sz="2200" kern="100" dirty="0">
                <a:solidFill>
                  <a:schemeClr val="tx1"/>
                </a:solidFill>
                <a:latin typeface="+mn-lt"/>
                <a:cs typeface="Times New Roman" panose="02020603050405020304" pitchFamily="18" charset="0"/>
              </a:rPr>
              <a:t>How are the people in the picture being good stewards of the earth?</a:t>
            </a:r>
            <a:br>
              <a:rPr lang="en-GB" sz="2200" kern="100" dirty="0">
                <a:solidFill>
                  <a:schemeClr val="tx1"/>
                </a:solidFill>
                <a:latin typeface="+mn-lt"/>
                <a:cs typeface="Times New Roman" panose="02020603050405020304" pitchFamily="18" charset="0"/>
              </a:rPr>
            </a:br>
            <a:br>
              <a:rPr lang="en-GB" sz="2200" kern="100" dirty="0">
                <a:solidFill>
                  <a:schemeClr val="tx1"/>
                </a:solidFill>
                <a:latin typeface="+mn-lt"/>
                <a:cs typeface="Times New Roman" panose="02020603050405020304" pitchFamily="18" charset="0"/>
              </a:rPr>
            </a:br>
            <a:r>
              <a:rPr lang="en-GB" sz="2600" b="1" dirty="0">
                <a:solidFill>
                  <a:srgbClr val="A5C400"/>
                </a:solidFill>
                <a:latin typeface="+mn-lt"/>
              </a:rPr>
              <a:t>Human dignity</a:t>
            </a:r>
            <a:br>
              <a:rPr lang="en-GB" sz="2600" b="0" dirty="0">
                <a:latin typeface="+mn-lt"/>
              </a:rPr>
            </a:br>
            <a:r>
              <a:rPr lang="en-GB" sz="2200" kern="100" dirty="0">
                <a:solidFill>
                  <a:schemeClr val="tx1"/>
                </a:solidFill>
                <a:latin typeface="+mn-lt"/>
                <a:cs typeface="Times New Roman" panose="02020603050405020304" pitchFamily="18" charset="0"/>
              </a:rPr>
              <a:t>How are they respecting the human dignity of others? </a:t>
            </a:r>
          </a:p>
        </p:txBody>
      </p:sp>
      <p:pic>
        <p:nvPicPr>
          <p:cNvPr id="4" name="Picture 3">
            <a:extLst>
              <a:ext uri="{FF2B5EF4-FFF2-40B4-BE49-F238E27FC236}">
                <a16:creationId xmlns:a16="http://schemas.microsoft.com/office/drawing/2014/main" id="{E47C3E30-9675-AEB7-BED2-6BC8ED0BDB23}"/>
              </a:ext>
            </a:extLst>
          </p:cNvPr>
          <p:cNvPicPr>
            <a:picLocks noChangeAspect="1"/>
          </p:cNvPicPr>
          <p:nvPr/>
        </p:nvPicPr>
        <p:blipFill>
          <a:blip r:embed="rId3"/>
          <a:stretch>
            <a:fillRect/>
          </a:stretch>
        </p:blipFill>
        <p:spPr>
          <a:xfrm>
            <a:off x="317499" y="855389"/>
            <a:ext cx="5091070" cy="3606361"/>
          </a:xfrm>
          <a:prstGeom prst="rect">
            <a:avLst/>
          </a:prstGeom>
          <a:ln>
            <a:solidFill>
              <a:srgbClr val="002060"/>
            </a:solidFill>
          </a:ln>
        </p:spPr>
      </p:pic>
    </p:spTree>
    <p:extLst>
      <p:ext uri="{BB962C8B-B14F-4D97-AF65-F5344CB8AC3E}">
        <p14:creationId xmlns:p14="http://schemas.microsoft.com/office/powerpoint/2010/main" val="370056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7FAB6-5559-D875-0F2D-55546BF51C0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37C2E9B-02D5-2AB1-FA5C-361CB20382EF}"/>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DFF33410-37F4-EF9F-7A44-17F2297B83E7}"/>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11</a:t>
            </a:fld>
            <a:endParaRPr lang="en-US" dirty="0"/>
          </a:p>
        </p:txBody>
      </p:sp>
      <p:sp>
        <p:nvSpPr>
          <p:cNvPr id="5" name="TextBox 4">
            <a:extLst>
              <a:ext uri="{FF2B5EF4-FFF2-40B4-BE49-F238E27FC236}">
                <a16:creationId xmlns:a16="http://schemas.microsoft.com/office/drawing/2014/main" id="{AB1E1334-22F3-EC21-4D18-4CB43EC41555}"/>
              </a:ext>
            </a:extLst>
          </p:cNvPr>
          <p:cNvSpPr txBox="1"/>
          <p:nvPr/>
        </p:nvSpPr>
        <p:spPr>
          <a:xfrm>
            <a:off x="-1" y="3159383"/>
            <a:ext cx="9144000" cy="2677656"/>
          </a:xfrm>
          <a:prstGeom prst="rect">
            <a:avLst/>
          </a:prstGeom>
          <a:noFill/>
        </p:spPr>
        <p:txBody>
          <a:bodyPr wrap="square" rtlCol="0">
            <a:spAutoFit/>
          </a:bodyPr>
          <a:lstStyle/>
          <a:p>
            <a:pPr algn="ctr"/>
            <a:r>
              <a:rPr lang="en-GB" sz="2600" b="1" dirty="0">
                <a:solidFill>
                  <a:srgbClr val="A5C400"/>
                </a:solidFill>
                <a:latin typeface="Montserrat "/>
              </a:rPr>
              <a:t>Stewardship</a:t>
            </a:r>
            <a:br>
              <a:rPr lang="en-GB" sz="2400" b="0" dirty="0">
                <a:latin typeface="Montserrat "/>
              </a:rPr>
            </a:br>
            <a:r>
              <a:rPr lang="en-GB" sz="2200" dirty="0">
                <a:latin typeface="Montserrat "/>
              </a:rPr>
              <a:t>How are the people in this poster being good stewards and respecting human dignity?</a:t>
            </a:r>
          </a:p>
          <a:p>
            <a:pPr algn="ctr"/>
            <a:r>
              <a:rPr lang="en-GB" sz="2200" dirty="0">
                <a:latin typeface="Montserrat "/>
              </a:rPr>
              <a:t>What other details could be included to show stewardship?</a:t>
            </a:r>
          </a:p>
          <a:p>
            <a:pPr marL="0" indent="0" algn="l">
              <a:buNone/>
            </a:pPr>
            <a:br>
              <a:rPr lang="en-GB" sz="2400" b="0" dirty="0">
                <a:latin typeface="Montserrat "/>
              </a:rPr>
            </a:br>
            <a:br>
              <a:rPr lang="en-GB" sz="2400" b="0" dirty="0">
                <a:latin typeface="Montserrat "/>
              </a:rPr>
            </a:br>
            <a:endParaRPr lang="en-GB" sz="2400" kern="100" dirty="0">
              <a:solidFill>
                <a:schemeClr val="tx1"/>
              </a:solidFill>
              <a:latin typeface="Montserrat "/>
              <a:cs typeface="Times New Roman" panose="02020603050405020304" pitchFamily="18" charset="0"/>
            </a:endParaRPr>
          </a:p>
        </p:txBody>
      </p:sp>
      <p:pic>
        <p:nvPicPr>
          <p:cNvPr id="3" name="Picture 2">
            <a:extLst>
              <a:ext uri="{FF2B5EF4-FFF2-40B4-BE49-F238E27FC236}">
                <a16:creationId xmlns:a16="http://schemas.microsoft.com/office/drawing/2014/main" id="{53A268E1-9050-5FE1-8438-0BDF433D5D2A}"/>
              </a:ext>
            </a:extLst>
          </p:cNvPr>
          <p:cNvPicPr>
            <a:picLocks noChangeAspect="1"/>
          </p:cNvPicPr>
          <p:nvPr/>
        </p:nvPicPr>
        <p:blipFill>
          <a:blip r:embed="rId3"/>
          <a:stretch>
            <a:fillRect/>
          </a:stretch>
        </p:blipFill>
        <p:spPr>
          <a:xfrm>
            <a:off x="1793913" y="815247"/>
            <a:ext cx="5556173" cy="2344136"/>
          </a:xfrm>
          <a:prstGeom prst="rect">
            <a:avLst/>
          </a:prstGeom>
          <a:ln>
            <a:solidFill>
              <a:srgbClr val="002060"/>
            </a:solidFill>
          </a:ln>
        </p:spPr>
      </p:pic>
    </p:spTree>
    <p:extLst>
      <p:ext uri="{BB962C8B-B14F-4D97-AF65-F5344CB8AC3E}">
        <p14:creationId xmlns:p14="http://schemas.microsoft.com/office/powerpoint/2010/main" val="97100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6A0BA-40B6-1587-F830-990CF559BEA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DEAEB5A-A88E-EC3D-5696-038C81AA4141}"/>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07C2B74F-4F33-D295-DAF8-6503468A21C4}"/>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12</a:t>
            </a:fld>
            <a:endParaRPr lang="en-US" dirty="0"/>
          </a:p>
        </p:txBody>
      </p:sp>
      <p:sp>
        <p:nvSpPr>
          <p:cNvPr id="5" name="TextBox 4">
            <a:extLst>
              <a:ext uri="{FF2B5EF4-FFF2-40B4-BE49-F238E27FC236}">
                <a16:creationId xmlns:a16="http://schemas.microsoft.com/office/drawing/2014/main" id="{CA1EAC0B-2538-AE7D-043D-73150FA8C37F}"/>
              </a:ext>
            </a:extLst>
          </p:cNvPr>
          <p:cNvSpPr txBox="1"/>
          <p:nvPr/>
        </p:nvSpPr>
        <p:spPr>
          <a:xfrm>
            <a:off x="5216219" y="1068431"/>
            <a:ext cx="3927781" cy="4308872"/>
          </a:xfrm>
          <a:prstGeom prst="rect">
            <a:avLst/>
          </a:prstGeom>
          <a:noFill/>
        </p:spPr>
        <p:txBody>
          <a:bodyPr wrap="square" rtlCol="0">
            <a:spAutoFit/>
          </a:bodyPr>
          <a:lstStyle/>
          <a:p>
            <a:pPr algn="ctr"/>
            <a:r>
              <a:rPr lang="en-GB" sz="2600" b="1" dirty="0">
                <a:solidFill>
                  <a:srgbClr val="A5C400"/>
                </a:solidFill>
                <a:latin typeface="+mn-lt"/>
              </a:rPr>
              <a:t>Laudato Si’</a:t>
            </a:r>
            <a:br>
              <a:rPr lang="en-GB" sz="2400" b="0" dirty="0">
                <a:latin typeface="+mn-lt"/>
              </a:rPr>
            </a:br>
            <a:r>
              <a:rPr lang="en-US" sz="2200" dirty="0">
                <a:latin typeface="+mn-lt"/>
              </a:rPr>
              <a:t>In </a:t>
            </a:r>
            <a:r>
              <a:rPr lang="en-US" sz="2200" b="1" dirty="0">
                <a:latin typeface="+mn-lt"/>
              </a:rPr>
              <a:t>Laudato Si’, </a:t>
            </a:r>
            <a:r>
              <a:rPr lang="en-US" sz="2200" dirty="0">
                <a:latin typeface="+mn-lt"/>
              </a:rPr>
              <a:t>Pope Francis tells us to look after the world and not damage it. </a:t>
            </a:r>
          </a:p>
          <a:p>
            <a:pPr algn="ctr"/>
            <a:endParaRPr lang="en-GB" sz="2400" b="1" dirty="0">
              <a:solidFill>
                <a:srgbClr val="A5C400"/>
              </a:solidFill>
              <a:latin typeface="+mn-lt"/>
            </a:endParaRPr>
          </a:p>
          <a:p>
            <a:pPr algn="ctr"/>
            <a:r>
              <a:rPr lang="en-US" sz="2200" dirty="0">
                <a:latin typeface="+mn-lt"/>
              </a:rPr>
              <a:t>How could caring for the world change it for the better?</a:t>
            </a:r>
          </a:p>
          <a:p>
            <a:pPr algn="ctr"/>
            <a:br>
              <a:rPr lang="en-GB" sz="2200" dirty="0">
                <a:latin typeface="+mn-lt"/>
              </a:rPr>
            </a:br>
            <a:br>
              <a:rPr lang="en-GB" sz="2400" b="0" dirty="0">
                <a:latin typeface="Century Gothic" panose="020B0502020202020204" pitchFamily="34" charset="0"/>
              </a:rPr>
            </a:br>
            <a:endParaRPr lang="en-GB" sz="2400" kern="100" dirty="0">
              <a:solidFill>
                <a:schemeClr val="tx1"/>
              </a:solidFill>
              <a:latin typeface="Montserrat" panose="00000500000000000000" pitchFamily="2" charset="0"/>
              <a:cs typeface="Times New Roman" panose="02020603050405020304" pitchFamily="18" charset="0"/>
            </a:endParaRPr>
          </a:p>
        </p:txBody>
      </p:sp>
      <p:pic>
        <p:nvPicPr>
          <p:cNvPr id="4" name="Picture 3">
            <a:extLst>
              <a:ext uri="{FF2B5EF4-FFF2-40B4-BE49-F238E27FC236}">
                <a16:creationId xmlns:a16="http://schemas.microsoft.com/office/drawing/2014/main" id="{DDDC8AE3-1AA1-3E54-07FF-97581CA8D476}"/>
              </a:ext>
            </a:extLst>
          </p:cNvPr>
          <p:cNvPicPr>
            <a:picLocks noChangeAspect="1"/>
          </p:cNvPicPr>
          <p:nvPr/>
        </p:nvPicPr>
        <p:blipFill>
          <a:blip r:embed="rId3"/>
          <a:stretch>
            <a:fillRect/>
          </a:stretch>
        </p:blipFill>
        <p:spPr>
          <a:xfrm>
            <a:off x="317499" y="1068431"/>
            <a:ext cx="4898720" cy="3470106"/>
          </a:xfrm>
          <a:prstGeom prst="rect">
            <a:avLst/>
          </a:prstGeom>
          <a:ln>
            <a:solidFill>
              <a:srgbClr val="002060"/>
            </a:solidFill>
          </a:ln>
        </p:spPr>
      </p:pic>
    </p:spTree>
    <p:extLst>
      <p:ext uri="{BB962C8B-B14F-4D97-AF65-F5344CB8AC3E}">
        <p14:creationId xmlns:p14="http://schemas.microsoft.com/office/powerpoint/2010/main" val="180119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82ABF-0BD4-800B-1390-63C11CFE8C2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7537C61-D272-375A-FB55-A69F8F503D9C}"/>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B23CF3AE-2105-F5DE-3CF1-8F63418344D0}"/>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13</a:t>
            </a:fld>
            <a:endParaRPr lang="en-US" dirty="0"/>
          </a:p>
        </p:txBody>
      </p:sp>
      <p:sp>
        <p:nvSpPr>
          <p:cNvPr id="5" name="TextBox 4">
            <a:extLst>
              <a:ext uri="{FF2B5EF4-FFF2-40B4-BE49-F238E27FC236}">
                <a16:creationId xmlns:a16="http://schemas.microsoft.com/office/drawing/2014/main" id="{CF14AAC1-E359-5521-2FA3-CCA868EFF659}"/>
              </a:ext>
            </a:extLst>
          </p:cNvPr>
          <p:cNvSpPr txBox="1"/>
          <p:nvPr/>
        </p:nvSpPr>
        <p:spPr>
          <a:xfrm>
            <a:off x="5216219" y="733151"/>
            <a:ext cx="3927781" cy="4585871"/>
          </a:xfrm>
          <a:prstGeom prst="rect">
            <a:avLst/>
          </a:prstGeom>
          <a:noFill/>
        </p:spPr>
        <p:txBody>
          <a:bodyPr wrap="square" rtlCol="0">
            <a:spAutoFit/>
          </a:bodyPr>
          <a:lstStyle/>
          <a:p>
            <a:pPr marL="0" indent="0" algn="l">
              <a:buNone/>
            </a:pPr>
            <a:r>
              <a:rPr lang="en-GB" sz="2400" b="1" dirty="0">
                <a:solidFill>
                  <a:srgbClr val="A5C400"/>
                </a:solidFill>
                <a:latin typeface="+mn-lt"/>
              </a:rPr>
              <a:t>Laudato Si’</a:t>
            </a:r>
            <a:br>
              <a:rPr lang="en-GB" sz="2200" b="0" dirty="0">
                <a:latin typeface="+mn-lt"/>
              </a:rPr>
            </a:br>
            <a:r>
              <a:rPr lang="en-US" sz="2200" dirty="0">
                <a:latin typeface="+mn-lt"/>
              </a:rPr>
              <a:t>In </a:t>
            </a:r>
            <a:r>
              <a:rPr lang="en-US" sz="2200" b="1" dirty="0">
                <a:latin typeface="+mn-lt"/>
              </a:rPr>
              <a:t>Laudato Si’, </a:t>
            </a:r>
            <a:r>
              <a:rPr lang="en-US" sz="2200" dirty="0">
                <a:latin typeface="+mn-lt"/>
              </a:rPr>
              <a:t>Pope Francis tells us to be good stewards and cultivate ecological virtues.</a:t>
            </a:r>
          </a:p>
          <a:p>
            <a:pPr algn="l"/>
            <a:endParaRPr lang="en-US" sz="2200" kern="1200" dirty="0">
              <a:solidFill>
                <a:prstClr val="black"/>
              </a:solidFill>
              <a:latin typeface="+mn-lt"/>
            </a:endParaRPr>
          </a:p>
          <a:p>
            <a:pPr algn="l"/>
            <a:r>
              <a:rPr lang="en-US" sz="2200" kern="1200" dirty="0">
                <a:solidFill>
                  <a:prstClr val="black"/>
                </a:solidFill>
                <a:latin typeface="+mn-lt"/>
              </a:rPr>
              <a:t>What would happen to the world if we weren’t good stewards or cultivated ecological virtues?</a:t>
            </a:r>
            <a:br>
              <a:rPr lang="en-GB" sz="2400" b="0" dirty="0">
                <a:latin typeface="Montessarat"/>
              </a:rPr>
            </a:br>
            <a:br>
              <a:rPr lang="en-GB" sz="2400" b="0" dirty="0">
                <a:latin typeface="Montessarat"/>
              </a:rPr>
            </a:br>
            <a:endParaRPr lang="en-GB" sz="2400" kern="100" dirty="0">
              <a:solidFill>
                <a:schemeClr val="tx1"/>
              </a:solidFill>
              <a:latin typeface="Montessarat"/>
              <a:cs typeface="Times New Roman" panose="02020603050405020304" pitchFamily="18" charset="0"/>
            </a:endParaRPr>
          </a:p>
        </p:txBody>
      </p:sp>
      <p:pic>
        <p:nvPicPr>
          <p:cNvPr id="3" name="Picture 2">
            <a:extLst>
              <a:ext uri="{FF2B5EF4-FFF2-40B4-BE49-F238E27FC236}">
                <a16:creationId xmlns:a16="http://schemas.microsoft.com/office/drawing/2014/main" id="{A2FB631C-D88B-D8A9-D1F2-5603085D8082}"/>
              </a:ext>
            </a:extLst>
          </p:cNvPr>
          <p:cNvPicPr>
            <a:picLocks noChangeAspect="1"/>
          </p:cNvPicPr>
          <p:nvPr/>
        </p:nvPicPr>
        <p:blipFill>
          <a:blip r:embed="rId3"/>
          <a:stretch>
            <a:fillRect/>
          </a:stretch>
        </p:blipFill>
        <p:spPr>
          <a:xfrm>
            <a:off x="317499" y="978687"/>
            <a:ext cx="4783324" cy="3379953"/>
          </a:xfrm>
          <a:prstGeom prst="rect">
            <a:avLst/>
          </a:prstGeom>
          <a:ln>
            <a:solidFill>
              <a:srgbClr val="002060"/>
            </a:solidFill>
          </a:ln>
        </p:spPr>
      </p:pic>
    </p:spTree>
    <p:extLst>
      <p:ext uri="{BB962C8B-B14F-4D97-AF65-F5344CB8AC3E}">
        <p14:creationId xmlns:p14="http://schemas.microsoft.com/office/powerpoint/2010/main" val="198107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2FA83-EE6E-7112-AE23-F583A3C1790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18C810B-266F-5DA3-EB74-8421FB0CD08D}"/>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D7A4FB7D-3D0A-42A6-F251-C66330616CA0}"/>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14</a:t>
            </a:fld>
            <a:endParaRPr lang="en-US" dirty="0"/>
          </a:p>
        </p:txBody>
      </p:sp>
      <p:sp>
        <p:nvSpPr>
          <p:cNvPr id="5" name="TextBox 4">
            <a:extLst>
              <a:ext uri="{FF2B5EF4-FFF2-40B4-BE49-F238E27FC236}">
                <a16:creationId xmlns:a16="http://schemas.microsoft.com/office/drawing/2014/main" id="{C7B06FFE-C18D-0D58-04D9-43B2F0132BDB}"/>
              </a:ext>
            </a:extLst>
          </p:cNvPr>
          <p:cNvSpPr txBox="1"/>
          <p:nvPr/>
        </p:nvSpPr>
        <p:spPr>
          <a:xfrm>
            <a:off x="499322" y="2828159"/>
            <a:ext cx="8826501" cy="2585323"/>
          </a:xfrm>
          <a:prstGeom prst="rect">
            <a:avLst/>
          </a:prstGeom>
          <a:noFill/>
        </p:spPr>
        <p:txBody>
          <a:bodyPr wrap="square" rtlCol="0">
            <a:spAutoFit/>
          </a:bodyPr>
          <a:lstStyle/>
          <a:p>
            <a:pPr marL="0" indent="0">
              <a:buNone/>
            </a:pPr>
            <a:r>
              <a:rPr lang="en-GB" sz="2400" b="1" dirty="0">
                <a:solidFill>
                  <a:srgbClr val="A5C400"/>
                </a:solidFill>
                <a:latin typeface="+mn-lt"/>
              </a:rPr>
              <a:t>Canticle of Creation</a:t>
            </a:r>
            <a:br>
              <a:rPr lang="en-GB" sz="2400" b="0" dirty="0">
                <a:latin typeface="+mn-lt"/>
              </a:rPr>
            </a:br>
            <a:r>
              <a:rPr lang="en-US" sz="1900" dirty="0">
                <a:latin typeface="+mn-lt"/>
              </a:rPr>
              <a:t>In his prayer, St Francis praised God for creation and all living things. He called them his ‘sisters’ and ‘brothers’.</a:t>
            </a:r>
            <a:endParaRPr lang="en-US" sz="2400" dirty="0">
              <a:latin typeface="+mn-lt"/>
            </a:endParaRPr>
          </a:p>
          <a:p>
            <a:pPr marL="0" indent="0">
              <a:buNone/>
            </a:pPr>
            <a:r>
              <a:rPr lang="en-US" sz="2400" b="1" dirty="0">
                <a:solidFill>
                  <a:srgbClr val="A5C400"/>
                </a:solidFill>
                <a:latin typeface="+mn-lt"/>
              </a:rPr>
              <a:t>I wonder </a:t>
            </a:r>
          </a:p>
          <a:p>
            <a:pPr marL="0" indent="0">
              <a:buNone/>
            </a:pPr>
            <a:r>
              <a:rPr lang="en-US" sz="1900" dirty="0">
                <a:latin typeface="+mn-lt"/>
              </a:rPr>
              <a:t>What parts of creation would you like to give praise to God for? </a:t>
            </a:r>
          </a:p>
          <a:p>
            <a:pPr marL="0" indent="0">
              <a:buNone/>
            </a:pPr>
            <a:r>
              <a:rPr lang="en-US" sz="1900" dirty="0">
                <a:latin typeface="+mn-lt"/>
              </a:rPr>
              <a:t>How could you praise God? </a:t>
            </a:r>
            <a:br>
              <a:rPr lang="en-GB" sz="1900" dirty="0">
                <a:latin typeface="Montserrat" panose="00000500000000000000" pitchFamily="2" charset="0"/>
              </a:rPr>
            </a:br>
            <a:br>
              <a:rPr lang="en-GB" sz="1900" dirty="0">
                <a:latin typeface="Montserrat" panose="00000500000000000000" pitchFamily="2" charset="0"/>
              </a:rPr>
            </a:br>
            <a:endParaRPr lang="en-GB" sz="1900" dirty="0">
              <a:latin typeface="Montserrat" panose="00000500000000000000" pitchFamily="2" charset="0"/>
            </a:endParaRPr>
          </a:p>
        </p:txBody>
      </p:sp>
      <p:pic>
        <p:nvPicPr>
          <p:cNvPr id="13" name="Picture 12">
            <a:extLst>
              <a:ext uri="{FF2B5EF4-FFF2-40B4-BE49-F238E27FC236}">
                <a16:creationId xmlns:a16="http://schemas.microsoft.com/office/drawing/2014/main" id="{DBBA3713-05EB-8473-CD0F-234D680EAEAA}"/>
              </a:ext>
            </a:extLst>
          </p:cNvPr>
          <p:cNvPicPr>
            <a:picLocks noChangeAspect="1"/>
          </p:cNvPicPr>
          <p:nvPr/>
        </p:nvPicPr>
        <p:blipFill>
          <a:blip r:embed="rId3"/>
          <a:stretch>
            <a:fillRect/>
          </a:stretch>
        </p:blipFill>
        <p:spPr>
          <a:xfrm>
            <a:off x="499322" y="832662"/>
            <a:ext cx="2222158" cy="1921057"/>
          </a:xfrm>
          <a:prstGeom prst="ellipse">
            <a:avLst/>
          </a:prstGeom>
        </p:spPr>
      </p:pic>
      <p:pic>
        <p:nvPicPr>
          <p:cNvPr id="14" name="Picture 13">
            <a:extLst>
              <a:ext uri="{FF2B5EF4-FFF2-40B4-BE49-F238E27FC236}">
                <a16:creationId xmlns:a16="http://schemas.microsoft.com/office/drawing/2014/main" id="{A7A5DB5F-3553-FD34-1A2B-D47CEEF24EF9}"/>
              </a:ext>
            </a:extLst>
          </p:cNvPr>
          <p:cNvPicPr>
            <a:picLocks noChangeAspect="1"/>
          </p:cNvPicPr>
          <p:nvPr/>
        </p:nvPicPr>
        <p:blipFill>
          <a:blip r:embed="rId4"/>
          <a:stretch>
            <a:fillRect/>
          </a:stretch>
        </p:blipFill>
        <p:spPr>
          <a:xfrm>
            <a:off x="3460920" y="775351"/>
            <a:ext cx="2222158" cy="1880985"/>
          </a:xfrm>
          <a:prstGeom prst="ellipse">
            <a:avLst/>
          </a:prstGeom>
        </p:spPr>
      </p:pic>
      <p:pic>
        <p:nvPicPr>
          <p:cNvPr id="15" name="Picture 14">
            <a:extLst>
              <a:ext uri="{FF2B5EF4-FFF2-40B4-BE49-F238E27FC236}">
                <a16:creationId xmlns:a16="http://schemas.microsoft.com/office/drawing/2014/main" id="{98B61A9C-52E7-EA0B-D0AF-8271FDFD4BDF}"/>
              </a:ext>
            </a:extLst>
          </p:cNvPr>
          <p:cNvPicPr>
            <a:picLocks noChangeAspect="1"/>
          </p:cNvPicPr>
          <p:nvPr/>
        </p:nvPicPr>
        <p:blipFill>
          <a:blip r:embed="rId5"/>
          <a:stretch>
            <a:fillRect/>
          </a:stretch>
        </p:blipFill>
        <p:spPr>
          <a:xfrm>
            <a:off x="6422518" y="815474"/>
            <a:ext cx="2240324" cy="1921056"/>
          </a:xfrm>
          <a:prstGeom prst="ellipse">
            <a:avLst/>
          </a:prstGeom>
        </p:spPr>
      </p:pic>
    </p:spTree>
    <p:extLst>
      <p:ext uri="{BB962C8B-B14F-4D97-AF65-F5344CB8AC3E}">
        <p14:creationId xmlns:p14="http://schemas.microsoft.com/office/powerpoint/2010/main" val="154729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9AE4-1212-468A-7F07-DB7BD5548CB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D20D23E-7075-718C-1925-0D15F156887A}"/>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FB9B354B-E729-B286-C22D-81C412640F2E}"/>
              </a:ext>
            </a:extLst>
          </p:cNvPr>
          <p:cNvSpPr>
            <a:spLocks noGrp="1"/>
          </p:cNvSpPr>
          <p:nvPr>
            <p:ph type="title"/>
          </p:nvPr>
        </p:nvSpPr>
        <p:spPr>
          <a:xfrm>
            <a:off x="317499" y="124672"/>
            <a:ext cx="6938065" cy="442425"/>
          </a:xfrm>
        </p:spPr>
        <p:txBody>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9283E670-1B84-3BC2-FF0C-A570D7AA0110}"/>
              </a:ext>
            </a:extLst>
          </p:cNvPr>
          <p:cNvSpPr>
            <a:spLocks noGrp="1"/>
          </p:cNvSpPr>
          <p:nvPr>
            <p:ph type="sldNum" sz="quarter" idx="14"/>
          </p:nvPr>
        </p:nvSpPr>
        <p:spPr>
          <a:xfrm>
            <a:off x="8866537" y="4872327"/>
            <a:ext cx="173925" cy="1603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700" b="0" i="0" u="none" strike="noStrike" kern="0" cap="none" spc="0" normalizeH="0" baseline="0" noProof="0" smtClean="0">
                <a:ln>
                  <a:noFill/>
                </a:ln>
                <a:solidFill>
                  <a:srgbClr val="222444"/>
                </a:solidFill>
                <a:effectLst/>
                <a:uLnTx/>
                <a:uFillTx/>
                <a:latin typeface="Montserrat Light" panose="020F0502020204030204" pitchFamily="2" charset="0"/>
              </a:rPr>
              <a:pPr marL="0" marR="0" lvl="0" indent="0" algn="ctr" defTabSz="914400" eaLnBrk="1" fontAlgn="auto" latinLnBrk="0" hangingPunct="1">
                <a:lnSpc>
                  <a:spcPct val="100000"/>
                </a:lnSpc>
                <a:spcBef>
                  <a:spcPts val="0"/>
                </a:spcBef>
                <a:spcAft>
                  <a:spcPts val="0"/>
                </a:spcAft>
                <a:buClrTx/>
                <a:buSzTx/>
                <a:buFontTx/>
                <a:buNone/>
                <a:tabLst/>
                <a:defRPr/>
              </a:pPr>
              <a:t>15</a:t>
            </a:fld>
            <a:endParaRPr kumimoji="0" lang="en-US" sz="700" b="0" i="0" u="none" strike="noStrike" kern="0" cap="none" spc="0" normalizeH="0" baseline="0" noProof="0" dirty="0">
              <a:ln>
                <a:noFill/>
              </a:ln>
              <a:solidFill>
                <a:srgbClr val="222444"/>
              </a:solidFill>
              <a:effectLst/>
              <a:uLnTx/>
              <a:uFillTx/>
              <a:latin typeface="Montserrat Light" panose="020F0502020204030204" pitchFamily="2" charset="0"/>
            </a:endParaRPr>
          </a:p>
        </p:txBody>
      </p:sp>
      <p:sp>
        <p:nvSpPr>
          <p:cNvPr id="4" name="TextBox 3">
            <a:extLst>
              <a:ext uri="{FF2B5EF4-FFF2-40B4-BE49-F238E27FC236}">
                <a16:creationId xmlns:a16="http://schemas.microsoft.com/office/drawing/2014/main" id="{55C654F8-37EB-2E14-3C9A-E72C2F8FC706}"/>
              </a:ext>
            </a:extLst>
          </p:cNvPr>
          <p:cNvSpPr txBox="1"/>
          <p:nvPr/>
        </p:nvSpPr>
        <p:spPr>
          <a:xfrm>
            <a:off x="0" y="591336"/>
            <a:ext cx="9144000" cy="1938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srgbClr val="A5C400"/>
                </a:solidFill>
                <a:effectLst/>
                <a:uLnTx/>
                <a:uFillTx/>
                <a:latin typeface="+mn-lt"/>
                <a:ea typeface="Aptos" panose="020B0004020202020204" pitchFamily="34" charset="0"/>
                <a:cs typeface="Times New Roman" panose="02020603050405020304" pitchFamily="18" charset="0"/>
              </a:rPr>
              <a:t>Key words: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latin typeface="+mn-lt"/>
              </a:rPr>
              <a:t>Laudato Si’, Canticle of Creation, human dignity, </a:t>
            </a:r>
            <a:br>
              <a:rPr kumimoji="0" lang="en-GB" sz="1900" b="0" i="0" u="none" strike="noStrike" kern="0" cap="none" spc="0" normalizeH="0" baseline="0" noProof="0" dirty="0">
                <a:ln>
                  <a:noFill/>
                </a:ln>
                <a:solidFill>
                  <a:sysClr val="windowText" lastClr="000000"/>
                </a:solidFill>
                <a:effectLst/>
                <a:uLnTx/>
                <a:uFillTx/>
                <a:latin typeface="+mn-lt"/>
              </a:rPr>
            </a:br>
            <a:r>
              <a:rPr kumimoji="0" lang="en-GB" sz="1900" b="0" i="0" u="none" strike="noStrike" kern="0" cap="none" spc="0" normalizeH="0" baseline="0" noProof="0" dirty="0">
                <a:ln>
                  <a:noFill/>
                </a:ln>
                <a:solidFill>
                  <a:sysClr val="windowText" lastClr="000000"/>
                </a:solidFill>
                <a:effectLst/>
                <a:uLnTx/>
                <a:uFillTx/>
                <a:latin typeface="+mn-lt"/>
              </a:rPr>
              <a:t>stewardship, ecological virtues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srgbClr val="A5C400"/>
                </a:solidFill>
                <a:effectLst/>
                <a:uLnTx/>
                <a:uFillTx/>
                <a:latin typeface="+mn-lt"/>
                <a:cs typeface="Times New Roman" panose="02020603050405020304" pitchFamily="18" charset="0"/>
              </a:rPr>
              <a:t>Key questions: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latin typeface="+mn-lt"/>
              </a:rPr>
              <a:t>Why is it important to look after our relationship with God, with our neighbour and with the earth itself?</a:t>
            </a:r>
          </a:p>
        </p:txBody>
      </p:sp>
      <p:pic>
        <p:nvPicPr>
          <p:cNvPr id="5" name="Picture 4">
            <a:extLst>
              <a:ext uri="{FF2B5EF4-FFF2-40B4-BE49-F238E27FC236}">
                <a16:creationId xmlns:a16="http://schemas.microsoft.com/office/drawing/2014/main" id="{F45E96EC-B276-237E-6604-EF079AF7D4CC}"/>
              </a:ext>
            </a:extLst>
          </p:cNvPr>
          <p:cNvPicPr>
            <a:picLocks noChangeAspect="1"/>
          </p:cNvPicPr>
          <p:nvPr/>
        </p:nvPicPr>
        <p:blipFill>
          <a:blip r:embed="rId3"/>
          <a:stretch>
            <a:fillRect/>
          </a:stretch>
        </p:blipFill>
        <p:spPr>
          <a:xfrm>
            <a:off x="795019" y="2435593"/>
            <a:ext cx="3355555" cy="2366328"/>
          </a:xfrm>
          <a:prstGeom prst="rect">
            <a:avLst/>
          </a:prstGeom>
          <a:ln>
            <a:solidFill>
              <a:srgbClr val="002060"/>
            </a:solidFill>
          </a:ln>
        </p:spPr>
      </p:pic>
      <p:pic>
        <p:nvPicPr>
          <p:cNvPr id="9" name="Picture 8">
            <a:extLst>
              <a:ext uri="{FF2B5EF4-FFF2-40B4-BE49-F238E27FC236}">
                <a16:creationId xmlns:a16="http://schemas.microsoft.com/office/drawing/2014/main" id="{11C73C84-4BA5-650A-F8BE-04748213B81C}"/>
              </a:ext>
            </a:extLst>
          </p:cNvPr>
          <p:cNvPicPr>
            <a:picLocks noChangeAspect="1"/>
          </p:cNvPicPr>
          <p:nvPr/>
        </p:nvPicPr>
        <p:blipFill>
          <a:blip r:embed="rId4"/>
          <a:stretch>
            <a:fillRect/>
          </a:stretch>
        </p:blipFill>
        <p:spPr>
          <a:xfrm>
            <a:off x="4942628" y="2465689"/>
            <a:ext cx="3340525" cy="2366328"/>
          </a:xfrm>
          <a:prstGeom prst="rect">
            <a:avLst/>
          </a:prstGeom>
          <a:ln>
            <a:solidFill>
              <a:srgbClr val="002060"/>
            </a:solidFill>
          </a:ln>
        </p:spPr>
      </p:pic>
    </p:spTree>
    <p:extLst>
      <p:ext uri="{BB962C8B-B14F-4D97-AF65-F5344CB8AC3E}">
        <p14:creationId xmlns:p14="http://schemas.microsoft.com/office/powerpoint/2010/main" val="323152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81973-A53B-A0A8-A985-A705F59D826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A7872C6-A61E-BB26-50FD-EBF689B506C4}"/>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5EC36312-BFF2-5143-357E-5780119BFECF}"/>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Let us pray</a:t>
            </a:r>
          </a:p>
        </p:txBody>
      </p:sp>
      <p:sp>
        <p:nvSpPr>
          <p:cNvPr id="2" name="Slide Number Placeholder 1">
            <a:extLst>
              <a:ext uri="{FF2B5EF4-FFF2-40B4-BE49-F238E27FC236}">
                <a16:creationId xmlns:a16="http://schemas.microsoft.com/office/drawing/2014/main" id="{F5595689-504C-4D60-6BD8-FBAAC7EF5F8F}"/>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16</a:t>
            </a:fld>
            <a:endParaRPr lang="en-US" dirty="0"/>
          </a:p>
        </p:txBody>
      </p:sp>
      <p:pic>
        <p:nvPicPr>
          <p:cNvPr id="5" name="Picture 4">
            <a:extLst>
              <a:ext uri="{FF2B5EF4-FFF2-40B4-BE49-F238E27FC236}">
                <a16:creationId xmlns:a16="http://schemas.microsoft.com/office/drawing/2014/main" id="{1F3ED9A9-9752-A557-B1AA-4E4E879625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15569">
            <a:off x="5447137" y="1697784"/>
            <a:ext cx="3958116" cy="2813235"/>
          </a:xfrm>
          <a:prstGeom prst="rect">
            <a:avLst/>
          </a:prstGeom>
        </p:spPr>
      </p:pic>
      <p:sp>
        <p:nvSpPr>
          <p:cNvPr id="9" name="Title 20">
            <a:extLst>
              <a:ext uri="{FF2B5EF4-FFF2-40B4-BE49-F238E27FC236}">
                <a16:creationId xmlns:a16="http://schemas.microsoft.com/office/drawing/2014/main" id="{E15F110A-2C54-38D2-F56E-B6195A2AB30A}"/>
              </a:ext>
            </a:extLst>
          </p:cNvPr>
          <p:cNvSpPr txBox="1">
            <a:spLocks/>
          </p:cNvSpPr>
          <p:nvPr/>
        </p:nvSpPr>
        <p:spPr>
          <a:xfrm>
            <a:off x="483577" y="1349324"/>
            <a:ext cx="5831774" cy="3293209"/>
          </a:xfrm>
          <a:prstGeom prst="rect">
            <a:avLst/>
          </a:prstGeom>
        </p:spPr>
        <p:txBody>
          <a:bodyPr vert="horz" lIns="0" tIns="45720" rIns="91440" bIns="45720" rtlCol="0" anchor="ctr">
            <a:noAutofit/>
          </a:bodyPr>
          <a:lstStyle>
            <a:lvl1pPr>
              <a:defRPr sz="2400" b="0">
                <a:latin typeface="+mn-lt"/>
                <a:ea typeface="+mj-ea"/>
                <a:cs typeface="+mj-cs"/>
              </a:defRPr>
            </a:lvl1pPr>
          </a:lstStyle>
          <a:p>
            <a:pPr algn="l"/>
            <a:r>
              <a:rPr lang="en-US" dirty="0">
                <a:solidFill>
                  <a:srgbClr val="112643"/>
                </a:solidFill>
              </a:rPr>
              <a:t>Thank you, God,</a:t>
            </a:r>
          </a:p>
          <a:p>
            <a:pPr algn="l"/>
            <a:r>
              <a:rPr lang="en-US" dirty="0">
                <a:solidFill>
                  <a:srgbClr val="112643"/>
                </a:solidFill>
              </a:rPr>
              <a:t>For giving us the popes </a:t>
            </a:r>
            <a:br>
              <a:rPr lang="en-US" dirty="0">
                <a:solidFill>
                  <a:srgbClr val="112643"/>
                </a:solidFill>
              </a:rPr>
            </a:br>
            <a:r>
              <a:rPr lang="en-US" dirty="0">
                <a:solidFill>
                  <a:srgbClr val="112643"/>
                </a:solidFill>
              </a:rPr>
              <a:t>and saints to help guide us.</a:t>
            </a:r>
          </a:p>
          <a:p>
            <a:pPr algn="l"/>
            <a:r>
              <a:rPr lang="en-US" dirty="0">
                <a:solidFill>
                  <a:srgbClr val="112643"/>
                </a:solidFill>
              </a:rPr>
              <a:t>Help us to have good relationships</a:t>
            </a:r>
          </a:p>
          <a:p>
            <a:pPr algn="l"/>
            <a:r>
              <a:rPr lang="en-US" dirty="0">
                <a:solidFill>
                  <a:srgbClr val="112643"/>
                </a:solidFill>
              </a:rPr>
              <a:t>with you, with others </a:t>
            </a:r>
          </a:p>
          <a:p>
            <a:pPr algn="l"/>
            <a:r>
              <a:rPr lang="en-US" dirty="0">
                <a:solidFill>
                  <a:srgbClr val="112643"/>
                </a:solidFill>
              </a:rPr>
              <a:t>and with the earth itself.</a:t>
            </a:r>
          </a:p>
          <a:p>
            <a:pPr algn="l"/>
            <a:r>
              <a:rPr lang="en-US" dirty="0">
                <a:solidFill>
                  <a:srgbClr val="112643"/>
                </a:solidFill>
              </a:rPr>
              <a:t>Help us to recognise the </a:t>
            </a:r>
            <a:br>
              <a:rPr lang="en-US" dirty="0">
                <a:solidFill>
                  <a:srgbClr val="112643"/>
                </a:solidFill>
              </a:rPr>
            </a:br>
            <a:r>
              <a:rPr lang="en-US" dirty="0">
                <a:solidFill>
                  <a:srgbClr val="112643"/>
                </a:solidFill>
              </a:rPr>
              <a:t>human dignity in all people.</a:t>
            </a:r>
            <a:br>
              <a:rPr lang="en-US" dirty="0">
                <a:solidFill>
                  <a:srgbClr val="112643"/>
                </a:solidFill>
              </a:rPr>
            </a:br>
            <a:r>
              <a:rPr lang="en-US" dirty="0">
                <a:solidFill>
                  <a:srgbClr val="112643"/>
                </a:solidFill>
              </a:rPr>
              <a:t>Amen</a:t>
            </a:r>
            <a:br>
              <a:rPr lang="en-US" sz="2000" b="1" dirty="0">
                <a:solidFill>
                  <a:srgbClr val="112643"/>
                </a:solidFill>
                <a:latin typeface="Century Gothic" panose="020B0502020202020204" pitchFamily="34" charset="0"/>
              </a:rPr>
            </a:br>
            <a:endParaRPr lang="en-US" dirty="0"/>
          </a:p>
        </p:txBody>
      </p:sp>
    </p:spTree>
    <p:extLst>
      <p:ext uri="{BB962C8B-B14F-4D97-AF65-F5344CB8AC3E}">
        <p14:creationId xmlns:p14="http://schemas.microsoft.com/office/powerpoint/2010/main" val="75272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73F398B-F710-540E-85B8-841D24446CDF}"/>
              </a:ext>
            </a:extLst>
          </p:cNvPr>
          <p:cNvSpPr txBox="1">
            <a:spLocks/>
          </p:cNvSpPr>
          <p:nvPr/>
        </p:nvSpPr>
        <p:spPr>
          <a:xfrm>
            <a:off x="1469611" y="1487662"/>
            <a:ext cx="5274635" cy="784830"/>
          </a:xfrm>
          <a:prstGeom prst="rect">
            <a:avLst/>
          </a:prstGeom>
        </p:spPr>
        <p:txBody>
          <a:bodyPr vert="horz" wrap="square" lIns="0" tIns="45720" rIns="91440" bIns="0" rtlCol="0" anchor="t" anchorCtr="0">
            <a:spAutoFit/>
          </a:bodyPr>
          <a:lstStyle>
            <a:lvl1pPr>
              <a:defRPr sz="2400" b="0">
                <a:solidFill>
                  <a:schemeClr val="bg2"/>
                </a:solidFill>
                <a:latin typeface="+mn-lt"/>
                <a:ea typeface="+mj-ea"/>
                <a:cs typeface="+mj-cs"/>
              </a:defRPr>
            </a:lvl1pPr>
          </a:lstStyle>
          <a:p>
            <a:r>
              <a:rPr lang="en-US" sz="2000" b="1" dirty="0">
                <a:hlinkClick r:id="rId2"/>
              </a:rPr>
              <a:t>Order the RE CAFOD poster set</a:t>
            </a:r>
            <a:br>
              <a:rPr lang="en-US" sz="2800" dirty="0"/>
            </a:br>
            <a:endParaRPr lang="en-US" sz="2800" dirty="0">
              <a:highlight>
                <a:srgbClr val="FF00FF"/>
              </a:highlight>
            </a:endParaRPr>
          </a:p>
        </p:txBody>
      </p:sp>
    </p:spTree>
    <p:extLst>
      <p:ext uri="{BB962C8B-B14F-4D97-AF65-F5344CB8AC3E}">
        <p14:creationId xmlns:p14="http://schemas.microsoft.com/office/powerpoint/2010/main" val="201900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CD505D0-288C-8D96-F268-0AD1889D895A}"/>
              </a:ext>
            </a:extLst>
          </p:cNvPr>
          <p:cNvSpPr>
            <a:spLocks noGrp="1"/>
          </p:cNvSpPr>
          <p:nvPr>
            <p:ph type="title"/>
          </p:nvPr>
        </p:nvSpPr>
        <p:spPr>
          <a:xfrm>
            <a:off x="317499" y="218414"/>
            <a:ext cx="7164000" cy="442425"/>
          </a:xfrm>
        </p:spPr>
        <p:txBody>
          <a:bodyPr/>
          <a:lstStyle/>
          <a:p>
            <a:pPr algn="ctr"/>
            <a:r>
              <a:rPr lang="en-US" dirty="0"/>
              <a:t>Year 3			Year 4</a:t>
            </a:r>
          </a:p>
        </p:txBody>
      </p:sp>
      <p:sp>
        <p:nvSpPr>
          <p:cNvPr id="6" name="Slide Number Placeholder 5">
            <a:extLst>
              <a:ext uri="{FF2B5EF4-FFF2-40B4-BE49-F238E27FC236}">
                <a16:creationId xmlns:a16="http://schemas.microsoft.com/office/drawing/2014/main" id="{C8910E87-96D3-6D91-CDFD-68456377CCF5}"/>
              </a:ext>
            </a:extLst>
          </p:cNvPr>
          <p:cNvSpPr>
            <a:spLocks noGrp="1"/>
          </p:cNvSpPr>
          <p:nvPr>
            <p:ph type="sldNum" sz="quarter" idx="14"/>
          </p:nvPr>
        </p:nvSpPr>
        <p:spPr>
          <a:xfrm>
            <a:off x="8866537" y="4872327"/>
            <a:ext cx="173925" cy="1603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700" b="0" i="0" u="none" strike="noStrike" kern="0" cap="none" spc="0" normalizeH="0" baseline="0" noProof="0" smtClean="0">
                <a:ln>
                  <a:noFill/>
                </a:ln>
                <a:solidFill>
                  <a:srgbClr val="222444"/>
                </a:solidFill>
                <a:effectLst/>
                <a:uLnTx/>
                <a:uFillTx/>
                <a:latin typeface="Montserrat Light" panose="020F0502020204030204" pitchFamily="2" charset="0"/>
              </a:rPr>
              <a:pPr marL="0" marR="0" lvl="0" indent="0" algn="ctr" defTabSz="914400" eaLnBrk="1" fontAlgn="auto" latinLnBrk="0" hangingPunct="1">
                <a:lnSpc>
                  <a:spcPct val="100000"/>
                </a:lnSpc>
                <a:spcBef>
                  <a:spcPts val="0"/>
                </a:spcBef>
                <a:spcAft>
                  <a:spcPts val="0"/>
                </a:spcAft>
                <a:buClrTx/>
                <a:buSzTx/>
                <a:buFontTx/>
                <a:buNone/>
                <a:tabLst/>
                <a:defRPr/>
              </a:pPr>
              <a:t>2</a:t>
            </a:fld>
            <a:endParaRPr kumimoji="0" lang="en-US" sz="700" b="0" i="0" u="none" strike="noStrike" kern="0" cap="none" spc="0" normalizeH="0" baseline="0" noProof="0" dirty="0">
              <a:ln>
                <a:noFill/>
              </a:ln>
              <a:solidFill>
                <a:srgbClr val="222444"/>
              </a:solidFill>
              <a:effectLst/>
              <a:uLnTx/>
              <a:uFillTx/>
              <a:latin typeface="Montserrat Light" panose="020F0502020204030204" pitchFamily="2" charset="0"/>
            </a:endParaRPr>
          </a:p>
        </p:txBody>
      </p:sp>
      <p:graphicFrame>
        <p:nvGraphicFramePr>
          <p:cNvPr id="2" name="Content Placeholder 6">
            <a:extLst>
              <a:ext uri="{FF2B5EF4-FFF2-40B4-BE49-F238E27FC236}">
                <a16:creationId xmlns:a16="http://schemas.microsoft.com/office/drawing/2014/main" id="{9865A48F-F284-C9C8-7C87-72D8DBFD95A9}"/>
              </a:ext>
            </a:extLst>
          </p:cNvPr>
          <p:cNvGraphicFramePr>
            <a:graphicFrameLocks/>
          </p:cNvGraphicFramePr>
          <p:nvPr/>
        </p:nvGraphicFramePr>
        <p:xfrm>
          <a:off x="317499" y="715269"/>
          <a:ext cx="7164000" cy="4124158"/>
        </p:xfrm>
        <a:graphic>
          <a:graphicData uri="http://schemas.openxmlformats.org/drawingml/2006/table">
            <a:tbl>
              <a:tblPr>
                <a:tableStyleId>{775DCB02-9BB8-47FD-8907-85C794F793BA}</a:tableStyleId>
              </a:tblPr>
              <a:tblGrid>
                <a:gridCol w="3582000">
                  <a:extLst>
                    <a:ext uri="{9D8B030D-6E8A-4147-A177-3AD203B41FA5}">
                      <a16:colId xmlns:a16="http://schemas.microsoft.com/office/drawing/2014/main" val="303670009"/>
                    </a:ext>
                  </a:extLst>
                </a:gridCol>
                <a:gridCol w="3582000">
                  <a:extLst>
                    <a:ext uri="{9D8B030D-6E8A-4147-A177-3AD203B41FA5}">
                      <a16:colId xmlns:a16="http://schemas.microsoft.com/office/drawing/2014/main" val="3625085430"/>
                    </a:ext>
                  </a:extLst>
                </a:gridCol>
              </a:tblGrid>
              <a:tr h="1979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A5C400"/>
                          </a:solidFill>
                          <a:effectLst/>
                          <a:uLnTx/>
                          <a:uFillTx/>
                          <a:latin typeface="+mn-lt"/>
                        </a:rPr>
                        <a:t>“Human life is grounded in three fundamental and closely intertwined relationships: with God, with our neighbour and with the earth itself.” (Pope Francis, Laudato Si’ 66)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u="none" strike="noStrike" kern="1200" cap="none" spc="0" normalizeH="0" baseline="0" noProof="0" dirty="0">
                        <a:ln>
                          <a:noFill/>
                        </a:ln>
                        <a:solidFill>
                          <a:srgbClr val="A5C400"/>
                        </a:solidFill>
                        <a:effectLst/>
                        <a:uLnTx/>
                        <a:uFillTx/>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chemeClr val="bg1"/>
                          </a:solidFill>
                          <a:effectLst/>
                          <a:uLnTx/>
                          <a:uFillTx/>
                          <a:latin typeface="+mn-lt"/>
                        </a:rPr>
                        <a:t>Why is it important to look after our relationship with God, with our neighbours and with the earth itself?</a:t>
                      </a:r>
                      <a:endParaRPr kumimoji="0" lang="en-US" sz="1400" b="0" i="0" u="none" strike="noStrike" kern="1200" cap="none" spc="0" normalizeH="0" baseline="0" noProof="0" dirty="0">
                        <a:ln>
                          <a:noFill/>
                        </a:ln>
                        <a:solidFill>
                          <a:srgbClr val="A5C400"/>
                        </a:solidFill>
                        <a:effectLst/>
                        <a:uLnTx/>
                        <a:uFillTx/>
                        <a:latin typeface="+mn-lt"/>
                        <a:ea typeface="+mn-ea"/>
                        <a:cs typeface="Arial"/>
                      </a:endParaRPr>
                    </a:p>
                  </a:txBody>
                  <a:tcPr marL="68580" marR="68580" marT="81000" marB="81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A5C400"/>
                          </a:solidFill>
                          <a:effectLst/>
                          <a:uLnTx/>
                          <a:uFillTx/>
                          <a:latin typeface="+mn-lt"/>
                        </a:rPr>
                        <a:t>“Human life is grounded in three fundamental and closely intertwined relationships: with God, with our neighbour and with the earth itself.” (Pope Francis, Laudato Si’ 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chemeClr val="bg1"/>
                          </a:solidFill>
                          <a:effectLst/>
                          <a:uLnTx/>
                          <a:uFillTx/>
                          <a:latin typeface="+mn-lt"/>
                        </a:rPr>
                        <a:t>Why is it important to look after our relationship with God, with our neighbours and with the earth itself?</a:t>
                      </a:r>
                      <a:endParaRPr kumimoji="0" lang="en-US"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txBody>
                  <a:tcPr marL="68580" marR="68580" marT="81000" marB="81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extLst>
                  <a:ext uri="{0D108BD9-81ED-4DB2-BD59-A6C34878D82A}">
                    <a16:rowId xmlns:a16="http://schemas.microsoft.com/office/drawing/2014/main" val="2345855278"/>
                  </a:ext>
                </a:extLst>
              </a:tr>
              <a:tr h="1116623">
                <a:tc>
                  <a:txBody>
                    <a:bodyPr/>
                    <a:lstStyle/>
                    <a:p>
                      <a:pPr algn="ctr"/>
                      <a:r>
                        <a:rPr lang="en-GB" sz="1400" kern="1200" dirty="0">
                          <a:solidFill>
                            <a:schemeClr val="dk1"/>
                          </a:solidFill>
                          <a:effectLst/>
                          <a:latin typeface="+mn-lt"/>
                          <a:ea typeface="+mn-ea"/>
                          <a:cs typeface="+mn-cs"/>
                        </a:rPr>
                        <a:t>Human dignity</a:t>
                      </a:r>
                    </a:p>
                    <a:p>
                      <a:pPr algn="ctr"/>
                      <a:r>
                        <a:rPr lang="en-GB" sz="1400" kern="1200" dirty="0">
                          <a:solidFill>
                            <a:schemeClr val="dk1"/>
                          </a:solidFill>
                          <a:effectLst/>
                          <a:latin typeface="+mn-lt"/>
                          <a:ea typeface="+mn-ea"/>
                          <a:cs typeface="+mn-cs"/>
                        </a:rPr>
                        <a:t>Stewardship</a:t>
                      </a:r>
                    </a:p>
                    <a:p>
                      <a:pPr algn="ctr"/>
                      <a:r>
                        <a:rPr lang="en-GB" sz="1400" kern="1200" dirty="0">
                          <a:solidFill>
                            <a:schemeClr val="dk1"/>
                          </a:solidFill>
                          <a:effectLst/>
                          <a:latin typeface="+mn-lt"/>
                          <a:ea typeface="+mn-ea"/>
                          <a:cs typeface="+mn-cs"/>
                        </a:rPr>
                        <a:t>Ecological virtues</a:t>
                      </a:r>
                    </a:p>
                    <a:p>
                      <a:pPr algn="ctr"/>
                      <a:r>
                        <a:rPr lang="en-GB" sz="1400" kern="1200" dirty="0">
                          <a:solidFill>
                            <a:schemeClr val="dk1"/>
                          </a:solidFill>
                          <a:effectLst/>
                          <a:latin typeface="+mn-lt"/>
                          <a:ea typeface="+mn-ea"/>
                          <a:cs typeface="+mn-cs"/>
                        </a:rPr>
                        <a:t>Laudato Si’</a:t>
                      </a:r>
                    </a:p>
                    <a:p>
                      <a:pPr algn="ctr"/>
                      <a:r>
                        <a:rPr lang="en-GB" sz="1400" kern="1200" dirty="0">
                          <a:solidFill>
                            <a:schemeClr val="dk1"/>
                          </a:solidFill>
                          <a:effectLst/>
                          <a:latin typeface="+mn-lt"/>
                          <a:ea typeface="+mn-ea"/>
                          <a:cs typeface="+mn-cs"/>
                        </a:rPr>
                        <a:t>Canticle of Creation</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lang="en-GB" sz="1400" kern="1200" dirty="0">
                          <a:solidFill>
                            <a:schemeClr val="dk1"/>
                          </a:solidFill>
                          <a:effectLst/>
                          <a:latin typeface="+mn-lt"/>
                          <a:ea typeface="+mn-ea"/>
                          <a:cs typeface="+mn-cs"/>
                        </a:rPr>
                        <a:t>Good neighbour</a:t>
                      </a:r>
                    </a:p>
                    <a:p>
                      <a:pPr algn="ctr"/>
                      <a:r>
                        <a:rPr lang="en-GB" sz="1400" kern="1200" dirty="0">
                          <a:solidFill>
                            <a:schemeClr val="dk1"/>
                          </a:solidFill>
                          <a:effectLst/>
                          <a:latin typeface="+mn-lt"/>
                          <a:ea typeface="+mn-ea"/>
                          <a:cs typeface="+mn-cs"/>
                        </a:rPr>
                        <a:t>Virtues of faith, hope and love</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algn="ct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1847587826"/>
                  </a:ext>
                </a:extLst>
              </a:tr>
              <a:tr h="867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dk1"/>
                          </a:solidFill>
                          <a:effectLst/>
                          <a:latin typeface="+mn-lt"/>
                          <a:ea typeface="+mn-ea"/>
                          <a:cs typeface="+mn-cs"/>
                        </a:rPr>
                        <a:t>U3.1.2, </a:t>
                      </a:r>
                      <a:r>
                        <a:rPr lang="en-US" sz="1400" b="1" kern="1200" noProof="0" dirty="0">
                          <a:solidFill>
                            <a:schemeClr val="dk1"/>
                          </a:solidFill>
                          <a:effectLst/>
                          <a:latin typeface="+mn-lt"/>
                          <a:ea typeface="+mn-ea"/>
                          <a:cs typeface="+mn-cs"/>
                        </a:rPr>
                        <a:t>U3.1.3</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U3.1.4</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U3.1.5</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U3.1.6</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D3.1.1</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D3.1.2</a:t>
                      </a:r>
                      <a:r>
                        <a:rPr lang="en-US" sz="1400" kern="1200" noProof="0" dirty="0">
                          <a:solidFill>
                            <a:schemeClr val="dk1"/>
                          </a:solidFill>
                          <a:effectLst/>
                          <a:latin typeface="+mn-lt"/>
                          <a:ea typeface="+mn-ea"/>
                          <a:cs typeface="+mn-cs"/>
                        </a:rPr>
                        <a:t>, </a:t>
                      </a:r>
                      <a:r>
                        <a:rPr lang="en-US" sz="1400" b="0" kern="1200" noProof="0" dirty="0">
                          <a:solidFill>
                            <a:schemeClr val="dk1"/>
                          </a:solidFill>
                          <a:effectLst/>
                          <a:latin typeface="+mn-lt"/>
                          <a:ea typeface="+mn-ea"/>
                          <a:cs typeface="+mn-cs"/>
                        </a:rPr>
                        <a:t>D3.1.3</a:t>
                      </a:r>
                      <a:r>
                        <a:rPr lang="en-US" sz="1400" kern="1200" noProof="0" dirty="0">
                          <a:solidFill>
                            <a:schemeClr val="dk1"/>
                          </a:solidFill>
                          <a:effectLst/>
                          <a:latin typeface="+mn-lt"/>
                          <a:ea typeface="+mn-ea"/>
                          <a:cs typeface="+mn-cs"/>
                        </a:rPr>
                        <a:t>,</a:t>
                      </a:r>
                      <a:r>
                        <a:rPr lang="en-US" sz="1400" b="1" kern="1200" noProof="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dk1"/>
                          </a:solidFill>
                          <a:effectLst/>
                          <a:latin typeface="+mn-lt"/>
                          <a:ea typeface="+mn-ea"/>
                          <a:cs typeface="+mn-cs"/>
                        </a:rPr>
                        <a:t>R3.1.1, R3.1.2, R3.1.3</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U4.1.6, </a:t>
                      </a:r>
                    </a:p>
                    <a:p>
                      <a:pPr algn="ct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D4.1.1,</a:t>
                      </a:r>
                    </a:p>
                    <a:p>
                      <a:pPr algn="ct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R4.1.1, R4.1.2</a:t>
                      </a:r>
                      <a:endParaRPr lang="en-US" sz="1400" b="1" kern="1200" noProof="0" dirty="0">
                        <a:solidFill>
                          <a:schemeClr val="dk1"/>
                        </a:solidFill>
                        <a:effectLst/>
                        <a:latin typeface="+mn-lt"/>
                        <a:ea typeface="+mn-ea"/>
                        <a:cs typeface="+mn-cs"/>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798923077"/>
                  </a:ext>
                </a:extLst>
              </a:tr>
            </a:tbl>
          </a:graphicData>
        </a:graphic>
      </p:graphicFrame>
      <p:sp>
        <p:nvSpPr>
          <p:cNvPr id="3" name="TextBox 2">
            <a:extLst>
              <a:ext uri="{FF2B5EF4-FFF2-40B4-BE49-F238E27FC236}">
                <a16:creationId xmlns:a16="http://schemas.microsoft.com/office/drawing/2014/main" id="{81DED8D1-4EC6-0552-742D-1B8C76778973}"/>
              </a:ext>
            </a:extLst>
          </p:cNvPr>
          <p:cNvSpPr txBox="1"/>
          <p:nvPr/>
        </p:nvSpPr>
        <p:spPr>
          <a:xfrm>
            <a:off x="7862207" y="1183822"/>
            <a:ext cx="1178255"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ysClr val="windowText" lastClr="000000"/>
                </a:solidFill>
                <a:effectLst/>
                <a:uLnTx/>
                <a:uFillTx/>
                <a:latin typeface="Montserrat"/>
              </a:rPr>
              <a:t>CAFOD poster</a:t>
            </a:r>
          </a:p>
        </p:txBody>
      </p:sp>
      <p:sp>
        <p:nvSpPr>
          <p:cNvPr id="5" name="TextBox 4">
            <a:extLst>
              <a:ext uri="{FF2B5EF4-FFF2-40B4-BE49-F238E27FC236}">
                <a16:creationId xmlns:a16="http://schemas.microsoft.com/office/drawing/2014/main" id="{C7B6B014-AF41-1329-BBF4-C886AA1446CA}"/>
              </a:ext>
            </a:extLst>
          </p:cNvPr>
          <p:cNvSpPr txBox="1"/>
          <p:nvPr/>
        </p:nvSpPr>
        <p:spPr>
          <a:xfrm>
            <a:off x="7862206" y="2990182"/>
            <a:ext cx="117825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ysClr val="windowText" lastClr="000000"/>
                </a:solidFill>
                <a:effectLst/>
                <a:uLnTx/>
                <a:uFillTx/>
                <a:latin typeface="Montserrat"/>
              </a:rPr>
              <a:t>Themes</a:t>
            </a:r>
            <a:r>
              <a:rPr kumimoji="0" lang="en-GB" sz="1800" b="0" i="0" u="none" strike="noStrike" kern="0" cap="none" spc="0" normalizeH="0" baseline="0" noProof="0" dirty="0">
                <a:ln>
                  <a:noFill/>
                </a:ln>
                <a:solidFill>
                  <a:sysClr val="windowText" lastClr="000000"/>
                </a:solidFill>
                <a:effectLst/>
                <a:uLnTx/>
                <a:uFillTx/>
              </a:rPr>
              <a:t> </a:t>
            </a:r>
          </a:p>
        </p:txBody>
      </p:sp>
      <p:sp>
        <p:nvSpPr>
          <p:cNvPr id="7" name="TextBox 6">
            <a:extLst>
              <a:ext uri="{FF2B5EF4-FFF2-40B4-BE49-F238E27FC236}">
                <a16:creationId xmlns:a16="http://schemas.microsoft.com/office/drawing/2014/main" id="{4D79532F-9945-9089-B8B0-0A36DB26A079}"/>
              </a:ext>
            </a:extLst>
          </p:cNvPr>
          <p:cNvSpPr txBox="1"/>
          <p:nvPr/>
        </p:nvSpPr>
        <p:spPr>
          <a:xfrm>
            <a:off x="7862205" y="4150211"/>
            <a:ext cx="1281795"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ysClr val="windowText" lastClr="000000"/>
                </a:solidFill>
                <a:effectLst/>
                <a:uLnTx/>
                <a:uFillTx/>
                <a:latin typeface="Montserrat"/>
              </a:rPr>
              <a:t>RED outcomes   </a:t>
            </a:r>
          </a:p>
        </p:txBody>
      </p:sp>
    </p:spTree>
    <p:extLst>
      <p:ext uri="{BB962C8B-B14F-4D97-AF65-F5344CB8AC3E}">
        <p14:creationId xmlns:p14="http://schemas.microsoft.com/office/powerpoint/2010/main" val="7273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4118F3-F75A-D96F-20BD-078BFCEC85C9}"/>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DA0A5B37-3D2F-F9F6-447B-0F5AB78097D2}"/>
              </a:ext>
            </a:extLst>
          </p:cNvPr>
          <p:cNvSpPr>
            <a:spLocks noGrp="1"/>
          </p:cNvSpPr>
          <p:nvPr>
            <p:ph type="title"/>
          </p:nvPr>
        </p:nvSpPr>
        <p:spPr>
          <a:xfrm>
            <a:off x="317499" y="218414"/>
            <a:ext cx="6938065" cy="442425"/>
          </a:xfrm>
        </p:spPr>
        <p:txBody>
          <a:bodyPr/>
          <a:lstStyle/>
          <a:p>
            <a:r>
              <a:rPr lang="en-US" b="1" dirty="0">
                <a:latin typeface="+mj-lt"/>
              </a:rPr>
              <a:t>God’s gifts</a:t>
            </a:r>
          </a:p>
        </p:txBody>
      </p:sp>
      <p:sp>
        <p:nvSpPr>
          <p:cNvPr id="2" name="Slide Number Placeholder 1">
            <a:extLst>
              <a:ext uri="{FF2B5EF4-FFF2-40B4-BE49-F238E27FC236}">
                <a16:creationId xmlns:a16="http://schemas.microsoft.com/office/drawing/2014/main" id="{30C9E0D2-AC5C-39E2-506E-3529D09E8603}"/>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3</a:t>
            </a:fld>
            <a:endParaRPr lang="en-US" dirty="0"/>
          </a:p>
        </p:txBody>
      </p:sp>
      <p:pic>
        <p:nvPicPr>
          <p:cNvPr id="3" name="Content Placeholder 8">
            <a:extLst>
              <a:ext uri="{FF2B5EF4-FFF2-40B4-BE49-F238E27FC236}">
                <a16:creationId xmlns:a16="http://schemas.microsoft.com/office/drawing/2014/main" id="{9797F139-BCF0-ECCB-B896-8E88459C59BD}"/>
              </a:ext>
            </a:extLst>
          </p:cNvPr>
          <p:cNvPicPr>
            <a:picLocks noChangeAspect="1"/>
          </p:cNvPicPr>
          <p:nvPr/>
        </p:nvPicPr>
        <p:blipFill>
          <a:blip r:embed="rId3"/>
          <a:stretch>
            <a:fillRect/>
          </a:stretch>
        </p:blipFill>
        <p:spPr>
          <a:xfrm rot="20461231">
            <a:off x="730842" y="1035707"/>
            <a:ext cx="2406662" cy="3383204"/>
          </a:xfrm>
          <a:prstGeom prst="rect">
            <a:avLst/>
          </a:prstGeom>
          <a:ln>
            <a:solidFill>
              <a:srgbClr val="112643"/>
            </a:solidFill>
          </a:ln>
        </p:spPr>
      </p:pic>
      <p:pic>
        <p:nvPicPr>
          <p:cNvPr id="4" name="Picture 3">
            <a:extLst>
              <a:ext uri="{FF2B5EF4-FFF2-40B4-BE49-F238E27FC236}">
                <a16:creationId xmlns:a16="http://schemas.microsoft.com/office/drawing/2014/main" id="{D56A9996-9F72-C9F6-5C87-DE06A6270669}"/>
              </a:ext>
            </a:extLst>
          </p:cNvPr>
          <p:cNvPicPr>
            <a:picLocks noChangeAspect="1"/>
          </p:cNvPicPr>
          <p:nvPr/>
        </p:nvPicPr>
        <p:blipFill>
          <a:blip r:embed="rId4"/>
          <a:stretch>
            <a:fillRect/>
          </a:stretch>
        </p:blipFill>
        <p:spPr>
          <a:xfrm rot="723061">
            <a:off x="2683742" y="1183104"/>
            <a:ext cx="2205577" cy="3088409"/>
          </a:xfrm>
          <a:prstGeom prst="rect">
            <a:avLst/>
          </a:prstGeom>
        </p:spPr>
      </p:pic>
      <p:pic>
        <p:nvPicPr>
          <p:cNvPr id="9" name="Picture 8">
            <a:extLst>
              <a:ext uri="{FF2B5EF4-FFF2-40B4-BE49-F238E27FC236}">
                <a16:creationId xmlns:a16="http://schemas.microsoft.com/office/drawing/2014/main" id="{C919D8C0-775D-E76A-B2FC-E5E6C9D3B842}"/>
              </a:ext>
            </a:extLst>
          </p:cNvPr>
          <p:cNvPicPr>
            <a:picLocks noChangeAspect="1"/>
          </p:cNvPicPr>
          <p:nvPr/>
        </p:nvPicPr>
        <p:blipFill>
          <a:blip r:embed="rId5"/>
          <a:stretch>
            <a:fillRect/>
          </a:stretch>
        </p:blipFill>
        <p:spPr>
          <a:xfrm>
            <a:off x="5187419" y="2117036"/>
            <a:ext cx="3740926" cy="2550064"/>
          </a:xfrm>
          <a:prstGeom prst="rect">
            <a:avLst/>
          </a:prstGeom>
        </p:spPr>
      </p:pic>
    </p:spTree>
    <p:extLst>
      <p:ext uri="{BB962C8B-B14F-4D97-AF65-F5344CB8AC3E}">
        <p14:creationId xmlns:p14="http://schemas.microsoft.com/office/powerpoint/2010/main" val="192445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DD05E-E2B2-2700-9030-56AE417797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739575-94D6-2A95-C68A-2876B770448E}"/>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4</a:t>
            </a:fld>
            <a:endParaRPr lang="en-US" dirty="0"/>
          </a:p>
        </p:txBody>
      </p:sp>
      <p:sp>
        <p:nvSpPr>
          <p:cNvPr id="11" name="Title 20">
            <a:extLst>
              <a:ext uri="{FF2B5EF4-FFF2-40B4-BE49-F238E27FC236}">
                <a16:creationId xmlns:a16="http://schemas.microsoft.com/office/drawing/2014/main" id="{303C2637-ED99-ACDE-72B4-5CD3D85A5302}"/>
              </a:ext>
            </a:extLst>
          </p:cNvPr>
          <p:cNvSpPr>
            <a:spLocks noGrp="1"/>
          </p:cNvSpPr>
          <p:nvPr>
            <p:ph type="title"/>
          </p:nvPr>
        </p:nvSpPr>
        <p:spPr>
          <a:xfrm>
            <a:off x="317499" y="1582833"/>
            <a:ext cx="5636040" cy="2917317"/>
          </a:xfrm>
        </p:spPr>
        <p:txBody>
          <a:bodyPr/>
          <a:lstStyle/>
          <a:p>
            <a:pPr lvl="0">
              <a:defRPr/>
            </a:pPr>
            <a:r>
              <a:rPr lang="en-US" sz="1900" kern="100" dirty="0">
                <a:cs typeface="Times New Roman" panose="02020603050405020304" pitchFamily="18" charset="0"/>
              </a:rPr>
              <a:t>“</a:t>
            </a:r>
            <a:r>
              <a:rPr lang="en-GB" sz="1900" kern="100" dirty="0">
                <a:cs typeface="Times New Roman" panose="02020603050405020304" pitchFamily="18" charset="0"/>
              </a:rPr>
              <a:t>So God created man in his own image,</a:t>
            </a:r>
            <a:br>
              <a:rPr lang="en-GB" sz="1900" kern="100" dirty="0">
                <a:cs typeface="Times New Roman" panose="02020603050405020304" pitchFamily="18" charset="0"/>
              </a:rPr>
            </a:br>
            <a:r>
              <a:rPr lang="en-GB" sz="1900" kern="100" dirty="0">
                <a:cs typeface="Times New Roman" panose="02020603050405020304" pitchFamily="18" charset="0"/>
              </a:rPr>
              <a:t>    in the image of God he created him;</a:t>
            </a:r>
            <a:br>
              <a:rPr lang="en-GB" sz="1900" kern="100" dirty="0">
                <a:cs typeface="Times New Roman" panose="02020603050405020304" pitchFamily="18" charset="0"/>
              </a:rPr>
            </a:br>
            <a:r>
              <a:rPr lang="en-GB" sz="1900" kern="100" dirty="0">
                <a:cs typeface="Times New Roman" panose="02020603050405020304" pitchFamily="18" charset="0"/>
              </a:rPr>
              <a:t>    male and female he created them.</a:t>
            </a:r>
            <a:br>
              <a:rPr lang="en-GB" sz="1900" kern="100" dirty="0">
                <a:cs typeface="Times New Roman" panose="02020603050405020304" pitchFamily="18" charset="0"/>
              </a:rPr>
            </a:br>
            <a:br>
              <a:rPr lang="en-GB" sz="1900" kern="100" dirty="0">
                <a:cs typeface="Times New Roman" panose="02020603050405020304" pitchFamily="18" charset="0"/>
              </a:rPr>
            </a:br>
            <a:r>
              <a:rPr lang="en-GB" sz="1900" kern="100" dirty="0">
                <a:cs typeface="Times New Roman" panose="02020603050405020304" pitchFamily="18" charset="0"/>
              </a:rPr>
              <a:t>God blessed them. And God said to them, “Be fruitful and multiply and fill the earth and subdue it and have dominion over the fish of the sea </a:t>
            </a:r>
            <a:r>
              <a:rPr lang="en-GB" sz="2000" dirty="0">
                <a:solidFill>
                  <a:schemeClr val="bg2"/>
                </a:solidFill>
                <a:ea typeface="+mn-ea"/>
              </a:rPr>
              <a:t>and</a:t>
            </a:r>
            <a:r>
              <a:rPr lang="en-GB" sz="1900" kern="100" dirty="0">
                <a:cs typeface="Times New Roman" panose="02020603050405020304" pitchFamily="18" charset="0"/>
              </a:rPr>
              <a:t> over the birds of the heavens and over every living thing that moves on the earth.”…. And it was so. And God saw everything that he had made, and behold, it was very good.</a:t>
            </a:r>
            <a:br>
              <a:rPr lang="en-GB" sz="1900" kern="100" dirty="0">
                <a:latin typeface="Montserrat" panose="00000500000000000000" pitchFamily="2" charset="0"/>
                <a:cs typeface="Times New Roman" panose="02020603050405020304" pitchFamily="18" charset="0"/>
              </a:rPr>
            </a:br>
            <a:r>
              <a:rPr lang="en-GB" sz="1900" kern="100" dirty="0">
                <a:cs typeface="Times New Roman" panose="02020603050405020304" pitchFamily="18" charset="0"/>
              </a:rPr>
              <a:t> </a:t>
            </a:r>
            <a:br>
              <a:rPr lang="en-US" sz="1900" kern="100" dirty="0">
                <a:cs typeface="Times New Roman" panose="02020603050405020304" pitchFamily="18" charset="0"/>
              </a:rPr>
            </a:br>
            <a:r>
              <a:rPr lang="en-US" sz="1900" kern="100" dirty="0">
                <a:cs typeface="Times New Roman" panose="02020603050405020304" pitchFamily="18" charset="0"/>
              </a:rPr>
              <a:t>Genesis 1: 27-31</a:t>
            </a:r>
            <a:br>
              <a:rPr lang="en-US" sz="1900" dirty="0">
                <a:solidFill>
                  <a:srgbClr val="112643"/>
                </a:solidFill>
              </a:rPr>
            </a:br>
            <a:br>
              <a:rPr lang="en-US" sz="1900" dirty="0">
                <a:solidFill>
                  <a:srgbClr val="112643"/>
                </a:solidFill>
              </a:rPr>
            </a:br>
            <a:endParaRPr lang="en-US" sz="1900" dirty="0"/>
          </a:p>
        </p:txBody>
      </p:sp>
      <p:pic>
        <p:nvPicPr>
          <p:cNvPr id="12" name="Picture 11">
            <a:extLst>
              <a:ext uri="{FF2B5EF4-FFF2-40B4-BE49-F238E27FC236}">
                <a16:creationId xmlns:a16="http://schemas.microsoft.com/office/drawing/2014/main" id="{5C493C9A-8C93-E779-F92F-8D38848548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210" t="52996" r="18823"/>
          <a:stretch/>
        </p:blipFill>
        <p:spPr>
          <a:xfrm rot="418835">
            <a:off x="5787423" y="662854"/>
            <a:ext cx="2936283" cy="4252808"/>
          </a:xfrm>
          <a:prstGeom prst="rect">
            <a:avLst/>
          </a:prstGeom>
        </p:spPr>
      </p:pic>
      <p:sp>
        <p:nvSpPr>
          <p:cNvPr id="13" name="Title 5">
            <a:extLst>
              <a:ext uri="{FF2B5EF4-FFF2-40B4-BE49-F238E27FC236}">
                <a16:creationId xmlns:a16="http://schemas.microsoft.com/office/drawing/2014/main" id="{618BB6A7-3988-E0A1-ED06-0DB7FC95E176}"/>
              </a:ext>
            </a:extLst>
          </p:cNvPr>
          <p:cNvSpPr txBox="1">
            <a:spLocks/>
          </p:cNvSpPr>
          <p:nvPr/>
        </p:nvSpPr>
        <p:spPr>
          <a:xfrm>
            <a:off x="317499" y="124672"/>
            <a:ext cx="6938065" cy="442425"/>
          </a:xfrm>
          <a:prstGeom prst="rect">
            <a:avLst/>
          </a:prstGeom>
        </p:spPr>
        <p:txBody>
          <a:bodyPr vert="horz" lIns="0" tIns="45720" rIns="91440" bIns="45720" rtlCol="0" anchor="ctr">
            <a:noAutofit/>
          </a:bodyPr>
          <a:lstStyle>
            <a:lvl1pPr>
              <a:defRPr sz="2400" b="0">
                <a:latin typeface="+mn-lt"/>
                <a:ea typeface="+mj-ea"/>
                <a:cs typeface="+mj-cs"/>
              </a:defRPr>
            </a:lvl1pPr>
          </a:lstStyle>
          <a:p>
            <a:r>
              <a:rPr lang="en-US" sz="3600" dirty="0">
                <a:latin typeface="+mj-lt"/>
              </a:rPr>
              <a:t>Scripture</a:t>
            </a:r>
          </a:p>
        </p:txBody>
      </p:sp>
    </p:spTree>
    <p:extLst>
      <p:ext uri="{BB962C8B-B14F-4D97-AF65-F5344CB8AC3E}">
        <p14:creationId xmlns:p14="http://schemas.microsoft.com/office/powerpoint/2010/main" val="174418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F921-06A1-30A0-EE55-0C6DED02D51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5ACBD62-4B48-10DA-2588-39733B7FED0D}"/>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79FFF627-21F6-9513-9E9B-CDBA7B097912}"/>
              </a:ext>
            </a:extLst>
          </p:cNvPr>
          <p:cNvSpPr>
            <a:spLocks noGrp="1"/>
          </p:cNvSpPr>
          <p:nvPr>
            <p:ph type="title"/>
          </p:nvPr>
        </p:nvSpPr>
        <p:spPr>
          <a:xfrm>
            <a:off x="317499" y="124672"/>
            <a:ext cx="6938065" cy="442425"/>
          </a:xfrm>
        </p:spPr>
        <p:txBody>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13B97153-62A9-5203-A8D2-B4E84454D9E7}"/>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5</a:t>
            </a:fld>
            <a:endParaRPr lang="en-US" dirty="0"/>
          </a:p>
        </p:txBody>
      </p:sp>
      <p:sp>
        <p:nvSpPr>
          <p:cNvPr id="4" name="TextBox 3">
            <a:extLst>
              <a:ext uri="{FF2B5EF4-FFF2-40B4-BE49-F238E27FC236}">
                <a16:creationId xmlns:a16="http://schemas.microsoft.com/office/drawing/2014/main" id="{D146C579-0D5E-4F47-14C2-43272D114F99}"/>
              </a:ext>
            </a:extLst>
          </p:cNvPr>
          <p:cNvSpPr txBox="1"/>
          <p:nvPr/>
        </p:nvSpPr>
        <p:spPr>
          <a:xfrm>
            <a:off x="-109330" y="591336"/>
            <a:ext cx="9149792" cy="1938992"/>
          </a:xfrm>
          <a:prstGeom prst="rect">
            <a:avLst/>
          </a:prstGeom>
          <a:noFill/>
        </p:spPr>
        <p:txBody>
          <a:bodyPr wrap="square" rtlCol="0">
            <a:spAutoFit/>
          </a:bodyPr>
          <a:lstStyle/>
          <a:p>
            <a:pPr algn="ctr"/>
            <a:r>
              <a:rPr lang="en-GB" sz="2000" b="1" kern="100" dirty="0">
                <a:solidFill>
                  <a:srgbClr val="A5C400"/>
                </a:solidFill>
                <a:effectLst/>
                <a:latin typeface="+mn-lt"/>
                <a:ea typeface="Aptos" panose="020B0004020202020204" pitchFamily="34" charset="0"/>
                <a:cs typeface="Times New Roman" panose="02020603050405020304" pitchFamily="18" charset="0"/>
              </a:rPr>
              <a:t>Key words:</a:t>
            </a:r>
          </a:p>
          <a:p>
            <a:pPr algn="ctr"/>
            <a:r>
              <a:rPr lang="en-GB" sz="1900" dirty="0">
                <a:latin typeface="+mn-lt"/>
              </a:rPr>
              <a:t>Laudato Si’, Canticle of Creation, human dignity, </a:t>
            </a:r>
            <a:br>
              <a:rPr lang="en-GB" sz="1900" dirty="0">
                <a:latin typeface="+mn-lt"/>
              </a:rPr>
            </a:br>
            <a:r>
              <a:rPr lang="en-GB" sz="1900" dirty="0">
                <a:latin typeface="+mn-lt"/>
              </a:rPr>
              <a:t>stewardship, ecological virtues</a:t>
            </a:r>
          </a:p>
          <a:p>
            <a:pPr algn="ctr"/>
            <a:r>
              <a:rPr lang="en-GB" sz="2000" b="1" kern="100" dirty="0">
                <a:solidFill>
                  <a:srgbClr val="A5C400"/>
                </a:solidFill>
                <a:latin typeface="+mn-lt"/>
                <a:cs typeface="Times New Roman" panose="02020603050405020304" pitchFamily="18" charset="0"/>
              </a:rPr>
              <a:t>Key questions: </a:t>
            </a:r>
          </a:p>
          <a:p>
            <a:pPr algn="ctr"/>
            <a:r>
              <a:rPr lang="en-GB" sz="1900" dirty="0">
                <a:latin typeface="+mn-lt"/>
              </a:rPr>
              <a:t>Why is it important to look after our relationship with God, with our neighbour and with the earth itself?</a:t>
            </a:r>
          </a:p>
        </p:txBody>
      </p:sp>
      <p:pic>
        <p:nvPicPr>
          <p:cNvPr id="5" name="Picture 4">
            <a:extLst>
              <a:ext uri="{FF2B5EF4-FFF2-40B4-BE49-F238E27FC236}">
                <a16:creationId xmlns:a16="http://schemas.microsoft.com/office/drawing/2014/main" id="{4AE0367D-86CB-2469-4559-2C79B06EFBCB}"/>
              </a:ext>
            </a:extLst>
          </p:cNvPr>
          <p:cNvPicPr>
            <a:picLocks noChangeAspect="1"/>
          </p:cNvPicPr>
          <p:nvPr/>
        </p:nvPicPr>
        <p:blipFill>
          <a:blip r:embed="rId3"/>
          <a:stretch>
            <a:fillRect/>
          </a:stretch>
        </p:blipFill>
        <p:spPr>
          <a:xfrm>
            <a:off x="795019" y="2435593"/>
            <a:ext cx="3355555" cy="2366328"/>
          </a:xfrm>
          <a:prstGeom prst="rect">
            <a:avLst/>
          </a:prstGeom>
          <a:ln>
            <a:solidFill>
              <a:srgbClr val="002060"/>
            </a:solidFill>
          </a:ln>
        </p:spPr>
      </p:pic>
      <p:pic>
        <p:nvPicPr>
          <p:cNvPr id="9" name="Picture 8">
            <a:extLst>
              <a:ext uri="{FF2B5EF4-FFF2-40B4-BE49-F238E27FC236}">
                <a16:creationId xmlns:a16="http://schemas.microsoft.com/office/drawing/2014/main" id="{7DA3C1EB-69C5-690A-1CA4-2FF17BFAF641}"/>
              </a:ext>
            </a:extLst>
          </p:cNvPr>
          <p:cNvPicPr>
            <a:picLocks noChangeAspect="1"/>
          </p:cNvPicPr>
          <p:nvPr/>
        </p:nvPicPr>
        <p:blipFill>
          <a:blip r:embed="rId4"/>
          <a:stretch>
            <a:fillRect/>
          </a:stretch>
        </p:blipFill>
        <p:spPr>
          <a:xfrm>
            <a:off x="4942628" y="2465689"/>
            <a:ext cx="3340525" cy="2366328"/>
          </a:xfrm>
          <a:prstGeom prst="rect">
            <a:avLst/>
          </a:prstGeom>
          <a:ln>
            <a:solidFill>
              <a:srgbClr val="002060"/>
            </a:solidFill>
          </a:ln>
        </p:spPr>
      </p:pic>
    </p:spTree>
    <p:extLst>
      <p:ext uri="{BB962C8B-B14F-4D97-AF65-F5344CB8AC3E}">
        <p14:creationId xmlns:p14="http://schemas.microsoft.com/office/powerpoint/2010/main" val="120774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8F020-F5C8-9797-1013-8E6FAA33A65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67FA911-EAA0-40B1-5085-ABC7B299870B}"/>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8BF4D919-A687-3AD7-B97E-514E3B9C97A1}"/>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B70EDC9E-6112-53D4-C86C-9743AE629671}"/>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6</a:t>
            </a:fld>
            <a:endParaRPr lang="en-US" dirty="0"/>
          </a:p>
        </p:txBody>
      </p:sp>
      <p:sp>
        <p:nvSpPr>
          <p:cNvPr id="5" name="TextBox 4">
            <a:extLst>
              <a:ext uri="{FF2B5EF4-FFF2-40B4-BE49-F238E27FC236}">
                <a16:creationId xmlns:a16="http://schemas.microsoft.com/office/drawing/2014/main" id="{85F4A840-2859-110E-5843-3608755B802E}"/>
              </a:ext>
            </a:extLst>
          </p:cNvPr>
          <p:cNvSpPr txBox="1"/>
          <p:nvPr/>
        </p:nvSpPr>
        <p:spPr>
          <a:xfrm>
            <a:off x="5171440" y="922572"/>
            <a:ext cx="3869022" cy="4247317"/>
          </a:xfrm>
          <a:prstGeom prst="rect">
            <a:avLst/>
          </a:prstGeom>
          <a:noFill/>
        </p:spPr>
        <p:txBody>
          <a:bodyPr wrap="square" rtlCol="0">
            <a:spAutoFit/>
          </a:bodyPr>
          <a:lstStyle/>
          <a:p>
            <a:pPr marL="0" indent="0" algn="l">
              <a:buNone/>
            </a:pPr>
            <a:r>
              <a:rPr lang="en-GB" sz="2600" b="1" kern="100" dirty="0">
                <a:solidFill>
                  <a:srgbClr val="A5C400"/>
                </a:solidFill>
                <a:latin typeface="+mn-lt"/>
                <a:ea typeface="Aptos" panose="020B0004020202020204" pitchFamily="34" charset="0"/>
                <a:cs typeface="Times New Roman" panose="02020603050405020304" pitchFamily="18" charset="0"/>
              </a:rPr>
              <a:t>Relationships</a:t>
            </a:r>
          </a:p>
          <a:p>
            <a:r>
              <a:rPr lang="en-GB" sz="2200" kern="100" dirty="0">
                <a:solidFill>
                  <a:schemeClr val="tx1"/>
                </a:solidFill>
                <a:latin typeface="+mn-lt"/>
                <a:cs typeface="Times New Roman" panose="02020603050405020304" pitchFamily="18" charset="0"/>
              </a:rPr>
              <a:t>What does it mean to be in ‘good relationship’?</a:t>
            </a:r>
          </a:p>
          <a:p>
            <a:endParaRPr lang="en-GB" sz="2200" kern="100" dirty="0">
              <a:solidFill>
                <a:schemeClr val="tx1"/>
              </a:solidFill>
              <a:latin typeface="+mn-lt"/>
              <a:cs typeface="Times New Roman" panose="02020603050405020304" pitchFamily="18" charset="0"/>
            </a:endParaRPr>
          </a:p>
          <a:p>
            <a:r>
              <a:rPr lang="en-GB" sz="2200" kern="100" dirty="0">
                <a:solidFill>
                  <a:schemeClr val="tx1"/>
                </a:solidFill>
                <a:latin typeface="+mn-lt"/>
                <a:cs typeface="Times New Roman" panose="02020603050405020304" pitchFamily="18" charset="0"/>
              </a:rPr>
              <a:t>How and why are relationships damaged?</a:t>
            </a:r>
          </a:p>
          <a:p>
            <a:endParaRPr lang="en-GB" sz="2200" kern="100" dirty="0">
              <a:solidFill>
                <a:schemeClr val="tx1"/>
              </a:solidFill>
              <a:latin typeface="+mn-lt"/>
              <a:cs typeface="Times New Roman" panose="02020603050405020304" pitchFamily="18" charset="0"/>
            </a:endParaRPr>
          </a:p>
          <a:p>
            <a:r>
              <a:rPr lang="en-GB" sz="2200" kern="100" dirty="0">
                <a:solidFill>
                  <a:schemeClr val="tx1"/>
                </a:solidFill>
                <a:latin typeface="+mn-lt"/>
                <a:cs typeface="Times New Roman" panose="02020603050405020304" pitchFamily="18" charset="0"/>
              </a:rPr>
              <a:t>How are we interconnected with God, others and the world?</a:t>
            </a:r>
          </a:p>
          <a:p>
            <a:pPr algn="ctr"/>
            <a:endParaRPr lang="en-GB" sz="3600" kern="100" dirty="0">
              <a:solidFill>
                <a:schemeClr val="tx1"/>
              </a:solidFill>
              <a:latin typeface="Montserrat" panose="00000500000000000000" pitchFamily="2" charset="0"/>
              <a:cs typeface="Times New Roman" panose="02020603050405020304" pitchFamily="18" charset="0"/>
            </a:endParaRPr>
          </a:p>
        </p:txBody>
      </p:sp>
      <p:pic>
        <p:nvPicPr>
          <p:cNvPr id="3" name="Picture 2">
            <a:extLst>
              <a:ext uri="{FF2B5EF4-FFF2-40B4-BE49-F238E27FC236}">
                <a16:creationId xmlns:a16="http://schemas.microsoft.com/office/drawing/2014/main" id="{E91A13DD-8D43-ADFE-74E8-DDE4350B045C}"/>
              </a:ext>
            </a:extLst>
          </p:cNvPr>
          <p:cNvPicPr>
            <a:picLocks noChangeAspect="1"/>
          </p:cNvPicPr>
          <p:nvPr/>
        </p:nvPicPr>
        <p:blipFill>
          <a:blip r:embed="rId3"/>
          <a:stretch>
            <a:fillRect/>
          </a:stretch>
        </p:blipFill>
        <p:spPr>
          <a:xfrm>
            <a:off x="236266" y="1074686"/>
            <a:ext cx="4762453" cy="3373579"/>
          </a:xfrm>
          <a:prstGeom prst="rect">
            <a:avLst/>
          </a:prstGeom>
          <a:ln>
            <a:solidFill>
              <a:srgbClr val="002060"/>
            </a:solidFill>
          </a:ln>
        </p:spPr>
      </p:pic>
    </p:spTree>
    <p:extLst>
      <p:ext uri="{BB962C8B-B14F-4D97-AF65-F5344CB8AC3E}">
        <p14:creationId xmlns:p14="http://schemas.microsoft.com/office/powerpoint/2010/main" val="14021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F53B2-F0B3-D62B-E79F-6AB787D94F2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E5B02F1-97C8-A513-98CB-666F94DCBF1C}"/>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C9C15A64-EC62-B151-F223-FDAD1414FEFD}"/>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7</a:t>
            </a:fld>
            <a:endParaRPr lang="en-US" dirty="0"/>
          </a:p>
        </p:txBody>
      </p:sp>
      <p:sp>
        <p:nvSpPr>
          <p:cNvPr id="5" name="TextBox 4">
            <a:extLst>
              <a:ext uri="{FF2B5EF4-FFF2-40B4-BE49-F238E27FC236}">
                <a16:creationId xmlns:a16="http://schemas.microsoft.com/office/drawing/2014/main" id="{E543637D-4E1A-1721-6E7B-A32A6DF2A2C1}"/>
              </a:ext>
            </a:extLst>
          </p:cNvPr>
          <p:cNvSpPr txBox="1"/>
          <p:nvPr/>
        </p:nvSpPr>
        <p:spPr>
          <a:xfrm>
            <a:off x="4277360" y="738870"/>
            <a:ext cx="4940299" cy="4862870"/>
          </a:xfrm>
          <a:prstGeom prst="rect">
            <a:avLst/>
          </a:prstGeom>
          <a:noFill/>
        </p:spPr>
        <p:txBody>
          <a:bodyPr wrap="square" rtlCol="0">
            <a:spAutoFit/>
          </a:bodyPr>
          <a:lstStyle/>
          <a:p>
            <a:pPr marL="0" indent="0" algn="l">
              <a:buNone/>
            </a:pPr>
            <a:r>
              <a:rPr lang="en-GB" sz="2600" b="1" kern="100" dirty="0">
                <a:solidFill>
                  <a:srgbClr val="A5C400"/>
                </a:solidFill>
                <a:latin typeface="+mn-lt"/>
                <a:ea typeface="Aptos" panose="020B0004020202020204" pitchFamily="34" charset="0"/>
                <a:cs typeface="Times New Roman" panose="02020603050405020304" pitchFamily="18" charset="0"/>
              </a:rPr>
              <a:t>Ecological virtues </a:t>
            </a:r>
          </a:p>
          <a:p>
            <a:pPr algn="l"/>
            <a:r>
              <a:rPr lang="en-GB" sz="2200" kern="100" dirty="0">
                <a:solidFill>
                  <a:schemeClr val="tx1"/>
                </a:solidFill>
                <a:latin typeface="+mn-lt"/>
                <a:cs typeface="Times New Roman" panose="02020603050405020304" pitchFamily="18" charset="0"/>
              </a:rPr>
              <a:t>The </a:t>
            </a:r>
            <a:r>
              <a:rPr lang="en-GB" sz="2200" b="1" kern="100" dirty="0">
                <a:solidFill>
                  <a:schemeClr val="tx1"/>
                </a:solidFill>
                <a:latin typeface="+mn-lt"/>
                <a:cs typeface="Times New Roman" panose="02020603050405020304" pitchFamily="18" charset="0"/>
              </a:rPr>
              <a:t>ecological</a:t>
            </a:r>
            <a:r>
              <a:rPr lang="en-GB" sz="2200" kern="100" dirty="0">
                <a:solidFill>
                  <a:schemeClr val="tx1"/>
                </a:solidFill>
                <a:latin typeface="+mn-lt"/>
                <a:cs typeface="Times New Roman" panose="02020603050405020304" pitchFamily="18" charset="0"/>
              </a:rPr>
              <a:t> </a:t>
            </a:r>
            <a:r>
              <a:rPr lang="en-GB" sz="2200" b="1" kern="100" dirty="0">
                <a:solidFill>
                  <a:schemeClr val="tx1"/>
                </a:solidFill>
                <a:latin typeface="+mn-lt"/>
                <a:cs typeface="Times New Roman" panose="02020603050405020304" pitchFamily="18" charset="0"/>
              </a:rPr>
              <a:t>virtues</a:t>
            </a:r>
            <a:r>
              <a:rPr lang="en-GB" sz="2200" kern="100" dirty="0">
                <a:solidFill>
                  <a:schemeClr val="tx1"/>
                </a:solidFill>
                <a:latin typeface="+mn-lt"/>
                <a:cs typeface="Times New Roman" panose="02020603050405020304" pitchFamily="18" charset="0"/>
              </a:rPr>
              <a:t> are good habits in looking after the earth and everything in it.</a:t>
            </a:r>
          </a:p>
          <a:p>
            <a:pPr algn="l"/>
            <a:endParaRPr lang="en-GB" sz="2200" kern="100" dirty="0">
              <a:solidFill>
                <a:schemeClr val="tx1"/>
              </a:solidFill>
              <a:latin typeface="+mn-lt"/>
              <a:cs typeface="Times New Roman" panose="02020603050405020304" pitchFamily="18" charset="0"/>
            </a:endParaRPr>
          </a:p>
          <a:p>
            <a:pPr marL="0" indent="0" fontAlgn="base">
              <a:buNone/>
            </a:pPr>
            <a:r>
              <a:rPr lang="en-GB" sz="2200" kern="100" dirty="0">
                <a:solidFill>
                  <a:schemeClr val="tx1"/>
                </a:solidFill>
                <a:latin typeface="+mn-lt"/>
                <a:cs typeface="Times New Roman" panose="02020603050405020304" pitchFamily="18" charset="0"/>
              </a:rPr>
              <a:t>The 4 </a:t>
            </a:r>
            <a:r>
              <a:rPr lang="en-GB" sz="2200" b="1" kern="100" dirty="0">
                <a:solidFill>
                  <a:schemeClr val="tx1"/>
                </a:solidFill>
                <a:latin typeface="+mn-lt"/>
                <a:cs typeface="Times New Roman" panose="02020603050405020304" pitchFamily="18" charset="0"/>
              </a:rPr>
              <a:t>cardinal virtues </a:t>
            </a:r>
            <a:r>
              <a:rPr lang="en-GB" sz="2200" kern="100" dirty="0">
                <a:solidFill>
                  <a:schemeClr val="tx1"/>
                </a:solidFill>
                <a:latin typeface="+mn-lt"/>
                <a:cs typeface="Times New Roman" panose="02020603050405020304" pitchFamily="18" charset="0"/>
              </a:rPr>
              <a:t>are named as:</a:t>
            </a:r>
          </a:p>
          <a:p>
            <a:pPr marL="342900" lvl="0" indent="-342900" fontAlgn="base">
              <a:buFont typeface="+mj-lt"/>
              <a:buAutoNum type="arabicParenR"/>
            </a:pPr>
            <a:r>
              <a:rPr lang="en-GB" sz="2200" kern="100" dirty="0">
                <a:solidFill>
                  <a:schemeClr val="tx1"/>
                </a:solidFill>
                <a:latin typeface="+mn-lt"/>
                <a:cs typeface="Times New Roman" panose="02020603050405020304" pitchFamily="18" charset="0"/>
              </a:rPr>
              <a:t>Justice </a:t>
            </a:r>
          </a:p>
          <a:p>
            <a:pPr marL="342900" lvl="0" indent="-342900" fontAlgn="base">
              <a:buFont typeface="+mj-lt"/>
              <a:buAutoNum type="arabicParenR"/>
            </a:pPr>
            <a:r>
              <a:rPr lang="en-GB" sz="2200" kern="100" dirty="0">
                <a:solidFill>
                  <a:schemeClr val="tx1"/>
                </a:solidFill>
                <a:latin typeface="+mn-lt"/>
                <a:cs typeface="Times New Roman" panose="02020603050405020304" pitchFamily="18" charset="0"/>
              </a:rPr>
              <a:t>Temperance </a:t>
            </a:r>
          </a:p>
          <a:p>
            <a:pPr marL="342900" lvl="0" indent="-342900" fontAlgn="base">
              <a:buFont typeface="+mj-lt"/>
              <a:buAutoNum type="arabicParenR"/>
            </a:pPr>
            <a:r>
              <a:rPr lang="en-GB" sz="2200" kern="100" dirty="0">
                <a:solidFill>
                  <a:schemeClr val="tx1"/>
                </a:solidFill>
                <a:latin typeface="+mn-lt"/>
                <a:cs typeface="Times New Roman" panose="02020603050405020304" pitchFamily="18" charset="0"/>
              </a:rPr>
              <a:t>Prudence </a:t>
            </a:r>
          </a:p>
          <a:p>
            <a:pPr marL="342900" lvl="0" indent="-342900" fontAlgn="base">
              <a:buFont typeface="+mj-lt"/>
              <a:buAutoNum type="arabicParenR"/>
            </a:pPr>
            <a:r>
              <a:rPr lang="en-GB" sz="2200" kern="100" dirty="0">
                <a:solidFill>
                  <a:schemeClr val="tx1"/>
                </a:solidFill>
                <a:latin typeface="+mn-lt"/>
                <a:cs typeface="Times New Roman" panose="02020603050405020304" pitchFamily="18" charset="0"/>
              </a:rPr>
              <a:t>Fortitude</a:t>
            </a:r>
          </a:p>
          <a:p>
            <a:pPr algn="l" fontAlgn="base"/>
            <a:endParaRPr lang="en-GB" sz="2000" b="1"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endParaRPr>
          </a:p>
          <a:p>
            <a:pPr marL="342900" lvl="0" indent="-342900" fontAlgn="base">
              <a:buFont typeface="+mj-lt"/>
              <a:buAutoNum type="arabicParenR"/>
            </a:pPr>
            <a:endParaRPr lang="en-GB" sz="2000" kern="100" dirty="0">
              <a:solidFill>
                <a:schemeClr val="tx1"/>
              </a:solidFill>
              <a:latin typeface="Montserrat" panose="00000500000000000000" pitchFamily="2" charset="0"/>
              <a:cs typeface="Times New Roman" panose="02020603050405020304" pitchFamily="18" charset="0"/>
            </a:endParaRPr>
          </a:p>
          <a:p>
            <a:pPr algn="l"/>
            <a:endParaRPr lang="en-GB" sz="2000" kern="100" dirty="0">
              <a:solidFill>
                <a:schemeClr val="tx1"/>
              </a:solidFill>
              <a:latin typeface="Montserrat" panose="00000500000000000000" pitchFamily="2" charset="0"/>
              <a:cs typeface="Times New Roman" panose="02020603050405020304" pitchFamily="18" charset="0"/>
            </a:endParaRPr>
          </a:p>
        </p:txBody>
      </p:sp>
      <p:pic>
        <p:nvPicPr>
          <p:cNvPr id="11" name="Picture 10">
            <a:extLst>
              <a:ext uri="{FF2B5EF4-FFF2-40B4-BE49-F238E27FC236}">
                <a16:creationId xmlns:a16="http://schemas.microsoft.com/office/drawing/2014/main" id="{B2AD3A4E-DCE9-6E54-A923-438F350F9F6B}"/>
              </a:ext>
            </a:extLst>
          </p:cNvPr>
          <p:cNvPicPr>
            <a:picLocks noChangeAspect="1"/>
          </p:cNvPicPr>
          <p:nvPr/>
        </p:nvPicPr>
        <p:blipFill>
          <a:blip r:embed="rId3"/>
          <a:stretch>
            <a:fillRect/>
          </a:stretch>
        </p:blipFill>
        <p:spPr>
          <a:xfrm>
            <a:off x="317499" y="1068082"/>
            <a:ext cx="3742524" cy="2564778"/>
          </a:xfrm>
          <a:prstGeom prst="rect">
            <a:avLst/>
          </a:prstGeom>
          <a:ln>
            <a:solidFill>
              <a:srgbClr val="002060"/>
            </a:solidFill>
          </a:ln>
        </p:spPr>
      </p:pic>
    </p:spTree>
    <p:extLst>
      <p:ext uri="{BB962C8B-B14F-4D97-AF65-F5344CB8AC3E}">
        <p14:creationId xmlns:p14="http://schemas.microsoft.com/office/powerpoint/2010/main" val="353413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E50E9-7A88-9335-2427-672041B5E7D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F484A3E-B678-FD0D-932C-90F6B3AA0450}"/>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A8FC6657-1E94-F6ED-189D-E2F34DEF0030}"/>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8</a:t>
            </a:fld>
            <a:endParaRPr lang="en-US" dirty="0"/>
          </a:p>
        </p:txBody>
      </p:sp>
      <p:sp>
        <p:nvSpPr>
          <p:cNvPr id="5" name="TextBox 4">
            <a:extLst>
              <a:ext uri="{FF2B5EF4-FFF2-40B4-BE49-F238E27FC236}">
                <a16:creationId xmlns:a16="http://schemas.microsoft.com/office/drawing/2014/main" id="{BD5F8B82-79A7-0EE8-36FA-F9409E5A5016}"/>
              </a:ext>
            </a:extLst>
          </p:cNvPr>
          <p:cNvSpPr txBox="1"/>
          <p:nvPr/>
        </p:nvSpPr>
        <p:spPr>
          <a:xfrm>
            <a:off x="5608319" y="739325"/>
            <a:ext cx="2844801" cy="3785652"/>
          </a:xfrm>
          <a:prstGeom prst="rect">
            <a:avLst/>
          </a:prstGeom>
          <a:noFill/>
        </p:spPr>
        <p:txBody>
          <a:bodyPr wrap="square" rtlCol="0">
            <a:spAutoFit/>
          </a:bodyPr>
          <a:lstStyle/>
          <a:p>
            <a:pPr algn="l"/>
            <a:r>
              <a:rPr lang="en-GB" sz="2400" kern="100" dirty="0">
                <a:solidFill>
                  <a:schemeClr val="tx1"/>
                </a:solidFill>
                <a:latin typeface="+mn-lt"/>
                <a:cs typeface="Times New Roman" panose="02020603050405020304" pitchFamily="18" charset="0"/>
              </a:rPr>
              <a:t>Being a good </a:t>
            </a:r>
            <a:r>
              <a:rPr lang="en-GB" sz="2400" b="1" kern="100" dirty="0">
                <a:solidFill>
                  <a:schemeClr val="tx1"/>
                </a:solidFill>
                <a:latin typeface="+mn-lt"/>
                <a:cs typeface="Times New Roman" panose="02020603050405020304" pitchFamily="18" charset="0"/>
              </a:rPr>
              <a:t>steward</a:t>
            </a:r>
            <a:r>
              <a:rPr lang="en-GB" sz="2400" kern="100" dirty="0">
                <a:solidFill>
                  <a:schemeClr val="tx1"/>
                </a:solidFill>
                <a:latin typeface="+mn-lt"/>
                <a:cs typeface="Times New Roman" panose="02020603050405020304" pitchFamily="18" charset="0"/>
              </a:rPr>
              <a:t> of God’s creation means taking care of the world for God. It means looking after the interests of the planet and everything in it.</a:t>
            </a:r>
          </a:p>
          <a:p>
            <a:pPr marL="0" indent="0" algn="l">
              <a:buNone/>
            </a:pPr>
            <a:endParaRPr lang="en-GB" sz="2400" kern="100" dirty="0">
              <a:solidFill>
                <a:schemeClr val="tx1"/>
              </a:solidFill>
              <a:latin typeface="Montserrat" panose="00000500000000000000" pitchFamily="2" charset="0"/>
              <a:cs typeface="Times New Roman" panose="02020603050405020304" pitchFamily="18" charset="0"/>
            </a:endParaRPr>
          </a:p>
        </p:txBody>
      </p:sp>
      <p:pic>
        <p:nvPicPr>
          <p:cNvPr id="4" name="Picture 3">
            <a:extLst>
              <a:ext uri="{FF2B5EF4-FFF2-40B4-BE49-F238E27FC236}">
                <a16:creationId xmlns:a16="http://schemas.microsoft.com/office/drawing/2014/main" id="{5AF3EF65-DFEA-589B-FD50-A6D3E054765A}"/>
              </a:ext>
            </a:extLst>
          </p:cNvPr>
          <p:cNvPicPr>
            <a:picLocks noChangeAspect="1"/>
          </p:cNvPicPr>
          <p:nvPr/>
        </p:nvPicPr>
        <p:blipFill>
          <a:blip r:embed="rId3"/>
          <a:stretch>
            <a:fillRect/>
          </a:stretch>
        </p:blipFill>
        <p:spPr>
          <a:xfrm>
            <a:off x="317499" y="850034"/>
            <a:ext cx="5104901" cy="3611716"/>
          </a:xfrm>
          <a:prstGeom prst="rect">
            <a:avLst/>
          </a:prstGeom>
          <a:ln>
            <a:solidFill>
              <a:srgbClr val="002060"/>
            </a:solidFill>
          </a:ln>
        </p:spPr>
      </p:pic>
    </p:spTree>
    <p:extLst>
      <p:ext uri="{BB962C8B-B14F-4D97-AF65-F5344CB8AC3E}">
        <p14:creationId xmlns:p14="http://schemas.microsoft.com/office/powerpoint/2010/main" val="236650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B6E05-F5C8-AB6E-2DAE-3333A617B6A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0F1725E-8436-FBBC-4DB9-E8CD22F306FA}"/>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08A4E295-78D8-28F0-A28E-E58A1EBDCCE0}"/>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9</a:t>
            </a:fld>
            <a:endParaRPr lang="en-US" dirty="0"/>
          </a:p>
        </p:txBody>
      </p:sp>
      <p:sp>
        <p:nvSpPr>
          <p:cNvPr id="5" name="TextBox 4">
            <a:extLst>
              <a:ext uri="{FF2B5EF4-FFF2-40B4-BE49-F238E27FC236}">
                <a16:creationId xmlns:a16="http://schemas.microsoft.com/office/drawing/2014/main" id="{C882549A-279D-0290-81F7-1FE00F7486D1}"/>
              </a:ext>
            </a:extLst>
          </p:cNvPr>
          <p:cNvSpPr txBox="1"/>
          <p:nvPr/>
        </p:nvSpPr>
        <p:spPr>
          <a:xfrm>
            <a:off x="4758023" y="739325"/>
            <a:ext cx="4068478" cy="3354765"/>
          </a:xfrm>
          <a:prstGeom prst="rect">
            <a:avLst/>
          </a:prstGeom>
          <a:noFill/>
        </p:spPr>
        <p:txBody>
          <a:bodyPr wrap="square" rtlCol="0">
            <a:spAutoFit/>
          </a:bodyPr>
          <a:lstStyle/>
          <a:p>
            <a:pPr marL="0" indent="0" algn="l">
              <a:buNone/>
            </a:pPr>
            <a:r>
              <a:rPr lang="en-GB" sz="2400" b="1" kern="100" dirty="0">
                <a:solidFill>
                  <a:srgbClr val="A5C400"/>
                </a:solidFill>
                <a:latin typeface="+mn-lt"/>
                <a:ea typeface="Aptos" panose="020B0004020202020204" pitchFamily="34" charset="0"/>
                <a:cs typeface="Times New Roman" panose="02020603050405020304" pitchFamily="18" charset="0"/>
              </a:rPr>
              <a:t>Ecological virtues </a:t>
            </a:r>
          </a:p>
          <a:p>
            <a:r>
              <a:rPr lang="en-GB" sz="2400" kern="100" dirty="0">
                <a:solidFill>
                  <a:schemeClr val="tx1"/>
                </a:solidFill>
                <a:latin typeface="+mn-lt"/>
                <a:cs typeface="Times New Roman" panose="02020603050405020304" pitchFamily="18" charset="0"/>
              </a:rPr>
              <a:t>In what way are the people in this picture demonstrating (or not) ecological virtues?</a:t>
            </a:r>
          </a:p>
          <a:p>
            <a:endParaRPr lang="en-GB" sz="2000" kern="100" dirty="0">
              <a:solidFill>
                <a:schemeClr val="tx1"/>
              </a:solidFill>
              <a:latin typeface="+mn-lt"/>
              <a:cs typeface="Times New Roman" panose="02020603050405020304" pitchFamily="18" charset="0"/>
            </a:endParaRPr>
          </a:p>
          <a:p>
            <a:pPr algn="l"/>
            <a:r>
              <a:rPr lang="en-GB" sz="2400" b="1" kern="100" dirty="0">
                <a:solidFill>
                  <a:srgbClr val="A5C400"/>
                </a:solidFill>
                <a:latin typeface="+mn-lt"/>
                <a:ea typeface="Aptos" panose="020B0004020202020204" pitchFamily="34" charset="0"/>
                <a:cs typeface="Times New Roman" panose="02020603050405020304" pitchFamily="18" charset="0"/>
              </a:rPr>
              <a:t>I wonder</a:t>
            </a:r>
          </a:p>
          <a:p>
            <a:pPr algn="l"/>
            <a:r>
              <a:rPr lang="en-GB" sz="2400" kern="100" dirty="0">
                <a:solidFill>
                  <a:schemeClr val="tx1"/>
                </a:solidFill>
                <a:latin typeface="+mn-lt"/>
                <a:cs typeface="Times New Roman" panose="02020603050405020304" pitchFamily="18" charset="0"/>
              </a:rPr>
              <a:t>How can you show ecological virtues?</a:t>
            </a:r>
          </a:p>
        </p:txBody>
      </p:sp>
      <p:pic>
        <p:nvPicPr>
          <p:cNvPr id="3" name="Picture 2">
            <a:extLst>
              <a:ext uri="{FF2B5EF4-FFF2-40B4-BE49-F238E27FC236}">
                <a16:creationId xmlns:a16="http://schemas.microsoft.com/office/drawing/2014/main" id="{F9F3AE9F-D546-6359-F87F-CD509DFFDA78}"/>
              </a:ext>
            </a:extLst>
          </p:cNvPr>
          <p:cNvPicPr>
            <a:picLocks noChangeAspect="1"/>
          </p:cNvPicPr>
          <p:nvPr/>
        </p:nvPicPr>
        <p:blipFill>
          <a:blip r:embed="rId3"/>
          <a:stretch>
            <a:fillRect/>
          </a:stretch>
        </p:blipFill>
        <p:spPr>
          <a:xfrm>
            <a:off x="317499" y="820342"/>
            <a:ext cx="4344326" cy="3930582"/>
          </a:xfrm>
          <a:prstGeom prst="rect">
            <a:avLst/>
          </a:prstGeom>
          <a:ln>
            <a:solidFill>
              <a:srgbClr val="002060"/>
            </a:solidFill>
          </a:ln>
        </p:spPr>
      </p:pic>
    </p:spTree>
    <p:extLst>
      <p:ext uri="{BB962C8B-B14F-4D97-AF65-F5344CB8AC3E}">
        <p14:creationId xmlns:p14="http://schemas.microsoft.com/office/powerpoint/2010/main" val="215154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CAFOD new brand TEMPLATE 2025">
      <a:dk1>
        <a:srgbClr val="000000"/>
      </a:dk1>
      <a:lt1>
        <a:srgbClr val="FFFFFF"/>
      </a:lt1>
      <a:dk2>
        <a:srgbClr val="58A333"/>
      </a:dk2>
      <a:lt2>
        <a:srgbClr val="222444"/>
      </a:lt2>
      <a:accent1>
        <a:srgbClr val="A2C617"/>
      </a:accent1>
      <a:accent2>
        <a:srgbClr val="FAC850"/>
      </a:accent2>
      <a:accent3>
        <a:srgbClr val="EE7103"/>
      </a:accent3>
      <a:accent4>
        <a:srgbClr val="DC0014"/>
      </a:accent4>
      <a:accent5>
        <a:srgbClr val="E83273"/>
      </a:accent5>
      <a:accent6>
        <a:srgbClr val="7666AD"/>
      </a:accent6>
      <a:hlink>
        <a:srgbClr val="30BAC7"/>
      </a:hlink>
      <a:folHlink>
        <a:srgbClr val="A2C617"/>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Deeper header for cove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90841315-1a7e-4a5b-a576-d9c66ec88916" xsi:nil="true"/>
    <type_x0020_of_x0020_logo xmlns="90841315-1a7e-4a5b-a576-d9c66ec88916" xsi:nil="true"/>
    <_dlc_DocId xmlns="04672002-f21f-4240-adfb-f0b653fb6fb5">SZUU6KYVHK2A-965008382-234</_dlc_DocId>
    <_dlc_DocIdUrl xmlns="04672002-f21f-4240-adfb-f0b653fb6fb5">
      <Url>https://cafod365.sharepoint.com/sites/int/CreativeContent/_layouts/15/DocIdRedir.aspx?ID=SZUU6KYVHK2A-965008382-234</Url>
      <Description>SZUU6KYVHK2A-965008382-234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2C27DB9812F1F4CB90A5C444ACA77F1" ma:contentTypeVersion="2975" ma:contentTypeDescription="Create a new document." ma:contentTypeScope="" ma:versionID="214064d68ec888ad6ef0e141b61340bd">
  <xsd:schema xmlns:xsd="http://www.w3.org/2001/XMLSchema" xmlns:xs="http://www.w3.org/2001/XMLSchema" xmlns:p="http://schemas.microsoft.com/office/2006/metadata/properties" xmlns:ns2="04672002-f21f-4240-adfb-f0b653fb6fb5" xmlns:ns3="90841315-1a7e-4a5b-a576-d9c66ec88916" xmlns:ns4="00e50e80-58b4-4d16-bf00-896561ced75b" targetNamespace="http://schemas.microsoft.com/office/2006/metadata/properties" ma:root="true" ma:fieldsID="9e146d007034eed51d305ae273a6ea6b" ns2:_="" ns3:_="" ns4:_="">
    <xsd:import namespace="04672002-f21f-4240-adfb-f0b653fb6fb5"/>
    <xsd:import namespace="90841315-1a7e-4a5b-a576-d9c66ec88916"/>
    <xsd:import namespace="00e50e80-58b4-4d16-bf00-896561ced75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Document_x0020_type" minOccurs="0"/>
                <xsd:element ref="ns3:type_x0020_of_x0020_logo" minOccurs="0"/>
                <xsd:element ref="ns4:SharedWithUsers" minOccurs="0"/>
                <xsd:element ref="ns4:SharedWithDetails" minOccurs="0"/>
                <xsd:element ref="ns3:MediaServiceAutoKeyPoints" minOccurs="0"/>
                <xsd:element ref="ns3:MediaServiceKeyPoints"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0841315-1a7e-4a5b-a576-d9c66ec889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Document_x0020_type" ma:index="16" nillable="true" ma:displayName="Document type" ma:description="Logos&#10;Policy&#10;Templates" ma:format="Dropdown" ma:internalName="Document_x0020_type">
      <xsd:simpleType>
        <xsd:restriction base="dms:Choice">
          <xsd:enumeration value="Logos"/>
          <xsd:enumeration value="Policy"/>
          <xsd:enumeration value="Templates"/>
          <xsd:enumeration value="Training"/>
          <xsd:enumeration value="Guidelines"/>
        </xsd:restriction>
      </xsd:simpleType>
    </xsd:element>
    <xsd:element name="type_x0020_of_x0020_logo" ma:index="17" nillable="true" ma:displayName="type of logo or template" ma:format="Dropdown" ma:internalName="type_x0020_of_x0020_logo">
      <xsd:simpleType>
        <xsd:restriction base="dms:Choice">
          <xsd:enumeration value="jpeg"/>
          <xsd:enumeration value="png"/>
          <xsd:enumeration value="eps"/>
          <xsd:enumeration value="pdf vector"/>
          <xsd:enumeration value="guidelines"/>
          <xsd:enumeration value="PPT templates"/>
          <xsd:enumeration value="Word templates"/>
          <xsd:enumeration value="tif"/>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e50e80-58b4-4d16-bf00-896561ced7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DDB819-B1C6-44E0-A4E7-79EC63B129E2}">
  <ds:schemaRefs>
    <ds:schemaRef ds:uri="http://schemas.microsoft.com/sharepoint/events"/>
  </ds:schemaRefs>
</ds:datastoreItem>
</file>

<file path=customXml/itemProps2.xml><?xml version="1.0" encoding="utf-8"?>
<ds:datastoreItem xmlns:ds="http://schemas.openxmlformats.org/officeDocument/2006/customXml" ds:itemID="{558CADD5-7CDB-4674-A12B-6A140624B8F7}">
  <ds:schemaRefs>
    <ds:schemaRef ds:uri="http://schemas.microsoft.com/sharepoint/v3/contenttype/forms"/>
  </ds:schemaRefs>
</ds:datastoreItem>
</file>

<file path=customXml/itemProps3.xml><?xml version="1.0" encoding="utf-8"?>
<ds:datastoreItem xmlns:ds="http://schemas.openxmlformats.org/officeDocument/2006/customXml" ds:itemID="{37880FD4-C537-4FE3-BF29-620D65E12577}">
  <ds:schemaRefs>
    <ds:schemaRef ds:uri="http://purl.org/dc/terms/"/>
    <ds:schemaRef ds:uri="00e50e80-58b4-4d16-bf00-896561ced75b"/>
    <ds:schemaRef ds:uri="http://schemas.microsoft.com/office/2006/documentManagement/types"/>
    <ds:schemaRef ds:uri="http://schemas.microsoft.com/office/2006/metadata/properties"/>
    <ds:schemaRef ds:uri="90841315-1a7e-4a5b-a576-d9c66ec88916"/>
    <ds:schemaRef ds:uri="http://purl.org/dc/elements/1.1/"/>
    <ds:schemaRef ds:uri="http://schemas.openxmlformats.org/package/2006/metadata/core-properties"/>
    <ds:schemaRef ds:uri="http://schemas.microsoft.com/office/infopath/2007/PartnerControls"/>
    <ds:schemaRef ds:uri="04672002-f21f-4240-adfb-f0b653fb6fb5"/>
    <ds:schemaRef ds:uri="http://www.w3.org/XML/1998/namespace"/>
    <ds:schemaRef ds:uri="http://purl.org/dc/dcmitype/"/>
  </ds:schemaRefs>
</ds:datastoreItem>
</file>

<file path=customXml/itemProps4.xml><?xml version="1.0" encoding="utf-8"?>
<ds:datastoreItem xmlns:ds="http://schemas.openxmlformats.org/officeDocument/2006/customXml" ds:itemID="{AA4729AB-9B2A-4504-A273-E6170BBAD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90841315-1a7e-4a5b-a576-d9c66ec88916"/>
    <ds:schemaRef ds:uri="00e50e80-58b4-4d16-bf00-896561ced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11367</TotalTime>
  <Words>2349</Words>
  <Application>Microsoft Office PowerPoint</Application>
  <PresentationFormat>On-screen Show (16:9)</PresentationFormat>
  <Paragraphs>225</Paragraphs>
  <Slides>17</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Aptos</vt:lpstr>
      <vt:lpstr>Montserrat Light</vt:lpstr>
      <vt:lpstr>Arial</vt:lpstr>
      <vt:lpstr>Montessarat</vt:lpstr>
      <vt:lpstr>Montserrat ExtraBold</vt:lpstr>
      <vt:lpstr>Times New Roman</vt:lpstr>
      <vt:lpstr>Century Gothic</vt:lpstr>
      <vt:lpstr>Montserrat </vt:lpstr>
      <vt:lpstr>Arial Black</vt:lpstr>
      <vt:lpstr>Montserrat</vt:lpstr>
      <vt:lpstr>Symbol</vt:lpstr>
      <vt:lpstr>Office Theme</vt:lpstr>
      <vt:lpstr>Deeper header for cover slides</vt:lpstr>
      <vt:lpstr>Year 3 RED poster activities </vt:lpstr>
      <vt:lpstr>Year 3   Year 4</vt:lpstr>
      <vt:lpstr>God’s gifts</vt:lpstr>
      <vt:lpstr>“So God created man in his own image,     in the image of God he created him;     male and female he created them.  God blessed them. And God said to them, “Be fruitful and multiply and fill the earth and subdue it and have dominion over the fish of the sea and over the birds of the heavens and over every living thing that moves on the earth.”…. And it was so. And God saw everything that he had made, and behold, it was very good.   Genesis 1: 27-31  </vt:lpstr>
      <vt:lpstr>God’s world</vt:lpstr>
      <vt:lpstr>God’s world</vt:lpstr>
      <vt:lpstr>God’s world</vt:lpstr>
      <vt:lpstr>God’s world</vt:lpstr>
      <vt:lpstr>God’s world</vt:lpstr>
      <vt:lpstr>God’s world</vt:lpstr>
      <vt:lpstr>God’s world</vt:lpstr>
      <vt:lpstr>God’s world</vt:lpstr>
      <vt:lpstr>God’s world</vt:lpstr>
      <vt:lpstr>God’s world</vt:lpstr>
      <vt:lpstr>God’s world</vt:lpstr>
      <vt:lpstr>Let us pray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Victoria Ahmed</dc:creator>
  <cp:lastModifiedBy>Victoria Ahmed</cp:lastModifiedBy>
  <cp:revision>20</cp:revision>
  <dcterms:created xsi:type="dcterms:W3CDTF">2025-02-19T13:24:09Z</dcterms:created>
  <dcterms:modified xsi:type="dcterms:W3CDTF">2025-06-03T10:59:56Z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2025-02-19T00:00:00Z</vt:filetime>
  </property>
  <property fmtid="{D5CDD505-2E9C-101B-9397-08002B2CF9AE}" pid="3" name="Creator">
    <vt:lpwstr>Adobe InDesign 20.1 (Macintosh)</vt:lpwstr>
  </property>
  <property fmtid="{D5CDD505-2E9C-101B-9397-08002B2CF9AE}" pid="4" name="LastSaved">
    <vt:filetime>2025-02-19T00:00:00Z</vt:filetime>
  </property>
  <property fmtid="{D5CDD505-2E9C-101B-9397-08002B2CF9AE}" pid="5" name="Producer">
    <vt:lpwstr>Adobe PDF Library 17.0</vt:lpwstr>
  </property>
  <property fmtid="{D5CDD505-2E9C-101B-9397-08002B2CF9AE}" pid="6" name="ContentTypeId">
    <vt:lpwstr>0x01010022C27DB9812F1F4CB90A5C444ACA77F1</vt:lpwstr>
  </property>
  <property fmtid="{D5CDD505-2E9C-101B-9397-08002B2CF9AE}" pid="7" name="_dlc_DocIdItemGuid">
    <vt:lpwstr>a2bc387f-4a1d-4640-9571-1c7cbfe248fe</vt:lpwstr>
  </property>
</Properties>
</file>