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22"/>
  </p:notesMasterIdLst>
  <p:sldIdLst>
    <p:sldId id="288" r:id="rId7"/>
    <p:sldId id="273" r:id="rId8"/>
    <p:sldId id="275" r:id="rId9"/>
    <p:sldId id="269" r:id="rId10"/>
    <p:sldId id="357" r:id="rId11"/>
    <p:sldId id="339" r:id="rId12"/>
    <p:sldId id="356" r:id="rId13"/>
    <p:sldId id="354" r:id="rId14"/>
    <p:sldId id="263" r:id="rId15"/>
    <p:sldId id="262" r:id="rId16"/>
    <p:sldId id="261" r:id="rId17"/>
    <p:sldId id="260" r:id="rId18"/>
    <p:sldId id="300" r:id="rId19"/>
    <p:sldId id="25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477F6-5750-C453-3E27-6D1F0E844A13}" v="1147" dt="2025-01-15T17:49:36.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4" autoAdjust="0"/>
    <p:restoredTop sz="69542" autoAdjust="0"/>
  </p:normalViewPr>
  <p:slideViewPr>
    <p:cSldViewPr snapToGrid="0">
      <p:cViewPr varScale="1">
        <p:scale>
          <a:sx n="57" d="100"/>
          <a:sy n="57" d="100"/>
        </p:scale>
        <p:origin x="120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Children’s liturgy – Second Sunday in Ordinary Time (Year 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 Preparation of the worship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Colour: green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Song suggestions: </a:t>
            </a:r>
            <a:r>
              <a:rPr lang="en-GB" sz="1800" dirty="0">
                <a:effectLst/>
                <a:latin typeface="Arial" panose="020B0604020202020204" pitchFamily="34" charset="0"/>
                <a:ea typeface="Calibri" panose="020F0502020204030204" pitchFamily="34" charset="0"/>
                <a:cs typeface="Times New Roman" panose="02020603050405020304" pitchFamily="18" charset="0"/>
              </a:rPr>
              <a:t>Make me a channel of your peace (898, Laudate)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Welcome: </a:t>
            </a:r>
            <a:r>
              <a:rPr lang="en-GB" sz="1800" dirty="0">
                <a:effectLst/>
                <a:latin typeface="Arial" panose="020B0604020202020204" pitchFamily="34" charset="0"/>
                <a:ea typeface="Calibri" panose="020F0502020204030204" pitchFamily="34" charset="0"/>
                <a:cs typeface="Times New Roman" panose="02020603050405020304" pitchFamily="18" charset="0"/>
              </a:rPr>
              <a:t>In today’s gospel we hear how Jesus did something very special at a wedding in Cana, changing water into wine. Let’s think about the changes we can make in our lives and in our world.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rial"/>
              <a:ea typeface="Calibri"/>
              <a:cs typeface="Arial"/>
            </a:endParaRPr>
          </a:p>
          <a:p>
            <a:r>
              <a:rPr lang="en-GB" sz="1800" dirty="0">
                <a:latin typeface="Arial"/>
                <a:ea typeface="Calibri"/>
                <a:cs typeface="Arial"/>
              </a:rPr>
              <a:t>A pupil from St Cuthbert's Catholic Primary School</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pupil from St Cuthbert's Catholic Primary School</a:t>
            </a:r>
          </a:p>
          <a:p>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13</a:t>
            </a:fld>
            <a:endParaRPr lang="en-GB"/>
          </a:p>
        </p:txBody>
      </p:sp>
    </p:spTree>
    <p:extLst>
      <p:ext uri="{BB962C8B-B14F-4D97-AF65-F5344CB8AC3E}">
        <p14:creationId xmlns:p14="http://schemas.microsoft.com/office/powerpoint/2010/main" val="68414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Illustration: Jane Smith</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14</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15</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at Our Lady Queen of Heaven Primary School</a:t>
            </a:r>
            <a:endParaRPr lang="en-US" dirty="0"/>
          </a:p>
          <a:p>
            <a:r>
              <a:rPr lang="en-GB" dirty="0"/>
              <a:t>Photo credit: Thom Flint</a:t>
            </a: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mn-lt"/>
              </a:rPr>
              <a:t>Photo credit: Akira Hojo on </a:t>
            </a:r>
            <a:r>
              <a:rPr lang="en-GB" dirty="0" err="1">
                <a:cs typeface="+mn-lt"/>
              </a:rPr>
              <a:t>Unsplash</a:t>
            </a:r>
            <a:br>
              <a:rPr lang="en-GB" sz="1200" i="1" kern="1200" dirty="0">
                <a:effectLst/>
                <a:cs typeface="+mn-lt"/>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a:t>5</a:t>
            </a:fld>
            <a:endParaRPr lang="en-US"/>
          </a:p>
        </p:txBody>
      </p:sp>
    </p:spTree>
    <p:extLst>
      <p:ext uri="{BB962C8B-B14F-4D97-AF65-F5344CB8AC3E}">
        <p14:creationId xmlns:p14="http://schemas.microsoft.com/office/powerpoint/2010/main" val="336023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Photo credit: CAFOD</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167232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Children from England and Wales campaigning for CAFOD</a:t>
            </a:r>
          </a:p>
          <a:p>
            <a:r>
              <a:rPr lang="en-GB" dirty="0">
                <a:ea typeface="Calibri"/>
                <a:cs typeface="Calibri"/>
              </a:rPr>
              <a:t>Photo credits: </a:t>
            </a:r>
            <a:r>
              <a:rPr lang="en-GB" dirty="0"/>
              <a:t>Tamala Ceasar, Victoria Ahmed, Annie </a:t>
            </a:r>
            <a:r>
              <a:rPr lang="en-GB" dirty="0" err="1"/>
              <a:t>Bungeroth</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7</a:t>
            </a:fld>
            <a:endParaRPr lang="en-US"/>
          </a:p>
        </p:txBody>
      </p:sp>
    </p:spTree>
    <p:extLst>
      <p:ext uri="{BB962C8B-B14F-4D97-AF65-F5344CB8AC3E}">
        <p14:creationId xmlns:p14="http://schemas.microsoft.com/office/powerpoint/2010/main" val="419806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Jane Smith</a:t>
            </a:r>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232980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9</a:t>
            </a:fld>
            <a:endParaRPr lang="en-GB"/>
          </a:p>
        </p:txBody>
      </p:sp>
    </p:spTree>
    <p:extLst>
      <p:ext uri="{BB962C8B-B14F-4D97-AF65-F5344CB8AC3E}">
        <p14:creationId xmlns:p14="http://schemas.microsoft.com/office/powerpoint/2010/main" val="118617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hyperlink" Target="https://cafod.org.uk/jubilee-schools"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hyperlink" Target="https://cafod.org.uk/Education/For-teachers/CAFOD-clubs" TargetMode="External"/><Relationship Id="rId4" Type="http://schemas.openxmlformats.org/officeDocument/2006/relationships/hyperlink" Target="https://cafod.formstack.com/forms/blw25_schools_sign_u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77494" y="6087213"/>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575382" y="2101144"/>
            <a:ext cx="3822878" cy="370179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tx1"/>
                </a:solidFill>
                <a:latin typeface="Century Gothic"/>
              </a:rPr>
              <a:t>What changes can I make to help others this week?</a:t>
            </a:r>
          </a:p>
          <a:p>
            <a:pPr marL="0" indent="0">
              <a:buNone/>
            </a:pPr>
            <a:endParaRPr lang="en-US" sz="4000" dirty="0">
              <a:solidFill>
                <a:schemeClr val="tx1"/>
              </a:solidFill>
              <a:latin typeface="Century Gothic"/>
            </a:endParaRPr>
          </a:p>
        </p:txBody>
      </p:sp>
      <p:pic>
        <p:nvPicPr>
          <p:cNvPr id="8" name="Picture 7" descr="A picture containing sky, outdoor, person&#10;&#10;Description automatically generated">
            <a:extLst>
              <a:ext uri="{FF2B5EF4-FFF2-40B4-BE49-F238E27FC236}">
                <a16:creationId xmlns:a16="http://schemas.microsoft.com/office/drawing/2014/main" id="{52182DCA-9FE8-4E93-BBF0-7F9C6EAC1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9586" y="1173975"/>
            <a:ext cx="7257666" cy="4879539"/>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89432" y="1257013"/>
            <a:ext cx="11263100" cy="2062103"/>
          </a:xfrm>
          <a:prstGeom prst="rect">
            <a:avLst/>
          </a:prstGeom>
          <a:noFill/>
        </p:spPr>
        <p:txBody>
          <a:bodyPr wrap="square" lIns="91440" tIns="45720" rIns="91440" bIns="45720" rtlCol="0" anchor="t">
            <a:spAutoFit/>
          </a:bodyPr>
          <a:lstStyle/>
          <a:p>
            <a:r>
              <a:rPr lang="en-GB" sz="3200" dirty="0">
                <a:solidFill>
                  <a:schemeClr val="bg1"/>
                </a:solidFill>
                <a:effectLst/>
                <a:latin typeface="Century Gothic"/>
                <a:ea typeface="Calibri"/>
                <a:cs typeface="Times New Roman"/>
              </a:rPr>
              <a:t>We pray for world leaders: that they may use their power wisely so </a:t>
            </a:r>
            <a:r>
              <a:rPr lang="en-GB" sz="3200" dirty="0">
                <a:solidFill>
                  <a:schemeClr val="bg1"/>
                </a:solidFill>
                <a:latin typeface="Century Gothic"/>
                <a:ea typeface="Calibri"/>
                <a:cs typeface="Times New Roman"/>
              </a:rPr>
              <a:t>that </a:t>
            </a:r>
            <a:r>
              <a:rPr lang="en-GB" sz="3200" dirty="0">
                <a:solidFill>
                  <a:schemeClr val="bg1"/>
                </a:solidFill>
                <a:effectLst/>
                <a:latin typeface="Century Gothic"/>
                <a:ea typeface="Calibri"/>
                <a:cs typeface="Times New Roman"/>
              </a:rPr>
              <a:t>all of their people can live free from poverty. </a:t>
            </a:r>
            <a:endParaRPr lang="en-US">
              <a:solidFill>
                <a:schemeClr val="bg1"/>
              </a:solidFill>
              <a:latin typeface="Century Gothic"/>
              <a:ea typeface="Calibri"/>
              <a:cs typeface="Times New Roman"/>
            </a:endParaRPr>
          </a:p>
          <a:p>
            <a:r>
              <a:rPr lang="en-GB" sz="3200" dirty="0">
                <a:solidFill>
                  <a:schemeClr val="bg1"/>
                </a:solidFill>
                <a:effectLst/>
                <a:latin typeface="Century Gothic"/>
                <a:ea typeface="Calibri"/>
                <a:cs typeface="Times New Roman"/>
              </a:rPr>
              <a:t>Lord, in your mercy…</a:t>
            </a:r>
            <a:endParaRPr lang="en-GB" dirty="0">
              <a:solidFill>
                <a:schemeClr val="bg1"/>
              </a:solidFill>
              <a:latin typeface="Century Gothic"/>
              <a:ea typeface="Calibri"/>
              <a:cs typeface="Times New Roman"/>
            </a:endParaRPr>
          </a:p>
        </p:txBody>
      </p:sp>
      <p:sp>
        <p:nvSpPr>
          <p:cNvPr id="7" name="TextBox 6">
            <a:extLst>
              <a:ext uri="{FF2B5EF4-FFF2-40B4-BE49-F238E27FC236}">
                <a16:creationId xmlns:a16="http://schemas.microsoft.com/office/drawing/2014/main" id="{C6688FBD-1FCD-499E-82E9-15AD17208363}"/>
              </a:ext>
            </a:extLst>
          </p:cNvPr>
          <p:cNvSpPr txBox="1"/>
          <p:nvPr/>
        </p:nvSpPr>
        <p:spPr>
          <a:xfrm>
            <a:off x="3944373" y="3538885"/>
            <a:ext cx="7658099" cy="3539430"/>
          </a:xfrm>
          <a:prstGeom prst="rect">
            <a:avLst/>
          </a:prstGeom>
          <a:noFill/>
        </p:spPr>
        <p:txBody>
          <a:bodyPr wrap="square" lIns="91440" tIns="45720" rIns="91440" bIns="45720" rtlCol="0" anchor="t">
            <a:spAutoFit/>
          </a:bodyPr>
          <a:lstStyle/>
          <a:p>
            <a:r>
              <a:rPr lang="en-GB" sz="3200" dirty="0">
                <a:solidFill>
                  <a:schemeClr val="bg1"/>
                </a:solidFill>
                <a:latin typeface="Century Gothic"/>
              </a:rPr>
              <a:t>We pray for people who are living in poverty throughout the world: that together with them we may never stop working for a fairer world and a future filled with hope. </a:t>
            </a:r>
            <a:endParaRPr lang="en-US">
              <a:solidFill>
                <a:schemeClr val="bg1"/>
              </a:solidFill>
              <a:latin typeface="Century Gothic"/>
            </a:endParaRPr>
          </a:p>
          <a:p>
            <a:r>
              <a:rPr lang="en-GB" sz="3200" dirty="0">
                <a:solidFill>
                  <a:schemeClr val="bg1"/>
                </a:solidFill>
                <a:latin typeface="Century Gothic"/>
              </a:rPr>
              <a:t>Lord, in your mercy…</a:t>
            </a:r>
            <a:endParaRPr lang="en-GB">
              <a:solidFill>
                <a:schemeClr val="bg1"/>
              </a:solidFill>
              <a:latin typeface="Century Gothic"/>
            </a:endParaRP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0493" y="3495823"/>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860794" y="914144"/>
            <a:ext cx="10718302" cy="2788905"/>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chemeClr val="bg1"/>
                </a:solidFill>
                <a:effectLst/>
                <a:latin typeface="Century Gothic"/>
                <a:ea typeface="Calibri"/>
                <a:cs typeface="Times New Roman"/>
              </a:rPr>
              <a:t>We pray for our parish, families and friends: that we may be inspired to make a difference, to change our own lives and reach out to help others who are trying to change their lives too. Lord, in your mercy…  </a:t>
            </a:r>
            <a:endParaRPr lang="en-GB" dirty="0">
              <a:solidFill>
                <a:schemeClr val="bg1"/>
              </a:solidFill>
              <a:latin typeface="Century Gothic"/>
              <a:ea typeface="Calibri"/>
              <a:cs typeface="Times New Roman"/>
            </a:endParaRPr>
          </a:p>
          <a:p>
            <a:pPr>
              <a:lnSpc>
                <a:spcPct val="107000"/>
              </a:lnSpc>
              <a:spcAft>
                <a:spcPts val="800"/>
              </a:spcAft>
            </a:pPr>
            <a:endPar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3648" y="3703049"/>
            <a:ext cx="2152162" cy="2716097"/>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3873808" y="3642481"/>
            <a:ext cx="7705288" cy="3046988"/>
          </a:xfrm>
          <a:prstGeom prst="rect">
            <a:avLst/>
          </a:prstGeom>
          <a:noFill/>
        </p:spPr>
        <p:txBody>
          <a:bodyPr wrap="square">
            <a:spAutoFit/>
          </a:bodyPr>
          <a:lstStyle/>
          <a:p>
            <a:r>
              <a:rPr lang="en-GB" sz="3200" dirty="0">
                <a:solidFill>
                  <a:schemeClr val="bg1"/>
                </a:solidFill>
                <a:latin typeface="Century Gothic" panose="020B0502020202020204" pitchFamily="34" charset="0"/>
              </a:rPr>
              <a:t>God of life, may we be inspired by the miracles that your Son Jesus performed, to do our best to make a real difference to others around the world. Amen.</a:t>
            </a:r>
          </a:p>
          <a:p>
            <a:endParaRPr lang="en-US" sz="3200" dirty="0">
              <a:solidFill>
                <a:schemeClr val="bg1"/>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01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dirty="0">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692543" y="2092084"/>
            <a:ext cx="4159123" cy="2677656"/>
          </a:xfrm>
          <a:prstGeom prst="rect">
            <a:avLst/>
          </a:prstGeom>
          <a:noFill/>
        </p:spPr>
        <p:txBody>
          <a:bodyPr wrap="square" lIns="91440" tIns="45720" rIns="91440" bIns="45720" rtlCol="0" anchor="t">
            <a:spAutoFit/>
          </a:bodyPr>
          <a:lstStyle/>
          <a:p>
            <a:endParaRPr lang="en-US" sz="2800" dirty="0">
              <a:latin typeface="Century Gothic" panose="020B0502020202020204" pitchFamily="34" charset="0"/>
            </a:endParaRPr>
          </a:p>
          <a:p>
            <a:r>
              <a:rPr lang="en-US" sz="2800" dirty="0">
                <a:latin typeface="Century Gothic"/>
              </a:rPr>
              <a:t>How will you try to make a real difference to someone else, either locally or overseas, this week?</a:t>
            </a:r>
          </a:p>
        </p:txBody>
      </p:sp>
      <p:pic>
        <p:nvPicPr>
          <p:cNvPr id="10" name="Picture 9" descr="A picture containing sky, outdoor, person&#10;&#10;Description automatically generated">
            <a:extLst>
              <a:ext uri="{FF2B5EF4-FFF2-40B4-BE49-F238E27FC236}">
                <a16:creationId xmlns:a16="http://schemas.microsoft.com/office/drawing/2014/main" id="{B19B1A88-92C4-40A1-9D8A-E98D571598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8604" y="1476990"/>
            <a:ext cx="6546146" cy="4443360"/>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380816" y="1038093"/>
            <a:ext cx="8395321" cy="6924973"/>
          </a:xfrm>
          <a:prstGeom prst="rect">
            <a:avLst/>
          </a:prstGeom>
          <a:noFill/>
        </p:spPr>
        <p:txBody>
          <a:bodyPr wrap="square" lIns="91440" tIns="45720" rIns="91440" bIns="45720" anchor="t">
            <a:spAutoFit/>
          </a:bodyPr>
          <a:lstStyle/>
          <a:p>
            <a:r>
              <a:rPr lang="en-GB" b="1" dirty="0">
                <a:latin typeface="Century Gothic"/>
              </a:rPr>
              <a:t>Activity suggestions</a:t>
            </a:r>
          </a:p>
          <a:p>
            <a:endParaRPr lang="en-US" dirty="0">
              <a:latin typeface="Century Gothic" panose="020B0502020202020204" pitchFamily="34" charset="0"/>
            </a:endParaRPr>
          </a:p>
          <a:p>
            <a:r>
              <a:rPr lang="en-US" dirty="0">
                <a:latin typeface="Century Gothic"/>
                <a:ea typeface="MS Mincho"/>
                <a:cs typeface="Arial"/>
              </a:rPr>
              <a:t>Invite the children to </a:t>
            </a:r>
            <a:r>
              <a:rPr lang="en-US" dirty="0" err="1">
                <a:latin typeface="Century Gothic"/>
                <a:ea typeface="MS Mincho"/>
                <a:cs typeface="Arial"/>
              </a:rPr>
              <a:t>colour</a:t>
            </a:r>
            <a:r>
              <a:rPr lang="en-US" dirty="0">
                <a:latin typeface="Century Gothic"/>
                <a:ea typeface="MS Mincho"/>
                <a:cs typeface="Arial"/>
              </a:rPr>
              <a:t> in the accompanying illustration and on the back </a:t>
            </a:r>
            <a:r>
              <a:rPr lang="en-GB" dirty="0">
                <a:effectLst/>
                <a:latin typeface="Century Gothic"/>
                <a:ea typeface="Calibri"/>
                <a:cs typeface="Times New Roman"/>
              </a:rPr>
              <a:t>to write or draw one thing that they would like to change about the world.</a:t>
            </a:r>
          </a:p>
          <a:p>
            <a:endParaRPr lang="en-GB" dirty="0">
              <a:effectLst/>
              <a:latin typeface="Century Gothic"/>
              <a:ea typeface="Calibri"/>
              <a:cs typeface="Times New Roman"/>
            </a:endParaRPr>
          </a:p>
          <a:p>
            <a:r>
              <a:rPr lang="en-GB" dirty="0">
                <a:effectLst/>
                <a:latin typeface="Century Gothic"/>
                <a:ea typeface="Calibri"/>
                <a:cs typeface="Times New Roman"/>
              </a:rPr>
              <a:t>Encourage the children to share all that they have heard and thought about today with the people at home. </a:t>
            </a:r>
            <a:endParaRPr lang="en-GB" dirty="0">
              <a:latin typeface="Century Gothic"/>
              <a:ea typeface="Calibri"/>
              <a:cs typeface="Times New Roman"/>
            </a:endParaRPr>
          </a:p>
          <a:p>
            <a:endParaRPr lang="en-GB" dirty="0">
              <a:latin typeface="Century Gothic" panose="020B0502020202020204" pitchFamily="34" charset="0"/>
              <a:ea typeface="Calibri"/>
              <a:cs typeface="Times New Roman"/>
            </a:endParaRPr>
          </a:p>
          <a:p>
            <a:r>
              <a:rPr lang="en-US" dirty="0">
                <a:latin typeface="Century Gothic"/>
                <a:ea typeface="Calibri"/>
                <a:cs typeface="Times New Roman"/>
              </a:rPr>
              <a:t>The Jubilee Year is a landmark moment in the life of the global church. School communities are invited to join together as pilgrims of hope, pledging to work together for God’s kingdom of justice, peace and love. Find resources for Launch Day on 24 January: </a:t>
            </a:r>
            <a:r>
              <a:rPr lang="en-US" dirty="0">
                <a:latin typeface="Century Gothic"/>
                <a:ea typeface="Calibri"/>
                <a:cs typeface="Times New Roman"/>
                <a:hlinkClick r:id="rId3"/>
              </a:rPr>
              <a:t>Jubilee for schools 2025 – Pilgrims of Hope</a:t>
            </a:r>
            <a:endParaRPr lang="en-US" dirty="0">
              <a:latin typeface="Century Gothic"/>
              <a:ea typeface="Calibri"/>
              <a:cs typeface="Times New Roman"/>
            </a:endParaRPr>
          </a:p>
          <a:p>
            <a:endParaRPr lang="en-US" dirty="0">
              <a:latin typeface="Century Gothic" panose="020B0502020202020204" pitchFamily="34" charset="0"/>
              <a:ea typeface="Calibri"/>
              <a:cs typeface="Times New Roman"/>
            </a:endParaRPr>
          </a:p>
          <a:p>
            <a:r>
              <a:rPr lang="en-US" dirty="0">
                <a:latin typeface="Century Gothic"/>
                <a:ea typeface="Calibri"/>
                <a:cs typeface="Times New Roman"/>
              </a:rPr>
              <a:t>Why not make the Big Lent Walk part of your Jubilee pledge? For sign up and more information go here: </a:t>
            </a:r>
            <a:r>
              <a:rPr lang="en-US" dirty="0">
                <a:latin typeface="Century Gothic"/>
                <a:ea typeface="Calibri"/>
                <a:cs typeface="Times New Roman"/>
                <a:hlinkClick r:id="rId4"/>
              </a:rPr>
              <a:t>BLW25 Schools Sign up - Formstack</a:t>
            </a:r>
            <a:endParaRPr lang="en-US" dirty="0">
              <a:latin typeface="Century Gothic"/>
              <a:ea typeface="Calibri"/>
              <a:cs typeface="Times New Roman"/>
            </a:endParaRPr>
          </a:p>
          <a:p>
            <a:endParaRPr lang="en-US" dirty="0">
              <a:latin typeface="Century Gothic" panose="020B0502020202020204" pitchFamily="34" charset="0"/>
              <a:ea typeface="MS Mincho" panose="02020609040205080304" pitchFamily="49" charset="-128"/>
              <a:cs typeface="Arial" panose="020B0604020202020204" pitchFamily="34" charset="0"/>
            </a:endParaRPr>
          </a:p>
          <a:p>
            <a:r>
              <a:rPr lang="en-US" dirty="0">
                <a:latin typeface="Century Gothic"/>
                <a:ea typeface="MS Mincho"/>
                <a:cs typeface="Arial"/>
              </a:rPr>
              <a:t>A CAFOD club could strongly support the Catholic life of your school. Find out more: </a:t>
            </a:r>
            <a:r>
              <a:rPr lang="en-US" dirty="0">
                <a:latin typeface="Century Gothic"/>
                <a:ea typeface="MS Mincho"/>
                <a:cs typeface="Arial"/>
                <a:hlinkClick r:id="rId5"/>
              </a:rPr>
              <a:t>https://cafod.org.uk/Education/For-teachers/CAFOD-clubs</a:t>
            </a:r>
            <a:r>
              <a:rPr lang="en-US" dirty="0">
                <a:latin typeface="Century Gothic"/>
                <a:ea typeface="MS Mincho"/>
                <a:cs typeface="Arial"/>
              </a:rPr>
              <a:t> </a:t>
            </a: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p:txBody>
      </p:sp>
      <p:pic>
        <p:nvPicPr>
          <p:cNvPr id="7" name="Picture 6" descr="A drawing of a group of people&#10;&#10;Description automatically generated with medium confidence">
            <a:extLst>
              <a:ext uri="{FF2B5EF4-FFF2-40B4-BE49-F238E27FC236}">
                <a16:creationId xmlns:a16="http://schemas.microsoft.com/office/drawing/2014/main" id="{EC85192C-1D99-4A9C-89AB-00D0ADE28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674" y="1526236"/>
            <a:ext cx="2747137" cy="3715735"/>
          </a:xfrm>
          <a:prstGeom prst="rect">
            <a:avLst/>
          </a:prstGeom>
        </p:spPr>
      </p:pic>
    </p:spTree>
    <p:extLst>
      <p:ext uri="{BB962C8B-B14F-4D97-AF65-F5344CB8AC3E}">
        <p14:creationId xmlns:p14="http://schemas.microsoft.com/office/powerpoint/2010/main" val="426415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group of people&#10;&#10;Description automatically generated with medium confidence">
            <a:extLst>
              <a:ext uri="{FF2B5EF4-FFF2-40B4-BE49-F238E27FC236}">
                <a16:creationId xmlns:a16="http://schemas.microsoft.com/office/drawing/2014/main" id="{BC104CE6-FC6A-4A27-9FCB-12E5BB87D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557" y="1206351"/>
            <a:ext cx="4170232" cy="5651649"/>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661634" y="1091675"/>
            <a:ext cx="5055928" cy="6247864"/>
          </a:xfrm>
          <a:prstGeom prst="rect">
            <a:avLst/>
          </a:prstGeom>
          <a:noFill/>
        </p:spPr>
        <p:txBody>
          <a:bodyPr wrap="square" lIns="91440" tIns="45720" rIns="91440" bIns="45720" rtlCol="0" anchor="t">
            <a:spAutoFit/>
          </a:bodyPr>
          <a:lstStyle/>
          <a:p>
            <a:r>
              <a:rPr lang="en-GB" sz="4000" dirty="0">
                <a:effectLst/>
                <a:latin typeface="Century Gothic" panose="020B0502020202020204" pitchFamily="34" charset="0"/>
                <a:ea typeface="Calibri" panose="020F0502020204030204" pitchFamily="34" charset="0"/>
                <a:cs typeface="Times New Roman" panose="02020603050405020304" pitchFamily="18" charset="0"/>
              </a:rPr>
              <a:t>God of wonder, </a:t>
            </a:r>
          </a:p>
          <a:p>
            <a:r>
              <a:rPr lang="en-GB" sz="4000" dirty="0">
                <a:effectLst/>
                <a:latin typeface="Century Gothic" panose="020B0502020202020204" pitchFamily="34" charset="0"/>
                <a:ea typeface="Calibri" panose="020F0502020204030204" pitchFamily="34" charset="0"/>
                <a:cs typeface="Times New Roman" panose="02020603050405020304" pitchFamily="18" charset="0"/>
              </a:rPr>
              <a:t>we know all things are possible for you. Help us to work together to change the world, so that it becomes a fairer place for all to live. Amen.</a:t>
            </a:r>
          </a:p>
          <a:p>
            <a:endParaRPr lang="en-US" sz="4000" dirty="0">
              <a:latin typeface="Century Gothic"/>
              <a:ea typeface="+mn-lt"/>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377696" y="1106349"/>
            <a:ext cx="11157800" cy="5582656"/>
          </a:xfrm>
        </p:spPr>
        <p:txBody>
          <a:bodyPr vert="horz" lIns="91440" tIns="45720" rIns="91440" bIns="45720" rtlCol="0" anchor="t">
            <a:noAutofit/>
          </a:bodyPr>
          <a:lstStyle/>
          <a:p>
            <a:pPr marL="0" indent="0">
              <a:buNone/>
            </a:pPr>
            <a:endParaRPr lang="en-US" sz="24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lnSpc>
                <a:spcPct val="120000"/>
              </a:lnSpc>
              <a:buNone/>
            </a:pPr>
            <a:br>
              <a:rPr lang="en-US" sz="2800" i="1" dirty="0">
                <a:solidFill>
                  <a:schemeClr val="tx1"/>
                </a:solidFill>
                <a:latin typeface="Century Gothic"/>
                <a:cs typeface="Arial"/>
              </a:rPr>
            </a:br>
            <a:endParaRPr lang="en-US" sz="2800" i="1" dirty="0">
              <a:solidFill>
                <a:schemeClr val="tx1"/>
              </a:solidFill>
              <a:latin typeface="Century Gothic"/>
              <a:cs typeface="Arial"/>
            </a:endParaRPr>
          </a:p>
          <a:p>
            <a:pPr marL="0" indent="0">
              <a:lnSpc>
                <a:spcPct val="120000"/>
              </a:lnSpc>
              <a:buNone/>
            </a:pPr>
            <a:endParaRPr lang="en-US" sz="2800" i="1" dirty="0">
              <a:solidFill>
                <a:schemeClr val="tx1"/>
              </a:solidFill>
              <a:latin typeface="Century Gothic"/>
              <a:cs typeface="Arial"/>
            </a:endParaRPr>
          </a:p>
          <a:p>
            <a:pPr marL="0" indent="0">
              <a:lnSpc>
                <a:spcPct val="120000"/>
              </a:lnSpc>
              <a:buNone/>
            </a:pPr>
            <a:br>
              <a:rPr lang="en-US" sz="2800" dirty="0">
                <a:latin typeface="Century Gothic"/>
                <a:cs typeface="Arial"/>
              </a:rPr>
            </a:br>
            <a:endParaRPr lang="en-US" sz="2800" dirty="0">
              <a:latin typeface="Century Gothic"/>
              <a:cs typeface="Arial"/>
            </a:endParaRPr>
          </a:p>
        </p:txBody>
      </p:sp>
      <p:sp>
        <p:nvSpPr>
          <p:cNvPr id="3" name="TextBox 2">
            <a:extLst>
              <a:ext uri="{FF2B5EF4-FFF2-40B4-BE49-F238E27FC236}">
                <a16:creationId xmlns:a16="http://schemas.microsoft.com/office/drawing/2014/main" id="{B843C0C8-2E80-4A00-8FE9-DD73BB168080}"/>
              </a:ext>
            </a:extLst>
          </p:cNvPr>
          <p:cNvSpPr txBox="1"/>
          <p:nvPr/>
        </p:nvSpPr>
        <p:spPr>
          <a:xfrm>
            <a:off x="8777607" y="280297"/>
            <a:ext cx="4718581" cy="461665"/>
          </a:xfrm>
          <a:prstGeom prst="rect">
            <a:avLst/>
          </a:prstGeom>
          <a:noFill/>
        </p:spPr>
        <p:txBody>
          <a:bodyPr wrap="square" lIns="91440" tIns="45720" rIns="91440" bIns="45720" rtlCol="0" anchor="t">
            <a:spAutoFit/>
          </a:bodyPr>
          <a:lstStyle/>
          <a:p>
            <a:r>
              <a:rPr lang="en-US" sz="2400" b="1" dirty="0">
                <a:latin typeface="Century Gothic"/>
                <a:cs typeface="Segoe UI"/>
              </a:rPr>
              <a:t>Gospel: John 2:1-11</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666138" y="6229021"/>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cs typeface="Arial"/>
                </a:rPr>
                <a:t>Word</a:t>
              </a:r>
              <a:endParaRPr lang="en-GB" sz="2800" b="1" dirty="0">
                <a:solidFill>
                  <a:srgbClr val="A1C60F"/>
                </a:solidFill>
                <a:latin typeface="Century Gothic"/>
                <a:cs typeface="Arial"/>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
        <p:nvSpPr>
          <p:cNvPr id="9" name="TextBox 8">
            <a:extLst>
              <a:ext uri="{FF2B5EF4-FFF2-40B4-BE49-F238E27FC236}">
                <a16:creationId xmlns:a16="http://schemas.microsoft.com/office/drawing/2014/main" id="{08C63BF5-DA15-450E-A230-53781DAF323D}"/>
              </a:ext>
            </a:extLst>
          </p:cNvPr>
          <p:cNvSpPr txBox="1"/>
          <p:nvPr/>
        </p:nvSpPr>
        <p:spPr>
          <a:xfrm>
            <a:off x="187036" y="995139"/>
            <a:ext cx="11838187" cy="6340197"/>
          </a:xfrm>
          <a:prstGeom prst="rect">
            <a:avLst/>
          </a:prstGeom>
          <a:noFill/>
        </p:spPr>
        <p:txBody>
          <a:bodyPr wrap="square" lIns="91440" tIns="45720" rIns="91440" bIns="45720" anchor="t">
            <a:spAutoFit/>
          </a:bodyPr>
          <a:lstStyle/>
          <a:p>
            <a:r>
              <a:rPr lang="en-GB" dirty="0">
                <a:solidFill>
                  <a:srgbClr val="000000"/>
                </a:solidFill>
                <a:effectLst/>
                <a:latin typeface="Century Gothic"/>
                <a:ea typeface="Times New Roman" panose="02020603050405020304" pitchFamily="18" charset="0"/>
                <a:cs typeface="Times New Roman"/>
              </a:rPr>
              <a:t>Two days later there was a wedding in the town of Cana in Galilee. Jesus' mother was there,</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and Jesus and his disciples had also been invited to the wedding.</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When the wine had given out, Jesus' mother said to him, “They have no wine left.”</a:t>
            </a:r>
            <a:endParaRPr lang="en-US">
              <a:latin typeface="Century Gothic"/>
            </a:endParaRPr>
          </a:p>
          <a:p>
            <a:endParaRPr lang="en-GB" dirty="0">
              <a:solidFill>
                <a:srgbClr val="000000"/>
              </a:solidFill>
              <a:latin typeface="Century Gothic"/>
              <a:ea typeface="Times New Roman" panose="02020603050405020304" pitchFamily="18" charset="0"/>
              <a:cs typeface="Times New Roman"/>
            </a:endParaRPr>
          </a:p>
          <a:p>
            <a:r>
              <a:rPr lang="en-GB" dirty="0">
                <a:solidFill>
                  <a:srgbClr val="000000"/>
                </a:solidFill>
                <a:effectLst/>
                <a:latin typeface="Century Gothic"/>
                <a:ea typeface="Times New Roman" panose="02020603050405020304" pitchFamily="18" charset="0"/>
                <a:cs typeface="Times New Roman"/>
              </a:rPr>
              <a:t>“You must not tell me what to do,” Jesus replied. “My time has not yet come.”</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Jesus' mother then told the servants, “Do whatever he tells you.”</a:t>
            </a:r>
            <a:endParaRPr lang="en-GB" dirty="0">
              <a:latin typeface="Century Gothic"/>
            </a:endParaRPr>
          </a:p>
          <a:p>
            <a:endParaRPr lang="en-GB" dirty="0">
              <a:solidFill>
                <a:srgbClr val="000000"/>
              </a:solidFill>
              <a:latin typeface="Century Gothic"/>
              <a:ea typeface="Times New Roman" panose="02020603050405020304" pitchFamily="18" charset="0"/>
              <a:cs typeface="Times New Roman"/>
            </a:endParaRPr>
          </a:p>
          <a:p>
            <a:r>
              <a:rPr lang="en-GB" dirty="0">
                <a:solidFill>
                  <a:srgbClr val="000000"/>
                </a:solidFill>
                <a:effectLst/>
                <a:latin typeface="Century Gothic"/>
                <a:ea typeface="Times New Roman" panose="02020603050405020304" pitchFamily="18" charset="0"/>
                <a:cs typeface="Times New Roman"/>
              </a:rPr>
              <a:t>The Jews have rules about ritual washing, and for this purpose six stone water jars were there, each one large enough to hold about a hundred litres.</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Jesus said to the servants, “Fill these jars with water.” They filled them to the brim,</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and then he told them, “Now draw some water out and take it to the man in charge of the feast.” </a:t>
            </a:r>
            <a:endParaRPr lang="en-GB" dirty="0">
              <a:solidFill>
                <a:srgbClr val="000000"/>
              </a:solidFill>
              <a:latin typeface="Century Gothic"/>
              <a:ea typeface="Times New Roman" panose="02020603050405020304" pitchFamily="18" charset="0"/>
              <a:cs typeface="Times New Roman"/>
            </a:endParaRPr>
          </a:p>
          <a:p>
            <a:endParaRPr lang="en-GB" dirty="0">
              <a:solidFill>
                <a:srgbClr val="000000"/>
              </a:solidFill>
              <a:latin typeface="Century Gothic"/>
              <a:ea typeface="Times New Roman" panose="02020603050405020304" pitchFamily="18" charset="0"/>
              <a:cs typeface="Times New Roman"/>
            </a:endParaRPr>
          </a:p>
          <a:p>
            <a:r>
              <a:rPr lang="en-GB" dirty="0">
                <a:solidFill>
                  <a:srgbClr val="000000"/>
                </a:solidFill>
                <a:effectLst/>
                <a:latin typeface="Century Gothic"/>
                <a:ea typeface="Times New Roman" panose="02020603050405020304" pitchFamily="18" charset="0"/>
                <a:cs typeface="Times New Roman"/>
              </a:rPr>
              <a:t>They took him the water,</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which now had turned into wine, and he tasted it. He did not know where this wine had come from (but, of course, the servants who had drawn out the water knew); so he called the bridegroom</a:t>
            </a:r>
            <a:r>
              <a:rPr lang="en-GB" dirty="0">
                <a:solidFill>
                  <a:srgbClr val="000000"/>
                </a:solidFill>
                <a:latin typeface="Century Gothic"/>
                <a:ea typeface="Times New Roman" panose="02020603050405020304" pitchFamily="18" charset="0"/>
                <a:cs typeface="Times New Roman"/>
              </a:rPr>
              <a:t> </a:t>
            </a:r>
            <a:r>
              <a:rPr lang="en-GB" dirty="0">
                <a:solidFill>
                  <a:srgbClr val="000000"/>
                </a:solidFill>
                <a:effectLst/>
                <a:latin typeface="Century Gothic"/>
                <a:ea typeface="Times New Roman" panose="02020603050405020304" pitchFamily="18" charset="0"/>
                <a:cs typeface="Times New Roman"/>
              </a:rPr>
              <a:t>and said to him, “Everyone else serves the best wine first, and after the guests have had plenty to drink, he serves the ordinary wine. But you have kept the best wine until now!”</a:t>
            </a:r>
            <a:endParaRPr lang="en-GB">
              <a:latin typeface="Century Gothic"/>
            </a:endParaRPr>
          </a:p>
          <a:p>
            <a:endParaRPr lang="en-GB" dirty="0">
              <a:solidFill>
                <a:srgbClr val="000000"/>
              </a:solidFill>
              <a:latin typeface="Century Gothic"/>
              <a:ea typeface="Times New Roman" panose="02020603050405020304" pitchFamily="18" charset="0"/>
              <a:cs typeface="Times New Roman"/>
            </a:endParaRPr>
          </a:p>
          <a:p>
            <a:r>
              <a:rPr lang="en-GB" dirty="0">
                <a:solidFill>
                  <a:srgbClr val="000000"/>
                </a:solidFill>
                <a:effectLst/>
                <a:latin typeface="Century Gothic"/>
                <a:ea typeface="Times New Roman" panose="02020603050405020304" pitchFamily="18" charset="0"/>
                <a:cs typeface="Times New Roman"/>
              </a:rPr>
              <a:t>Jesus performed this first miracle in Cana in Galilee; there he revealed his glory, and his disciples believed in him.</a:t>
            </a:r>
            <a:endParaRPr lang="en-GB" dirty="0">
              <a:latin typeface="Century Gothic"/>
            </a:endParaRPr>
          </a:p>
          <a:p>
            <a:endParaRPr lang="en-GB" sz="2000" dirty="0">
              <a:effectLst/>
              <a:latin typeface="Century Gothic"/>
              <a:ea typeface="Calibri" panose="020F0502020204030204" pitchFamily="34" charset="0"/>
              <a:cs typeface="Times New Roman"/>
            </a:endParaRPr>
          </a:p>
          <a:p>
            <a:endParaRPr lang="en-US" sz="2000" i="1" dirty="0">
              <a:latin typeface="Century Gothic" panose="020B0502020202020204" pitchFamily="34" charset="0"/>
              <a:cs typeface="Arial"/>
            </a:endParaRPr>
          </a:p>
          <a:p>
            <a:pPr marL="0" indent="0">
              <a:buNone/>
            </a:pPr>
            <a:endParaRPr lang="en-US" sz="2400" i="1" dirty="0">
              <a:solidFill>
                <a:schemeClr val="tx1"/>
              </a:solidFill>
              <a:latin typeface="Century Gothic"/>
              <a:cs typeface="Arial"/>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923330"/>
          </a:xfrm>
        </p:spPr>
        <p:txBody>
          <a:bodyPr vert="horz" wrap="square" lIns="91440" tIns="45720" rIns="91440" bIns="45720" rtlCol="0" anchor="t">
            <a:spAutoFit/>
          </a:bodyPr>
          <a:lstStyle/>
          <a:p>
            <a:pPr marL="0" indent="0">
              <a:buNone/>
            </a:pPr>
            <a:endParaRPr lang="en-GB" sz="2400" dirty="0">
              <a:solidFill>
                <a:schemeClr val="tx1"/>
              </a:solidFill>
              <a:latin typeface="Century Gothic" panose="020B0502020202020204" pitchFamily="34" charset="0"/>
            </a:endParaRPr>
          </a:p>
          <a:p>
            <a:pPr algn="just">
              <a:buNone/>
            </a:pPr>
            <a:endParaRPr lang="en-US" dirty="0">
              <a:latin typeface="Century Gothic"/>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755544" y="5904190"/>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7428D90C-CAA6-4574-946C-3C7132518472}"/>
              </a:ext>
            </a:extLst>
          </p:cNvPr>
          <p:cNvSpPr txBox="1"/>
          <p:nvPr/>
        </p:nvSpPr>
        <p:spPr>
          <a:xfrm>
            <a:off x="276044" y="1114493"/>
            <a:ext cx="10489721" cy="738664"/>
          </a:xfrm>
          <a:prstGeom prst="rect">
            <a:avLst/>
          </a:prstGeom>
          <a:noFill/>
        </p:spPr>
        <p:txBody>
          <a:bodyPr wrap="square" lIns="91440" tIns="45720" rIns="91440" bIns="45720" rtlCol="0" anchor="t">
            <a:spAutoFit/>
          </a:bodyPr>
          <a:lstStyle/>
          <a:p>
            <a:r>
              <a:rPr lang="en-GB" sz="2400" dirty="0">
                <a:latin typeface="Century Gothic"/>
                <a:cs typeface="Segoe UI"/>
              </a:rPr>
              <a:t>What do you remember from the Gospel reading? </a:t>
            </a:r>
          </a:p>
          <a:p>
            <a:endParaRPr lang="en-GB" dirty="0"/>
          </a:p>
        </p:txBody>
      </p:sp>
      <p:sp>
        <p:nvSpPr>
          <p:cNvPr id="9" name="TextBox 8">
            <a:extLst>
              <a:ext uri="{FF2B5EF4-FFF2-40B4-BE49-F238E27FC236}">
                <a16:creationId xmlns:a16="http://schemas.microsoft.com/office/drawing/2014/main" id="{9145BD20-7B98-4C98-9E02-9D1FB3464377}"/>
              </a:ext>
            </a:extLst>
          </p:cNvPr>
          <p:cNvSpPr txBox="1"/>
          <p:nvPr/>
        </p:nvSpPr>
        <p:spPr>
          <a:xfrm>
            <a:off x="273564" y="3867035"/>
            <a:ext cx="7769526" cy="1569660"/>
          </a:xfrm>
          <a:prstGeom prst="rect">
            <a:avLst/>
          </a:prstGeom>
          <a:noFill/>
        </p:spPr>
        <p:txBody>
          <a:bodyPr wrap="square" lIns="91440" tIns="45720" rIns="91440" bIns="45720" rtlCol="0" anchor="t">
            <a:spAutoFit/>
          </a:bodyPr>
          <a:lstStyle/>
          <a:p>
            <a:r>
              <a:rPr lang="en-GB" sz="2400" dirty="0">
                <a:latin typeface="Century Gothic"/>
              </a:rPr>
              <a:t>How do you think that the servants must have felt when they saw that the water had turned into wine? It must have been very surprising for them and the bride and groom. </a:t>
            </a:r>
          </a:p>
        </p:txBody>
      </p:sp>
      <p:pic>
        <p:nvPicPr>
          <p:cNvPr id="7" name="Picture 6" descr="A hand in the dark&#10;&#10;Description automatically generated">
            <a:extLst>
              <a:ext uri="{FF2B5EF4-FFF2-40B4-BE49-F238E27FC236}">
                <a16:creationId xmlns:a16="http://schemas.microsoft.com/office/drawing/2014/main" id="{79307B42-6C03-E84F-EB7F-DD175046A12A}"/>
              </a:ext>
            </a:extLst>
          </p:cNvPr>
          <p:cNvPicPr>
            <a:picLocks noChangeAspect="1"/>
          </p:cNvPicPr>
          <p:nvPr/>
        </p:nvPicPr>
        <p:blipFill>
          <a:blip r:embed="rId5"/>
          <a:srcRect l="12059" t="9283" r="9032" b="36921"/>
          <a:stretch/>
        </p:blipFill>
        <p:spPr>
          <a:xfrm>
            <a:off x="8285177" y="1482807"/>
            <a:ext cx="3441106" cy="3957747"/>
          </a:xfrm>
          <a:prstGeom prst="rect">
            <a:avLst/>
          </a:prstGeom>
        </p:spPr>
      </p:pic>
      <p:sp>
        <p:nvSpPr>
          <p:cNvPr id="11" name="TextBox 10">
            <a:extLst>
              <a:ext uri="{FF2B5EF4-FFF2-40B4-BE49-F238E27FC236}">
                <a16:creationId xmlns:a16="http://schemas.microsoft.com/office/drawing/2014/main" id="{BF1887C4-BA6C-FCAC-B39C-6B54B2D9ACEE}"/>
              </a:ext>
            </a:extLst>
          </p:cNvPr>
          <p:cNvSpPr txBox="1"/>
          <p:nvPr/>
        </p:nvSpPr>
        <p:spPr>
          <a:xfrm>
            <a:off x="270650" y="1682871"/>
            <a:ext cx="746390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Jesus, his mother Mary, and the disciples were at a wedding, where they ran out of wine. Mary asked Jesus to help and so he changed some water into wine so that the celebration could continue.</a:t>
            </a:r>
            <a:endParaRPr lang="en-US" sz="2400" dirty="0">
              <a:latin typeface="Century Gothic"/>
            </a:endParaRPr>
          </a:p>
        </p:txBody>
      </p:sp>
      <p:sp>
        <p:nvSpPr>
          <p:cNvPr id="14" name="TextBox 13">
            <a:extLst>
              <a:ext uri="{FF2B5EF4-FFF2-40B4-BE49-F238E27FC236}">
                <a16:creationId xmlns:a16="http://schemas.microsoft.com/office/drawing/2014/main" id="{5D1AF0FD-A7A0-167E-3BDA-FC89B270C6F6}"/>
              </a:ext>
            </a:extLst>
          </p:cNvPr>
          <p:cNvSpPr txBox="1"/>
          <p:nvPr/>
        </p:nvSpPr>
        <p:spPr>
          <a:xfrm>
            <a:off x="268983" y="5676148"/>
            <a:ext cx="71493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Arial"/>
              </a:rPr>
              <a:t>What do you think the word 'miracle' means?</a:t>
            </a:r>
            <a:endParaRPr lang="en-US" sz="2400" dirty="0">
              <a:latin typeface="Century Gothic"/>
            </a:endParaRPr>
          </a:p>
        </p:txBody>
      </p:sp>
      <p:sp>
        <p:nvSpPr>
          <p:cNvPr id="15" name="TextBox 14">
            <a:extLst>
              <a:ext uri="{FF2B5EF4-FFF2-40B4-BE49-F238E27FC236}">
                <a16:creationId xmlns:a16="http://schemas.microsoft.com/office/drawing/2014/main" id="{205017F4-2615-0AB6-D56D-939FFFB724C0}"/>
              </a:ext>
            </a:extLst>
          </p:cNvPr>
          <p:cNvSpPr txBox="1"/>
          <p:nvPr/>
        </p:nvSpPr>
        <p:spPr>
          <a:xfrm>
            <a:off x="13097574" y="6348605"/>
            <a:ext cx="63772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latin typeface="Century Gothic"/>
              <a:cs typeface="Times New Roman"/>
            </a:endParaRPr>
          </a:p>
        </p:txBody>
      </p:sp>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EDDD-DB74-C208-07C7-6B43301DCE92}"/>
              </a:ext>
            </a:extLst>
          </p:cNvPr>
          <p:cNvSpPr>
            <a:spLocks noGrp="1"/>
          </p:cNvSpPr>
          <p:nvPr>
            <p:ph type="title"/>
          </p:nvPr>
        </p:nvSpPr>
        <p:spPr>
          <a:xfrm>
            <a:off x="17473087" y="2147864"/>
            <a:ext cx="380152" cy="456279"/>
          </a:xfrm>
        </p:spPr>
        <p:txBody>
          <a:bodyPr/>
          <a:lstStyle/>
          <a:p>
            <a:endParaRPr lang="en-US"/>
          </a:p>
        </p:txBody>
      </p:sp>
      <p:sp>
        <p:nvSpPr>
          <p:cNvPr id="4" name="TextBox 3">
            <a:extLst>
              <a:ext uri="{FF2B5EF4-FFF2-40B4-BE49-F238E27FC236}">
                <a16:creationId xmlns:a16="http://schemas.microsoft.com/office/drawing/2014/main" id="{D487D99A-42FA-B1CB-C60E-7BFED90DBD05}"/>
              </a:ext>
            </a:extLst>
          </p:cNvPr>
          <p:cNvSpPr txBox="1"/>
          <p:nvPr/>
        </p:nvSpPr>
        <p:spPr>
          <a:xfrm>
            <a:off x="608298" y="3847371"/>
            <a:ext cx="60143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rPr>
              <a:t>Why do you think Jesus performed this miracle, turning the water into wine? What does it tell us about him?</a:t>
            </a:r>
            <a:endParaRPr lang="en-US" dirty="0"/>
          </a:p>
        </p:txBody>
      </p:sp>
      <p:sp>
        <p:nvSpPr>
          <p:cNvPr id="5" name="TextBox 4">
            <a:extLst>
              <a:ext uri="{FF2B5EF4-FFF2-40B4-BE49-F238E27FC236}">
                <a16:creationId xmlns:a16="http://schemas.microsoft.com/office/drawing/2014/main" id="{21C0E37B-50D7-EAD6-34A8-6813AF38A6D6}"/>
              </a:ext>
            </a:extLst>
          </p:cNvPr>
          <p:cNvSpPr txBox="1"/>
          <p:nvPr/>
        </p:nvSpPr>
        <p:spPr>
          <a:xfrm>
            <a:off x="609558" y="5315225"/>
            <a:ext cx="113058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The miracle shows us how special and important Jesus is. It shows us that he is the Son of God and that he can do anything.</a:t>
            </a:r>
            <a:endParaRPr lang="en-US" dirty="0"/>
          </a:p>
        </p:txBody>
      </p:sp>
      <p:sp>
        <p:nvSpPr>
          <p:cNvPr id="6" name="TextBox 5">
            <a:extLst>
              <a:ext uri="{FF2B5EF4-FFF2-40B4-BE49-F238E27FC236}">
                <a16:creationId xmlns:a16="http://schemas.microsoft.com/office/drawing/2014/main" id="{FBF766E4-77A8-3681-7850-895393FF42DE}"/>
              </a:ext>
            </a:extLst>
          </p:cNvPr>
          <p:cNvSpPr txBox="1"/>
          <p:nvPr/>
        </p:nvSpPr>
        <p:spPr>
          <a:xfrm>
            <a:off x="611347" y="1355033"/>
            <a:ext cx="62395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Arial"/>
              </a:rPr>
              <a:t>When we don't know how something happens, and we know it can only have been done by God, we call it a miracle. Turning the water into wine is the first miracle that Jesus performs. Can you think of any others?</a:t>
            </a:r>
            <a:endParaRPr lang="en-US" sz="2400" dirty="0">
              <a:latin typeface="Century Gothic"/>
            </a:endParaRPr>
          </a:p>
        </p:txBody>
      </p:sp>
      <p:pic>
        <p:nvPicPr>
          <p:cNvPr id="7" name="Picture 6" descr="Love heart on white background">
            <a:extLst>
              <a:ext uri="{FF2B5EF4-FFF2-40B4-BE49-F238E27FC236}">
                <a16:creationId xmlns:a16="http://schemas.microsoft.com/office/drawing/2014/main" id="{D137AE47-DBCA-8E57-40BF-86E4D07010C8}"/>
              </a:ext>
            </a:extLst>
          </p:cNvPr>
          <p:cNvPicPr>
            <a:picLocks noChangeAspect="1"/>
          </p:cNvPicPr>
          <p:nvPr/>
        </p:nvPicPr>
        <p:blipFill>
          <a:blip r:embed="rId3"/>
          <a:srcRect l="24576" b="15271"/>
          <a:stretch/>
        </p:blipFill>
        <p:spPr>
          <a:xfrm>
            <a:off x="7000240" y="1214864"/>
            <a:ext cx="4915936" cy="3820574"/>
          </a:xfrm>
          <a:prstGeom prst="rect">
            <a:avLst/>
          </a:prstGeom>
        </p:spPr>
      </p:pic>
    </p:spTree>
    <p:extLst>
      <p:ext uri="{BB962C8B-B14F-4D97-AF65-F5344CB8AC3E}">
        <p14:creationId xmlns:p14="http://schemas.microsoft.com/office/powerpoint/2010/main" val="117177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BC7F77-ADB3-4E83-9146-641D0595FD5F}"/>
              </a:ext>
            </a:extLst>
          </p:cNvPr>
          <p:cNvSpPr txBox="1"/>
          <p:nvPr/>
        </p:nvSpPr>
        <p:spPr>
          <a:xfrm>
            <a:off x="517447" y="1401823"/>
            <a:ext cx="6669029" cy="5262979"/>
          </a:xfrm>
          <a:prstGeom prst="rect">
            <a:avLst/>
          </a:prstGeom>
          <a:noFill/>
        </p:spPr>
        <p:txBody>
          <a:bodyPr wrap="square" lIns="91440" tIns="45720" rIns="91440" bIns="45720" anchor="t">
            <a:spAutoFit/>
          </a:bodyPr>
          <a:lstStyle/>
          <a:p>
            <a:r>
              <a:rPr lang="en-GB" sz="2400" dirty="0">
                <a:latin typeface="Century Gothic" panose="020B0502020202020204" pitchFamily="34" charset="0"/>
              </a:rPr>
              <a:t>While we cannot work miracles, we can make real changes that make a difference to our own lives and the lives of others. </a:t>
            </a:r>
          </a:p>
          <a:p>
            <a:endParaRPr lang="en-GB" sz="2400" dirty="0">
              <a:latin typeface="Century Gothic"/>
            </a:endParaRPr>
          </a:p>
          <a:p>
            <a:r>
              <a:rPr lang="en-GB" sz="2400" dirty="0">
                <a:latin typeface="Century Gothic"/>
                <a:cs typeface="Times New Roman"/>
              </a:rPr>
              <a:t>What changes do you think we can make to help build a fairer world, so that all people have what they need to live happy, healthy and peaceful lives?</a:t>
            </a:r>
            <a:endParaRPr lang="en-GB" dirty="0">
              <a:latin typeface="Century Gothic"/>
            </a:endParaRPr>
          </a:p>
          <a:p>
            <a:endParaRPr lang="en-GB" sz="2400" dirty="0">
              <a:latin typeface="Century Gothic" panose="020B0502020202020204" pitchFamily="34" charset="0"/>
            </a:endParaRPr>
          </a:p>
          <a:p>
            <a:r>
              <a:rPr lang="en-GB" sz="2400" dirty="0">
                <a:latin typeface="Century Gothic"/>
              </a:rPr>
              <a:t>Joseph is a member of the CAFOD Club in his primary school. They meet at lunchtime to do different activities and learn about, pray and help other children around the world who live in poverty. </a:t>
            </a:r>
          </a:p>
        </p:txBody>
      </p:sp>
      <p:pic>
        <p:nvPicPr>
          <p:cNvPr id="3" name="Picture 2" descr="Diagram&#10;&#10;Description automatically generated">
            <a:extLst>
              <a:ext uri="{FF2B5EF4-FFF2-40B4-BE49-F238E27FC236}">
                <a16:creationId xmlns:a16="http://schemas.microsoft.com/office/drawing/2014/main" id="{345D1436-6097-429F-8962-667334448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51" y="1246506"/>
            <a:ext cx="4637789" cy="3463345"/>
          </a:xfrm>
          <a:prstGeom prst="rect">
            <a:avLst/>
          </a:prstGeom>
        </p:spPr>
      </p:pic>
      <p:sp>
        <p:nvSpPr>
          <p:cNvPr id="2" name="TextBox 1">
            <a:extLst>
              <a:ext uri="{FF2B5EF4-FFF2-40B4-BE49-F238E27FC236}">
                <a16:creationId xmlns:a16="http://schemas.microsoft.com/office/drawing/2014/main" id="{288750C2-7785-2AD4-CD02-EA4D65872F80}"/>
              </a:ext>
            </a:extLst>
          </p:cNvPr>
          <p:cNvSpPr txBox="1"/>
          <p:nvPr/>
        </p:nvSpPr>
        <p:spPr>
          <a:xfrm>
            <a:off x="7174333" y="4944528"/>
            <a:ext cx="483326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rPr>
              <a:t>Joseph and his friends planned a CAFOD fundraiser to raise money for the families and children they learn about. </a:t>
            </a:r>
            <a:endParaRPr lang="en-US" dirty="0"/>
          </a:p>
        </p:txBody>
      </p:sp>
    </p:spTree>
    <p:extLst>
      <p:ext uri="{BB962C8B-B14F-4D97-AF65-F5344CB8AC3E}">
        <p14:creationId xmlns:p14="http://schemas.microsoft.com/office/powerpoint/2010/main" val="285774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sign&#10;&#10;Description automatically generated with low confidence">
            <a:extLst>
              <a:ext uri="{FF2B5EF4-FFF2-40B4-BE49-F238E27FC236}">
                <a16:creationId xmlns:a16="http://schemas.microsoft.com/office/drawing/2014/main" id="{0B3A7EF7-2274-4569-83E9-AA40253951CC}"/>
              </a:ext>
            </a:extLst>
          </p:cNvPr>
          <p:cNvPicPr>
            <a:picLocks noChangeAspect="1"/>
          </p:cNvPicPr>
          <p:nvPr/>
        </p:nvPicPr>
        <p:blipFill rotWithShape="1">
          <a:blip r:embed="rId3">
            <a:extLst>
              <a:ext uri="{28A0092B-C50C-407E-A947-70E740481C1C}">
                <a14:useLocalDpi xmlns:a14="http://schemas.microsoft.com/office/drawing/2010/main" val="0"/>
              </a:ext>
            </a:extLst>
          </a:blip>
          <a:srcRect l="7156" r="8072"/>
          <a:stretch/>
        </p:blipFill>
        <p:spPr>
          <a:xfrm>
            <a:off x="10343668" y="2995529"/>
            <a:ext cx="1870063" cy="1470661"/>
          </a:xfrm>
          <a:prstGeom prst="rect">
            <a:avLst/>
          </a:prstGeom>
        </p:spPr>
      </p:pic>
      <p:sp>
        <p:nvSpPr>
          <p:cNvPr id="4" name="Rectangle 3">
            <a:extLst>
              <a:ext uri="{FF2B5EF4-FFF2-40B4-BE49-F238E27FC236}">
                <a16:creationId xmlns:a16="http://schemas.microsoft.com/office/drawing/2014/main" id="{350FE4A9-B87D-5C47-ABB3-EBB5BF5D63B6}"/>
              </a:ext>
            </a:extLst>
          </p:cNvPr>
          <p:cNvSpPr/>
          <p:nvPr/>
        </p:nvSpPr>
        <p:spPr>
          <a:xfrm>
            <a:off x="649201" y="1194799"/>
            <a:ext cx="5440344" cy="5447645"/>
          </a:xfrm>
          <a:prstGeom prst="rect">
            <a:avLst/>
          </a:prstGeom>
        </p:spPr>
        <p:txBody>
          <a:bodyPr wrap="square" lIns="91440" tIns="45720" rIns="91440" bIns="45720" anchor="t">
            <a:spAutoFit/>
          </a:bodyPr>
          <a:lstStyle/>
          <a:p>
            <a:endParaRPr lang="en-US" sz="2400" dirty="0">
              <a:latin typeface="Century Gothic" panose="020B0502020202020204" pitchFamily="34" charset="0"/>
            </a:endParaRPr>
          </a:p>
          <a:p>
            <a:r>
              <a:rPr lang="en-GB" sz="2400" dirty="0">
                <a:latin typeface="Century Gothic"/>
              </a:rPr>
              <a:t>Thousands of children across England and Wales have spoken up with CAFOD for their brothers and sisters living in poverty across the world. </a:t>
            </a:r>
          </a:p>
          <a:p>
            <a:endParaRPr lang="en-GB" sz="2400" dirty="0">
              <a:latin typeface="Century Gothic" panose="020B0502020202020204" pitchFamily="34" charset="0"/>
            </a:endParaRPr>
          </a:p>
          <a:p>
            <a:r>
              <a:rPr lang="en-GB" sz="2400" dirty="0">
                <a:latin typeface="Century Gothic"/>
              </a:rPr>
              <a:t>They have made their voices heard on behalf of those who do not have enough food to eat, clean water to drink or who are facing challenges because of the changing climate. </a:t>
            </a:r>
          </a:p>
          <a:p>
            <a:endParaRPr lang="en-GB" dirty="0"/>
          </a:p>
          <a:p>
            <a:endParaRPr lang="en-US" dirty="0"/>
          </a:p>
        </p:txBody>
      </p:sp>
      <p:pic>
        <p:nvPicPr>
          <p:cNvPr id="6" name="Picture 5" descr="A picture containing grass, sky, outdoor, field&#10;&#10;Description automatically generated">
            <a:extLst>
              <a:ext uri="{FF2B5EF4-FFF2-40B4-BE49-F238E27FC236}">
                <a16:creationId xmlns:a16="http://schemas.microsoft.com/office/drawing/2014/main" id="{C7505EBB-DF8D-4121-9DFD-C52C78992868}"/>
              </a:ext>
            </a:extLst>
          </p:cNvPr>
          <p:cNvPicPr>
            <a:picLocks noChangeAspect="1"/>
          </p:cNvPicPr>
          <p:nvPr/>
        </p:nvPicPr>
        <p:blipFill rotWithShape="1">
          <a:blip r:embed="rId4">
            <a:extLst>
              <a:ext uri="{28A0092B-C50C-407E-A947-70E740481C1C}">
                <a14:useLocalDpi xmlns:a14="http://schemas.microsoft.com/office/drawing/2010/main" val="0"/>
              </a:ext>
            </a:extLst>
          </a:blip>
          <a:srcRect l="3607" t="30018" b="15649"/>
          <a:stretch/>
        </p:blipFill>
        <p:spPr>
          <a:xfrm>
            <a:off x="6704075" y="930729"/>
            <a:ext cx="5487925" cy="2064802"/>
          </a:xfrm>
          <a:prstGeom prst="rect">
            <a:avLst/>
          </a:prstGeom>
        </p:spPr>
      </p:pic>
      <p:pic>
        <p:nvPicPr>
          <p:cNvPr id="11" name="Picture 10" descr="A picture containing outdoor, person&#10;&#10;Description automatically generated">
            <a:extLst>
              <a:ext uri="{FF2B5EF4-FFF2-40B4-BE49-F238E27FC236}">
                <a16:creationId xmlns:a16="http://schemas.microsoft.com/office/drawing/2014/main" id="{9F6B4829-FED6-491D-84A3-97FBAE4CC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075" y="2995530"/>
            <a:ext cx="2205992" cy="1470661"/>
          </a:xfrm>
          <a:prstGeom prst="rect">
            <a:avLst/>
          </a:prstGeom>
        </p:spPr>
      </p:pic>
      <p:pic>
        <p:nvPicPr>
          <p:cNvPr id="15" name="Picture 14" descr="A picture containing text, outdoor, line&#10;&#10;Description automatically generated">
            <a:extLst>
              <a:ext uri="{FF2B5EF4-FFF2-40B4-BE49-F238E27FC236}">
                <a16:creationId xmlns:a16="http://schemas.microsoft.com/office/drawing/2014/main" id="{D7FBBAAA-910B-4EB3-A5C4-EE5C9C092BF2}"/>
              </a:ext>
            </a:extLst>
          </p:cNvPr>
          <p:cNvPicPr>
            <a:picLocks noChangeAspect="1"/>
          </p:cNvPicPr>
          <p:nvPr/>
        </p:nvPicPr>
        <p:blipFill rotWithShape="1">
          <a:blip r:embed="rId6">
            <a:extLst>
              <a:ext uri="{28A0092B-C50C-407E-A947-70E740481C1C}">
                <a14:useLocalDpi xmlns:a14="http://schemas.microsoft.com/office/drawing/2010/main" val="0"/>
              </a:ext>
            </a:extLst>
          </a:blip>
          <a:srcRect t="41635"/>
          <a:stretch/>
        </p:blipFill>
        <p:spPr>
          <a:xfrm>
            <a:off x="6725806" y="4466190"/>
            <a:ext cx="5487925" cy="2402258"/>
          </a:xfrm>
          <a:prstGeom prst="rect">
            <a:avLst/>
          </a:prstGeom>
        </p:spPr>
      </p:pic>
      <p:pic>
        <p:nvPicPr>
          <p:cNvPr id="3" name="Picture 2" descr="A picture containing indoor&#10;&#10;Description automatically generated">
            <a:extLst>
              <a:ext uri="{FF2B5EF4-FFF2-40B4-BE49-F238E27FC236}">
                <a16:creationId xmlns:a16="http://schemas.microsoft.com/office/drawing/2014/main" id="{3DC12290-3CD5-4C67-9414-AE4E0A9A9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0983" y="2995530"/>
            <a:ext cx="2205992" cy="1470661"/>
          </a:xfrm>
          <a:prstGeom prst="rect">
            <a:avLst/>
          </a:prstGeom>
        </p:spPr>
      </p:pic>
    </p:spTree>
    <p:extLst>
      <p:ext uri="{BB962C8B-B14F-4D97-AF65-F5344CB8AC3E}">
        <p14:creationId xmlns:p14="http://schemas.microsoft.com/office/powerpoint/2010/main" val="225302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BC7F77-ADB3-4E83-9146-641D0595FD5F}"/>
              </a:ext>
            </a:extLst>
          </p:cNvPr>
          <p:cNvSpPr txBox="1"/>
          <p:nvPr/>
        </p:nvSpPr>
        <p:spPr>
          <a:xfrm>
            <a:off x="1145785" y="1672993"/>
            <a:ext cx="5669374" cy="4216539"/>
          </a:xfrm>
          <a:prstGeom prst="rect">
            <a:avLst/>
          </a:prstGeom>
          <a:noFill/>
        </p:spPr>
        <p:txBody>
          <a:bodyPr wrap="square" lIns="91440" tIns="45720" rIns="91440" bIns="45720" anchor="t">
            <a:spAutoFit/>
          </a:bodyPr>
          <a:lstStyle/>
          <a:p>
            <a:endParaRPr lang="en-GB" sz="2800" dirty="0">
              <a:latin typeface="Century Gothic" panose="020B0502020202020204" pitchFamily="34" charset="0"/>
            </a:endParaRPr>
          </a:p>
          <a:p>
            <a:endParaRPr lang="en-GB" sz="2800" dirty="0">
              <a:latin typeface="Century Gothic" panose="020B0502020202020204" pitchFamily="34" charset="0"/>
            </a:endParaRPr>
          </a:p>
          <a:p>
            <a:r>
              <a:rPr lang="en-GB" sz="2800" dirty="0">
                <a:latin typeface="Century Gothic"/>
              </a:rPr>
              <a:t>Through seeing Jesus’ miracle the disciples believed in him. Through our actions we hope that others will see that we believe in Jesus too.</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3" name="Picture 2" descr="A drawing of a group of people&#10;&#10;Description automatically generated with medium confidence">
            <a:extLst>
              <a:ext uri="{FF2B5EF4-FFF2-40B4-BE49-F238E27FC236}">
                <a16:creationId xmlns:a16="http://schemas.microsoft.com/office/drawing/2014/main" id="{947D68A6-CF90-45A1-8180-76DB062E0882}"/>
              </a:ext>
            </a:extLst>
          </p:cNvPr>
          <p:cNvPicPr>
            <a:picLocks noChangeAspect="1"/>
          </p:cNvPicPr>
          <p:nvPr/>
        </p:nvPicPr>
        <p:blipFill rotWithShape="1">
          <a:blip r:embed="rId3">
            <a:extLst>
              <a:ext uri="{28A0092B-C50C-407E-A947-70E740481C1C}">
                <a14:useLocalDpi xmlns:a14="http://schemas.microsoft.com/office/drawing/2010/main" val="0"/>
              </a:ext>
            </a:extLst>
          </a:blip>
          <a:srcRect t="5985" b="5605"/>
          <a:stretch/>
        </p:blipFill>
        <p:spPr>
          <a:xfrm>
            <a:off x="6821554" y="1252579"/>
            <a:ext cx="4224661" cy="5061857"/>
          </a:xfrm>
          <a:prstGeom prst="rect">
            <a:avLst/>
          </a:prstGeom>
        </p:spPr>
      </p:pic>
    </p:spTree>
    <p:extLst>
      <p:ext uri="{BB962C8B-B14F-4D97-AF65-F5344CB8AC3E}">
        <p14:creationId xmlns:p14="http://schemas.microsoft.com/office/powerpoint/2010/main" val="211615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SZUU6KYVHK2A-2146017777-18523</_dlc_DocId>
    <_dlc_DocIdUrl xmlns="04672002-f21f-4240-adfb-f0b653fb6fb5">
      <Url>https://cafod365.sharepoint.com/sites/int/Education/_layouts/15/DocIdRedir.aspx?ID=SZUU6KYVHK2A-2146017777-18523</Url>
      <Description>SZUU6KYVHK2A-2146017777-18523</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0FDB06-B221-499B-BA77-123DF03D2BB2}">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04672002-f21f-4240-adfb-f0b653fb6fb5"/>
    <ds:schemaRef ds:uri="236a9a4b-a03c-46ba-8ec6-624c184acbc6"/>
    <ds:schemaRef ds:uri="http://purl.org/dc/terms/"/>
    <ds:schemaRef ds:uri="453a0c7f-c966-4a5c-a0f8-de0f8150ea1e"/>
    <ds:schemaRef ds:uri="bdf04112-6931-4610-9724-cd62e91446a3"/>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7FDDA5B9-3490-495B-84D2-C69657A09701}">
  <ds:schemaRefs>
    <ds:schemaRef ds:uri="http://schemas.microsoft.com/sharepoint/v3/contenttype/forms"/>
  </ds:schemaRefs>
</ds:datastoreItem>
</file>

<file path=customXml/itemProps3.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4.xml><?xml version="1.0" encoding="utf-8"?>
<ds:datastoreItem xmlns:ds="http://schemas.openxmlformats.org/officeDocument/2006/customXml" ds:itemID="{7A1A1AF2-BC59-42A4-94C0-CA3D3A863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3992</TotalTime>
  <Words>1233</Words>
  <Application>Microsoft Office PowerPoint</Application>
  <PresentationFormat>Widescreen</PresentationFormat>
  <Paragraphs>105</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Calibri Light</vt:lpstr>
      <vt:lpstr>Century Gothic</vt:lpstr>
      <vt:lpstr>Segoe UI</vt:lpstr>
      <vt:lpstr>Wingdings</vt:lpstr>
      <vt:lpstr>office theme</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752</cp:revision>
  <dcterms:created xsi:type="dcterms:W3CDTF">2021-02-16T09:08:51Z</dcterms:created>
  <dcterms:modified xsi:type="dcterms:W3CDTF">2025-01-15T22:30:47Z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0c2bb745-1e23-4150-bdf9-dcb8fc756703</vt:lpwstr>
  </property>
  <property fmtid="{D5CDD505-2E9C-101B-9397-08002B2CF9AE}" pid="4" name="MediaServiceImageTags">
    <vt:lpwstr/>
  </property>
</Properties>
</file>