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5" r:id="rId6"/>
  </p:sldMasterIdLst>
  <p:notesMasterIdLst>
    <p:notesMasterId r:id="rId19"/>
  </p:notesMasterIdLst>
  <p:handoutMasterIdLst>
    <p:handoutMasterId r:id="rId20"/>
  </p:handoutMasterIdLst>
  <p:sldIdLst>
    <p:sldId id="272" r:id="rId7"/>
    <p:sldId id="294" r:id="rId8"/>
    <p:sldId id="280" r:id="rId9"/>
    <p:sldId id="479" r:id="rId10"/>
    <p:sldId id="469" r:id="rId11"/>
    <p:sldId id="491" r:id="rId12"/>
    <p:sldId id="476" r:id="rId13"/>
    <p:sldId id="493" r:id="rId14"/>
    <p:sldId id="483" r:id="rId15"/>
    <p:sldId id="494" r:id="rId16"/>
    <p:sldId id="482" r:id="rId17"/>
    <p:sldId id="285" r:id="rId18"/>
  </p:sldIdLst>
  <p:sldSz cx="9144000" cy="5143500" type="screen16x9"/>
  <p:notesSz cx="20104100" cy="11309350"/>
  <p:embeddedFontLst>
    <p:embeddedFont>
      <p:font typeface="Arial Black" panose="020B0A04020102020204" pitchFamily="34" charset="0"/>
      <p:bold r:id="rId21"/>
    </p:embeddedFont>
    <p:embeddedFont>
      <p:font typeface="Century Gothic" panose="020B050202020202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ExtraBold" panose="00000900000000000000" pitchFamily="2" charset="0"/>
      <p:bold r:id="rId30"/>
      <p:italic r:id="rId31"/>
      <p:boldItalic r:id="rId32"/>
    </p:embeddedFont>
    <p:embeddedFont>
      <p:font typeface="Montserrat Light" panose="00000400000000000000" pitchFamily="2" charset="0"/>
      <p:regular r:id="rId33"/>
      <p:italic r:id="rId34"/>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4148A-6B27-417C-B169-6158A801B97C}" v="8" dt="2025-06-03T11:11:21.7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4538" autoAdjust="0"/>
  </p:normalViewPr>
  <p:slideViewPr>
    <p:cSldViewPr snapToGrid="0">
      <p:cViewPr varScale="1">
        <p:scale>
          <a:sx n="109" d="100"/>
          <a:sy n="109" d="100"/>
        </p:scale>
        <p:origin x="1614" y="96"/>
      </p:cViewPr>
      <p:guideLst>
        <p:guide orient="horz" pos="1310"/>
        <p:guide pos="982"/>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showGuides="1">
      <p:cViewPr varScale="1">
        <p:scale>
          <a:sx n="39" d="100"/>
          <a:sy n="39" d="100"/>
        </p:scale>
        <p:origin x="132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6/3/2025</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6/3/2025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cafod.org.uk/2024/07/30/the-magnificat-a-prayer-for-all-ti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Century Gothic" panose="020B0502020202020204" pitchFamily="34" charset="0"/>
              </a:rPr>
              <a:t>Timings</a:t>
            </a:r>
          </a:p>
          <a:p>
            <a:pPr>
              <a:lnSpc>
                <a:spcPct val="107000"/>
              </a:lnSpc>
              <a:spcAft>
                <a:spcPts val="800"/>
              </a:spcAft>
            </a:pPr>
            <a:r>
              <a:rPr lang="en-GB" sz="1200" dirty="0">
                <a:latin typeface="Century Gothic" panose="020B0502020202020204" pitchFamily="34" charset="0"/>
              </a:rPr>
              <a:t>This presentation has been designed to last for 15-20 minutes. It can be used as a stand-alone lesson or incorporated into a scheme. </a:t>
            </a:r>
            <a:endParaRPr lang="en-GB" sz="1200" b="1" dirty="0">
              <a:latin typeface="Century Gothic" panose="020B0502020202020204" pitchFamily="34" charset="0"/>
            </a:endParaRPr>
          </a:p>
          <a:p>
            <a:pPr>
              <a:lnSpc>
                <a:spcPct val="107000"/>
              </a:lnSpc>
              <a:spcAft>
                <a:spcPts val="800"/>
              </a:spcAft>
            </a:pPr>
            <a:r>
              <a:rPr lang="en-GB" sz="1200" b="1" dirty="0">
                <a:latin typeface="Century Gothic" panose="020B0502020202020204" pitchFamily="34" charset="0"/>
              </a:rPr>
              <a:t>Extension</a:t>
            </a:r>
          </a:p>
          <a:p>
            <a:pPr>
              <a:lnSpc>
                <a:spcPct val="107000"/>
              </a:lnSpc>
              <a:spcAft>
                <a:spcPts val="800"/>
              </a:spcAft>
            </a:pPr>
            <a:r>
              <a:rPr lang="en-GB" sz="1200" dirty="0">
                <a:latin typeface="Century Gothic" panose="020B0502020202020204" pitchFamily="34" charset="0"/>
              </a:rPr>
              <a:t>Although this presentation was designed to simply engage pupils in discussion about key RED themes, the sessions can be developed in many ways. Some of the examples are included below:</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Give pupils the poster (or a part of it) to discuss and annotate in groups</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Provide pupils with their own A4 version of the poster to put in their own RE books (double page spread). This can be labelled in various ways, such as with references to scripture or Laudato Si’</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Invite children to draw or list their own additions and suggestions to the poster</a:t>
            </a:r>
          </a:p>
          <a:p>
            <a:pPr marL="342900" lvl="0" indent="-342900">
              <a:lnSpc>
                <a:spcPct val="107000"/>
              </a:lnSpc>
              <a:spcAft>
                <a:spcPts val="800"/>
              </a:spcAft>
              <a:buFont typeface="Symbol" panose="05050102010706020507" pitchFamily="18" charset="2"/>
              <a:buChar char=""/>
            </a:pPr>
            <a:r>
              <a:rPr lang="en-GB" sz="1200" dirty="0">
                <a:latin typeface="Century Gothic" panose="020B0502020202020204" pitchFamily="34" charset="0"/>
              </a:rPr>
              <a:t>Offer children the opportunity to create their own poster, for example through artwork or through drama (creating freeze frames).</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4265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526C7-9ADF-025B-77AB-2D9F1A7F7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1810E-87DB-0EA3-AB75-0DB37A122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DF929-7A38-02F9-D706-27AAC7C79776}"/>
              </a:ext>
            </a:extLst>
          </p:cNvPr>
          <p:cNvSpPr>
            <a:spLocks noGrp="1"/>
          </p:cNvSpPr>
          <p:nvPr>
            <p:ph type="body" idx="1"/>
          </p:nvPr>
        </p:nvSpPr>
        <p:spPr/>
        <p:txBody>
          <a:bodyPr/>
          <a:lstStyle/>
          <a:p>
            <a:r>
              <a:rPr lang="en-GB" dirty="0"/>
              <a:t>Review </a:t>
            </a:r>
          </a:p>
        </p:txBody>
      </p:sp>
      <p:sp>
        <p:nvSpPr>
          <p:cNvPr id="4" name="Slide Number Placeholder 3">
            <a:extLst>
              <a:ext uri="{FF2B5EF4-FFF2-40B4-BE49-F238E27FC236}">
                <a16:creationId xmlns:a16="http://schemas.microsoft.com/office/drawing/2014/main" id="{B8AF04B7-C8CE-5196-DF04-70A2E0D5C7F9}"/>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9280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63D-C314-B062-3052-F1981E330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5F67-3897-EE61-924A-92B5CDE29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1C7BD-0E81-90E1-DC25-81DF93FAA5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1B837B-70DA-3715-2A6F-EC0884B756C7}"/>
              </a:ext>
            </a:extLst>
          </p:cNvPr>
          <p:cNvSpPr>
            <a:spLocks noGrp="1"/>
          </p:cNvSpPr>
          <p:nvPr>
            <p:ph type="sldNum" sz="quarter" idx="5"/>
          </p:nvPr>
        </p:nvSpPr>
        <p:spPr/>
        <p:txBody>
          <a:bodyPr/>
          <a:lstStyle/>
          <a:p>
            <a:fld id="{A3F0725B-8BBF-6349-B206-C25D6BA6A9C8}" type="slidenum">
              <a:rPr lang="en-US" smtClean="0"/>
              <a:t>11</a:t>
            </a:fld>
            <a:endParaRPr lang="en-US"/>
          </a:p>
        </p:txBody>
      </p:sp>
    </p:spTree>
    <p:extLst>
      <p:ext uri="{BB962C8B-B14F-4D97-AF65-F5344CB8AC3E}">
        <p14:creationId xmlns:p14="http://schemas.microsoft.com/office/powerpoint/2010/main" val="198706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teachers’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RED outcomes which are highlighted are most relevant to these CAFOD posters are highlighted in bold.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6776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For teachers:</a:t>
            </a:r>
          </a:p>
          <a:p>
            <a:endParaRPr lang="en-GB" sz="1200" dirty="0">
              <a:latin typeface="Century Gothic" panose="020B0502020202020204" pitchFamily="34" charset="0"/>
            </a:endParaRPr>
          </a:p>
          <a:p>
            <a:r>
              <a:rPr lang="en-GB" sz="1200" dirty="0">
                <a:latin typeface="Century Gothic" panose="020B0502020202020204" pitchFamily="34" charset="0"/>
              </a:rPr>
              <a:t>This gives a brief overview of CST which includes stewardship. These posters support CST and look more closely at stewardship and how we can be better stewards.</a:t>
            </a:r>
          </a:p>
          <a:p>
            <a:endParaRPr lang="en-GB" sz="1200" dirty="0">
              <a:latin typeface="Century Gothic" panose="020B0502020202020204" pitchFamily="34" charset="0"/>
            </a:endParaRPr>
          </a:p>
          <a:p>
            <a:r>
              <a:rPr lang="en-GB" sz="1200" dirty="0">
                <a:latin typeface="Century Gothic" panose="020B0502020202020204" pitchFamily="34" charset="0"/>
              </a:rPr>
              <a:t>Catholic Social Teaching helps us to know how to treat each other and the world. One principle is ‘stewardship’. Sofia the sloth reminds us about Stewardship – it is about caring for God’s gifts. </a:t>
            </a:r>
          </a:p>
          <a:p>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Looking after the poor and those in need </a:t>
            </a:r>
          </a:p>
          <a:p>
            <a:endParaRPr lang="en-GB" sz="1200" dirty="0">
              <a:latin typeface="Century Gothic" panose="020B0502020202020204" pitchFamily="34" charset="0"/>
            </a:endParaRPr>
          </a:p>
          <a:p>
            <a:r>
              <a:rPr lang="en-GB" sz="1200" dirty="0">
                <a:latin typeface="Century Gothic" panose="020B0502020202020204" pitchFamily="34" charset="0"/>
              </a:rPr>
              <a:t>For teacher support for embedding CST throughout the school see:</a:t>
            </a:r>
          </a:p>
          <a:p>
            <a:r>
              <a:rPr lang="en-GB" sz="1200" dirty="0">
                <a:latin typeface="Century Gothic" panose="020B0502020202020204" pitchFamily="34" charset="0"/>
                <a:hlinkClick r:id="rId3"/>
              </a:rPr>
              <a:t>https://cafod.org.uk/education/primary-teaching-resources/cst-pack-for-children</a:t>
            </a: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3</a:t>
            </a:fld>
            <a:endParaRPr lang="en-US"/>
          </a:p>
        </p:txBody>
      </p:sp>
    </p:spTree>
    <p:extLst>
      <p:ext uri="{BB962C8B-B14F-4D97-AF65-F5344CB8AC3E}">
        <p14:creationId xmlns:p14="http://schemas.microsoft.com/office/powerpoint/2010/main" val="199047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0760-1B1F-2E23-B736-06A50F8CF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B7C42-78FB-3CF2-BD0F-D5BC3EB1B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02FC5-25CD-5D6A-0293-69076C21FCB8}"/>
              </a:ext>
            </a:extLst>
          </p:cNvPr>
          <p:cNvSpPr>
            <a:spLocks noGrp="1"/>
          </p:cNvSpPr>
          <p:nvPr>
            <p:ph type="body" idx="1"/>
          </p:nvPr>
        </p:nvSpPr>
        <p:spPr/>
        <p:txBody>
          <a:bodyPr/>
          <a:lstStyle/>
          <a:p>
            <a:pPr>
              <a:defRPr/>
            </a:pPr>
            <a:r>
              <a:rPr lang="en-GB" sz="1200" dirty="0">
                <a:latin typeface="Century Gothic" panose="020B0502020202020204" pitchFamily="34" charset="0"/>
                <a:cs typeface="Times New Roman" panose="02020603050405020304" pitchFamily="18" charset="0"/>
              </a:rPr>
              <a:t>Read this piece of scripture before discussing the posters.</a:t>
            </a:r>
          </a:p>
          <a:p>
            <a:pPr>
              <a:defRPr/>
            </a:pPr>
            <a:endParaRPr lang="en-GB" sz="1200" dirty="0">
              <a:latin typeface="Century Gothic" panose="020B0502020202020204" pitchFamily="34" charset="0"/>
              <a:cs typeface="Times New Roman" panose="02020603050405020304" pitchFamily="18" charset="0"/>
            </a:endParaRPr>
          </a:p>
          <a:p>
            <a:pPr>
              <a:defRPr/>
            </a:pPr>
            <a:r>
              <a:rPr lang="en-GB" sz="1200" dirty="0">
                <a:latin typeface="Century Gothic" panose="020B0502020202020204" pitchFamily="34" charset="0"/>
                <a:cs typeface="Times New Roman" panose="02020603050405020304" pitchFamily="18" charset="0"/>
              </a:rPr>
              <a:t>Optional: light a candle, play some gentle music and invite pupils to reflect on these words of scripture and what they mean. Read them from the Bible to demonstrate its importance and tell pupils that these words come from Genesis, the first book of the Bible.</a:t>
            </a:r>
          </a:p>
          <a:p>
            <a:endParaRPr lang="en-GB" dirty="0"/>
          </a:p>
        </p:txBody>
      </p:sp>
      <p:sp>
        <p:nvSpPr>
          <p:cNvPr id="4" name="Slide Number Placeholder 3">
            <a:extLst>
              <a:ext uri="{FF2B5EF4-FFF2-40B4-BE49-F238E27FC236}">
                <a16:creationId xmlns:a16="http://schemas.microsoft.com/office/drawing/2014/main" id="{FF45AE23-C8AE-081F-2516-B215450CD37C}"/>
              </a:ext>
            </a:extLst>
          </p:cNvPr>
          <p:cNvSpPr>
            <a:spLocks noGrp="1"/>
          </p:cNvSpPr>
          <p:nvPr>
            <p:ph type="sldNum" sz="quarter" idx="5"/>
          </p:nvPr>
        </p:nvSpPr>
        <p:spPr/>
        <p:txBody>
          <a:bodyPr/>
          <a:lstStyle/>
          <a:p>
            <a:fld id="{A3F0725B-8BBF-6349-B206-C25D6BA6A9C8}" type="slidenum">
              <a:rPr lang="en-US" smtClean="0"/>
              <a:t>4</a:t>
            </a:fld>
            <a:endParaRPr lang="en-US"/>
          </a:p>
        </p:txBody>
      </p:sp>
    </p:spTree>
    <p:extLst>
      <p:ext uri="{BB962C8B-B14F-4D97-AF65-F5344CB8AC3E}">
        <p14:creationId xmlns:p14="http://schemas.microsoft.com/office/powerpoint/2010/main" val="307517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Explain that you will be looking at this poster. Read through the key words you will be exploring and the key question(s) you will be answering. Ask pupils if they can recognise how this poster links to the words from the Bible they have just heard.</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5</a:t>
            </a:fld>
            <a:endParaRPr lang="en-US"/>
          </a:p>
        </p:txBody>
      </p:sp>
    </p:spTree>
    <p:extLst>
      <p:ext uri="{BB962C8B-B14F-4D97-AF65-F5344CB8AC3E}">
        <p14:creationId xmlns:p14="http://schemas.microsoft.com/office/powerpoint/2010/main" val="268631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E3B0-C9A6-06B4-C650-3E038138D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357B8-D0E4-22E6-5C19-83B031298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9CF06-3E47-698E-2727-DC1F2015F1BD}"/>
              </a:ext>
            </a:extLst>
          </p:cNvPr>
          <p:cNvSpPr>
            <a:spLocks noGrp="1"/>
          </p:cNvSpPr>
          <p:nvPr>
            <p:ph type="body" idx="1"/>
          </p:nvPr>
        </p:nvSpPr>
        <p:spPr/>
        <p:txBody>
          <a:bodyPr/>
          <a:lstStyle/>
          <a:p>
            <a:r>
              <a:rPr lang="en-GB" dirty="0"/>
              <a:t>Revise previous learning briefly (psalms, canticle of creation, Laudato Si’, Pope Francis and St Francis, creation… ). Note that this slide could be used on its own for classroom prayer or a lesson.</a:t>
            </a:r>
          </a:p>
          <a:p>
            <a:endParaRPr lang="en-GB" dirty="0"/>
          </a:p>
          <a:p>
            <a:r>
              <a:rPr lang="en-GB" u="sng" dirty="0"/>
              <a:t>Lesson</a:t>
            </a:r>
            <a:endParaRPr lang="en-GB" dirty="0"/>
          </a:p>
          <a:p>
            <a:r>
              <a:rPr lang="en-GB" dirty="0"/>
              <a:t>Discuss the slide and the questions, using the images for ideas. Encourage pupils to think about details (</a:t>
            </a:r>
            <a:r>
              <a:rPr lang="en-GB" dirty="0" err="1"/>
              <a:t>eg</a:t>
            </a:r>
            <a:r>
              <a:rPr lang="en-GB" dirty="0"/>
              <a:t> the patterns on a butterfly’s wings, the diversity of plants, their pet…). Ask them also to to think about events when God and others have helped them and been kind to them.</a:t>
            </a:r>
          </a:p>
          <a:p>
            <a:endParaRPr lang="en-GB" dirty="0"/>
          </a:p>
          <a:p>
            <a:r>
              <a:rPr lang="en-GB" dirty="0"/>
              <a:t>Discuss the greatness of God and how different people express this in different ways (St Francis, Pope Francis, King David…)</a:t>
            </a:r>
          </a:p>
          <a:p>
            <a:endParaRPr lang="en-GB" dirty="0"/>
          </a:p>
          <a:p>
            <a:r>
              <a:rPr lang="en-GB" dirty="0"/>
              <a:t>Challenge: Look at how Mary proclaimed the greatness of God in her prayer/song, the Magnificat. This will be part of future learning in Y6. See </a:t>
            </a:r>
            <a:r>
              <a:rPr lang="en-GB" dirty="0">
                <a:hlinkClick r:id="rId3"/>
              </a:rPr>
              <a:t>https://blog.cafod.org.uk/2024/07/30/the-magnificat-a-prayer-for-all-time/</a:t>
            </a:r>
            <a:endParaRPr lang="en-GB" dirty="0"/>
          </a:p>
          <a:p>
            <a:endParaRPr lang="en-GB" dirty="0"/>
          </a:p>
          <a:p>
            <a:r>
              <a:rPr lang="en-GB" u="sng" dirty="0"/>
              <a:t>Prayer</a:t>
            </a:r>
          </a:p>
          <a:p>
            <a:r>
              <a:rPr lang="en-GB" dirty="0"/>
              <a:t>Listen to a prayer/song about the greatness of God (St Francis’ Canticle, Psalm, Magnificat). Reflect on the greatness of God and create/write your own prayer or response. Share.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27DD374-6899-4BE0-E17D-DDA6D2C6CF91}"/>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233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1A56-1F26-6A9D-C7AE-84866CA0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0F10-89F3-169A-B1B8-A6E32FA6F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3822D-982D-BEE4-7ECE-8CEAB421EE5C}"/>
              </a:ext>
            </a:extLst>
          </p:cNvPr>
          <p:cNvSpPr>
            <a:spLocks noGrp="1"/>
          </p:cNvSpPr>
          <p:nvPr>
            <p:ph type="body" idx="1"/>
          </p:nvPr>
        </p:nvSpPr>
        <p:spPr/>
        <p:txBody>
          <a:bodyPr/>
          <a:lstStyle/>
          <a:p>
            <a:r>
              <a:rPr lang="en-GB" sz="1200" dirty="0">
                <a:latin typeface="Century Gothic" panose="020B0502020202020204" pitchFamily="34" charset="0"/>
              </a:rPr>
              <a:t>Discuss the questions on the slide.</a:t>
            </a:r>
          </a:p>
          <a:p>
            <a:endParaRPr lang="en-GB" sz="1200" dirty="0">
              <a:latin typeface="Century Gothic" panose="020B0502020202020204" pitchFamily="34" charset="0"/>
            </a:endParaRPr>
          </a:p>
          <a:p>
            <a:r>
              <a:rPr lang="en-GB" sz="1200" dirty="0">
                <a:latin typeface="Century Gothic" panose="020B0502020202020204" pitchFamily="34" charset="0"/>
              </a:rPr>
              <a:t>Answers may include: </a:t>
            </a:r>
          </a:p>
          <a:p>
            <a:pPr marL="171450" indent="-171450">
              <a:buFontTx/>
              <a:buChar char="-"/>
            </a:pPr>
            <a:r>
              <a:rPr lang="en-GB" sz="1200" dirty="0">
                <a:latin typeface="Century Gothic" panose="020B0502020202020204" pitchFamily="34" charset="0"/>
              </a:rPr>
              <a:t>Taking care of waste (different coloured bins – reduce, reuse, recycle)</a:t>
            </a:r>
          </a:p>
          <a:p>
            <a:pPr marL="171450" indent="-171450">
              <a:buFontTx/>
              <a:buChar char="-"/>
            </a:pPr>
            <a:r>
              <a:rPr lang="en-GB" sz="1200" dirty="0">
                <a:latin typeface="Century Gothic" panose="020B0502020202020204" pitchFamily="34" charset="0"/>
              </a:rPr>
              <a:t>Conserving energy (wind turbines)</a:t>
            </a:r>
          </a:p>
          <a:p>
            <a:pPr marL="171450" indent="-171450">
              <a:buFontTx/>
              <a:buChar char="-"/>
            </a:pPr>
            <a:r>
              <a:rPr lang="en-GB" sz="1200" dirty="0">
                <a:latin typeface="Century Gothic" panose="020B0502020202020204" pitchFamily="34" charset="0"/>
              </a:rPr>
              <a:t>Keeping the earth clean and tidy (picking up litter)</a:t>
            </a:r>
          </a:p>
          <a:p>
            <a:pPr marL="171450" indent="-171450">
              <a:buFontTx/>
              <a:buChar char="-"/>
            </a:pPr>
            <a:r>
              <a:rPr lang="en-GB" sz="1200" dirty="0">
                <a:latin typeface="Century Gothic" panose="020B0502020202020204" pitchFamily="34" charset="0"/>
              </a:rPr>
              <a:t>Cultivating  the land</a:t>
            </a:r>
          </a:p>
          <a:p>
            <a:pPr marL="171450" indent="-171450">
              <a:buFontTx/>
              <a:buChar char="-"/>
            </a:pPr>
            <a:r>
              <a:rPr lang="en-GB" sz="1200" dirty="0">
                <a:latin typeface="Century Gothic" panose="020B0502020202020204" pitchFamily="34" charset="0"/>
              </a:rPr>
              <a:t>Taking care of the animals (respectful farming)</a:t>
            </a:r>
          </a:p>
          <a:p>
            <a:pPr marL="171450" indent="-171450">
              <a:buFontTx/>
              <a:buChar char="-"/>
            </a:pPr>
            <a:endParaRPr lang="en-GB" sz="1200" dirty="0">
              <a:latin typeface="Century Gothic" panose="020B0502020202020204" pitchFamily="34" charset="0"/>
            </a:endParaRPr>
          </a:p>
          <a:p>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How does the poster show the common good and looking after the most vulnerable (</a:t>
            </a:r>
            <a:r>
              <a:rPr lang="en-GB" sz="1200" kern="100" dirty="0" err="1">
                <a:effectLst/>
                <a:latin typeface="Century Gothic" panose="020B0502020202020204" pitchFamily="34" charset="0"/>
                <a:ea typeface="Aptos" panose="020B0004020202020204" pitchFamily="34" charset="0"/>
                <a:cs typeface="Times New Roman" panose="02020603050405020304" pitchFamily="18" charset="0"/>
              </a:rPr>
              <a:t>eg</a:t>
            </a: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 asylum seekers, those living in poverty…)?</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Challenge 1: You may wish to ask pupils about how this poster might link to Beatitudes (blessed are the peacemakers, blessed are the merciful, blessed are the meek, blessed are those who hunger and thirst for what is right…). This is a part of future learning for Y5. </a:t>
            </a:r>
          </a:p>
          <a:p>
            <a:endParaRPr lang="en-GB" sz="1200" dirty="0">
              <a:latin typeface="Century Gothic" panose="020B0502020202020204" pitchFamily="34" charset="0"/>
            </a:endParaRPr>
          </a:p>
          <a:p>
            <a:r>
              <a:rPr lang="en-GB" sz="1200" dirty="0">
                <a:latin typeface="Century Gothic" panose="020B0502020202020204" pitchFamily="34" charset="0"/>
              </a:rPr>
              <a:t>Challenge 2: Ask pupils how this poster shows any of the fruits of the Holy Spirit (love, joy, peace, patience, kindness, goodness, faithfulness, gentleness, self-control). This is also a part of future learning for Y5.</a:t>
            </a:r>
          </a:p>
          <a:p>
            <a:endParaRPr lang="en-GB" sz="1200" dirty="0">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FF2E6F3A-5DA4-0DA9-86DF-0D9A111AEB4D}"/>
              </a:ext>
            </a:extLst>
          </p:cNvPr>
          <p:cNvSpPr>
            <a:spLocks noGrp="1"/>
          </p:cNvSpPr>
          <p:nvPr>
            <p:ph type="sldNum" sz="quarter" idx="5"/>
          </p:nvPr>
        </p:nvSpPr>
        <p:spPr/>
        <p:txBody>
          <a:bodyPr/>
          <a:lstStyle/>
          <a:p>
            <a:fld id="{A3F0725B-8BBF-6349-B206-C25D6BA6A9C8}" type="slidenum">
              <a:rPr lang="en-US" smtClean="0"/>
              <a:t>7</a:t>
            </a:fld>
            <a:endParaRPr lang="en-US"/>
          </a:p>
        </p:txBody>
      </p:sp>
    </p:spTree>
    <p:extLst>
      <p:ext uri="{BB962C8B-B14F-4D97-AF65-F5344CB8AC3E}">
        <p14:creationId xmlns:p14="http://schemas.microsoft.com/office/powerpoint/2010/main" val="420445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2656D-D422-C877-513A-41FA2DA19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889DD-1E49-0DB2-1E0A-505A3C7D2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EEB37-9E97-FEDC-F78D-2FEC83854B5F}"/>
              </a:ext>
            </a:extLst>
          </p:cNvPr>
          <p:cNvSpPr>
            <a:spLocks noGrp="1"/>
          </p:cNvSpPr>
          <p:nvPr>
            <p:ph type="body" idx="1"/>
          </p:nvPr>
        </p:nvSpPr>
        <p:spPr/>
        <p:txBody>
          <a:bodyPr/>
          <a:lstStyle/>
          <a:p>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Explain that pupils may be familiar with this poster and Laudato Si’ However, they have not yet looked in detail at the damage and consequences of their actions. Highlight that when we damage our relationship with God and others, it is called ‘sin’.</a:t>
            </a:r>
          </a:p>
          <a:p>
            <a:endParaRPr lang="en-GB" sz="1200" kern="100" dirty="0">
              <a:latin typeface="Century Gothic" panose="020B0502020202020204" pitchFamily="34" charset="0"/>
              <a:ea typeface="Aptos" panose="020B0004020202020204" pitchFamily="34" charset="0"/>
              <a:cs typeface="Times New Roman" panose="02020603050405020304" pitchFamily="18" charset="0"/>
            </a:endParaRPr>
          </a:p>
          <a:p>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Discuss the question on the slide and how people can damage relationships due to sin/bad choices.</a:t>
            </a:r>
          </a:p>
          <a:p>
            <a:endParaRPr lang="en-GB" sz="1200" kern="100" dirty="0">
              <a:latin typeface="Century Gothic" panose="020B0502020202020204" pitchFamily="34" charset="0"/>
              <a:ea typeface="Aptos" panose="020B0004020202020204" pitchFamily="34" charset="0"/>
              <a:cs typeface="Times New Roman" panose="02020603050405020304" pitchFamily="18" charset="0"/>
            </a:endParaRPr>
          </a:p>
          <a:p>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The question on what could be added to the picture could have two types of answers:</a:t>
            </a:r>
          </a:p>
          <a:p>
            <a:pPr marL="228600" indent="-228600">
              <a:buAutoNum type="alphaLcPeriod"/>
            </a:pPr>
            <a:r>
              <a:rPr lang="en-GB" sz="1200" kern="100" dirty="0">
                <a:latin typeface="Century Gothic" panose="020B0502020202020204" pitchFamily="34" charset="0"/>
                <a:ea typeface="Aptos" panose="020B0004020202020204" pitchFamily="34" charset="0"/>
                <a:cs typeface="Times New Roman" panose="02020603050405020304" pitchFamily="18" charset="0"/>
              </a:rPr>
              <a:t>What other damage is being done to the earth and others?</a:t>
            </a:r>
          </a:p>
          <a:p>
            <a:pPr marL="228600" indent="-228600">
              <a:buAutoNum type="alphaLcPeriod"/>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How could this </a:t>
            </a:r>
            <a:r>
              <a:rPr lang="en-GB" sz="1200" kern="100" dirty="0">
                <a:latin typeface="Century Gothic" panose="020B0502020202020204" pitchFamily="34" charset="0"/>
                <a:ea typeface="Aptos" panose="020B0004020202020204" pitchFamily="34" charset="0"/>
                <a:cs typeface="Times New Roman" panose="02020603050405020304" pitchFamily="18" charset="0"/>
              </a:rPr>
              <a:t>damage by repaired/healed?</a:t>
            </a:r>
          </a:p>
          <a:p>
            <a:pPr marL="228600" indent="-228600">
              <a:buAutoNum type="alphaLcPeriod"/>
            </a:pPr>
            <a:endParaRPr lang="en-GB" sz="1200" kern="100" dirty="0">
              <a:effectLst/>
              <a:latin typeface="Century Gothic" panose="020B0502020202020204" pitchFamily="34" charset="0"/>
              <a:ea typeface="Aptos" panose="020B0004020202020204" pitchFamily="34" charset="0"/>
              <a:cs typeface="Times New Roman" panose="02020603050405020304" pitchFamily="18" charset="0"/>
            </a:endParaRPr>
          </a:p>
          <a:p>
            <a:r>
              <a:rPr lang="en-GB" sz="1200" kern="100" dirty="0">
                <a:latin typeface="Century Gothic" panose="020B0502020202020204" pitchFamily="34" charset="0"/>
                <a:ea typeface="Aptos" panose="020B0004020202020204" pitchFamily="34" charset="0"/>
                <a:cs typeface="Times New Roman" panose="02020603050405020304" pitchFamily="18" charset="0"/>
              </a:rPr>
              <a:t>Challenge: Ask pupils to link this to God’s Kingdom (part of Y6 learning).</a:t>
            </a:r>
          </a:p>
          <a:p>
            <a:endParaRPr lang="en-GB" sz="1200" kern="100" dirty="0">
              <a:latin typeface="Century Gothic" panose="020B0502020202020204" pitchFamily="34" charset="0"/>
              <a:ea typeface="Aptos" panose="020B0004020202020204" pitchFamily="34" charset="0"/>
              <a:cs typeface="Times New Roman" panose="02020603050405020304" pitchFamily="18" charset="0"/>
            </a:endParaRPr>
          </a:p>
          <a:p>
            <a:r>
              <a:rPr lang="en-GB" sz="1200" kern="100" dirty="0">
                <a:latin typeface="Century Gothic" panose="020B0502020202020204" pitchFamily="34" charset="0"/>
                <a:ea typeface="Aptos" panose="020B0004020202020204" pitchFamily="34" charset="0"/>
                <a:cs typeface="Times New Roman" panose="02020603050405020304" pitchFamily="18" charset="0"/>
              </a:rPr>
              <a:t>Ask: Does this image show what God’s kingdom should look like? </a:t>
            </a:r>
            <a:endParaRPr lang="en-GB" sz="1200" kern="100" dirty="0">
              <a:effectLst/>
              <a:latin typeface="Century Gothic" panose="020B0502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D2DC5BCE-6CB8-467B-C72C-08ECD553AE84}"/>
              </a:ext>
            </a:extLst>
          </p:cNvPr>
          <p:cNvSpPr>
            <a:spLocks noGrp="1"/>
          </p:cNvSpPr>
          <p:nvPr>
            <p:ph type="sldNum" sz="quarter" idx="5"/>
          </p:nvPr>
        </p:nvSpPr>
        <p:spPr/>
        <p:txBody>
          <a:bodyPr/>
          <a:lstStyle/>
          <a:p>
            <a:fld id="{A3F0725B-8BBF-6349-B206-C25D6BA6A9C8}" type="slidenum">
              <a:rPr lang="en-US" smtClean="0"/>
              <a:t>8</a:t>
            </a:fld>
            <a:endParaRPr lang="en-US"/>
          </a:p>
        </p:txBody>
      </p:sp>
    </p:spTree>
    <p:extLst>
      <p:ext uri="{BB962C8B-B14F-4D97-AF65-F5344CB8AC3E}">
        <p14:creationId xmlns:p14="http://schemas.microsoft.com/office/powerpoint/2010/main" val="364267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B21A-EDB3-C82D-8DB6-04FC75EA7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EB079-A4E3-A355-3679-7D7E1D0F3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52420-26A0-FC71-ABEC-C691776981FA}"/>
              </a:ext>
            </a:extLst>
          </p:cNvPr>
          <p:cNvSpPr>
            <a:spLocks noGrp="1"/>
          </p:cNvSpPr>
          <p:nvPr>
            <p:ph type="body" idx="1"/>
          </p:nvPr>
        </p:nvSpPr>
        <p:spPr/>
        <p:txBody>
          <a:bodyPr/>
          <a:lstStyle/>
          <a:p>
            <a:r>
              <a:rPr lang="en-GB" sz="1200" dirty="0">
                <a:latin typeface="Century Gothic" panose="020B0502020202020204" pitchFamily="34" charset="0"/>
              </a:rPr>
              <a:t>Explain that when people take too much for themselves or waste what they have, others do not get what they need.  This is not sustainable or fair.</a:t>
            </a:r>
          </a:p>
          <a:p>
            <a:endParaRPr lang="en-GB" sz="1200" dirty="0">
              <a:latin typeface="Century Gothic" panose="020B0502020202020204" pitchFamily="34" charset="0"/>
            </a:endParaRPr>
          </a:p>
          <a:p>
            <a:r>
              <a:rPr lang="en-GB" sz="1200" dirty="0">
                <a:latin typeface="Century Gothic" panose="020B0502020202020204" pitchFamily="34" charset="0"/>
              </a:rPr>
              <a:t>Discuss the questions on the slide.</a:t>
            </a:r>
          </a:p>
          <a:p>
            <a:endParaRPr lang="en-GB" sz="1200" dirty="0">
              <a:latin typeface="Century Gothic" panose="020B0502020202020204" pitchFamily="34" charset="0"/>
            </a:endParaRPr>
          </a:p>
          <a:p>
            <a:r>
              <a:rPr lang="en-GB" sz="1200" dirty="0">
                <a:latin typeface="Century Gothic" panose="020B0502020202020204" pitchFamily="34" charset="0"/>
              </a:rPr>
              <a:t>Answers might include: </a:t>
            </a:r>
          </a:p>
          <a:p>
            <a:pPr marL="171450" indent="-171450">
              <a:buFontTx/>
              <a:buChar char="-"/>
            </a:pPr>
            <a:r>
              <a:rPr lang="en-GB" sz="1200" dirty="0">
                <a:latin typeface="Century Gothic" panose="020B0502020202020204" pitchFamily="34" charset="0"/>
              </a:rPr>
              <a:t>Looking after the poor and vulnerable by being a voice for them</a:t>
            </a:r>
          </a:p>
          <a:p>
            <a:pPr marL="171450" indent="-171450">
              <a:buFontTx/>
              <a:buChar char="-"/>
            </a:pPr>
            <a:r>
              <a:rPr lang="en-GB" sz="1200" dirty="0">
                <a:latin typeface="Century Gothic" panose="020B0502020202020204" pitchFamily="34" charset="0"/>
              </a:rPr>
              <a:t>Campaigning for stewardship so that people can get what they need </a:t>
            </a:r>
          </a:p>
          <a:p>
            <a:pPr marL="171450" indent="-171450">
              <a:buFontTx/>
              <a:buChar char="-"/>
            </a:pPr>
            <a:r>
              <a:rPr lang="en-GB" sz="1200" dirty="0">
                <a:latin typeface="Century Gothic" panose="020B0502020202020204" pitchFamily="34" charset="0"/>
              </a:rPr>
              <a:t>Working for sustainability</a:t>
            </a:r>
          </a:p>
          <a:p>
            <a:pPr marL="171450" indent="-171450">
              <a:buFontTx/>
              <a:buChar char="-"/>
            </a:pPr>
            <a:endParaRPr lang="en-GB" sz="1200" dirty="0">
              <a:latin typeface="Century Gothic" panose="020B0502020202020204" pitchFamily="34" charset="0"/>
            </a:endParaRPr>
          </a:p>
          <a:p>
            <a:r>
              <a:rPr lang="en-GB" sz="1200" dirty="0">
                <a:latin typeface="Century Gothic" panose="020B0502020202020204" pitchFamily="34" charset="0"/>
              </a:rPr>
              <a:t>Other answers may also be valid.</a:t>
            </a:r>
          </a:p>
          <a:p>
            <a:endParaRPr lang="en-GB" dirty="0"/>
          </a:p>
        </p:txBody>
      </p:sp>
      <p:sp>
        <p:nvSpPr>
          <p:cNvPr id="4" name="Slide Number Placeholder 3">
            <a:extLst>
              <a:ext uri="{FF2B5EF4-FFF2-40B4-BE49-F238E27FC236}">
                <a16:creationId xmlns:a16="http://schemas.microsoft.com/office/drawing/2014/main" id="{72814C1D-6BB8-AC40-5BA0-6EA41C619A76}"/>
              </a:ext>
            </a:extLst>
          </p:cNvPr>
          <p:cNvSpPr>
            <a:spLocks noGrp="1"/>
          </p:cNvSpPr>
          <p:nvPr>
            <p:ph type="sldNum" sz="quarter" idx="5"/>
          </p:nvPr>
        </p:nvSpPr>
        <p:spPr/>
        <p:txBody>
          <a:bodyPr/>
          <a:lstStyle/>
          <a:p>
            <a:fld id="{A3F0725B-8BBF-6349-B206-C25D6BA6A9C8}" type="slidenum">
              <a:rPr lang="en-US" smtClean="0"/>
              <a:t>9</a:t>
            </a:fld>
            <a:endParaRPr lang="en-US"/>
          </a:p>
        </p:txBody>
      </p:sp>
    </p:spTree>
    <p:extLst>
      <p:ext uri="{BB962C8B-B14F-4D97-AF65-F5344CB8AC3E}">
        <p14:creationId xmlns:p14="http://schemas.microsoft.com/office/powerpoint/2010/main" val="279909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dirty="0"/>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dirty="0"/>
              <a:t>Click to add subtitle if needed</a:t>
            </a:r>
            <a:endParaRPr dirty="0"/>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dirty="0"/>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here to add the title of your deck. Ideally,</a:t>
            </a:r>
            <a:r>
              <a:rPr lang="en-US" b="0" i="0" u="none" strike="noStrike" dirty="0">
                <a:solidFill>
                  <a:srgbClr val="000000"/>
                </a:solidFill>
                <a:effectLst/>
              </a:rPr>
              <a:t> keep it under four lines.</a:t>
            </a:r>
            <a:endParaRPr lang="en-US" dirty="0"/>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dirty="0"/>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dirty="0">
                <a:solidFill>
                  <a:srgbClr val="212444"/>
                </a:solidFill>
                <a:latin typeface="Montserrat"/>
                <a:cs typeface="Montserrat"/>
              </a:rPr>
              <a:t>CAFOD,</a:t>
            </a:r>
            <a:r>
              <a:rPr sz="1114" spc="-52" dirty="0">
                <a:solidFill>
                  <a:srgbClr val="212444"/>
                </a:solidFill>
                <a:latin typeface="Montserrat"/>
                <a:cs typeface="Montserrat"/>
              </a:rPr>
              <a:t> </a:t>
            </a:r>
            <a:r>
              <a:rPr sz="1114" spc="-9" dirty="0">
                <a:solidFill>
                  <a:srgbClr val="212444"/>
                </a:solidFill>
                <a:latin typeface="Montserrat"/>
                <a:cs typeface="Montserrat"/>
              </a:rPr>
              <a:t>Romero</a:t>
            </a:r>
            <a:r>
              <a:rPr sz="1114" spc="-50" dirty="0">
                <a:solidFill>
                  <a:srgbClr val="212444"/>
                </a:solidFill>
                <a:latin typeface="Montserrat"/>
                <a:cs typeface="Montserrat"/>
              </a:rPr>
              <a:t> </a:t>
            </a:r>
            <a:r>
              <a:rPr sz="1114" spc="-5" dirty="0">
                <a:solidFill>
                  <a:srgbClr val="212444"/>
                </a:solidFill>
                <a:latin typeface="Montserrat"/>
                <a:cs typeface="Montserrat"/>
              </a:rPr>
              <a:t>House,</a:t>
            </a:r>
            <a:endParaRPr sz="1114">
              <a:latin typeface="Montserrat"/>
              <a:cs typeface="Montserrat"/>
            </a:endParaRPr>
          </a:p>
          <a:p>
            <a:pPr marL="5776">
              <a:spcBef>
                <a:spcPts val="14"/>
              </a:spcBef>
            </a:pPr>
            <a:r>
              <a:rPr sz="1114" dirty="0">
                <a:solidFill>
                  <a:srgbClr val="212444"/>
                </a:solidFill>
                <a:latin typeface="Montserrat"/>
                <a:cs typeface="Montserrat"/>
              </a:rPr>
              <a:t>55</a:t>
            </a:r>
            <a:r>
              <a:rPr sz="1114" spc="-39" dirty="0">
                <a:solidFill>
                  <a:srgbClr val="212444"/>
                </a:solidFill>
                <a:latin typeface="Montserrat"/>
                <a:cs typeface="Montserrat"/>
              </a:rPr>
              <a:t> </a:t>
            </a:r>
            <a:r>
              <a:rPr sz="1114" spc="-16" dirty="0">
                <a:solidFill>
                  <a:srgbClr val="212444"/>
                </a:solidFill>
                <a:latin typeface="Montserrat"/>
                <a:cs typeface="Montserrat"/>
              </a:rPr>
              <a:t>Westminster</a:t>
            </a:r>
            <a:r>
              <a:rPr sz="1114" spc="-39" dirty="0">
                <a:solidFill>
                  <a:srgbClr val="212444"/>
                </a:solidFill>
                <a:latin typeface="Montserrat"/>
                <a:cs typeface="Montserrat"/>
              </a:rPr>
              <a:t> </a:t>
            </a:r>
            <a:r>
              <a:rPr sz="1114" spc="-5" dirty="0">
                <a:solidFill>
                  <a:srgbClr val="212444"/>
                </a:solidFill>
                <a:latin typeface="Montserrat"/>
                <a:cs typeface="Montserrat"/>
              </a:rPr>
              <a:t>Bridge</a:t>
            </a:r>
            <a:r>
              <a:rPr sz="1114" spc="-39" dirty="0">
                <a:solidFill>
                  <a:srgbClr val="212444"/>
                </a:solidFill>
                <a:latin typeface="Montserrat"/>
                <a:cs typeface="Montserrat"/>
              </a:rPr>
              <a:t> </a:t>
            </a:r>
            <a:r>
              <a:rPr sz="1114" dirty="0">
                <a:solidFill>
                  <a:srgbClr val="212444"/>
                </a:solidFill>
                <a:latin typeface="Montserrat"/>
                <a:cs typeface="Montserrat"/>
              </a:rPr>
              <a:t>Road,</a:t>
            </a:r>
            <a:r>
              <a:rPr sz="1114" spc="-39" dirty="0">
                <a:solidFill>
                  <a:srgbClr val="212444"/>
                </a:solidFill>
                <a:latin typeface="Montserrat"/>
                <a:cs typeface="Montserrat"/>
              </a:rPr>
              <a:t> </a:t>
            </a:r>
            <a:r>
              <a:rPr sz="1114" spc="-5" dirty="0">
                <a:solidFill>
                  <a:srgbClr val="212444"/>
                </a:solidFill>
                <a:latin typeface="Montserrat"/>
                <a:cs typeface="Montserrat"/>
              </a:rPr>
              <a:t>London</a:t>
            </a:r>
            <a:r>
              <a:rPr sz="1114" spc="-36" dirty="0">
                <a:solidFill>
                  <a:srgbClr val="212444"/>
                </a:solidFill>
                <a:latin typeface="Montserrat"/>
                <a:cs typeface="Montserrat"/>
              </a:rPr>
              <a:t> </a:t>
            </a:r>
            <a:r>
              <a:rPr sz="1114" dirty="0">
                <a:solidFill>
                  <a:srgbClr val="212444"/>
                </a:solidFill>
                <a:latin typeface="Montserrat"/>
                <a:cs typeface="Montserrat"/>
              </a:rPr>
              <a:t>SE1</a:t>
            </a:r>
            <a:r>
              <a:rPr sz="1114" spc="-39" dirty="0">
                <a:solidFill>
                  <a:srgbClr val="212444"/>
                </a:solidFill>
                <a:latin typeface="Montserrat"/>
                <a:cs typeface="Montserrat"/>
              </a:rPr>
              <a:t> </a:t>
            </a:r>
            <a:r>
              <a:rPr sz="1114" spc="-11" dirty="0">
                <a:solidFill>
                  <a:srgbClr val="212444"/>
                </a:solidFill>
                <a:latin typeface="Montserrat"/>
                <a:cs typeface="Montserrat"/>
              </a:rPr>
              <a:t>7JB</a:t>
            </a:r>
            <a:endParaRPr sz="1114">
              <a:latin typeface="Montserrat"/>
              <a:cs typeface="Montserrat"/>
            </a:endParaRPr>
          </a:p>
          <a:p>
            <a:pPr marL="5776">
              <a:spcBef>
                <a:spcPts val="687"/>
              </a:spcBef>
            </a:pPr>
            <a:r>
              <a:rPr sz="1114" b="1" u="sng" spc="-5" dirty="0">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for</a:t>
            </a:r>
            <a:r>
              <a:rPr sz="659" spc="2" dirty="0">
                <a:latin typeface="Montserrat"/>
                <a:cs typeface="Montserrat"/>
              </a:rPr>
              <a:t> </a:t>
            </a:r>
            <a:r>
              <a:rPr sz="659" dirty="0">
                <a:latin typeface="Montserrat"/>
                <a:cs typeface="Montserrat"/>
              </a:rPr>
              <a:t>Overseas</a:t>
            </a:r>
            <a:r>
              <a:rPr sz="659" spc="2" dirty="0">
                <a:latin typeface="Montserrat"/>
                <a:cs typeface="Montserrat"/>
              </a:rPr>
              <a:t> </a:t>
            </a:r>
            <a:r>
              <a:rPr sz="659" dirty="0">
                <a:latin typeface="Montserrat"/>
                <a:cs typeface="Montserrat"/>
              </a:rPr>
              <a:t>Development</a:t>
            </a:r>
            <a:r>
              <a:rPr sz="659" spc="2" dirty="0">
                <a:latin typeface="Montserrat"/>
                <a:cs typeface="Montserrat"/>
              </a:rPr>
              <a:t> </a:t>
            </a:r>
            <a:r>
              <a:rPr sz="659" dirty="0">
                <a:latin typeface="Montserrat"/>
                <a:cs typeface="Montserrat"/>
              </a:rPr>
              <a:t>(CAFOD)</a:t>
            </a:r>
            <a:r>
              <a:rPr sz="659" spc="2" dirty="0">
                <a:latin typeface="Montserrat"/>
                <a:cs typeface="Montserrat"/>
              </a:rPr>
              <a:t> </a:t>
            </a:r>
            <a:r>
              <a:rPr sz="659" dirty="0">
                <a:latin typeface="Montserrat"/>
                <a:cs typeface="Montserrat"/>
              </a:rPr>
              <a:t>is</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official</a:t>
            </a:r>
            <a:r>
              <a:rPr sz="659" spc="2" dirty="0">
                <a:latin typeface="Montserrat"/>
                <a:cs typeface="Montserrat"/>
              </a:rPr>
              <a:t> </a:t>
            </a:r>
            <a:r>
              <a:rPr sz="659" dirty="0">
                <a:latin typeface="Montserrat"/>
                <a:cs typeface="Montserrat"/>
              </a:rPr>
              <a:t>aid</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5" dirty="0">
                <a:latin typeface="Montserrat"/>
                <a:cs typeface="Montserrat"/>
              </a:rPr>
              <a:t> </a:t>
            </a:r>
            <a:r>
              <a:rPr sz="659" dirty="0">
                <a:latin typeface="Montserrat"/>
                <a:cs typeface="Montserrat"/>
              </a:rPr>
              <a:t>Church</a:t>
            </a:r>
            <a:r>
              <a:rPr sz="659" spc="2" dirty="0">
                <a:latin typeface="Montserrat"/>
                <a:cs typeface="Montserrat"/>
              </a:rPr>
              <a:t> </a:t>
            </a:r>
            <a:r>
              <a:rPr sz="659" dirty="0">
                <a:latin typeface="Montserrat"/>
                <a:cs typeface="Montserrat"/>
              </a:rPr>
              <a:t>in</a:t>
            </a:r>
            <a:r>
              <a:rPr sz="659" spc="2" dirty="0">
                <a:latin typeface="Montserrat"/>
                <a:cs typeface="Montserrat"/>
              </a:rPr>
              <a:t> </a:t>
            </a:r>
            <a:r>
              <a:rPr sz="659" spc="-5" dirty="0">
                <a:latin typeface="Montserrat"/>
                <a:cs typeface="Montserrat"/>
              </a:rPr>
              <a:t>England </a:t>
            </a:r>
            <a:r>
              <a:rPr sz="659" dirty="0">
                <a:latin typeface="Montserrat"/>
                <a:cs typeface="Montserrat"/>
              </a:rPr>
              <a:t>and</a:t>
            </a:r>
            <a:r>
              <a:rPr sz="659" spc="-5" dirty="0">
                <a:latin typeface="Montserrat"/>
                <a:cs typeface="Montserrat"/>
              </a:rPr>
              <a:t> </a:t>
            </a:r>
            <a:r>
              <a:rPr sz="659" dirty="0">
                <a:latin typeface="Montserrat"/>
                <a:cs typeface="Montserrat"/>
              </a:rPr>
              <a:t>Wales</a:t>
            </a:r>
            <a:r>
              <a:rPr sz="659" spc="-5" dirty="0">
                <a:latin typeface="Montserrat"/>
                <a:cs typeface="Montserrat"/>
              </a:rPr>
              <a:t> </a:t>
            </a:r>
            <a:r>
              <a:rPr sz="659" dirty="0">
                <a:latin typeface="Montserrat"/>
                <a:cs typeface="Montserrat"/>
              </a:rPr>
              <a:t>and</a:t>
            </a:r>
            <a:r>
              <a:rPr sz="659" spc="-2" dirty="0">
                <a:latin typeface="Montserrat"/>
                <a:cs typeface="Montserrat"/>
              </a:rPr>
              <a:t> </a:t>
            </a:r>
            <a:r>
              <a:rPr sz="659" dirty="0">
                <a:latin typeface="Montserrat"/>
                <a:cs typeface="Montserrat"/>
              </a:rPr>
              <a:t>part</a:t>
            </a:r>
            <a:r>
              <a:rPr sz="659" spc="-5"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Caritas</a:t>
            </a:r>
            <a:r>
              <a:rPr sz="659" spc="-5" dirty="0">
                <a:latin typeface="Montserrat"/>
                <a:cs typeface="Montserrat"/>
              </a:rPr>
              <a:t> International.</a:t>
            </a:r>
            <a:r>
              <a:rPr sz="659" spc="-2" dirty="0">
                <a:latin typeface="Montserrat"/>
                <a:cs typeface="Montserrat"/>
              </a:rPr>
              <a:t> </a:t>
            </a:r>
            <a:r>
              <a:rPr sz="659" dirty="0">
                <a:latin typeface="Montserrat"/>
                <a:cs typeface="Montserrat"/>
              </a:rPr>
              <a:t>Charity</a:t>
            </a:r>
            <a:r>
              <a:rPr sz="659" spc="-5" dirty="0">
                <a:latin typeface="Montserrat"/>
                <a:cs typeface="Montserrat"/>
              </a:rPr>
              <a:t> </a:t>
            </a:r>
            <a:r>
              <a:rPr sz="659" dirty="0">
                <a:latin typeface="Montserrat"/>
                <a:cs typeface="Montserrat"/>
              </a:rPr>
              <a:t>no</a:t>
            </a:r>
            <a:r>
              <a:rPr sz="659" spc="-2" dirty="0">
                <a:latin typeface="Montserrat"/>
                <a:cs typeface="Montserrat"/>
              </a:rPr>
              <a:t> </a:t>
            </a:r>
            <a:r>
              <a:rPr sz="659" dirty="0">
                <a:latin typeface="Montserrat"/>
                <a:cs typeface="Montserrat"/>
              </a:rPr>
              <a:t>1160384</a:t>
            </a:r>
            <a:r>
              <a:rPr sz="659" spc="-5" dirty="0">
                <a:latin typeface="Montserrat"/>
                <a:cs typeface="Montserrat"/>
              </a:rPr>
              <a:t> </a:t>
            </a:r>
            <a:r>
              <a:rPr sz="659" dirty="0">
                <a:latin typeface="Montserrat"/>
                <a:cs typeface="Montserrat"/>
              </a:rPr>
              <a:t>and</a:t>
            </a:r>
            <a:r>
              <a:rPr sz="659" spc="-5" dirty="0">
                <a:latin typeface="Montserrat"/>
                <a:cs typeface="Montserrat"/>
              </a:rPr>
              <a:t> </a:t>
            </a:r>
            <a:r>
              <a:rPr sz="659" dirty="0">
                <a:latin typeface="Montserrat"/>
                <a:cs typeface="Montserrat"/>
              </a:rPr>
              <a:t>a</a:t>
            </a:r>
            <a:r>
              <a:rPr sz="659" spc="-2" dirty="0">
                <a:latin typeface="Montserrat"/>
                <a:cs typeface="Montserrat"/>
              </a:rPr>
              <a:t> </a:t>
            </a:r>
            <a:r>
              <a:rPr sz="659" dirty="0">
                <a:latin typeface="Montserrat"/>
                <a:cs typeface="Montserrat"/>
              </a:rPr>
              <a:t>company</a:t>
            </a:r>
            <a:r>
              <a:rPr sz="659" spc="-5" dirty="0">
                <a:latin typeface="Montserrat"/>
                <a:cs typeface="Montserrat"/>
              </a:rPr>
              <a:t> </a:t>
            </a:r>
            <a:r>
              <a:rPr sz="659" dirty="0">
                <a:latin typeface="Montserrat"/>
                <a:cs typeface="Montserrat"/>
              </a:rPr>
              <a:t>limited</a:t>
            </a:r>
            <a:r>
              <a:rPr sz="659" spc="-2" dirty="0">
                <a:latin typeface="Montserrat"/>
                <a:cs typeface="Montserrat"/>
              </a:rPr>
              <a:t> </a:t>
            </a:r>
            <a:r>
              <a:rPr sz="659" dirty="0">
                <a:latin typeface="Montserrat"/>
                <a:cs typeface="Montserrat"/>
              </a:rPr>
              <a:t>by</a:t>
            </a:r>
            <a:r>
              <a:rPr sz="659" spc="-5" dirty="0">
                <a:latin typeface="Montserrat"/>
                <a:cs typeface="Montserrat"/>
              </a:rPr>
              <a:t> </a:t>
            </a:r>
            <a:r>
              <a:rPr sz="659" dirty="0">
                <a:latin typeface="Montserrat"/>
                <a:cs typeface="Montserrat"/>
              </a:rPr>
              <a:t>guarantee</a:t>
            </a:r>
            <a:r>
              <a:rPr sz="659" spc="-2" dirty="0">
                <a:latin typeface="Montserrat"/>
                <a:cs typeface="Montserrat"/>
              </a:rPr>
              <a:t> </a:t>
            </a:r>
            <a:r>
              <a:rPr sz="659" dirty="0">
                <a:latin typeface="Montserrat"/>
                <a:cs typeface="Montserrat"/>
              </a:rPr>
              <a:t>no</a:t>
            </a:r>
            <a:r>
              <a:rPr sz="659" spc="-5" dirty="0">
                <a:latin typeface="Montserrat"/>
                <a:cs typeface="Montserrat"/>
              </a:rPr>
              <a:t> 09387398.</a:t>
            </a:r>
            <a:endParaRPr sz="659" dirty="0">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dirty="0"/>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ctrTitle"/>
          </p:nvPr>
        </p:nvSpPr>
        <p:spPr>
          <a:xfrm>
            <a:off x="364500" y="1587601"/>
            <a:ext cx="4451009" cy="1021883"/>
          </a:xfrm>
        </p:spPr>
        <p:txBody>
          <a:bodyPr wrap="square" anchor="t" anchorCtr="0">
            <a:spAutoFit/>
          </a:bodyPr>
          <a:lstStyle>
            <a:lvl1pPr algn="l">
              <a:defRPr sz="36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3645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5182673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title"/>
          </p:nvPr>
        </p:nvSpPr>
        <p:spPr>
          <a:xfrm>
            <a:off x="4571100" y="1587601"/>
            <a:ext cx="4206600" cy="1483548"/>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5711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674808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2689912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193365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7175908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dirty="0"/>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dirty="0"/>
              <a:t>Click to edit Master text styles</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06699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dirty="0"/>
              <a:t>Click to edit 2 columns text style</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dirty="0"/>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275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dirty="0"/>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dirty="0"/>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dirty="0"/>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dirty="0"/>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dirty="0"/>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dirty="0"/>
              <a:t>Click to edit Master text styles</a:t>
            </a:r>
          </a:p>
          <a:p>
            <a:pPr marL="288925" lvl="1" indent="-166688">
              <a:buFont typeface="Arial" panose="020B0604020202020204" pitchFamily="34" charset="0"/>
              <a:buChar char="•"/>
              <a:tabLst/>
            </a:pPr>
            <a:r>
              <a:rPr lang="en-US" dirty="0"/>
              <a:t>Second level</a:t>
            </a:r>
          </a:p>
          <a:p>
            <a:pPr marL="463550" lvl="2" indent="-166688">
              <a:buFont typeface="Arial" panose="020B0604020202020204" pitchFamily="34" charset="0"/>
              <a:buChar char="•"/>
              <a:tabLst/>
            </a:pPr>
            <a:r>
              <a:rPr lang="en-US" dirty="0"/>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dirty="0"/>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dirty="0"/>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2214" y="265000"/>
            <a:ext cx="4347178" cy="438848"/>
          </a:xfrm>
          <a:prstGeom prst="rect">
            <a:avLst/>
          </a:prstGeom>
        </p:spPr>
      </p:pic>
      <p:sp>
        <p:nvSpPr>
          <p:cNvPr id="2" name="Title Placeholder 1"/>
          <p:cNvSpPr>
            <a:spLocks noGrp="1"/>
          </p:cNvSpPr>
          <p:nvPr>
            <p:ph type="title"/>
          </p:nvPr>
        </p:nvSpPr>
        <p:spPr>
          <a:xfrm>
            <a:off x="364500" y="1587601"/>
            <a:ext cx="4421192" cy="1483548"/>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364500" y="3701700"/>
            <a:ext cx="4206600" cy="323165"/>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956046"/>
            <a:ext cx="9144000" cy="3428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72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685800" rtl="0" eaLnBrk="1" latinLnBrk="0" hangingPunct="1">
        <a:lnSpc>
          <a:spcPts val="3600"/>
        </a:lnSpc>
        <a:spcBef>
          <a:spcPct val="0"/>
        </a:spcBef>
        <a:buNone/>
        <a:defRPr sz="3600" b="1" i="0" kern="1200">
          <a:solidFill>
            <a:srgbClr val="112643"/>
          </a:solidFill>
          <a:latin typeface="Arial Black" charset="0"/>
          <a:ea typeface="Arial Black" charset="0"/>
          <a:cs typeface="Arial Black" charset="0"/>
        </a:defRPr>
      </a:lvl1pPr>
    </p:titleStyle>
    <p:bodyStyle>
      <a:lvl1pPr marL="0" indent="0" algn="l" defTabSz="685800" rtl="0" eaLnBrk="1" latinLnBrk="0" hangingPunct="1">
        <a:lnSpc>
          <a:spcPct val="100000"/>
        </a:lnSpc>
        <a:spcBef>
          <a:spcPts val="0"/>
        </a:spcBef>
        <a:buFont typeface="Arial"/>
        <a:buNone/>
        <a:defRPr sz="1500" b="1" i="0" kern="1200">
          <a:solidFill>
            <a:srgbClr val="11264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hop.cafod.org.uk/collections/frontpage/products/primary-re-poster-s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shop.cafod.org.uk/collections/frontpage/products/primary-re-poster-se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endParaRPr lang="en-US" dirty="0"/>
          </a:p>
        </p:txBody>
      </p:sp>
      <p:sp>
        <p:nvSpPr>
          <p:cNvPr id="16" name="Subtitle 15">
            <a:extLst>
              <a:ext uri="{FF2B5EF4-FFF2-40B4-BE49-F238E27FC236}">
                <a16:creationId xmlns:a16="http://schemas.microsoft.com/office/drawing/2014/main" id="{D1CA67B0-E7BE-DF3F-E9CF-0ED91FE7C46A}"/>
              </a:ext>
            </a:extLst>
          </p:cNvPr>
          <p:cNvSpPr>
            <a:spLocks noGrp="1"/>
          </p:cNvSpPr>
          <p:nvPr>
            <p:ph type="subTitle" idx="4"/>
          </p:nvPr>
        </p:nvSpPr>
        <p:spPr>
          <a:xfrm>
            <a:off x="1107806" y="2934362"/>
            <a:ext cx="3048297" cy="615553"/>
          </a:xfrm>
        </p:spPr>
        <p:txBody>
          <a:bodyPr>
            <a:spAutoFit/>
          </a:bodyPr>
          <a:lstStyle/>
          <a:p>
            <a:r>
              <a:rPr lang="en-US" sz="2000" dirty="0">
                <a:latin typeface="+mn-lt"/>
              </a:rPr>
              <a:t>Branch 1: Creation </a:t>
            </a:r>
            <a:br>
              <a:rPr lang="en-US" sz="2000" dirty="0">
                <a:latin typeface="+mn-lt"/>
              </a:rPr>
            </a:br>
            <a:r>
              <a:rPr lang="en-US" sz="2000" dirty="0">
                <a:latin typeface="+mn-lt"/>
              </a:rPr>
              <a:t>and Covenant</a:t>
            </a:r>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1107806" y="1404872"/>
            <a:ext cx="3048297" cy="1338828"/>
          </a:xfrm>
        </p:spPr>
        <p:txBody>
          <a:bodyPr/>
          <a:lstStyle/>
          <a:p>
            <a:r>
              <a:rPr lang="en-US" sz="2800" dirty="0"/>
              <a:t>Year 6</a:t>
            </a:r>
            <a:br>
              <a:rPr lang="en-US" sz="2800" dirty="0"/>
            </a:br>
            <a:r>
              <a:rPr lang="en-US" sz="2800" dirty="0"/>
              <a:t>RED poster activities </a:t>
            </a:r>
          </a:p>
        </p:txBody>
      </p:sp>
      <p:pic>
        <p:nvPicPr>
          <p:cNvPr id="53" name="Picture Placeholder 52">
            <a:extLst>
              <a:ext uri="{FF2B5EF4-FFF2-40B4-BE49-F238E27FC236}">
                <a16:creationId xmlns:a16="http://schemas.microsoft.com/office/drawing/2014/main" id="{9674CDB9-2F2C-54AC-D2DF-EB8249C8B4A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03" t="16322" r="3303" b="10835"/>
          <a:stretch/>
        </p:blipFill>
        <p:spPr>
          <a:xfrm>
            <a:off x="4332775" y="1404872"/>
            <a:ext cx="4436864" cy="3738628"/>
          </a:xfrm>
        </p:spPr>
      </p:pic>
      <p:sp>
        <p:nvSpPr>
          <p:cNvPr id="4" name="Title 3">
            <a:extLst>
              <a:ext uri="{FF2B5EF4-FFF2-40B4-BE49-F238E27FC236}">
                <a16:creationId xmlns:a16="http://schemas.microsoft.com/office/drawing/2014/main" id="{DCC8AB14-4E5F-6E1B-FC01-B0F1AA747D19}"/>
              </a:ext>
            </a:extLst>
          </p:cNvPr>
          <p:cNvSpPr txBox="1">
            <a:spLocks/>
          </p:cNvSpPr>
          <p:nvPr/>
        </p:nvSpPr>
        <p:spPr>
          <a:xfrm>
            <a:off x="282649" y="4582555"/>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4"/>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4107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A0E55-40A3-34F7-FFFD-F6E8DDBA691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7F45E91-C9A3-6220-FF88-53031876F5DA}"/>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A3AC8662-4DDF-C956-2E7B-A2EBF243EBFA}"/>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CB31DD68-361C-A6C4-3D44-613FD03E77DC}"/>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10</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4" name="TextBox 3">
            <a:extLst>
              <a:ext uri="{FF2B5EF4-FFF2-40B4-BE49-F238E27FC236}">
                <a16:creationId xmlns:a16="http://schemas.microsoft.com/office/drawing/2014/main" id="{3263A577-A2D9-2311-06AC-88EB25655781}"/>
              </a:ext>
            </a:extLst>
          </p:cNvPr>
          <p:cNvSpPr txBox="1"/>
          <p:nvPr/>
        </p:nvSpPr>
        <p:spPr>
          <a:xfrm>
            <a:off x="5501192" y="860213"/>
            <a:ext cx="3508744" cy="43396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dirty="0">
                <a:ln>
                  <a:noFill/>
                </a:ln>
                <a:solidFill>
                  <a:srgbClr val="A5C400"/>
                </a:solidFill>
                <a:effectLst/>
                <a:uLnTx/>
                <a:uFillTx/>
                <a:latin typeface="+mn-lt"/>
                <a:ea typeface="Aptos" panose="020B0004020202020204" pitchFamily="34" charset="0"/>
                <a:cs typeface="Times New Roman" panose="02020603050405020304" pitchFamily="18" charset="0"/>
              </a:rPr>
              <a:t>Key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Laudato Si’, common good, stewardship, created world, dignity and equality,</a:t>
            </a:r>
            <a:br>
              <a:rPr kumimoji="0" lang="en-GB" sz="1900" b="0" i="0" u="none" strike="noStrike" kern="0" cap="none" spc="0" normalizeH="0" baseline="0" noProof="0" dirty="0">
                <a:ln>
                  <a:noFill/>
                </a:ln>
                <a:solidFill>
                  <a:sysClr val="windowText" lastClr="000000"/>
                </a:solidFill>
                <a:effectLst/>
                <a:uLnTx/>
                <a:uFillTx/>
                <a:latin typeface="+mn-lt"/>
              </a:rPr>
            </a:br>
            <a:r>
              <a:rPr kumimoji="0" lang="en-GB" sz="1900" b="0" i="0" u="none" strike="noStrike" kern="0" cap="none" spc="0" normalizeH="0" baseline="0" noProof="0" dirty="0">
                <a:ln>
                  <a:noFill/>
                </a:ln>
                <a:solidFill>
                  <a:sysClr val="windowText" lastClr="000000"/>
                </a:solidFill>
                <a:effectLst/>
                <a:uLnTx/>
                <a:uFillTx/>
                <a:latin typeface="+mn-lt"/>
              </a:rPr>
              <a:t>greatness of God, damage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dirty="0">
                <a:ln>
                  <a:noFill/>
                </a:ln>
                <a:solidFill>
                  <a:srgbClr val="A5C400"/>
                </a:solidFill>
                <a:effectLst/>
                <a:uLnTx/>
                <a:uFillTx/>
                <a:latin typeface="+mn-lt"/>
                <a:cs typeface="Times New Roman" panose="02020603050405020304" pitchFamily="18" charset="0"/>
              </a:rPr>
              <a:t>Key questions: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How can we be stewards of God’s creation?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How can we protect the earth for future generations?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sysClr val="windowText" lastClr="000000"/>
              </a:solidFill>
              <a:effectLst/>
              <a:uLnTx/>
              <a:uFillTx/>
              <a:latin typeface="Montserrat" panose="00000500000000000000" pitchFamily="2" charset="0"/>
            </a:endParaRPr>
          </a:p>
        </p:txBody>
      </p:sp>
      <p:pic>
        <p:nvPicPr>
          <p:cNvPr id="3" name="Picture 2">
            <a:extLst>
              <a:ext uri="{FF2B5EF4-FFF2-40B4-BE49-F238E27FC236}">
                <a16:creationId xmlns:a16="http://schemas.microsoft.com/office/drawing/2014/main" id="{C9C24CC0-FD60-9ADB-8F7F-93A5B1C10D3F}"/>
              </a:ext>
            </a:extLst>
          </p:cNvPr>
          <p:cNvPicPr>
            <a:picLocks noChangeAspect="1"/>
          </p:cNvPicPr>
          <p:nvPr/>
        </p:nvPicPr>
        <p:blipFill>
          <a:blip r:embed="rId3"/>
          <a:stretch>
            <a:fillRect/>
          </a:stretch>
        </p:blipFill>
        <p:spPr>
          <a:xfrm>
            <a:off x="317499" y="1010961"/>
            <a:ext cx="5043404" cy="3556594"/>
          </a:xfrm>
          <a:prstGeom prst="rect">
            <a:avLst/>
          </a:prstGeom>
          <a:ln>
            <a:solidFill>
              <a:srgbClr val="002060"/>
            </a:solidFill>
          </a:ln>
        </p:spPr>
      </p:pic>
    </p:spTree>
    <p:extLst>
      <p:ext uri="{BB962C8B-B14F-4D97-AF65-F5344CB8AC3E}">
        <p14:creationId xmlns:p14="http://schemas.microsoft.com/office/powerpoint/2010/main" val="367362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1973-A53B-A0A8-A985-A705F59D826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A7872C6-A61E-BB26-50FD-EBF689B506C4}"/>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EC36312-BFF2-5143-357E-5780119BFECF}"/>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Let us pray</a:t>
            </a:r>
          </a:p>
        </p:txBody>
      </p:sp>
      <p:sp>
        <p:nvSpPr>
          <p:cNvPr id="2" name="Slide Number Placeholder 1">
            <a:extLst>
              <a:ext uri="{FF2B5EF4-FFF2-40B4-BE49-F238E27FC236}">
                <a16:creationId xmlns:a16="http://schemas.microsoft.com/office/drawing/2014/main" id="{F5595689-504C-4D60-6BD8-FBAAC7EF5F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11</a:t>
            </a:fld>
            <a:endParaRPr lang="en-US" dirty="0"/>
          </a:p>
        </p:txBody>
      </p:sp>
      <p:pic>
        <p:nvPicPr>
          <p:cNvPr id="5" name="Picture 4">
            <a:extLst>
              <a:ext uri="{FF2B5EF4-FFF2-40B4-BE49-F238E27FC236}">
                <a16:creationId xmlns:a16="http://schemas.microsoft.com/office/drawing/2014/main" id="{1F3ED9A9-9752-A557-B1AA-4E4E87962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5569">
            <a:off x="5447137" y="1697784"/>
            <a:ext cx="3958116" cy="2813235"/>
          </a:xfrm>
          <a:prstGeom prst="rect">
            <a:avLst/>
          </a:prstGeom>
        </p:spPr>
      </p:pic>
      <p:sp>
        <p:nvSpPr>
          <p:cNvPr id="9" name="Title 20">
            <a:extLst>
              <a:ext uri="{FF2B5EF4-FFF2-40B4-BE49-F238E27FC236}">
                <a16:creationId xmlns:a16="http://schemas.microsoft.com/office/drawing/2014/main" id="{E15F110A-2C54-38D2-F56E-B6195A2AB30A}"/>
              </a:ext>
            </a:extLst>
          </p:cNvPr>
          <p:cNvSpPr txBox="1">
            <a:spLocks/>
          </p:cNvSpPr>
          <p:nvPr/>
        </p:nvSpPr>
        <p:spPr>
          <a:xfrm>
            <a:off x="317499" y="1579118"/>
            <a:ext cx="5310779" cy="3293209"/>
          </a:xfrm>
          <a:prstGeom prst="rect">
            <a:avLst/>
          </a:prstGeom>
        </p:spPr>
        <p:txBody>
          <a:bodyPr vert="horz" lIns="0" tIns="45720" rIns="91440" bIns="45720" rtlCol="0" anchor="ctr">
            <a:noAutofit/>
          </a:bodyPr>
          <a:lstStyle>
            <a:lvl1pPr>
              <a:defRPr sz="2400" b="0">
                <a:latin typeface="+mn-lt"/>
                <a:ea typeface="+mj-ea"/>
                <a:cs typeface="+mj-cs"/>
              </a:defRPr>
            </a:lvl1pPr>
          </a:lstStyle>
          <a:p>
            <a:pPr algn="l"/>
            <a:r>
              <a:rPr lang="en-US" sz="2200" dirty="0">
                <a:solidFill>
                  <a:srgbClr val="112643"/>
                </a:solidFill>
              </a:rPr>
              <a:t>Thank you, God,</a:t>
            </a:r>
          </a:p>
          <a:p>
            <a:pPr algn="l"/>
            <a:r>
              <a:rPr lang="en-US" sz="2200" dirty="0">
                <a:solidFill>
                  <a:srgbClr val="112643"/>
                </a:solidFill>
              </a:rPr>
              <a:t>For making us all in your image </a:t>
            </a:r>
            <a:br>
              <a:rPr lang="en-US" sz="2200" dirty="0">
                <a:solidFill>
                  <a:srgbClr val="112643"/>
                </a:solidFill>
              </a:rPr>
            </a:br>
            <a:r>
              <a:rPr lang="en-US" sz="2200" dirty="0">
                <a:solidFill>
                  <a:srgbClr val="112643"/>
                </a:solidFill>
              </a:rPr>
              <a:t>and likeness. </a:t>
            </a:r>
          </a:p>
          <a:p>
            <a:pPr algn="l"/>
            <a:r>
              <a:rPr lang="en-US" sz="2200" dirty="0">
                <a:solidFill>
                  <a:srgbClr val="112643"/>
                </a:solidFill>
              </a:rPr>
              <a:t>Help us to treat everyone equally and fairly and to stand up against any injustices so that we protect </a:t>
            </a:r>
            <a:br>
              <a:rPr lang="en-US" sz="2200" dirty="0">
                <a:solidFill>
                  <a:srgbClr val="112643"/>
                </a:solidFill>
              </a:rPr>
            </a:br>
            <a:r>
              <a:rPr lang="en-US" sz="2200" dirty="0">
                <a:solidFill>
                  <a:srgbClr val="112643"/>
                </a:solidFill>
              </a:rPr>
              <a:t>others and the earth itself. </a:t>
            </a:r>
            <a:br>
              <a:rPr lang="en-US" sz="2200" dirty="0">
                <a:solidFill>
                  <a:srgbClr val="112643"/>
                </a:solidFill>
              </a:rPr>
            </a:br>
            <a:r>
              <a:rPr lang="en-US" sz="2200" dirty="0">
                <a:solidFill>
                  <a:srgbClr val="112643"/>
                </a:solidFill>
              </a:rPr>
              <a:t>Help us to be good stewards.</a:t>
            </a:r>
            <a:br>
              <a:rPr lang="en-US" sz="2200" dirty="0">
                <a:solidFill>
                  <a:srgbClr val="112643"/>
                </a:solidFill>
              </a:rPr>
            </a:br>
            <a:r>
              <a:rPr lang="en-US" sz="2200" dirty="0">
                <a:solidFill>
                  <a:srgbClr val="112643"/>
                </a:solidFill>
              </a:rPr>
              <a:t>Amen</a:t>
            </a:r>
          </a:p>
          <a:p>
            <a:pPr algn="ctr"/>
            <a:br>
              <a:rPr lang="en-US" dirty="0">
                <a:solidFill>
                  <a:srgbClr val="112643"/>
                </a:solidFill>
                <a:latin typeface="Montserrat "/>
              </a:rPr>
            </a:br>
            <a:endParaRPr lang="en-US" dirty="0">
              <a:solidFill>
                <a:srgbClr val="112643"/>
              </a:solidFill>
              <a:latin typeface="Montserrat "/>
            </a:endParaRPr>
          </a:p>
        </p:txBody>
      </p:sp>
    </p:spTree>
    <p:extLst>
      <p:ext uri="{BB962C8B-B14F-4D97-AF65-F5344CB8AC3E}">
        <p14:creationId xmlns:p14="http://schemas.microsoft.com/office/powerpoint/2010/main" val="75272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7A14E9C-DC72-75D2-51A6-3F28484EB6A4}"/>
              </a:ext>
            </a:extLst>
          </p:cNvPr>
          <p:cNvSpPr txBox="1">
            <a:spLocks/>
          </p:cNvSpPr>
          <p:nvPr/>
        </p:nvSpPr>
        <p:spPr>
          <a:xfrm>
            <a:off x="1408065" y="1505247"/>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2"/>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201900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D505D0-288C-8D96-F268-0AD1889D895A}"/>
              </a:ext>
            </a:extLst>
          </p:cNvPr>
          <p:cNvSpPr>
            <a:spLocks noGrp="1"/>
          </p:cNvSpPr>
          <p:nvPr>
            <p:ph type="title"/>
          </p:nvPr>
        </p:nvSpPr>
        <p:spPr>
          <a:xfrm>
            <a:off x="317499" y="218414"/>
            <a:ext cx="7164000" cy="442425"/>
          </a:xfrm>
        </p:spPr>
        <p:txBody>
          <a:bodyPr/>
          <a:lstStyle/>
          <a:p>
            <a:pPr algn="ctr"/>
            <a:r>
              <a:rPr lang="en-US" dirty="0"/>
              <a:t>Year 5			Year 6</a:t>
            </a:r>
          </a:p>
        </p:txBody>
      </p:sp>
      <p:sp>
        <p:nvSpPr>
          <p:cNvPr id="6" name="Slide Number Placeholder 5">
            <a:extLst>
              <a:ext uri="{FF2B5EF4-FFF2-40B4-BE49-F238E27FC236}">
                <a16:creationId xmlns:a16="http://schemas.microsoft.com/office/drawing/2014/main" id="{C8910E87-96D3-6D91-CDFD-68456377CCF5}"/>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2</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graphicFrame>
        <p:nvGraphicFramePr>
          <p:cNvPr id="2" name="Content Placeholder 6">
            <a:extLst>
              <a:ext uri="{FF2B5EF4-FFF2-40B4-BE49-F238E27FC236}">
                <a16:creationId xmlns:a16="http://schemas.microsoft.com/office/drawing/2014/main" id="{9865A48F-F284-C9C8-7C87-72D8DBFD95A9}"/>
              </a:ext>
            </a:extLst>
          </p:cNvPr>
          <p:cNvGraphicFramePr>
            <a:graphicFrameLocks/>
          </p:cNvGraphicFramePr>
          <p:nvPr>
            <p:extLst>
              <p:ext uri="{D42A27DB-BD31-4B8C-83A1-F6EECF244321}">
                <p14:modId xmlns:p14="http://schemas.microsoft.com/office/powerpoint/2010/main" val="1631116235"/>
              </p:ext>
            </p:extLst>
          </p:nvPr>
        </p:nvGraphicFramePr>
        <p:xfrm>
          <a:off x="317499" y="715269"/>
          <a:ext cx="7164000" cy="4124158"/>
        </p:xfrm>
        <a:graphic>
          <a:graphicData uri="http://schemas.openxmlformats.org/drawingml/2006/table">
            <a:tbl>
              <a:tblPr>
                <a:tableStyleId>{775DCB02-9BB8-47FD-8907-85C794F793BA}</a:tableStyleId>
              </a:tblPr>
              <a:tblGrid>
                <a:gridCol w="3582000">
                  <a:extLst>
                    <a:ext uri="{9D8B030D-6E8A-4147-A177-3AD203B41FA5}">
                      <a16:colId xmlns:a16="http://schemas.microsoft.com/office/drawing/2014/main" val="303670009"/>
                    </a:ext>
                  </a:extLst>
                </a:gridCol>
                <a:gridCol w="3582000">
                  <a:extLst>
                    <a:ext uri="{9D8B030D-6E8A-4147-A177-3AD203B41FA5}">
                      <a16:colId xmlns:a16="http://schemas.microsoft.com/office/drawing/2014/main" val="3625085430"/>
                    </a:ext>
                  </a:extLst>
                </a:gridCol>
              </a:tblGrid>
              <a:tr h="1979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“Each community can take from the earth everything it needs to live, but it also has the duty to protect the world for future generations.” (Based on Laudato Si’ 67)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How can we be stewards of God’s creation?</a:t>
                      </a:r>
                    </a:p>
                    <a:p>
                      <a:pPr marL="0" marR="0" lvl="0" indent="0" algn="ctr" rtl="0">
                        <a:lnSpc>
                          <a:spcPct val="100000"/>
                        </a:lnSpc>
                        <a:spcBef>
                          <a:spcPts val="0"/>
                        </a:spcBef>
                        <a:spcAft>
                          <a:spcPts val="0"/>
                        </a:spcAft>
                        <a:buFontTx/>
                        <a:buNone/>
                      </a:pPr>
                      <a:endParaRPr kumimoji="0" lang="en-US" sz="1400" b="0" i="0" u="none" strike="noStrike" kern="1200" cap="none" spc="0" normalizeH="0" baseline="0" noProof="0" dirty="0">
                        <a:ln>
                          <a:noFill/>
                        </a:ln>
                        <a:solidFill>
                          <a:srgbClr val="A5C400"/>
                        </a:solidFill>
                        <a:effectLst/>
                        <a:uLnTx/>
                        <a:uFillTx/>
                        <a:latin typeface="+mn-lt"/>
                        <a:ea typeface="+mn-ea"/>
                        <a:cs typeface="Arial"/>
                      </a:endParaRPr>
                    </a:p>
                  </a:txBody>
                  <a:tcPr marL="68580" marR="68580" marT="81000" marB="81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“Each community can take from the earth everything it needs to live, but it also has the duty to protect the world for future generations.” (Based on Laudato Si’ 67)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How can we be stewards of God’s creation?</a:t>
                      </a: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extLst>
                  <a:ext uri="{0D108BD9-81ED-4DB2-BD59-A6C34878D82A}">
                    <a16:rowId xmlns:a16="http://schemas.microsoft.com/office/drawing/2014/main" val="2345855278"/>
                  </a:ext>
                </a:extLst>
              </a:tr>
              <a:tr h="1116623">
                <a:tc>
                  <a:txBody>
                    <a:bodyPr/>
                    <a:lstStyle/>
                    <a:p>
                      <a:pPr algn="ctr"/>
                      <a:r>
                        <a:rPr lang="en-GB" sz="1400" kern="1200" dirty="0">
                          <a:solidFill>
                            <a:schemeClr val="dk1"/>
                          </a:solidFill>
                          <a:effectLst/>
                          <a:latin typeface="+mn-lt"/>
                          <a:ea typeface="+mn-ea"/>
                          <a:cs typeface="+mn-cs"/>
                        </a:rPr>
                        <a:t>Welcoming asylum seekers and refugees</a:t>
                      </a:r>
                    </a:p>
                    <a:p>
                      <a:pPr algn="ctr"/>
                      <a:r>
                        <a:rPr lang="en-GB" sz="1400" kern="1200" dirty="0">
                          <a:solidFill>
                            <a:schemeClr val="dk1"/>
                          </a:solidFill>
                          <a:effectLst/>
                          <a:latin typeface="+mn-lt"/>
                          <a:ea typeface="+mn-ea"/>
                          <a:cs typeface="+mn-cs"/>
                        </a:rPr>
                        <a:t>Common good</a:t>
                      </a:r>
                    </a:p>
                    <a:p>
                      <a:pPr algn="ctr"/>
                      <a:r>
                        <a:rPr lang="en-GB" sz="1400" kern="1200" dirty="0">
                          <a:solidFill>
                            <a:schemeClr val="dk1"/>
                          </a:solidFill>
                          <a:effectLst/>
                          <a:latin typeface="+mn-lt"/>
                          <a:ea typeface="+mn-ea"/>
                          <a:cs typeface="+mn-cs"/>
                        </a:rPr>
                        <a:t>Love of neighbour</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algn="ct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Laudato Si’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Created world &amp; Stewardship</a:t>
                      </a:r>
                    </a:p>
                    <a:p>
                      <a:pPr algn="ctr"/>
                      <a:r>
                        <a:rPr lang="en-GB" sz="1400" kern="1200" dirty="0">
                          <a:solidFill>
                            <a:schemeClr val="dk1"/>
                          </a:solidFill>
                          <a:effectLst/>
                          <a:latin typeface="+mn-lt"/>
                          <a:ea typeface="+mn-ea"/>
                          <a:cs typeface="+mn-cs"/>
                        </a:rPr>
                        <a:t>Dignity &amp; equality</a:t>
                      </a:r>
                    </a:p>
                    <a:p>
                      <a:pPr algn="ctr"/>
                      <a:r>
                        <a:rPr lang="en-GB" sz="1400" kern="1200" dirty="0">
                          <a:solidFill>
                            <a:schemeClr val="dk1"/>
                          </a:solidFill>
                          <a:effectLst/>
                          <a:latin typeface="+mn-lt"/>
                          <a:ea typeface="+mn-ea"/>
                          <a:cs typeface="+mn-cs"/>
                        </a:rPr>
                        <a:t>Greatness of God</a:t>
                      </a:r>
                    </a:p>
                    <a:p>
                      <a:pPr algn="ctr"/>
                      <a:r>
                        <a:rPr lang="en-GB" sz="1400" kern="1200" dirty="0">
                          <a:solidFill>
                            <a:schemeClr val="dk1"/>
                          </a:solidFill>
                          <a:effectLst/>
                          <a:latin typeface="+mn-lt"/>
                          <a:ea typeface="+mn-ea"/>
                          <a:cs typeface="+mn-cs"/>
                        </a:rPr>
                        <a:t>Damage</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1847587826"/>
                  </a:ext>
                </a:extLst>
              </a:tr>
              <a:tr h="867118">
                <a:tc>
                  <a:txBody>
                    <a:bodyPr/>
                    <a:lstStyle/>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U5.1.6, U5.1.2,</a:t>
                      </a:r>
                    </a:p>
                    <a:p>
                      <a:pPr algn="ctr"/>
                      <a:r>
                        <a:rPr kumimoji="0" lang="en-U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D5.1.3</a:t>
                      </a: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R5.1.4</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kumimoji="0" lang="en-U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U6.1.2</a:t>
                      </a: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r>
                        <a:rPr kumimoji="0" lang="en-U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U6.1.5,</a:t>
                      </a:r>
                    </a:p>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R6.1.1, </a:t>
                      </a:r>
                      <a:r>
                        <a:rPr kumimoji="0" lang="en-U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R6.1.2</a:t>
                      </a: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R6.1.3</a:t>
                      </a:r>
                    </a:p>
                    <a:p>
                      <a:pPr marL="0" algn="ctr" defTabSz="914400" rtl="0" eaLnBrk="1" latinLnBrk="0" hangingPunct="1"/>
                      <a:endParaRPr lang="en-US" sz="1400" b="1" kern="1200" noProof="0" dirty="0">
                        <a:solidFill>
                          <a:schemeClr val="dk1"/>
                        </a:solidFill>
                        <a:effectLst/>
                        <a:latin typeface="+mn-lt"/>
                        <a:ea typeface="+mn-ea"/>
                        <a:cs typeface="+mn-cs"/>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798923077"/>
                  </a:ext>
                </a:extLst>
              </a:tr>
            </a:tbl>
          </a:graphicData>
        </a:graphic>
      </p:graphicFrame>
      <p:sp>
        <p:nvSpPr>
          <p:cNvPr id="3" name="TextBox 2">
            <a:extLst>
              <a:ext uri="{FF2B5EF4-FFF2-40B4-BE49-F238E27FC236}">
                <a16:creationId xmlns:a16="http://schemas.microsoft.com/office/drawing/2014/main" id="{81DED8D1-4EC6-0552-742D-1B8C76778973}"/>
              </a:ext>
            </a:extLst>
          </p:cNvPr>
          <p:cNvSpPr txBox="1"/>
          <p:nvPr/>
        </p:nvSpPr>
        <p:spPr>
          <a:xfrm>
            <a:off x="7862207" y="1183822"/>
            <a:ext cx="117825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CAFOD poster</a:t>
            </a:r>
          </a:p>
        </p:txBody>
      </p:sp>
      <p:sp>
        <p:nvSpPr>
          <p:cNvPr id="5" name="TextBox 4">
            <a:extLst>
              <a:ext uri="{FF2B5EF4-FFF2-40B4-BE49-F238E27FC236}">
                <a16:creationId xmlns:a16="http://schemas.microsoft.com/office/drawing/2014/main" id="{C7B6B014-AF41-1329-BBF4-C886AA1446CA}"/>
              </a:ext>
            </a:extLst>
          </p:cNvPr>
          <p:cNvSpPr txBox="1"/>
          <p:nvPr/>
        </p:nvSpPr>
        <p:spPr>
          <a:xfrm>
            <a:off x="7862206" y="2990182"/>
            <a:ext cx="117825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Themes</a:t>
            </a:r>
            <a:r>
              <a:rPr kumimoji="0" lang="en-GB" sz="1800" b="0" i="0" u="none" strike="noStrike" kern="0" cap="none" spc="0" normalizeH="0" baseline="0" noProof="0" dirty="0">
                <a:ln>
                  <a:noFill/>
                </a:ln>
                <a:solidFill>
                  <a:sysClr val="windowText" lastClr="000000"/>
                </a:solidFill>
                <a:effectLst/>
                <a:uLnTx/>
                <a:uFillTx/>
              </a:rPr>
              <a:t> </a:t>
            </a:r>
          </a:p>
        </p:txBody>
      </p:sp>
      <p:sp>
        <p:nvSpPr>
          <p:cNvPr id="7" name="TextBox 6">
            <a:extLst>
              <a:ext uri="{FF2B5EF4-FFF2-40B4-BE49-F238E27FC236}">
                <a16:creationId xmlns:a16="http://schemas.microsoft.com/office/drawing/2014/main" id="{4D79532F-9945-9089-B8B0-0A36DB26A079}"/>
              </a:ext>
            </a:extLst>
          </p:cNvPr>
          <p:cNvSpPr txBox="1"/>
          <p:nvPr/>
        </p:nvSpPr>
        <p:spPr>
          <a:xfrm>
            <a:off x="7862205" y="4150211"/>
            <a:ext cx="128179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RED outcomes   </a:t>
            </a:r>
          </a:p>
        </p:txBody>
      </p:sp>
    </p:spTree>
    <p:extLst>
      <p:ext uri="{BB962C8B-B14F-4D97-AF65-F5344CB8AC3E}">
        <p14:creationId xmlns:p14="http://schemas.microsoft.com/office/powerpoint/2010/main" val="72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4118F3-F75A-D96F-20BD-078BFCEC85C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DA0A5B37-3D2F-F9F6-447B-0F5AB78097D2}"/>
              </a:ext>
            </a:extLst>
          </p:cNvPr>
          <p:cNvSpPr>
            <a:spLocks noGrp="1"/>
          </p:cNvSpPr>
          <p:nvPr>
            <p:ph type="title"/>
          </p:nvPr>
        </p:nvSpPr>
        <p:spPr>
          <a:xfrm>
            <a:off x="317499" y="218414"/>
            <a:ext cx="6938065" cy="442425"/>
          </a:xfrm>
        </p:spPr>
        <p:txBody>
          <a:bodyPr/>
          <a:lstStyle/>
          <a:p>
            <a:r>
              <a:rPr lang="en-US" b="1" dirty="0">
                <a:latin typeface="+mj-lt"/>
              </a:rPr>
              <a:t>God’s gifts</a:t>
            </a:r>
          </a:p>
        </p:txBody>
      </p:sp>
      <p:sp>
        <p:nvSpPr>
          <p:cNvPr id="2" name="Slide Number Placeholder 1">
            <a:extLst>
              <a:ext uri="{FF2B5EF4-FFF2-40B4-BE49-F238E27FC236}">
                <a16:creationId xmlns:a16="http://schemas.microsoft.com/office/drawing/2014/main" id="{30C9E0D2-AC5C-39E2-506E-3529D09E8603}"/>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3</a:t>
            </a:fld>
            <a:endParaRPr lang="en-US" dirty="0"/>
          </a:p>
        </p:txBody>
      </p:sp>
      <p:pic>
        <p:nvPicPr>
          <p:cNvPr id="3" name="Content Placeholder 8">
            <a:extLst>
              <a:ext uri="{FF2B5EF4-FFF2-40B4-BE49-F238E27FC236}">
                <a16:creationId xmlns:a16="http://schemas.microsoft.com/office/drawing/2014/main" id="{9797F139-BCF0-ECCB-B896-8E88459C59BD}"/>
              </a:ext>
            </a:extLst>
          </p:cNvPr>
          <p:cNvPicPr>
            <a:picLocks noChangeAspect="1"/>
          </p:cNvPicPr>
          <p:nvPr/>
        </p:nvPicPr>
        <p:blipFill>
          <a:blip r:embed="rId3"/>
          <a:stretch>
            <a:fillRect/>
          </a:stretch>
        </p:blipFill>
        <p:spPr>
          <a:xfrm rot="20461231">
            <a:off x="730842" y="1035707"/>
            <a:ext cx="2406662" cy="3383204"/>
          </a:xfrm>
          <a:prstGeom prst="rect">
            <a:avLst/>
          </a:prstGeom>
          <a:ln>
            <a:solidFill>
              <a:srgbClr val="112643"/>
            </a:solidFill>
          </a:ln>
        </p:spPr>
      </p:pic>
      <p:pic>
        <p:nvPicPr>
          <p:cNvPr id="4" name="Picture 3">
            <a:extLst>
              <a:ext uri="{FF2B5EF4-FFF2-40B4-BE49-F238E27FC236}">
                <a16:creationId xmlns:a16="http://schemas.microsoft.com/office/drawing/2014/main" id="{D56A9996-9F72-C9F6-5C87-DE06A6270669}"/>
              </a:ext>
            </a:extLst>
          </p:cNvPr>
          <p:cNvPicPr>
            <a:picLocks noChangeAspect="1"/>
          </p:cNvPicPr>
          <p:nvPr/>
        </p:nvPicPr>
        <p:blipFill>
          <a:blip r:embed="rId4"/>
          <a:stretch>
            <a:fillRect/>
          </a:stretch>
        </p:blipFill>
        <p:spPr>
          <a:xfrm rot="723061">
            <a:off x="2683742" y="1183104"/>
            <a:ext cx="2205577" cy="3088409"/>
          </a:xfrm>
          <a:prstGeom prst="rect">
            <a:avLst/>
          </a:prstGeom>
        </p:spPr>
      </p:pic>
      <p:pic>
        <p:nvPicPr>
          <p:cNvPr id="9" name="Picture 8">
            <a:extLst>
              <a:ext uri="{FF2B5EF4-FFF2-40B4-BE49-F238E27FC236}">
                <a16:creationId xmlns:a16="http://schemas.microsoft.com/office/drawing/2014/main" id="{C919D8C0-775D-E76A-B2FC-E5E6C9D3B842}"/>
              </a:ext>
            </a:extLst>
          </p:cNvPr>
          <p:cNvPicPr>
            <a:picLocks noChangeAspect="1"/>
          </p:cNvPicPr>
          <p:nvPr/>
        </p:nvPicPr>
        <p:blipFill>
          <a:blip r:embed="rId5"/>
          <a:stretch>
            <a:fillRect/>
          </a:stretch>
        </p:blipFill>
        <p:spPr>
          <a:xfrm>
            <a:off x="5187419" y="2117036"/>
            <a:ext cx="3740926" cy="2550064"/>
          </a:xfrm>
          <a:prstGeom prst="rect">
            <a:avLst/>
          </a:prstGeom>
        </p:spPr>
      </p:pic>
    </p:spTree>
    <p:extLst>
      <p:ext uri="{BB962C8B-B14F-4D97-AF65-F5344CB8AC3E}">
        <p14:creationId xmlns:p14="http://schemas.microsoft.com/office/powerpoint/2010/main" val="19244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D05E-E2B2-2700-9030-56AE417797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739575-94D6-2A95-C68A-2876B770448E}"/>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4</a:t>
            </a:fld>
            <a:endParaRPr lang="en-US" dirty="0"/>
          </a:p>
        </p:txBody>
      </p:sp>
      <p:sp>
        <p:nvSpPr>
          <p:cNvPr id="11" name="Title 20">
            <a:extLst>
              <a:ext uri="{FF2B5EF4-FFF2-40B4-BE49-F238E27FC236}">
                <a16:creationId xmlns:a16="http://schemas.microsoft.com/office/drawing/2014/main" id="{303C2637-ED99-ACDE-72B4-5CD3D85A5302}"/>
              </a:ext>
            </a:extLst>
          </p:cNvPr>
          <p:cNvSpPr>
            <a:spLocks noGrp="1"/>
          </p:cNvSpPr>
          <p:nvPr>
            <p:ph type="title"/>
          </p:nvPr>
        </p:nvSpPr>
        <p:spPr>
          <a:xfrm>
            <a:off x="551797" y="1330599"/>
            <a:ext cx="5636040" cy="2917317"/>
          </a:xfrm>
        </p:spPr>
        <p:txBody>
          <a:bodyPr/>
          <a:lstStyle/>
          <a:p>
            <a:pPr lvl="0">
              <a:defRPr/>
            </a:pPr>
            <a:br>
              <a:rPr lang="en-GB" sz="2200" kern="100" dirty="0">
                <a:latin typeface="Montserrat" panose="00000500000000000000" pitchFamily="2" charset="0"/>
                <a:cs typeface="Times New Roman" panose="02020603050405020304" pitchFamily="18" charset="0"/>
              </a:rPr>
            </a:br>
            <a:br>
              <a:rPr lang="en-GB" sz="2200" kern="100" dirty="0">
                <a:latin typeface="Montserrat" panose="00000500000000000000" pitchFamily="2" charset="0"/>
                <a:cs typeface="Times New Roman" panose="02020603050405020304" pitchFamily="18" charset="0"/>
              </a:rPr>
            </a:br>
            <a:r>
              <a:rPr lang="en-GB" sz="2200" kern="100" dirty="0">
                <a:cs typeface="Times New Roman" panose="02020603050405020304" pitchFamily="18" charset="0"/>
              </a:rPr>
              <a:t>“God blessed them. And God said to them, “Be fruitful and multiply and fill the earth and subdue it and have dominion over the fish of the sea </a:t>
            </a:r>
            <a:r>
              <a:rPr lang="en-GB" sz="2200" dirty="0">
                <a:solidFill>
                  <a:schemeClr val="bg2"/>
                </a:solidFill>
                <a:ea typeface="+mn-ea"/>
              </a:rPr>
              <a:t>and</a:t>
            </a:r>
            <a:r>
              <a:rPr lang="en-GB" sz="2200" kern="100" dirty="0">
                <a:cs typeface="Times New Roman" panose="02020603050405020304" pitchFamily="18" charset="0"/>
              </a:rPr>
              <a:t> over the birds of the heavens and over every living thing that moves on the earth.”…. And it was so. And God saw everything that he had made, and behold, it was very good.</a:t>
            </a:r>
            <a:br>
              <a:rPr lang="en-GB" sz="2200" kern="100" dirty="0">
                <a:cs typeface="Times New Roman" panose="02020603050405020304" pitchFamily="18" charset="0"/>
              </a:rPr>
            </a:br>
            <a:r>
              <a:rPr lang="en-GB" sz="2200" kern="100" dirty="0">
                <a:cs typeface="Times New Roman" panose="02020603050405020304" pitchFamily="18" charset="0"/>
              </a:rPr>
              <a:t> </a:t>
            </a:r>
            <a:br>
              <a:rPr lang="en-US" sz="2200" kern="100" dirty="0">
                <a:cs typeface="Times New Roman" panose="02020603050405020304" pitchFamily="18" charset="0"/>
              </a:rPr>
            </a:br>
            <a:r>
              <a:rPr lang="en-US" sz="2200" kern="100" dirty="0">
                <a:cs typeface="Times New Roman" panose="02020603050405020304" pitchFamily="18" charset="0"/>
              </a:rPr>
              <a:t>Genesis 1: 28-31</a:t>
            </a:r>
            <a:br>
              <a:rPr lang="en-US" sz="2200" dirty="0">
                <a:solidFill>
                  <a:srgbClr val="112643"/>
                </a:solidFill>
              </a:rPr>
            </a:br>
            <a:br>
              <a:rPr lang="en-US" sz="2200" dirty="0">
                <a:solidFill>
                  <a:srgbClr val="112643"/>
                </a:solidFill>
              </a:rPr>
            </a:br>
            <a:endParaRPr lang="en-US" sz="2200" dirty="0"/>
          </a:p>
        </p:txBody>
      </p:sp>
      <p:pic>
        <p:nvPicPr>
          <p:cNvPr id="12" name="Picture 11">
            <a:extLst>
              <a:ext uri="{FF2B5EF4-FFF2-40B4-BE49-F238E27FC236}">
                <a16:creationId xmlns:a16="http://schemas.microsoft.com/office/drawing/2014/main" id="{5C493C9A-8C93-E779-F92F-8D38848548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10" t="52996" r="18823"/>
          <a:stretch/>
        </p:blipFill>
        <p:spPr>
          <a:xfrm rot="418835">
            <a:off x="5787423" y="662854"/>
            <a:ext cx="2936283" cy="4252808"/>
          </a:xfrm>
          <a:prstGeom prst="rect">
            <a:avLst/>
          </a:prstGeom>
        </p:spPr>
      </p:pic>
      <p:sp>
        <p:nvSpPr>
          <p:cNvPr id="13" name="Title 5">
            <a:extLst>
              <a:ext uri="{FF2B5EF4-FFF2-40B4-BE49-F238E27FC236}">
                <a16:creationId xmlns:a16="http://schemas.microsoft.com/office/drawing/2014/main" id="{618BB6A7-3988-E0A1-ED06-0DB7FC95E176}"/>
              </a:ext>
            </a:extLst>
          </p:cNvPr>
          <p:cNvSpPr txBox="1">
            <a:spLocks/>
          </p:cNvSpPr>
          <p:nvPr/>
        </p:nvSpPr>
        <p:spPr>
          <a:xfrm>
            <a:off x="317499" y="124672"/>
            <a:ext cx="6938065" cy="442425"/>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US" sz="3600" dirty="0">
                <a:latin typeface="+mj-lt"/>
              </a:rPr>
              <a:t>Scripture</a:t>
            </a:r>
          </a:p>
        </p:txBody>
      </p:sp>
    </p:spTree>
    <p:extLst>
      <p:ext uri="{BB962C8B-B14F-4D97-AF65-F5344CB8AC3E}">
        <p14:creationId xmlns:p14="http://schemas.microsoft.com/office/powerpoint/2010/main" val="17441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F921-06A1-30A0-EE55-0C6DED02D51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5ACBD62-4B48-10DA-2588-39733B7FED0D}"/>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FFF627-21F6-9513-9E9B-CDBA7B097912}"/>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13B97153-62A9-5203-A8D2-B4E84454D9E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5</a:t>
            </a:fld>
            <a:endParaRPr lang="en-US" dirty="0"/>
          </a:p>
        </p:txBody>
      </p:sp>
      <p:sp>
        <p:nvSpPr>
          <p:cNvPr id="4" name="TextBox 3">
            <a:extLst>
              <a:ext uri="{FF2B5EF4-FFF2-40B4-BE49-F238E27FC236}">
                <a16:creationId xmlns:a16="http://schemas.microsoft.com/office/drawing/2014/main" id="{D146C579-0D5E-4F47-14C2-43272D114F99}"/>
              </a:ext>
            </a:extLst>
          </p:cNvPr>
          <p:cNvSpPr txBox="1"/>
          <p:nvPr/>
        </p:nvSpPr>
        <p:spPr>
          <a:xfrm>
            <a:off x="5501192" y="860213"/>
            <a:ext cx="3508744" cy="4339650"/>
          </a:xfrm>
          <a:prstGeom prst="rect">
            <a:avLst/>
          </a:prstGeom>
          <a:noFill/>
        </p:spPr>
        <p:txBody>
          <a:bodyPr wrap="square" rtlCol="0">
            <a:spAutoFit/>
          </a:bodyPr>
          <a:lstStyle/>
          <a:p>
            <a:pPr algn="ctr"/>
            <a:r>
              <a:rPr lang="en-GB" sz="2400" b="1" kern="100" dirty="0">
                <a:solidFill>
                  <a:srgbClr val="A5C400"/>
                </a:solidFill>
                <a:effectLst/>
                <a:latin typeface="+mn-lt"/>
                <a:ea typeface="Aptos" panose="020B0004020202020204" pitchFamily="34" charset="0"/>
                <a:cs typeface="Times New Roman" panose="02020603050405020304" pitchFamily="18" charset="0"/>
              </a:rPr>
              <a:t>Key words:</a:t>
            </a:r>
          </a:p>
          <a:p>
            <a:pPr algn="ctr"/>
            <a:r>
              <a:rPr lang="en-GB" sz="1900" dirty="0">
                <a:latin typeface="+mn-lt"/>
              </a:rPr>
              <a:t>Laudato Si’, common good, stewardship, created world, dignity and equality,</a:t>
            </a:r>
            <a:br>
              <a:rPr lang="en-GB" sz="1900" dirty="0">
                <a:latin typeface="+mn-lt"/>
              </a:rPr>
            </a:br>
            <a:r>
              <a:rPr lang="en-GB" sz="1900" dirty="0">
                <a:latin typeface="+mn-lt"/>
              </a:rPr>
              <a:t>greatness of God, damage</a:t>
            </a:r>
          </a:p>
          <a:p>
            <a:pPr algn="ctr"/>
            <a:r>
              <a:rPr lang="en-GB" sz="1900" dirty="0">
                <a:latin typeface="+mn-lt"/>
              </a:rPr>
              <a:t> </a:t>
            </a:r>
          </a:p>
          <a:p>
            <a:pPr algn="ctr"/>
            <a:r>
              <a:rPr lang="en-GB" sz="2400" b="1" kern="100" dirty="0">
                <a:solidFill>
                  <a:srgbClr val="A5C400"/>
                </a:solidFill>
                <a:latin typeface="+mn-lt"/>
                <a:cs typeface="Times New Roman" panose="02020603050405020304" pitchFamily="18" charset="0"/>
              </a:rPr>
              <a:t>Key questions: </a:t>
            </a:r>
          </a:p>
          <a:p>
            <a:pPr algn="ctr"/>
            <a:r>
              <a:rPr lang="en-GB" sz="1900" dirty="0">
                <a:latin typeface="+mn-lt"/>
              </a:rPr>
              <a:t>How can we be stewards of God’s creation?</a:t>
            </a:r>
          </a:p>
          <a:p>
            <a:pPr algn="ctr"/>
            <a:endParaRPr lang="en-GB" sz="1900" dirty="0">
              <a:latin typeface="+mn-lt"/>
            </a:endParaRPr>
          </a:p>
          <a:p>
            <a:pPr algn="ctr"/>
            <a:r>
              <a:rPr lang="en-GB" sz="1900" dirty="0">
                <a:latin typeface="+mn-lt"/>
              </a:rPr>
              <a:t>How can we protect the earth for future generations?</a:t>
            </a:r>
          </a:p>
          <a:p>
            <a:pPr algn="ctr"/>
            <a:endParaRPr lang="en-GB" sz="1900" dirty="0">
              <a:latin typeface="Montserrat" panose="00000500000000000000" pitchFamily="2" charset="0"/>
            </a:endParaRPr>
          </a:p>
        </p:txBody>
      </p:sp>
      <p:pic>
        <p:nvPicPr>
          <p:cNvPr id="3" name="Picture 2">
            <a:extLst>
              <a:ext uri="{FF2B5EF4-FFF2-40B4-BE49-F238E27FC236}">
                <a16:creationId xmlns:a16="http://schemas.microsoft.com/office/drawing/2014/main" id="{2F615698-09C7-3760-03A3-DAD51EC7704C}"/>
              </a:ext>
            </a:extLst>
          </p:cNvPr>
          <p:cNvPicPr>
            <a:picLocks noChangeAspect="1"/>
          </p:cNvPicPr>
          <p:nvPr/>
        </p:nvPicPr>
        <p:blipFill>
          <a:blip r:embed="rId3"/>
          <a:stretch>
            <a:fillRect/>
          </a:stretch>
        </p:blipFill>
        <p:spPr>
          <a:xfrm>
            <a:off x="317499" y="1010961"/>
            <a:ext cx="5043404" cy="3556594"/>
          </a:xfrm>
          <a:prstGeom prst="rect">
            <a:avLst/>
          </a:prstGeom>
          <a:ln>
            <a:solidFill>
              <a:srgbClr val="002060"/>
            </a:solidFill>
          </a:ln>
        </p:spPr>
      </p:pic>
    </p:spTree>
    <p:extLst>
      <p:ext uri="{BB962C8B-B14F-4D97-AF65-F5344CB8AC3E}">
        <p14:creationId xmlns:p14="http://schemas.microsoft.com/office/powerpoint/2010/main" val="12077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2FA83-EE6E-7112-AE23-F583A3C1790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18C810B-266F-5DA3-EB74-8421FB0CD08D}"/>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D7A4FB7D-3D0A-42A6-F251-C66330616CA0}"/>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6</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5" name="TextBox 4">
            <a:extLst>
              <a:ext uri="{FF2B5EF4-FFF2-40B4-BE49-F238E27FC236}">
                <a16:creationId xmlns:a16="http://schemas.microsoft.com/office/drawing/2014/main" id="{C7B06FFE-C18D-0D58-04D9-43B2F0132BDB}"/>
              </a:ext>
            </a:extLst>
          </p:cNvPr>
          <p:cNvSpPr txBox="1"/>
          <p:nvPr/>
        </p:nvSpPr>
        <p:spPr>
          <a:xfrm>
            <a:off x="31921" y="2810971"/>
            <a:ext cx="9143999" cy="2277547"/>
          </a:xfrm>
          <a:prstGeom prst="rect">
            <a:avLst/>
          </a:prstGeom>
          <a:noFill/>
        </p:spPr>
        <p:txBody>
          <a:bodyPr wrap="square" rtlCol="0">
            <a:spAutoFit/>
          </a:bodyPr>
          <a:lstStyle/>
          <a:p>
            <a:pPr marL="0" indent="0" algn="ctr">
              <a:buNone/>
            </a:pPr>
            <a:r>
              <a:rPr lang="en-GB" sz="2800" b="1" dirty="0">
                <a:solidFill>
                  <a:srgbClr val="A5C400"/>
                </a:solidFill>
                <a:latin typeface="+mn-lt"/>
              </a:rPr>
              <a:t>Greatness of God</a:t>
            </a:r>
            <a:br>
              <a:rPr kumimoji="0" lang="en-GB" sz="2400" b="0" i="0" u="none" strike="noStrike" kern="0" cap="none" spc="0" normalizeH="0" baseline="0" noProof="0" dirty="0">
                <a:ln>
                  <a:noFill/>
                </a:ln>
                <a:solidFill>
                  <a:sysClr val="windowText" lastClr="000000"/>
                </a:solidFill>
                <a:effectLst/>
                <a:uLnTx/>
                <a:uFillTx/>
                <a:latin typeface="+mn-lt"/>
              </a:rPr>
            </a:br>
            <a:r>
              <a:rPr lang="en-US" sz="1900" dirty="0">
                <a:latin typeface="+mn-lt"/>
              </a:rPr>
              <a:t>The psalms, St Francis’ Canticle of Creation and other prayers and </a:t>
            </a:r>
            <a:br>
              <a:rPr lang="en-US" sz="1900" dirty="0">
                <a:latin typeface="+mn-lt"/>
              </a:rPr>
            </a:br>
            <a:r>
              <a:rPr lang="en-US" sz="1900" dirty="0">
                <a:latin typeface="+mn-lt"/>
              </a:rPr>
              <a:t>songs praise God for his greatness and for the created world.</a:t>
            </a:r>
          </a:p>
          <a:p>
            <a:pPr marL="0" indent="0" algn="ctr">
              <a:buNone/>
            </a:pPr>
            <a:endParaRPr lang="en-US" sz="1900" dirty="0">
              <a:latin typeface="+mn-lt"/>
            </a:endParaRPr>
          </a:p>
          <a:p>
            <a:pPr marL="0" indent="0" algn="ctr">
              <a:buNone/>
            </a:pPr>
            <a:r>
              <a:rPr lang="en-US" sz="1900" dirty="0">
                <a:latin typeface="+mn-lt"/>
              </a:rPr>
              <a:t>Where can you see the greatness of God?</a:t>
            </a:r>
          </a:p>
          <a:p>
            <a:pPr marL="0" indent="0" algn="ctr">
              <a:buNone/>
            </a:pPr>
            <a:r>
              <a:rPr lang="en-US" sz="1900" dirty="0">
                <a:latin typeface="+mn-lt"/>
              </a:rPr>
              <a:t>How could you praise God for his greatness?</a:t>
            </a:r>
          </a:p>
          <a:p>
            <a:pPr marL="0" marR="0" lvl="0" indent="0" defTabSz="914400" eaLnBrk="1" fontAlgn="auto" latinLnBrk="0" hangingPunct="1">
              <a:lnSpc>
                <a:spcPct val="100000"/>
              </a:lnSpc>
              <a:spcBef>
                <a:spcPts val="0"/>
              </a:spcBef>
              <a:spcAft>
                <a:spcPts val="0"/>
              </a:spcAft>
              <a:buClrTx/>
              <a:buSzTx/>
              <a:buFontTx/>
              <a:buNone/>
              <a:tabLst/>
              <a:defRPr/>
            </a:pPr>
            <a:r>
              <a:rPr lang="en-US" sz="1900" dirty="0">
                <a:latin typeface="Montserrat" panose="00000500000000000000" pitchFamily="2" charset="0"/>
              </a:rPr>
              <a:t> </a:t>
            </a:r>
          </a:p>
        </p:txBody>
      </p:sp>
      <p:pic>
        <p:nvPicPr>
          <p:cNvPr id="3" name="Picture 2">
            <a:extLst>
              <a:ext uri="{FF2B5EF4-FFF2-40B4-BE49-F238E27FC236}">
                <a16:creationId xmlns:a16="http://schemas.microsoft.com/office/drawing/2014/main" id="{3F09D5DD-C11F-7FE4-1C56-AF878F45A732}"/>
              </a:ext>
            </a:extLst>
          </p:cNvPr>
          <p:cNvPicPr>
            <a:picLocks noChangeAspect="1"/>
          </p:cNvPicPr>
          <p:nvPr/>
        </p:nvPicPr>
        <p:blipFill>
          <a:blip r:embed="rId3"/>
          <a:stretch>
            <a:fillRect/>
          </a:stretch>
        </p:blipFill>
        <p:spPr>
          <a:xfrm>
            <a:off x="3460920" y="775351"/>
            <a:ext cx="2222158" cy="1880985"/>
          </a:xfrm>
          <a:prstGeom prst="ellipse">
            <a:avLst/>
          </a:prstGeom>
        </p:spPr>
      </p:pic>
      <p:pic>
        <p:nvPicPr>
          <p:cNvPr id="7" name="Picture 6">
            <a:extLst>
              <a:ext uri="{FF2B5EF4-FFF2-40B4-BE49-F238E27FC236}">
                <a16:creationId xmlns:a16="http://schemas.microsoft.com/office/drawing/2014/main" id="{B16B0A76-71B4-8647-1789-43F28E668318}"/>
              </a:ext>
            </a:extLst>
          </p:cNvPr>
          <p:cNvPicPr>
            <a:picLocks noChangeAspect="1"/>
          </p:cNvPicPr>
          <p:nvPr/>
        </p:nvPicPr>
        <p:blipFill>
          <a:blip r:embed="rId4"/>
          <a:stretch>
            <a:fillRect/>
          </a:stretch>
        </p:blipFill>
        <p:spPr>
          <a:xfrm>
            <a:off x="499322" y="832662"/>
            <a:ext cx="2222158" cy="1921057"/>
          </a:xfrm>
          <a:prstGeom prst="ellipse">
            <a:avLst/>
          </a:prstGeom>
        </p:spPr>
      </p:pic>
      <p:pic>
        <p:nvPicPr>
          <p:cNvPr id="9" name="Picture 8">
            <a:extLst>
              <a:ext uri="{FF2B5EF4-FFF2-40B4-BE49-F238E27FC236}">
                <a16:creationId xmlns:a16="http://schemas.microsoft.com/office/drawing/2014/main" id="{A724AB66-C218-EE7D-E823-3F85AB49214A}"/>
              </a:ext>
            </a:extLst>
          </p:cNvPr>
          <p:cNvPicPr>
            <a:picLocks noChangeAspect="1"/>
          </p:cNvPicPr>
          <p:nvPr/>
        </p:nvPicPr>
        <p:blipFill>
          <a:blip r:embed="rId5"/>
          <a:stretch>
            <a:fillRect/>
          </a:stretch>
        </p:blipFill>
        <p:spPr>
          <a:xfrm>
            <a:off x="6422518" y="815474"/>
            <a:ext cx="2240324" cy="1921056"/>
          </a:xfrm>
          <a:prstGeom prst="ellipse">
            <a:avLst/>
          </a:prstGeom>
        </p:spPr>
      </p:pic>
    </p:spTree>
    <p:extLst>
      <p:ext uri="{BB962C8B-B14F-4D97-AF65-F5344CB8AC3E}">
        <p14:creationId xmlns:p14="http://schemas.microsoft.com/office/powerpoint/2010/main" val="15472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F020-F5C8-9797-1013-8E6FAA33A65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67FA911-EAA0-40B1-5085-ABC7B299870B}"/>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8BF4D919-A687-3AD7-B97E-514E3B9C97A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0EDC9E-6112-53D4-C86C-9743AE629671}"/>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7</a:t>
            </a:fld>
            <a:endParaRPr lang="en-US" dirty="0"/>
          </a:p>
        </p:txBody>
      </p:sp>
      <p:sp>
        <p:nvSpPr>
          <p:cNvPr id="5" name="TextBox 4">
            <a:extLst>
              <a:ext uri="{FF2B5EF4-FFF2-40B4-BE49-F238E27FC236}">
                <a16:creationId xmlns:a16="http://schemas.microsoft.com/office/drawing/2014/main" id="{85F4A840-2859-110E-5843-3608755B802E}"/>
              </a:ext>
            </a:extLst>
          </p:cNvPr>
          <p:cNvSpPr txBox="1"/>
          <p:nvPr/>
        </p:nvSpPr>
        <p:spPr>
          <a:xfrm>
            <a:off x="5209954" y="860213"/>
            <a:ext cx="3830508" cy="4093428"/>
          </a:xfrm>
          <a:prstGeom prst="rect">
            <a:avLst/>
          </a:prstGeom>
          <a:noFill/>
        </p:spPr>
        <p:txBody>
          <a:bodyPr wrap="square" rtlCol="0">
            <a:spAutoFit/>
          </a:bodyPr>
          <a:lstStyle/>
          <a:p>
            <a:pPr marL="0" indent="0" algn="l">
              <a:buNone/>
            </a:pPr>
            <a:r>
              <a:rPr lang="en-GB" sz="2000" b="1" kern="100" dirty="0">
                <a:solidFill>
                  <a:srgbClr val="A5C400"/>
                </a:solidFill>
                <a:latin typeface="+mn-lt"/>
                <a:ea typeface="Aptos" panose="020B0004020202020204" pitchFamily="34" charset="0"/>
                <a:cs typeface="Times New Roman" panose="02020603050405020304" pitchFamily="18" charset="0"/>
              </a:rPr>
              <a:t>Dignity and equality</a:t>
            </a:r>
          </a:p>
          <a:p>
            <a:pPr marL="0" indent="0" algn="l">
              <a:buNone/>
            </a:pPr>
            <a:r>
              <a:rPr lang="en-GB" sz="2000" dirty="0">
                <a:latin typeface="+mn-lt"/>
              </a:rPr>
              <a:t>Every person has been created by God and has human dignity. Everyone is valued and equal in God’s eyes.</a:t>
            </a:r>
          </a:p>
          <a:p>
            <a:pPr marL="0" indent="0" algn="l">
              <a:buNone/>
            </a:pPr>
            <a:endParaRPr lang="en-GB" sz="2000" dirty="0">
              <a:latin typeface="+mn-lt"/>
            </a:endParaRPr>
          </a:p>
          <a:p>
            <a:pPr marL="0" indent="0">
              <a:buNone/>
            </a:pPr>
            <a:r>
              <a:rPr lang="en-GB" sz="2000" dirty="0">
                <a:latin typeface="+mn-lt"/>
              </a:rPr>
              <a:t>What are they doing in the picture to show dignity and equality?</a:t>
            </a:r>
          </a:p>
          <a:p>
            <a:pPr marL="0" indent="0">
              <a:buNone/>
            </a:pPr>
            <a:endParaRPr lang="en-GB" sz="2000" dirty="0">
              <a:latin typeface="+mn-lt"/>
            </a:endParaRPr>
          </a:p>
          <a:p>
            <a:pPr marL="0" indent="0">
              <a:buNone/>
            </a:pPr>
            <a:r>
              <a:rPr lang="en-GB" sz="2000" dirty="0">
                <a:latin typeface="+mn-lt"/>
              </a:rPr>
              <a:t>What could be added to the picture?</a:t>
            </a:r>
            <a:endParaRPr lang="en-GB" sz="2000" kern="100" dirty="0">
              <a:solidFill>
                <a:schemeClr val="tx1"/>
              </a:solidFill>
              <a:latin typeface="+mn-lt"/>
              <a:cs typeface="Times New Roman" panose="02020603050405020304" pitchFamily="18" charset="0"/>
            </a:endParaRPr>
          </a:p>
        </p:txBody>
      </p:sp>
      <p:pic>
        <p:nvPicPr>
          <p:cNvPr id="4" name="Picture 3">
            <a:extLst>
              <a:ext uri="{FF2B5EF4-FFF2-40B4-BE49-F238E27FC236}">
                <a16:creationId xmlns:a16="http://schemas.microsoft.com/office/drawing/2014/main" id="{E5C71EC0-B8B6-E115-FC0E-7A7FC7DEDE3F}"/>
              </a:ext>
            </a:extLst>
          </p:cNvPr>
          <p:cNvPicPr>
            <a:picLocks noChangeAspect="1"/>
          </p:cNvPicPr>
          <p:nvPr/>
        </p:nvPicPr>
        <p:blipFill>
          <a:blip r:embed="rId3"/>
          <a:stretch>
            <a:fillRect/>
          </a:stretch>
        </p:blipFill>
        <p:spPr>
          <a:xfrm>
            <a:off x="232438" y="1354689"/>
            <a:ext cx="4861033" cy="2600623"/>
          </a:xfrm>
          <a:prstGeom prst="rect">
            <a:avLst/>
          </a:prstGeom>
          <a:ln>
            <a:solidFill>
              <a:srgbClr val="002060"/>
            </a:solidFill>
          </a:ln>
        </p:spPr>
      </p:pic>
    </p:spTree>
    <p:extLst>
      <p:ext uri="{BB962C8B-B14F-4D97-AF65-F5344CB8AC3E}">
        <p14:creationId xmlns:p14="http://schemas.microsoft.com/office/powerpoint/2010/main" val="1402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01E29-C407-8CC4-3088-E933D4FBC4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0D9AF9A-9C96-AAD7-9F0E-B7FDDC977CB8}"/>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62199C-9E8C-5B58-44F5-EDB45F37E5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8</a:t>
            </a:fld>
            <a:endParaRPr lang="en-US" dirty="0"/>
          </a:p>
        </p:txBody>
      </p:sp>
      <p:sp>
        <p:nvSpPr>
          <p:cNvPr id="5" name="TextBox 4">
            <a:extLst>
              <a:ext uri="{FF2B5EF4-FFF2-40B4-BE49-F238E27FC236}">
                <a16:creationId xmlns:a16="http://schemas.microsoft.com/office/drawing/2014/main" id="{BCE2762E-2FC1-9F4F-B5AC-147677840FB2}"/>
              </a:ext>
            </a:extLst>
          </p:cNvPr>
          <p:cNvSpPr txBox="1"/>
          <p:nvPr/>
        </p:nvSpPr>
        <p:spPr>
          <a:xfrm>
            <a:off x="191386" y="750302"/>
            <a:ext cx="3753293" cy="4031873"/>
          </a:xfrm>
          <a:prstGeom prst="rect">
            <a:avLst/>
          </a:prstGeom>
          <a:noFill/>
        </p:spPr>
        <p:txBody>
          <a:bodyPr wrap="square" rtlCol="0">
            <a:spAutoFit/>
          </a:bodyPr>
          <a:lstStyle/>
          <a:p>
            <a:pPr fontAlgn="base"/>
            <a:r>
              <a:rPr lang="en-US" sz="2200" b="1" kern="100" dirty="0">
                <a:solidFill>
                  <a:srgbClr val="A5C400"/>
                </a:solidFill>
                <a:latin typeface="+mn-lt"/>
                <a:ea typeface="Aptos" panose="020B0004020202020204" pitchFamily="34" charset="0"/>
                <a:cs typeface="Times New Roman" panose="02020603050405020304" pitchFamily="18" charset="0"/>
              </a:rPr>
              <a:t>Laudato Si’</a:t>
            </a:r>
          </a:p>
          <a:p>
            <a:pPr fontAlgn="base"/>
            <a:r>
              <a:rPr lang="en-US" dirty="0">
                <a:latin typeface="+mn-lt"/>
              </a:rPr>
              <a:t>In Laudato Si’, Pope Francis tells us to look after the created world and not damage it.</a:t>
            </a:r>
            <a:br>
              <a:rPr lang="en-US" dirty="0">
                <a:latin typeface="+mn-lt"/>
              </a:rPr>
            </a:br>
            <a:br>
              <a:rPr lang="en-US" dirty="0">
                <a:latin typeface="+mn-lt"/>
              </a:rPr>
            </a:br>
            <a:r>
              <a:rPr lang="en-US" dirty="0">
                <a:latin typeface="+mn-lt"/>
              </a:rPr>
              <a:t>How might people damage the world and their relationships with God and others?</a:t>
            </a:r>
            <a:br>
              <a:rPr lang="en-US" dirty="0">
                <a:latin typeface="+mn-lt"/>
              </a:rPr>
            </a:br>
            <a:br>
              <a:rPr lang="en-US" dirty="0">
                <a:latin typeface="+mn-lt"/>
              </a:rPr>
            </a:br>
            <a:r>
              <a:rPr lang="en-US" dirty="0">
                <a:latin typeface="+mn-lt"/>
              </a:rPr>
              <a:t>What could be added to the picture to show the damage we have done to the earth?</a:t>
            </a:r>
            <a:endParaRPr lang="en-GB" dirty="0">
              <a:latin typeface="+mn-lt"/>
            </a:endParaRPr>
          </a:p>
          <a:p>
            <a:pPr marL="342900" lvl="0" indent="-342900" fontAlgn="base">
              <a:buFont typeface="+mj-lt"/>
              <a:buAutoNum type="arabicParenR"/>
            </a:pPr>
            <a:endParaRPr lang="en-GB" kern="100" dirty="0">
              <a:solidFill>
                <a:schemeClr val="tx1"/>
              </a:solidFill>
              <a:latin typeface="Montserrat" panose="00000500000000000000" pitchFamily="2" charset="0"/>
              <a:cs typeface="Times New Roman" panose="02020603050405020304" pitchFamily="18" charset="0"/>
            </a:endParaRPr>
          </a:p>
          <a:p>
            <a:pPr algn="l"/>
            <a:endParaRPr lang="en-GB" kern="100" dirty="0">
              <a:solidFill>
                <a:schemeClr val="tx1"/>
              </a:solidFill>
              <a:latin typeface="Montserrat" panose="00000500000000000000"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ED69CCFE-87B1-D075-AD3F-A95C7033AFBA}"/>
              </a:ext>
            </a:extLst>
          </p:cNvPr>
          <p:cNvPicPr>
            <a:picLocks noChangeAspect="1"/>
          </p:cNvPicPr>
          <p:nvPr/>
        </p:nvPicPr>
        <p:blipFill>
          <a:blip r:embed="rId3"/>
          <a:stretch>
            <a:fillRect/>
          </a:stretch>
        </p:blipFill>
        <p:spPr>
          <a:xfrm>
            <a:off x="3944679" y="1069279"/>
            <a:ext cx="4921858" cy="3477842"/>
          </a:xfrm>
          <a:prstGeom prst="rect">
            <a:avLst/>
          </a:prstGeom>
          <a:ln>
            <a:solidFill>
              <a:srgbClr val="002060"/>
            </a:solidFill>
          </a:ln>
        </p:spPr>
      </p:pic>
    </p:spTree>
    <p:extLst>
      <p:ext uri="{BB962C8B-B14F-4D97-AF65-F5344CB8AC3E}">
        <p14:creationId xmlns:p14="http://schemas.microsoft.com/office/powerpoint/2010/main" val="152107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53B2-F0B3-D62B-E79F-6AB787D94F2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E5B02F1-97C8-A513-98CB-666F94DCBF1C}"/>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C9C15A64-EC62-B151-F223-FDAD1414FEFD}"/>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9</a:t>
            </a:fld>
            <a:endParaRPr lang="en-US" dirty="0"/>
          </a:p>
        </p:txBody>
      </p:sp>
      <p:sp>
        <p:nvSpPr>
          <p:cNvPr id="5" name="TextBox 4">
            <a:extLst>
              <a:ext uri="{FF2B5EF4-FFF2-40B4-BE49-F238E27FC236}">
                <a16:creationId xmlns:a16="http://schemas.microsoft.com/office/drawing/2014/main" id="{E543637D-4E1A-1721-6E7B-A32A6DF2A2C1}"/>
              </a:ext>
            </a:extLst>
          </p:cNvPr>
          <p:cNvSpPr txBox="1"/>
          <p:nvPr/>
        </p:nvSpPr>
        <p:spPr>
          <a:xfrm>
            <a:off x="0" y="3272942"/>
            <a:ext cx="9144000" cy="2062103"/>
          </a:xfrm>
          <a:prstGeom prst="rect">
            <a:avLst/>
          </a:prstGeom>
          <a:noFill/>
        </p:spPr>
        <p:txBody>
          <a:bodyPr wrap="square" rtlCol="0">
            <a:spAutoFit/>
          </a:bodyPr>
          <a:lstStyle/>
          <a:p>
            <a:pPr marL="0" indent="0" algn="ctr">
              <a:buNone/>
            </a:pPr>
            <a:r>
              <a:rPr lang="en-GB" sz="3000" b="1" kern="100" dirty="0">
                <a:solidFill>
                  <a:srgbClr val="A5C400"/>
                </a:solidFill>
                <a:latin typeface="+mn-lt"/>
                <a:ea typeface="Aptos" panose="020B0004020202020204" pitchFamily="34" charset="0"/>
                <a:cs typeface="Times New Roman" panose="02020603050405020304" pitchFamily="18" charset="0"/>
              </a:rPr>
              <a:t>Stewardship</a:t>
            </a:r>
          </a:p>
          <a:p>
            <a:pPr marL="0" indent="0" algn="ctr">
              <a:buNone/>
            </a:pPr>
            <a:r>
              <a:rPr lang="en-GB" sz="2200" dirty="0">
                <a:latin typeface="+mn-lt"/>
              </a:rPr>
              <a:t>How are the people in the picture being good stewards?</a:t>
            </a:r>
          </a:p>
          <a:p>
            <a:pPr algn="ctr"/>
            <a:r>
              <a:rPr lang="en-GB" sz="2200" dirty="0">
                <a:latin typeface="+mn-lt"/>
              </a:rPr>
              <a:t>How could YOU be a good steward?</a:t>
            </a:r>
          </a:p>
          <a:p>
            <a:pPr algn="ctr"/>
            <a:endParaRPr lang="en-GB"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endParaRPr>
          </a:p>
          <a:p>
            <a:pPr marL="342900" lvl="0" indent="-342900" fontAlgn="base">
              <a:buFont typeface="+mj-lt"/>
              <a:buAutoNum type="arabicParenR"/>
            </a:pPr>
            <a:endParaRPr lang="en-GB" kern="100" dirty="0">
              <a:solidFill>
                <a:schemeClr val="tx1"/>
              </a:solidFill>
              <a:latin typeface="Montserrat" panose="00000500000000000000" pitchFamily="2" charset="0"/>
              <a:cs typeface="Times New Roman" panose="02020603050405020304" pitchFamily="18" charset="0"/>
            </a:endParaRPr>
          </a:p>
          <a:p>
            <a:pPr algn="l"/>
            <a:endParaRPr lang="en-GB" kern="100" dirty="0">
              <a:solidFill>
                <a:schemeClr val="tx1"/>
              </a:solidFill>
              <a:latin typeface="Montserrat" panose="000005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9833E8D1-876B-760F-B4BB-DB8BEED323FE}"/>
              </a:ext>
            </a:extLst>
          </p:cNvPr>
          <p:cNvPicPr>
            <a:picLocks noChangeAspect="1"/>
          </p:cNvPicPr>
          <p:nvPr/>
        </p:nvPicPr>
        <p:blipFill>
          <a:blip r:embed="rId3"/>
          <a:stretch>
            <a:fillRect/>
          </a:stretch>
        </p:blipFill>
        <p:spPr>
          <a:xfrm>
            <a:off x="1699992" y="755197"/>
            <a:ext cx="5744016" cy="2423387"/>
          </a:xfrm>
          <a:prstGeom prst="rect">
            <a:avLst/>
          </a:prstGeom>
          <a:ln>
            <a:solidFill>
              <a:srgbClr val="002060"/>
            </a:solidFill>
          </a:ln>
        </p:spPr>
      </p:pic>
    </p:spTree>
    <p:extLst>
      <p:ext uri="{BB962C8B-B14F-4D97-AF65-F5344CB8AC3E}">
        <p14:creationId xmlns:p14="http://schemas.microsoft.com/office/powerpoint/2010/main" val="35341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75" ma:contentTypeDescription="Create a new document." ma:contentTypeScope="" ma:versionID="214064d68ec888ad6ef0e141b61340bd">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9e146d007034eed51d305ae273a6ea6b"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format="Dropdown" ma:internalName="Document_x0020_type">
      <xsd:simpleType>
        <xsd:restriction base="dms:Choice">
          <xsd:enumeration value="Logos"/>
          <xsd:enumeration value="Policy"/>
          <xsd:enumeration value="Templates"/>
          <xsd:enumeration value="Training"/>
          <xsd:enumeration value="Guidelines"/>
        </xsd:restriction>
      </xsd:simpleType>
    </xsd:element>
    <xsd:element name="type_x0020_of_x0020_logo" ma:index="17" nillable="true" ma:displayName="type of logo or template" ma:format="Dropdown" ma:internalName="type_x0020_of_x0020_logo">
      <xsd:simpleType>
        <xsd:restriction base="dms:Choice">
          <xsd:enumeration value="jpeg"/>
          <xsd:enumeration value="png"/>
          <xsd:enumeration value="eps"/>
          <xsd:enumeration value="pdf vector"/>
          <xsd:enumeration value="guidelines"/>
          <xsd:enumeration value="PPT templates"/>
          <xsd:enumeration value="Word templates"/>
          <xsd:enumeration value="tif"/>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90841315-1a7e-4a5b-a576-d9c66ec88916" xsi:nil="true"/>
    <type_x0020_of_x0020_logo xmlns="90841315-1a7e-4a5b-a576-d9c66ec88916" xsi:nil="true"/>
    <_dlc_DocId xmlns="04672002-f21f-4240-adfb-f0b653fb6fb5">SZUU6KYVHK2A-965008382-234</_dlc_DocId>
    <_dlc_DocIdUrl xmlns="04672002-f21f-4240-adfb-f0b653fb6fb5">
      <Url>https://cafod365.sharepoint.com/sites/int/CreativeContent/_layouts/15/DocIdRedir.aspx?ID=SZUU6KYVHK2A-965008382-234</Url>
      <Description>SZUU6KYVHK2A-965008382-234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A4729AB-9B2A-4504-A273-E6170BBAD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880FD4-C537-4FE3-BF29-620D65E12577}">
  <ds:schemaRefs>
    <ds:schemaRef ds:uri="http://purl.org/dc/terms/"/>
    <ds:schemaRef ds:uri="00e50e80-58b4-4d16-bf00-896561ced75b"/>
    <ds:schemaRef ds:uri="http://schemas.microsoft.com/office/2006/documentManagement/types"/>
    <ds:schemaRef ds:uri="http://schemas.microsoft.com/office/2006/metadata/properties"/>
    <ds:schemaRef ds:uri="90841315-1a7e-4a5b-a576-d9c66ec88916"/>
    <ds:schemaRef ds:uri="http://purl.org/dc/elements/1.1/"/>
    <ds:schemaRef ds:uri="http://schemas.openxmlformats.org/package/2006/metadata/core-properties"/>
    <ds:schemaRef ds:uri="http://schemas.microsoft.com/office/infopath/2007/PartnerControls"/>
    <ds:schemaRef ds:uri="04672002-f21f-4240-adfb-f0b653fb6fb5"/>
    <ds:schemaRef ds:uri="http://www.w3.org/XML/1998/namespace"/>
    <ds:schemaRef ds:uri="http://purl.org/dc/dcmitype/"/>
  </ds:schemaRefs>
</ds:datastoreItem>
</file>

<file path=customXml/itemProps3.xml><?xml version="1.0" encoding="utf-8"?>
<ds:datastoreItem xmlns:ds="http://schemas.openxmlformats.org/officeDocument/2006/customXml" ds:itemID="{558CADD5-7CDB-4674-A12B-6A140624B8F7}">
  <ds:schemaRefs>
    <ds:schemaRef ds:uri="http://schemas.microsoft.com/sharepoint/v3/contenttype/forms"/>
  </ds:schemaRefs>
</ds:datastoreItem>
</file>

<file path=customXml/itemProps4.xml><?xml version="1.0" encoding="utf-8"?>
<ds:datastoreItem xmlns:ds="http://schemas.openxmlformats.org/officeDocument/2006/customXml" ds:itemID="{ACDDB819-B1C6-44E0-A4E7-79EC63B129E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11440</TotalTime>
  <Words>1619</Words>
  <Application>Microsoft Office PowerPoint</Application>
  <PresentationFormat>On-screen Show (16:9)</PresentationFormat>
  <Paragraphs>170</Paragraphs>
  <Slides>12</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Aptos</vt:lpstr>
      <vt:lpstr>Montserrat Light</vt:lpstr>
      <vt:lpstr>Arial</vt:lpstr>
      <vt:lpstr>Montserrat ExtraBold</vt:lpstr>
      <vt:lpstr>Times New Roman</vt:lpstr>
      <vt:lpstr>Century Gothic</vt:lpstr>
      <vt:lpstr>Montserrat </vt:lpstr>
      <vt:lpstr>Arial Black</vt:lpstr>
      <vt:lpstr>Montserrat</vt:lpstr>
      <vt:lpstr>Symbol</vt:lpstr>
      <vt:lpstr>Office Theme</vt:lpstr>
      <vt:lpstr>Deeper header for cover slides</vt:lpstr>
      <vt:lpstr>Year 6 RED poster activities </vt:lpstr>
      <vt:lpstr>Year 5   Year 6</vt:lpstr>
      <vt:lpstr>God’s gifts</vt:lpstr>
      <vt:lpstr>  “God blessed them. And God said to them, “Be fruitful and multiply and fill the earth and subdue it and have dominion over the fish of the sea and over the birds of the heavens and over every living thing that moves on the earth.”…. And it was so. And God saw everything that he had made, and behold, it was very good.   Genesis 1: 28-31  </vt:lpstr>
      <vt:lpstr>God’s world</vt:lpstr>
      <vt:lpstr>God’s world</vt:lpstr>
      <vt:lpstr>God’s world</vt:lpstr>
      <vt:lpstr>God’s world</vt:lpstr>
      <vt:lpstr>God’s world</vt:lpstr>
      <vt:lpstr>God’s world</vt:lpstr>
      <vt:lpstr>Let us pray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22</cp:revision>
  <dcterms:created xsi:type="dcterms:W3CDTF">2025-02-19T13:24:09Z</dcterms:created>
  <dcterms:modified xsi:type="dcterms:W3CDTF">2025-06-03T11:11:55Z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0x01010022C27DB9812F1F4CB90A5C444ACA77F1</vt:lpwstr>
  </property>
  <property fmtid="{D5CDD505-2E9C-101B-9397-08002B2CF9AE}" pid="7" name="_dlc_DocIdItemGuid">
    <vt:lpwstr>a2bc387f-4a1d-4640-9571-1c7cbfe248fe</vt:lpwstr>
  </property>
</Properties>
</file>