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96" r:id="rId3"/>
    <p:sldId id="291" r:id="rId4"/>
    <p:sldId id="269" r:id="rId5"/>
    <p:sldId id="290" r:id="rId6"/>
    <p:sldId id="292" r:id="rId7"/>
    <p:sldId id="288" r:id="rId8"/>
    <p:sldId id="261" r:id="rId9"/>
    <p:sldId id="266" r:id="rId10"/>
    <p:sldId id="287" r:id="rId11"/>
    <p:sldId id="293" r:id="rId12"/>
    <p:sldId id="274" r:id="rId13"/>
    <p:sldId id="273" r:id="rId14"/>
    <p:sldId id="262" r:id="rId15"/>
    <p:sldId id="279" r:id="rId16"/>
    <p:sldId id="286" r:id="rId17"/>
    <p:sldId id="294" r:id="rId18"/>
    <p:sldId id="272" r:id="rId19"/>
    <p:sldId id="281" r:id="rId20"/>
    <p:sldId id="284" r:id="rId21"/>
    <p:sldId id="276" r:id="rId22"/>
    <p:sldId id="268" r:id="rId23"/>
    <p:sldId id="285" r:id="rId24"/>
    <p:sldId id="280" r:id="rId25"/>
    <p:sldId id="283" r:id="rId26"/>
    <p:sldId id="295"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7">
          <p15:clr>
            <a:srgbClr val="A4A3A4"/>
          </p15:clr>
        </p15:guide>
        <p15:guide id="2" pos="4176">
          <p15:clr>
            <a:srgbClr val="A4A3A4"/>
          </p15:clr>
        </p15:guide>
        <p15:guide id="3" orient="horz" pos="3271">
          <p15:clr>
            <a:srgbClr val="A4A3A4"/>
          </p15:clr>
        </p15:guide>
        <p15:guide id="4" pos="41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Pater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345"/>
    <a:srgbClr val="67030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p:restoredTop sz="96357" autoAdjust="0"/>
  </p:normalViewPr>
  <p:slideViewPr>
    <p:cSldViewPr snapToGrid="0" snapToObjects="1">
      <p:cViewPr varScale="1">
        <p:scale>
          <a:sx n="67" d="100"/>
          <a:sy n="67" d="100"/>
        </p:scale>
        <p:origin x="756" y="60"/>
      </p:cViewPr>
      <p:guideLst>
        <p:guide orient="horz" pos="597"/>
        <p:guide pos="4176"/>
        <p:guide orient="horz" pos="3271"/>
        <p:guide pos="419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panose="020B0604020202020204" pitchFamily="34" charset="0"/>
              </a:defRPr>
            </a:lvl1pPr>
          </a:lstStyle>
          <a:p>
            <a:fld id="{CA8C6803-B4B2-324C-97BE-E576DAA55360}" type="datetimeFigureOut">
              <a:rPr lang="en-US" smtClean="0"/>
              <a:pPr/>
              <a:t>5/7/2021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EF52D5A-4C2A-5841-9F2A-298F92019EEF}" type="slidenum">
              <a:rPr lang="en-US" smtClean="0"/>
              <a:pPr/>
              <a:t>‹#›</a:t>
            </a:fld>
            <a:endParaRPr lang="en-US" dirty="0"/>
          </a:p>
        </p:txBody>
      </p:sp>
    </p:spTree>
    <p:extLst>
      <p:ext uri="{BB962C8B-B14F-4D97-AF65-F5344CB8AC3E}">
        <p14:creationId xmlns:p14="http://schemas.microsoft.com/office/powerpoint/2010/main" val="531663592"/>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panose="020B0604020202020204" pitchFamily="34" charset="0"/>
        <a:ea typeface="+mn-ea"/>
        <a:cs typeface="+mn-cs"/>
      </a:defRPr>
    </a:lvl1pPr>
    <a:lvl2pPr marL="457200" algn="l" defTabSz="457200" rtl="0" eaLnBrk="1" latinLnBrk="0" hangingPunct="1">
      <a:defRPr sz="1200" b="0" i="0" kern="1200">
        <a:solidFill>
          <a:schemeClr val="tx1"/>
        </a:solidFill>
        <a:latin typeface="Arial" panose="020B0604020202020204" pitchFamily="34" charset="0"/>
        <a:ea typeface="+mn-ea"/>
        <a:cs typeface="+mn-cs"/>
      </a:defRPr>
    </a:lvl2pPr>
    <a:lvl3pPr marL="914400" algn="l" defTabSz="457200" rtl="0" eaLnBrk="1" latinLnBrk="0" hangingPunct="1">
      <a:defRPr sz="1200" b="0" i="0" kern="1200">
        <a:solidFill>
          <a:schemeClr val="tx1"/>
        </a:solidFill>
        <a:latin typeface="Arial" panose="020B0604020202020204" pitchFamily="34" charset="0"/>
        <a:ea typeface="+mn-ea"/>
        <a:cs typeface="+mn-cs"/>
      </a:defRPr>
    </a:lvl3pPr>
    <a:lvl4pPr marL="1371600" algn="l" defTabSz="457200" rtl="0" eaLnBrk="1" latinLnBrk="0" hangingPunct="1">
      <a:defRPr sz="1200" b="0" i="0" kern="1200">
        <a:solidFill>
          <a:schemeClr val="tx1"/>
        </a:solidFill>
        <a:latin typeface="Arial" panose="020B0604020202020204" pitchFamily="34" charset="0"/>
        <a:ea typeface="+mn-ea"/>
        <a:cs typeface="+mn-cs"/>
      </a:defRPr>
    </a:lvl4pPr>
    <a:lvl5pPr marL="1828800" algn="l" defTabSz="457200" rtl="0" eaLnBrk="1" latinLnBrk="0" hangingPunct="1">
      <a:defRPr sz="1200" b="0" i="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52D5A-4C2A-5841-9F2A-298F92019EEF}" type="slidenum">
              <a:rPr lang="en-US" smtClean="0"/>
              <a:t>4</a:t>
            </a:fld>
            <a:endParaRPr lang="en-US"/>
          </a:p>
        </p:txBody>
      </p:sp>
    </p:spTree>
    <p:extLst>
      <p:ext uri="{BB962C8B-B14F-4D97-AF65-F5344CB8AC3E}">
        <p14:creationId xmlns:p14="http://schemas.microsoft.com/office/powerpoint/2010/main" val="238561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52D5A-4C2A-5841-9F2A-298F92019EEF}" type="slidenum">
              <a:rPr lang="en-US" smtClean="0"/>
              <a:t>6</a:t>
            </a:fld>
            <a:endParaRPr lang="en-US"/>
          </a:p>
        </p:txBody>
      </p:sp>
    </p:spTree>
    <p:extLst>
      <p:ext uri="{BB962C8B-B14F-4D97-AF65-F5344CB8AC3E}">
        <p14:creationId xmlns:p14="http://schemas.microsoft.com/office/powerpoint/2010/main" val="168060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98C95-AA68-874A-8247-4FC7B8814C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FEA55653-84BC-8046-91F7-1F4AEE54A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EC69F780-A4BE-4442-B640-E7C2A4873E3B}"/>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5" name="Footer Placeholder 4">
            <a:extLst>
              <a:ext uri="{FF2B5EF4-FFF2-40B4-BE49-F238E27FC236}">
                <a16:creationId xmlns:a16="http://schemas.microsoft.com/office/drawing/2014/main" xmlns="" id="{702F2134-EC1C-3446-A618-D01907A88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A44CDC-5050-BA4A-AB62-1C2918C516B0}"/>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41921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6328D-B7D1-8548-92ED-B43ABCF55B4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A2A1A904-2A42-BC49-99C3-BF9750BAF09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8F77FA6-2DE3-DD4D-AE49-B383C84AE5D1}"/>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5" name="Footer Placeholder 4">
            <a:extLst>
              <a:ext uri="{FF2B5EF4-FFF2-40B4-BE49-F238E27FC236}">
                <a16:creationId xmlns:a16="http://schemas.microsoft.com/office/drawing/2014/main" xmlns="" id="{90188BCF-7654-3D42-ADD5-DB5DC524D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34F7A4-8A58-3C46-9B2C-59F0D844314A}"/>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257572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34F78DA-903A-2847-A7FF-FB86F874CB3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81FA10B3-8CB0-4045-845F-7FB8B809DE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A6FCF7D-3E6F-DD49-BECB-C2DDBC590E4C}"/>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5" name="Footer Placeholder 4">
            <a:extLst>
              <a:ext uri="{FF2B5EF4-FFF2-40B4-BE49-F238E27FC236}">
                <a16:creationId xmlns:a16="http://schemas.microsoft.com/office/drawing/2014/main" xmlns="" id="{569EA7FF-1C94-0D4F-9768-E1C4CD5E0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A4A238-3CD6-B94B-A9FE-EFFBF44AD8BE}"/>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234366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71053-874C-3B47-95B3-1F94D86E110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C3284592-48E9-5C43-9D95-7B02A7822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310DC073-BA70-944F-A5D2-FA715B16155F}"/>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5" name="Footer Placeholder 4">
            <a:extLst>
              <a:ext uri="{FF2B5EF4-FFF2-40B4-BE49-F238E27FC236}">
                <a16:creationId xmlns:a16="http://schemas.microsoft.com/office/drawing/2014/main" xmlns="" id="{F81AC25B-EA38-3246-A7F5-353D3576B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5D7536-81B7-D94B-A96F-DE50AF0943A3}"/>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181381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E11EB-5EFC-C145-B52C-860AA243AFF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FEA57E87-4DC9-6C44-B0AD-598A2C524B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5BD05B7-C36C-A248-BA6D-E6F2E10E373C}"/>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5" name="Footer Placeholder 4">
            <a:extLst>
              <a:ext uri="{FF2B5EF4-FFF2-40B4-BE49-F238E27FC236}">
                <a16:creationId xmlns:a16="http://schemas.microsoft.com/office/drawing/2014/main" xmlns="" id="{9FE07398-420F-5544-A904-E03994C7E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631BF6-8B37-4740-A1A1-FF2C91194654}"/>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402187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82DED5-822A-AD4E-9A3E-509D32DCC1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6DE5CDD-85FE-784C-AEA0-7240E09AFDA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804858F4-6F95-904E-A4B4-8DEF1257CE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8544026E-50C5-5045-9D31-364159DF4FA9}"/>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6" name="Footer Placeholder 5">
            <a:extLst>
              <a:ext uri="{FF2B5EF4-FFF2-40B4-BE49-F238E27FC236}">
                <a16:creationId xmlns:a16="http://schemas.microsoft.com/office/drawing/2014/main" xmlns="" id="{5895871A-F751-FB40-8ECA-13529030E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8EE401-B8B2-634E-8AED-D539EC84CA6D}"/>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282204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E7DEF4-0F03-A848-A928-92BCA77EC56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AE9055D-AB0A-1441-AA3C-F776FEEF9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D0C04C8-C33A-944E-AACC-6AC640D94E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C8FCE432-C64B-DB45-B1D5-A1E0D1C28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8C3FDE6-F868-4346-9AC3-E0F257AA3A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FE404AA4-E081-AD4A-946F-E54F32CD844E}"/>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8" name="Footer Placeholder 7">
            <a:extLst>
              <a:ext uri="{FF2B5EF4-FFF2-40B4-BE49-F238E27FC236}">
                <a16:creationId xmlns:a16="http://schemas.microsoft.com/office/drawing/2014/main" xmlns="" id="{17EE8EBD-40C1-214B-97EA-100F96E7D0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02125FC-BE1F-CE4D-ACAB-10E031D4CD27}"/>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3559146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FDE20-DF35-AD4A-A261-96C0A07CD8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C2D2EB35-4015-B645-A53F-EC22690EF82F}"/>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4" name="Footer Placeholder 3">
            <a:extLst>
              <a:ext uri="{FF2B5EF4-FFF2-40B4-BE49-F238E27FC236}">
                <a16:creationId xmlns:a16="http://schemas.microsoft.com/office/drawing/2014/main" xmlns="" id="{474AD5D9-9AA7-6E4D-A43E-6DBB7641C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A56BFD-A653-6A44-8338-F86BE875DB66}"/>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367987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241963-593B-6849-A33D-456155261DD4}"/>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3" name="Footer Placeholder 2">
            <a:extLst>
              <a:ext uri="{FF2B5EF4-FFF2-40B4-BE49-F238E27FC236}">
                <a16:creationId xmlns:a16="http://schemas.microsoft.com/office/drawing/2014/main" xmlns="" id="{29C59050-0A61-D549-9AC7-B78CEE253A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DC73ECF-841C-5644-8C21-B10E41F2BE54}"/>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299665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19303-38C5-1545-B5A4-63E8AAB930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DE20F5E-35D3-FC49-9620-7D8681B1D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5990482D-E4CE-FA47-AC16-82384BFD8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E742E0CC-C670-0F46-84BA-2E8CE0D96E32}"/>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6" name="Footer Placeholder 5">
            <a:extLst>
              <a:ext uri="{FF2B5EF4-FFF2-40B4-BE49-F238E27FC236}">
                <a16:creationId xmlns:a16="http://schemas.microsoft.com/office/drawing/2014/main" xmlns="" id="{7591E00A-AD7A-7F4E-8405-047179E82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32DDBF-5438-9E48-860F-2F9B8E089825}"/>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268448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2081A7-188A-CE46-A0D0-4B3591ABA9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6CEF5D24-A104-1D4F-9C9C-4956192A5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AA8518D-EE2A-2B45-89E2-004C60213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F9AF5897-CA6D-694A-9357-1DF7E2AC4D75}"/>
              </a:ext>
            </a:extLst>
          </p:cNvPr>
          <p:cNvSpPr>
            <a:spLocks noGrp="1"/>
          </p:cNvSpPr>
          <p:nvPr>
            <p:ph type="dt" sz="half" idx="10"/>
          </p:nvPr>
        </p:nvSpPr>
        <p:spPr/>
        <p:txBody>
          <a:bodyPr/>
          <a:lstStyle/>
          <a:p>
            <a:fld id="{879E46DB-8C64-1748-9567-9BD2BAB67AF5}" type="datetimeFigureOut">
              <a:rPr lang="en-US" smtClean="0"/>
              <a:t>5/7/2021</a:t>
            </a:fld>
            <a:endParaRPr lang="en-US"/>
          </a:p>
        </p:txBody>
      </p:sp>
      <p:sp>
        <p:nvSpPr>
          <p:cNvPr id="6" name="Footer Placeholder 5">
            <a:extLst>
              <a:ext uri="{FF2B5EF4-FFF2-40B4-BE49-F238E27FC236}">
                <a16:creationId xmlns:a16="http://schemas.microsoft.com/office/drawing/2014/main" xmlns="" id="{75E0687D-EFF9-5144-8993-EFEA48270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65908D8-B577-5740-88F4-F669C24CA914}"/>
              </a:ext>
            </a:extLst>
          </p:cNvPr>
          <p:cNvSpPr>
            <a:spLocks noGrp="1"/>
          </p:cNvSpPr>
          <p:nvPr>
            <p:ph type="sldNum" sz="quarter" idx="12"/>
          </p:nvPr>
        </p:nvSpPr>
        <p:spPr/>
        <p:txBody>
          <a:bodyPr/>
          <a:lstStyle/>
          <a:p>
            <a:fld id="{84DDB7F7-0199-7744-A4BE-EF600EEA5553}" type="slidenum">
              <a:rPr lang="en-US" smtClean="0"/>
              <a:t>‹#›</a:t>
            </a:fld>
            <a:endParaRPr lang="en-US"/>
          </a:p>
        </p:txBody>
      </p:sp>
    </p:spTree>
    <p:extLst>
      <p:ext uri="{BB962C8B-B14F-4D97-AF65-F5344CB8AC3E}">
        <p14:creationId xmlns:p14="http://schemas.microsoft.com/office/powerpoint/2010/main" val="390787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C5B79A6-E21A-4C4A-865B-77EF39F8D9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9B55F59-888D-F84C-8E2F-5C42F4010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223B3CF4-9F78-E14B-8164-A958BE9CE1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879E46DB-8C64-1748-9567-9BD2BAB67AF5}" type="datetimeFigureOut">
              <a:rPr lang="en-US" smtClean="0"/>
              <a:pPr/>
              <a:t>5/7/2021</a:t>
            </a:fld>
            <a:endParaRPr lang="en-US" dirty="0"/>
          </a:p>
        </p:txBody>
      </p:sp>
      <p:sp>
        <p:nvSpPr>
          <p:cNvPr id="5" name="Footer Placeholder 4">
            <a:extLst>
              <a:ext uri="{FF2B5EF4-FFF2-40B4-BE49-F238E27FC236}">
                <a16:creationId xmlns:a16="http://schemas.microsoft.com/office/drawing/2014/main" xmlns="" id="{4ED8A716-2433-D247-AE3A-42C036F33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xmlns="" id="{97FF626B-C8FC-F047-9CD9-5B69276EC5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84DDB7F7-0199-7744-A4BE-EF600EEA5553}" type="slidenum">
              <a:rPr lang="en-US" smtClean="0"/>
              <a:pPr/>
              <a:t>‹#›</a:t>
            </a:fld>
            <a:endParaRPr lang="en-US" dirty="0"/>
          </a:p>
        </p:txBody>
      </p:sp>
    </p:spTree>
    <p:extLst>
      <p:ext uri="{BB962C8B-B14F-4D97-AF65-F5344CB8AC3E}">
        <p14:creationId xmlns:p14="http://schemas.microsoft.com/office/powerpoint/2010/main" val="103684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xmlns="" id="{386B837B-564A-FA45-9309-30D058D0E5B3}"/>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C3A27DE4-0F8A-904B-8B0C-BFFD1BA324F0}"/>
              </a:ext>
            </a:extLst>
          </p:cNvPr>
          <p:cNvSpPr txBox="1"/>
          <p:nvPr/>
        </p:nvSpPr>
        <p:spPr>
          <a:xfrm>
            <a:off x="0" y="3099443"/>
            <a:ext cx="12192000"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The Holy Land</a:t>
            </a:r>
          </a:p>
        </p:txBody>
      </p:sp>
      <p:cxnSp>
        <p:nvCxnSpPr>
          <p:cNvPr id="8" name="Straight Connector 7">
            <a:extLst>
              <a:ext uri="{FF2B5EF4-FFF2-40B4-BE49-F238E27FC236}">
                <a16:creationId xmlns:a16="http://schemas.microsoft.com/office/drawing/2014/main" xmlns="" id="{685AA31E-8E91-F145-9145-C0AE0E343F52}"/>
              </a:ext>
            </a:extLst>
          </p:cNvPr>
          <p:cNvCxnSpPr>
            <a:cxnSpLocks/>
          </p:cNvCxnSpPr>
          <p:nvPr/>
        </p:nvCxnSpPr>
        <p:spPr>
          <a:xfrm>
            <a:off x="4141076" y="3090041"/>
            <a:ext cx="397291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44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6"/>
                                        </p:tgtEl>
                                        <p:attrNameLst>
                                          <p:attrName>style.visibility</p:attrName>
                                        </p:attrNameLst>
                                      </p:cBhvr>
                                      <p:to>
                                        <p:strVal val="visible"/>
                                      </p:to>
                                    </p:set>
                                  </p:childTnLst>
                                </p:cTn>
                              </p:par>
                              <p:par>
                                <p:cTn id="7" presetID="16" presetClass="entr" presetSubtype="37"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arn(outVertical)">
                                      <p:cBhvr>
                                        <p:cTn id="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ign on a wall&#10;&#10;Description automatically generated with low confidence">
            <a:extLst>
              <a:ext uri="{FF2B5EF4-FFF2-40B4-BE49-F238E27FC236}">
                <a16:creationId xmlns:a16="http://schemas.microsoft.com/office/drawing/2014/main" xmlns="" id="{A92C398E-2411-D742-B685-DA25B9DC291F}"/>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xmlns="" id="{496F28B5-5F4E-EB4E-8252-9559CADAFEB1}"/>
              </a:ext>
            </a:extLst>
          </p:cNvPr>
          <p:cNvSpPr txBox="1"/>
          <p:nvPr/>
        </p:nvSpPr>
        <p:spPr>
          <a:xfrm>
            <a:off x="6488020" y="5020442"/>
            <a:ext cx="5589680" cy="837540"/>
          </a:xfrm>
          <a:prstGeom prst="rect">
            <a:avLst/>
          </a:prstGeom>
          <a:solidFill>
            <a:schemeClr val="bg1">
              <a:alpha val="40000"/>
            </a:schemeClr>
          </a:solidFill>
          <a:effectLst>
            <a:softEdge rad="63500"/>
          </a:effectLst>
        </p:spPr>
        <p:txBody>
          <a:bodyPr wrap="square" lIns="144000" tIns="140400" bIns="140400" rtlCol="0">
            <a:spAutoFit/>
          </a:bodyPr>
          <a:lstStyle/>
          <a:p>
            <a:r>
              <a:rPr lang="en-US" b="1" dirty="0">
                <a:latin typeface="Arial" panose="020B0604020202020204" pitchFamily="34" charset="0"/>
                <a:cs typeface="Arial" panose="020B0604020202020204" pitchFamily="34" charset="0"/>
              </a:rPr>
              <a:t>Q: </a:t>
            </a:r>
            <a:r>
              <a:rPr lang="en-GB" b="1" dirty="0">
                <a:latin typeface="Arial" panose="020B0604020202020204" pitchFamily="34" charset="0"/>
                <a:cs typeface="Arial" panose="020B0604020202020204" pitchFamily="34" charset="0"/>
              </a:rPr>
              <a:t>Give an example of how this right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is denied to people living in the Holy Land today.</a:t>
            </a:r>
            <a:endParaRPr lang="en-GB" i="1" dirty="0">
              <a:solidFill>
                <a:srgbClr val="6703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54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dark, night, night sky&#10;&#10;Description automatically generated">
            <a:extLst>
              <a:ext uri="{FF2B5EF4-FFF2-40B4-BE49-F238E27FC236}">
                <a16:creationId xmlns:a16="http://schemas.microsoft.com/office/drawing/2014/main" xmlns="" id="{0E03D89F-E6B9-7E4E-883A-11C93E216F3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7700" y="208756"/>
            <a:ext cx="10515600" cy="1325563"/>
          </a:xfrm>
        </p:spPr>
        <p:txBody>
          <a:bodyPr>
            <a:normAutofit/>
          </a:bodyPr>
          <a:lstStyle/>
          <a:p>
            <a:r>
              <a:rPr lang="en-US" sz="2400" b="1" dirty="0">
                <a:solidFill>
                  <a:schemeClr val="bg1"/>
                </a:solidFill>
                <a:latin typeface="Montserrat" pitchFamily="2" charset="77"/>
              </a:rPr>
              <a:t>PREPARATION FOR VIDEO 2</a:t>
            </a:r>
          </a:p>
        </p:txBody>
      </p:sp>
      <p:sp>
        <p:nvSpPr>
          <p:cNvPr id="3" name="Content Placeholder 2"/>
          <p:cNvSpPr>
            <a:spLocks noGrp="1"/>
          </p:cNvSpPr>
          <p:nvPr>
            <p:ph idx="1"/>
          </p:nvPr>
        </p:nvSpPr>
        <p:spPr>
          <a:xfrm>
            <a:off x="660400" y="1558926"/>
            <a:ext cx="10515600" cy="2267404"/>
          </a:xfrm>
        </p:spPr>
        <p:txBody>
          <a:bodyPr/>
          <a:lstStyle/>
          <a:p>
            <a:pPr marL="0" indent="0">
              <a:buNone/>
            </a:pPr>
            <a:r>
              <a:rPr lang="en-US" sz="1800" dirty="0">
                <a:solidFill>
                  <a:schemeClr val="bg1"/>
                </a:solidFill>
                <a:cs typeface="Arial" panose="020B0604020202020204" pitchFamily="34" charset="0"/>
              </a:rPr>
              <a:t>Split into two groups:</a:t>
            </a:r>
          </a:p>
          <a:p>
            <a:pPr marL="0" indent="0">
              <a:buSzPct val="90000"/>
              <a:buNone/>
            </a:pPr>
            <a:endParaRPr lang="en-US" sz="1800" dirty="0">
              <a:solidFill>
                <a:schemeClr val="bg1"/>
              </a:solidFill>
              <a:cs typeface="Arial" panose="020B0604020202020204" pitchFamily="34" charset="0"/>
            </a:endParaRPr>
          </a:p>
          <a:p>
            <a:pPr>
              <a:buSzPct val="90000"/>
              <a:buFont typeface="Wingdings" charset="2"/>
              <a:buChar char="v"/>
            </a:pPr>
            <a:r>
              <a:rPr lang="en-US" sz="1800" dirty="0">
                <a:solidFill>
                  <a:schemeClr val="bg1"/>
                </a:solidFill>
                <a:cs typeface="Arial" panose="020B0604020202020204" pitchFamily="34" charset="0"/>
              </a:rPr>
              <a:t> One group will be Elias and explain why he wants to leave.</a:t>
            </a:r>
          </a:p>
          <a:p>
            <a:pPr>
              <a:buSzPct val="90000"/>
              <a:buFont typeface="Wingdings" charset="2"/>
              <a:buChar char="v"/>
            </a:pPr>
            <a:r>
              <a:rPr lang="en-US" sz="1800" dirty="0">
                <a:solidFill>
                  <a:schemeClr val="bg1"/>
                </a:solidFill>
                <a:cs typeface="Arial" panose="020B0604020202020204" pitchFamily="34" charset="0"/>
              </a:rPr>
              <a:t> One group will be Amal and explain why she wants to stay.</a:t>
            </a:r>
          </a:p>
        </p:txBody>
      </p:sp>
      <p:pic>
        <p:nvPicPr>
          <p:cNvPr id="6" name="Picture 5" descr="A person and person walking down a sidewalk&#10;&#10;Description automatically generated with low confidence">
            <a:extLst>
              <a:ext uri="{FF2B5EF4-FFF2-40B4-BE49-F238E27FC236}">
                <a16:creationId xmlns:a16="http://schemas.microsoft.com/office/drawing/2014/main" xmlns="" id="{F0485566-1ED3-6E48-A57F-DED8C3114E1D}"/>
              </a:ext>
            </a:extLst>
          </p:cNvPr>
          <p:cNvPicPr>
            <a:picLocks noChangeAspect="1"/>
          </p:cNvPicPr>
          <p:nvPr/>
        </p:nvPicPr>
        <p:blipFill>
          <a:blip r:embed="rId3"/>
          <a:stretch>
            <a:fillRect/>
          </a:stretch>
        </p:blipFill>
        <p:spPr>
          <a:xfrm>
            <a:off x="923413" y="4545426"/>
            <a:ext cx="2032000" cy="1143000"/>
          </a:xfrm>
          <a:prstGeom prst="rect">
            <a:avLst/>
          </a:prstGeom>
        </p:spPr>
      </p:pic>
      <p:sp>
        <p:nvSpPr>
          <p:cNvPr id="8" name="Rectangle 7">
            <a:extLst>
              <a:ext uri="{FF2B5EF4-FFF2-40B4-BE49-F238E27FC236}">
                <a16:creationId xmlns:a16="http://schemas.microsoft.com/office/drawing/2014/main" xmlns="" id="{CB35140D-281F-2842-845E-F6D0034E7C5E}"/>
              </a:ext>
            </a:extLst>
          </p:cNvPr>
          <p:cNvSpPr/>
          <p:nvPr/>
        </p:nvSpPr>
        <p:spPr>
          <a:xfrm>
            <a:off x="838200" y="5688426"/>
            <a:ext cx="7164642"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Watch Video 2 </a:t>
            </a:r>
            <a:r>
              <a:rPr lang="mr-IN" dirty="0">
                <a:solidFill>
                  <a:schemeClr val="bg1"/>
                </a:solidFill>
                <a:latin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 Elias and Amal: in the occupied Palestinian territory</a:t>
            </a:r>
          </a:p>
        </p:txBody>
      </p:sp>
    </p:spTree>
    <p:extLst>
      <p:ext uri="{BB962C8B-B14F-4D97-AF65-F5344CB8AC3E}">
        <p14:creationId xmlns:p14="http://schemas.microsoft.com/office/powerpoint/2010/main" val="2338566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41D6F-D892-6543-8049-6DCDA5102DE3}"/>
              </a:ext>
            </a:extLst>
          </p:cNvPr>
          <p:cNvSpPr>
            <a:spLocks noGrp="1"/>
          </p:cNvSpPr>
          <p:nvPr>
            <p:ph type="title"/>
          </p:nvPr>
        </p:nvSpPr>
        <p:spPr/>
        <p:txBody>
          <a:bodyPr/>
          <a:lstStyle/>
          <a:p>
            <a:endParaRPr lang="en-US"/>
          </a:p>
        </p:txBody>
      </p:sp>
      <p:grpSp>
        <p:nvGrpSpPr>
          <p:cNvPr id="10" name="Group 9"/>
          <p:cNvGrpSpPr/>
          <p:nvPr/>
        </p:nvGrpSpPr>
        <p:grpSpPr>
          <a:xfrm>
            <a:off x="570140" y="2218672"/>
            <a:ext cx="5884992" cy="2930350"/>
            <a:chOff x="570140" y="1919852"/>
            <a:chExt cx="5884992" cy="2930350"/>
          </a:xfrm>
        </p:grpSpPr>
        <p:sp>
          <p:nvSpPr>
            <p:cNvPr id="3" name="TextBox 2"/>
            <p:cNvSpPr txBox="1"/>
            <p:nvPr/>
          </p:nvSpPr>
          <p:spPr>
            <a:xfrm rot="19526398">
              <a:off x="3112817" y="1919852"/>
              <a:ext cx="1890889" cy="461665"/>
            </a:xfrm>
            <a:prstGeom prst="rect">
              <a:avLst/>
            </a:prstGeom>
            <a:noFill/>
          </p:spPr>
          <p:txBody>
            <a:bodyPr wrap="square" rtlCol="0">
              <a:spAutoFit/>
            </a:bodyPr>
            <a:lstStyle/>
            <a:p>
              <a:r>
                <a:rPr lang="en-GB" sz="2400" dirty="0">
                  <a:solidFill>
                    <a:schemeClr val="bg1"/>
                  </a:solidFill>
                  <a:latin typeface="Montserrat" pitchFamily="2" charset="77"/>
                </a:rPr>
                <a:t>CHRISTIAN</a:t>
              </a:r>
              <a:endParaRPr lang="en-US" sz="2400" dirty="0">
                <a:latin typeface="Arial" panose="020B0604020202020204" pitchFamily="34" charset="0"/>
              </a:endParaRPr>
            </a:p>
          </p:txBody>
        </p:sp>
        <p:sp>
          <p:nvSpPr>
            <p:cNvPr id="4" name="TextBox 3"/>
            <p:cNvSpPr txBox="1"/>
            <p:nvPr/>
          </p:nvSpPr>
          <p:spPr>
            <a:xfrm rot="20716270">
              <a:off x="4051910" y="2815833"/>
              <a:ext cx="2403222" cy="461665"/>
            </a:xfrm>
            <a:prstGeom prst="rect">
              <a:avLst/>
            </a:prstGeom>
            <a:noFill/>
          </p:spPr>
          <p:txBody>
            <a:bodyPr wrap="none" rtlCol="0">
              <a:spAutoFit/>
            </a:bodyPr>
            <a:lstStyle/>
            <a:p>
              <a:r>
                <a:rPr lang="en-GB" sz="2400" dirty="0">
                  <a:solidFill>
                    <a:schemeClr val="bg1"/>
                  </a:solidFill>
                  <a:latin typeface="Montserrat" pitchFamily="2" charset="77"/>
                </a:rPr>
                <a:t>FRUSTRATION</a:t>
              </a:r>
              <a:endParaRPr lang="en-US" sz="2400" dirty="0">
                <a:latin typeface="Arial" panose="020B0604020202020204" pitchFamily="34" charset="0"/>
              </a:endParaRPr>
            </a:p>
          </p:txBody>
        </p:sp>
        <p:sp>
          <p:nvSpPr>
            <p:cNvPr id="5" name="TextBox 4"/>
            <p:cNvSpPr txBox="1"/>
            <p:nvPr/>
          </p:nvSpPr>
          <p:spPr>
            <a:xfrm>
              <a:off x="2659945" y="3214372"/>
              <a:ext cx="1756833" cy="830997"/>
            </a:xfrm>
            <a:prstGeom prst="rect">
              <a:avLst/>
            </a:prstGeom>
            <a:noFill/>
          </p:spPr>
          <p:txBody>
            <a:bodyPr wrap="square" rtlCol="0">
              <a:spAutoFit/>
            </a:bodyPr>
            <a:lstStyle/>
            <a:p>
              <a:r>
                <a:rPr lang="en-GB" sz="2400" dirty="0">
                  <a:solidFill>
                    <a:schemeClr val="bg1"/>
                  </a:solidFill>
                  <a:latin typeface="Montserrat" pitchFamily="2" charset="77"/>
                </a:rPr>
                <a:t>HUMAN RIGHTS</a:t>
              </a:r>
              <a:endParaRPr lang="en-US" sz="2400" dirty="0">
                <a:latin typeface="Arial" panose="020B0604020202020204" pitchFamily="34" charset="0"/>
              </a:endParaRPr>
            </a:p>
          </p:txBody>
        </p:sp>
        <p:sp>
          <p:nvSpPr>
            <p:cNvPr id="6" name="Rectangle 5"/>
            <p:cNvSpPr/>
            <p:nvPr/>
          </p:nvSpPr>
          <p:spPr>
            <a:xfrm rot="20511484">
              <a:off x="644284" y="4310228"/>
              <a:ext cx="1774945" cy="461665"/>
            </a:xfrm>
            <a:prstGeom prst="rect">
              <a:avLst/>
            </a:prstGeom>
          </p:spPr>
          <p:txBody>
            <a:bodyPr wrap="none">
              <a:spAutoFit/>
            </a:bodyPr>
            <a:lstStyle/>
            <a:p>
              <a:r>
                <a:rPr lang="en-GB" sz="2400" dirty="0">
                  <a:solidFill>
                    <a:schemeClr val="bg1"/>
                  </a:solidFill>
                  <a:latin typeface="Montserrat" pitchFamily="2" charset="77"/>
                </a:rPr>
                <a:t>INJUSTICE</a:t>
              </a:r>
              <a:endParaRPr lang="en-US" sz="2400" dirty="0">
                <a:latin typeface="Arial" panose="020B0604020202020204" pitchFamily="34" charset="0"/>
              </a:endParaRPr>
            </a:p>
          </p:txBody>
        </p:sp>
        <p:sp>
          <p:nvSpPr>
            <p:cNvPr id="7" name="Rectangle 6"/>
            <p:cNvSpPr/>
            <p:nvPr/>
          </p:nvSpPr>
          <p:spPr>
            <a:xfrm rot="817860">
              <a:off x="4078132" y="4388537"/>
              <a:ext cx="1457450" cy="461665"/>
            </a:xfrm>
            <a:prstGeom prst="rect">
              <a:avLst/>
            </a:prstGeom>
          </p:spPr>
          <p:txBody>
            <a:bodyPr wrap="none">
              <a:spAutoFit/>
            </a:bodyPr>
            <a:lstStyle/>
            <a:p>
              <a:r>
                <a:rPr lang="en-GB" sz="2400" dirty="0">
                  <a:solidFill>
                    <a:schemeClr val="bg1"/>
                  </a:solidFill>
                  <a:latin typeface="Montserrat" pitchFamily="2" charset="77"/>
                </a:rPr>
                <a:t>DIGNITY</a:t>
              </a:r>
              <a:endParaRPr lang="en-US" sz="2400" dirty="0">
                <a:latin typeface="Arial" panose="020B0604020202020204" pitchFamily="34" charset="0"/>
              </a:endParaRPr>
            </a:p>
          </p:txBody>
        </p:sp>
        <p:sp>
          <p:nvSpPr>
            <p:cNvPr id="8" name="Rectangle 7"/>
            <p:cNvSpPr/>
            <p:nvPr/>
          </p:nvSpPr>
          <p:spPr>
            <a:xfrm rot="837323">
              <a:off x="570140" y="2507775"/>
              <a:ext cx="2255746" cy="461665"/>
            </a:xfrm>
            <a:prstGeom prst="rect">
              <a:avLst/>
            </a:prstGeom>
          </p:spPr>
          <p:txBody>
            <a:bodyPr wrap="none">
              <a:spAutoFit/>
            </a:bodyPr>
            <a:lstStyle/>
            <a:p>
              <a:r>
                <a:rPr lang="en-GB" sz="2400" dirty="0">
                  <a:solidFill>
                    <a:schemeClr val="bg1"/>
                  </a:solidFill>
                  <a:latin typeface="Montserrat" pitchFamily="2" charset="77"/>
                </a:rPr>
                <a:t>PALESTINIAN</a:t>
              </a:r>
              <a:endParaRPr lang="en-US" sz="2400" dirty="0">
                <a:latin typeface="Arial" panose="020B0604020202020204" pitchFamily="34" charset="0"/>
              </a:endParaRPr>
            </a:p>
          </p:txBody>
        </p:sp>
      </p:grpSp>
      <p:pic>
        <p:nvPicPr>
          <p:cNvPr id="15" name="Content Placeholder 14" descr="A picture containing text, person, outdoor, shirt&#10;&#10;Description automatically generated">
            <a:extLst>
              <a:ext uri="{FF2B5EF4-FFF2-40B4-BE49-F238E27FC236}">
                <a16:creationId xmlns:a16="http://schemas.microsoft.com/office/drawing/2014/main" xmlns="" id="{33DCF8E0-2ABF-EE45-9609-B3CE51E35930}"/>
              </a:ext>
            </a:extLst>
          </p:cNvPr>
          <p:cNvPicPr>
            <a:picLocks noGrp="1" noChangeAspect="1"/>
          </p:cNvPicPr>
          <p:nvPr>
            <p:ph idx="1"/>
          </p:nvPr>
        </p:nvPicPr>
        <p:blipFill>
          <a:blip r:embed="rId2"/>
          <a:stretch>
            <a:fillRect/>
          </a:stretch>
        </p:blipFill>
        <p:spPr>
          <a:xfrm>
            <a:off x="0" y="-7149"/>
            <a:ext cx="12204709" cy="6865149"/>
          </a:xfrm>
        </p:spPr>
      </p:pic>
      <p:sp>
        <p:nvSpPr>
          <p:cNvPr id="16" name="TextBox 15">
            <a:extLst>
              <a:ext uri="{FF2B5EF4-FFF2-40B4-BE49-F238E27FC236}">
                <a16:creationId xmlns:a16="http://schemas.microsoft.com/office/drawing/2014/main" xmlns="" id="{9EF7116F-0C1F-A242-91AC-F34D0260DCAB}"/>
              </a:ext>
            </a:extLst>
          </p:cNvPr>
          <p:cNvSpPr txBox="1"/>
          <p:nvPr/>
        </p:nvSpPr>
        <p:spPr>
          <a:xfrm>
            <a:off x="616528" y="531254"/>
            <a:ext cx="5832251" cy="584776"/>
          </a:xfrm>
          <a:prstGeom prst="rect">
            <a:avLst/>
          </a:prstGeom>
          <a:noFill/>
        </p:spPr>
        <p:txBody>
          <a:bodyPr wrap="square" rtlCol="0">
            <a:spAutoFit/>
          </a:bodyPr>
          <a:lstStyle/>
          <a:p>
            <a:r>
              <a:rPr lang="en-US" sz="3200" b="1" dirty="0">
                <a:solidFill>
                  <a:srgbClr val="FFFFFF"/>
                </a:solidFill>
                <a:latin typeface="Arial" panose="020B0604020202020204" pitchFamily="34" charset="0"/>
                <a:cs typeface="Arial" panose="020B0604020202020204" pitchFamily="34" charset="0"/>
              </a:rPr>
              <a:t>ELIAS</a:t>
            </a:r>
            <a:r>
              <a:rPr lang="en-US" sz="3200" b="1" dirty="0">
                <a:solidFill>
                  <a:srgbClr val="FFFFFF"/>
                </a:solidFill>
                <a:latin typeface="Montserrat" pitchFamily="2" charset="77"/>
              </a:rPr>
              <a:t> </a:t>
            </a:r>
            <a:endParaRPr lang="en-US" sz="3200" dirty="0">
              <a:solidFill>
                <a:srgbClr val="FFFFFF"/>
              </a:solidFill>
              <a:latin typeface="Montserrat" pitchFamily="2" charset="77"/>
            </a:endParaRPr>
          </a:p>
        </p:txBody>
      </p:sp>
    </p:spTree>
    <p:extLst>
      <p:ext uri="{BB962C8B-B14F-4D97-AF65-F5344CB8AC3E}">
        <p14:creationId xmlns:p14="http://schemas.microsoft.com/office/powerpoint/2010/main" val="17777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person in a blue jacket&#10;&#10;Description automatically generated with medium confidence">
            <a:extLst>
              <a:ext uri="{FF2B5EF4-FFF2-40B4-BE49-F238E27FC236}">
                <a16:creationId xmlns:a16="http://schemas.microsoft.com/office/drawing/2014/main" xmlns="" id="{653BA8E3-2218-D64D-8613-B3A7544ED384}"/>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xmlns="" id="{A0C1FB21-0671-9B43-85BA-5C0139FAF901}"/>
              </a:ext>
            </a:extLst>
          </p:cNvPr>
          <p:cNvSpPr txBox="1"/>
          <p:nvPr/>
        </p:nvSpPr>
        <p:spPr>
          <a:xfrm>
            <a:off x="648650" y="519517"/>
            <a:ext cx="6510414" cy="584776"/>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AMAL</a:t>
            </a:r>
          </a:p>
        </p:txBody>
      </p:sp>
    </p:spTree>
    <p:extLst>
      <p:ext uri="{BB962C8B-B14F-4D97-AF65-F5344CB8AC3E}">
        <p14:creationId xmlns:p14="http://schemas.microsoft.com/office/powerpoint/2010/main" val="3100412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ay&#10;&#10;Description automatically generated">
            <a:extLst>
              <a:ext uri="{FF2B5EF4-FFF2-40B4-BE49-F238E27FC236}">
                <a16:creationId xmlns:a16="http://schemas.microsoft.com/office/drawing/2014/main" xmlns="" id="{3B8C4A31-30ED-1847-AA51-ED201980EA66}"/>
              </a:ext>
            </a:extLst>
          </p:cNvPr>
          <p:cNvPicPr>
            <a:picLocks noChangeAspect="1"/>
          </p:cNvPicPr>
          <p:nvPr/>
        </p:nvPicPr>
        <p:blipFill>
          <a:blip r:embed="rId2"/>
          <a:stretch>
            <a:fillRect/>
          </a:stretch>
        </p:blipFill>
        <p:spPr>
          <a:xfrm>
            <a:off x="0" y="0"/>
            <a:ext cx="12192000" cy="6858000"/>
          </a:xfrm>
          <a:prstGeom prst="rect">
            <a:avLst/>
          </a:prstGeom>
        </p:spPr>
      </p:pic>
      <p:pic>
        <p:nvPicPr>
          <p:cNvPr id="5" name="Content Placeholder 4">
            <a:extLst>
              <a:ext uri="{FF2B5EF4-FFF2-40B4-BE49-F238E27FC236}">
                <a16:creationId xmlns:a16="http://schemas.microsoft.com/office/drawing/2014/main" xmlns="" id="{1F6D5450-700B-BC4B-B6DA-16E363251CBD}"/>
              </a:ext>
            </a:extLst>
          </p:cNvPr>
          <p:cNvPicPr>
            <a:picLocks noGrp="1" noChangeAspect="1"/>
          </p:cNvPicPr>
          <p:nvPr>
            <p:ph idx="1"/>
          </p:nvPr>
        </p:nvPicPr>
        <p:blipFill>
          <a:blip r:embed="rId3"/>
          <a:stretch>
            <a:fillRect/>
          </a:stretch>
        </p:blipFill>
        <p:spPr>
          <a:xfrm>
            <a:off x="0" y="0"/>
            <a:ext cx="12192000" cy="6858000"/>
          </a:xfrm>
        </p:spPr>
      </p:pic>
      <p:sp>
        <p:nvSpPr>
          <p:cNvPr id="4" name="TextBox 3">
            <a:extLst>
              <a:ext uri="{FF2B5EF4-FFF2-40B4-BE49-F238E27FC236}">
                <a16:creationId xmlns:a16="http://schemas.microsoft.com/office/drawing/2014/main" xmlns="" id="{F71251D5-B433-A443-97A6-C70326EDE9E3}"/>
              </a:ext>
            </a:extLst>
          </p:cNvPr>
          <p:cNvSpPr txBox="1"/>
          <p:nvPr/>
        </p:nvSpPr>
        <p:spPr>
          <a:xfrm>
            <a:off x="641875" y="711458"/>
            <a:ext cx="10180318" cy="3046988"/>
          </a:xfrm>
          <a:prstGeom prst="rect">
            <a:avLst/>
          </a:prstGeom>
          <a:noFill/>
        </p:spPr>
        <p:txBody>
          <a:bodyPr wrap="square" rtlCol="0">
            <a:spAutoFit/>
          </a:bodyPr>
          <a:lstStyle/>
          <a:p>
            <a:r>
              <a:rPr lang="en-US" i="1" dirty="0">
                <a:solidFill>
                  <a:srgbClr val="670305"/>
                </a:solidFill>
                <a:latin typeface="Arial" panose="020B0604020202020204" pitchFamily="34" charset="0"/>
                <a:cs typeface="Arial" panose="020B0604020202020204" pitchFamily="34" charset="0"/>
              </a:rPr>
              <a:t>BACKGROUND TO VIDEO 2 </a:t>
            </a:r>
          </a:p>
          <a:p>
            <a:endParaRPr lang="en-US" sz="2400" b="1" dirty="0">
              <a:solidFill>
                <a:srgbClr val="152345"/>
              </a:solidFill>
              <a:latin typeface="Arial" panose="020B0604020202020204" pitchFamily="34" charset="0"/>
              <a:cs typeface="Arial" panose="020B0604020202020204" pitchFamily="34" charset="0"/>
            </a:endParaRPr>
          </a:p>
          <a:p>
            <a:r>
              <a:rPr lang="en-US" sz="2400" b="1" dirty="0">
                <a:solidFill>
                  <a:srgbClr val="152345"/>
                </a:solidFill>
                <a:latin typeface="Arial" panose="020B0604020202020204" pitchFamily="34" charset="0"/>
                <a:cs typeface="Arial" panose="020B0604020202020204" pitchFamily="34" charset="0"/>
              </a:rPr>
              <a:t>THE SEPARATION BARRIER</a:t>
            </a:r>
          </a:p>
          <a:p>
            <a:endParaRPr lang="en-GB" dirty="0">
              <a:latin typeface="Arial" panose="020B0604020202020204" pitchFamily="34" charset="0"/>
              <a:cs typeface="Arial" panose="020B0604020202020204" pitchFamily="34" charset="0"/>
            </a:endParaRPr>
          </a:p>
          <a:p>
            <a:pPr marL="342900" indent="-342900">
              <a:buFont typeface="Wingdings" charset="2"/>
              <a:buChar char="v"/>
            </a:pPr>
            <a:r>
              <a:rPr lang="en-GB" dirty="0">
                <a:solidFill>
                  <a:srgbClr val="152345"/>
                </a:solidFill>
                <a:latin typeface="Arial" panose="020B0604020202020204" pitchFamily="34" charset="0"/>
                <a:cs typeface="Arial" panose="020B0604020202020204" pitchFamily="34" charset="0"/>
              </a:rPr>
              <a:t>Israelis often call it a </a:t>
            </a:r>
            <a:r>
              <a:rPr lang="en-GB" b="1" dirty="0">
                <a:solidFill>
                  <a:srgbClr val="670305"/>
                </a:solidFill>
                <a:latin typeface="Arial" panose="020B0604020202020204" pitchFamily="34" charset="0"/>
                <a:cs typeface="Arial" panose="020B0604020202020204" pitchFamily="34" charset="0"/>
              </a:rPr>
              <a:t>“security barrier”</a:t>
            </a:r>
            <a:r>
              <a:rPr lang="en-GB" dirty="0">
                <a:solidFill>
                  <a:srgbClr val="152345"/>
                </a:solidFill>
                <a:latin typeface="Arial" panose="020B0604020202020204" pitchFamily="34" charset="0"/>
                <a:cs typeface="Arial" panose="020B0604020202020204" pitchFamily="34" charset="0"/>
              </a:rPr>
              <a:t>: for them it means protection from possible attacks.</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342900" indent="-342900">
              <a:buFont typeface="Wingdings" charset="2"/>
              <a:buChar char="v"/>
            </a:pPr>
            <a:r>
              <a:rPr lang="en-GB" dirty="0">
                <a:solidFill>
                  <a:srgbClr val="152345"/>
                </a:solidFill>
                <a:latin typeface="Arial" panose="020B0604020202020204" pitchFamily="34" charset="0"/>
                <a:cs typeface="Arial" panose="020B0604020202020204" pitchFamily="34" charset="0"/>
              </a:rPr>
              <a:t>Palestinians often call it an </a:t>
            </a:r>
            <a:r>
              <a:rPr lang="en-GB" b="1" dirty="0">
                <a:solidFill>
                  <a:srgbClr val="670305"/>
                </a:solidFill>
                <a:latin typeface="Arial" panose="020B0604020202020204" pitchFamily="34" charset="0"/>
                <a:cs typeface="Arial" panose="020B0604020202020204" pitchFamily="34" charset="0"/>
              </a:rPr>
              <a:t>“apartheid wall”</a:t>
            </a:r>
            <a:r>
              <a:rPr lang="en-GB" dirty="0">
                <a:solidFill>
                  <a:srgbClr val="152345"/>
                </a:solidFill>
                <a:latin typeface="Arial" panose="020B0604020202020204" pitchFamily="34" charset="0"/>
                <a:cs typeface="Arial" panose="020B0604020202020204" pitchFamily="34" charset="0"/>
              </a:rPr>
              <a:t>: for them it means being trapped, and in many cases separated from their own communities.</a:t>
            </a:r>
          </a:p>
          <a:p>
            <a:endParaRPr lang="en-GB" dirty="0">
              <a:latin typeface="Arial" panose="020B0604020202020204" pitchFamily="34" charset="0"/>
              <a:cs typeface="Arial" panose="020B0604020202020204" pitchFamily="34" charset="0"/>
            </a:endParaRPr>
          </a:p>
          <a:p>
            <a:pPr marL="342900" indent="-342900">
              <a:buFont typeface="Wingdings" charset="2"/>
              <a:buChar char="v"/>
            </a:pPr>
            <a:r>
              <a:rPr lang="en-GB" dirty="0">
                <a:solidFill>
                  <a:srgbClr val="152345"/>
                </a:solidFill>
                <a:latin typeface="Arial" panose="020B0604020202020204" pitchFamily="34" charset="0"/>
                <a:cs typeface="Arial" panose="020B0604020202020204" pitchFamily="34" charset="0"/>
              </a:rPr>
              <a:t>11,000* Palestinians are separated by the barrier from the rest of the West Bank.</a:t>
            </a:r>
          </a:p>
        </p:txBody>
      </p:sp>
      <p:sp>
        <p:nvSpPr>
          <p:cNvPr id="3" name="Left-Right Arrow 2"/>
          <p:cNvSpPr/>
          <p:nvPr/>
        </p:nvSpPr>
        <p:spPr>
          <a:xfrm>
            <a:off x="799703" y="4627348"/>
            <a:ext cx="5624772" cy="259436"/>
          </a:xfrm>
          <a:prstGeom prst="lef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extBox 6"/>
          <p:cNvSpPr txBox="1"/>
          <p:nvPr/>
        </p:nvSpPr>
        <p:spPr>
          <a:xfrm>
            <a:off x="2239913" y="4241304"/>
            <a:ext cx="1673129" cy="369332"/>
          </a:xfrm>
          <a:prstGeom prst="rect">
            <a:avLst/>
          </a:prstGeom>
          <a:noFill/>
        </p:spPr>
        <p:txBody>
          <a:bodyPr wrap="none" rtlCol="0">
            <a:spAutoFit/>
          </a:bodyPr>
          <a:lstStyle/>
          <a:p>
            <a:r>
              <a:rPr lang="en-GB" dirty="0">
                <a:solidFill>
                  <a:srgbClr val="670305"/>
                </a:solidFill>
                <a:latin typeface="Montserrat Light" pitchFamily="2" charset="77"/>
              </a:rPr>
              <a:t>442 miles long</a:t>
            </a:r>
          </a:p>
        </p:txBody>
      </p:sp>
      <p:sp>
        <p:nvSpPr>
          <p:cNvPr id="2" name="TextBox 1"/>
          <p:cNvSpPr txBox="1"/>
          <p:nvPr/>
        </p:nvSpPr>
        <p:spPr>
          <a:xfrm>
            <a:off x="9278471" y="6247031"/>
            <a:ext cx="2930239" cy="253916"/>
          </a:xfrm>
          <a:prstGeom prst="rect">
            <a:avLst/>
          </a:prstGeom>
          <a:noFill/>
        </p:spPr>
        <p:txBody>
          <a:bodyPr wrap="square" rtlCol="0">
            <a:spAutoFit/>
          </a:bodyPr>
          <a:lstStyle/>
          <a:p>
            <a:r>
              <a:rPr lang="en-US" sz="1050" dirty="0">
                <a:solidFill>
                  <a:srgbClr val="FFFFFF"/>
                </a:solidFill>
                <a:latin typeface="Montserrat Light" pitchFamily="2" charset="77"/>
              </a:rPr>
              <a:t>*Estimated figure: UN OCHA, Aug 2020</a:t>
            </a:r>
          </a:p>
        </p:txBody>
      </p:sp>
    </p:spTree>
    <p:extLst>
      <p:ext uri="{BB962C8B-B14F-4D97-AF65-F5344CB8AC3E}">
        <p14:creationId xmlns:p14="http://schemas.microsoft.com/office/powerpoint/2010/main" val="349889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52355-B32A-634F-9EFB-1A393EC88DAC}"/>
              </a:ext>
            </a:extLst>
          </p:cNvPr>
          <p:cNvSpPr>
            <a:spLocks noGrp="1"/>
          </p:cNvSpPr>
          <p:nvPr>
            <p:ph type="title"/>
          </p:nvPr>
        </p:nvSpPr>
        <p:spPr/>
        <p:txBody>
          <a:bodyPr/>
          <a:lstStyle/>
          <a:p>
            <a:endParaRPr lang="en-US" dirty="0"/>
          </a:p>
        </p:txBody>
      </p:sp>
      <p:pic>
        <p:nvPicPr>
          <p:cNvPr id="7" name="Content Placeholder 6" descr="A person in a blue dress&#10;&#10;Description automatically generated with low confidence">
            <a:extLst>
              <a:ext uri="{FF2B5EF4-FFF2-40B4-BE49-F238E27FC236}">
                <a16:creationId xmlns:a16="http://schemas.microsoft.com/office/drawing/2014/main" xmlns="" id="{B9F6DF42-369D-3344-A97A-5D6775CF5780}"/>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xmlns="" id="{A0C1FB21-0671-9B43-85BA-5C0139FAF901}"/>
              </a:ext>
            </a:extLst>
          </p:cNvPr>
          <p:cNvSpPr txBox="1"/>
          <p:nvPr/>
        </p:nvSpPr>
        <p:spPr>
          <a:xfrm>
            <a:off x="654627" y="635576"/>
            <a:ext cx="5925022" cy="2677656"/>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AMAL’S QUESTIONS FOR YOU</a:t>
            </a:r>
          </a:p>
          <a:p>
            <a:endParaRPr lang="en-GB" dirty="0">
              <a:solidFill>
                <a:schemeClr val="bg1"/>
              </a:solidFill>
              <a:latin typeface="Arial" panose="020B0604020202020204" pitchFamily="34" charset="0"/>
              <a:cs typeface="Arial" panose="020B0604020202020204" pitchFamily="34" charset="0"/>
            </a:endParaRPr>
          </a:p>
          <a:p>
            <a:pPr marL="285750" indent="-285750">
              <a:buFont typeface="Wingdings" charset="2"/>
              <a:buChar char="v"/>
            </a:pPr>
            <a:r>
              <a:rPr lang="en-GB" b="1" dirty="0">
                <a:solidFill>
                  <a:schemeClr val="bg1"/>
                </a:solidFill>
                <a:latin typeface="Arial" panose="020B0604020202020204" pitchFamily="34" charset="0"/>
                <a:cs typeface="Arial" panose="020B0604020202020204" pitchFamily="34" charset="0"/>
              </a:rPr>
              <a:t>Where do I belong?</a:t>
            </a:r>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pPr marL="285750" indent="-285750">
              <a:buFont typeface="Wingdings" charset="2"/>
              <a:buChar char="v"/>
            </a:pPr>
            <a:r>
              <a:rPr lang="en-GB" b="1" dirty="0">
                <a:solidFill>
                  <a:schemeClr val="bg1"/>
                </a:solidFill>
                <a:latin typeface="Arial" panose="020B0604020202020204" pitchFamily="34" charset="0"/>
                <a:cs typeface="Arial" panose="020B0604020202020204" pitchFamily="34" charset="0"/>
              </a:rPr>
              <a:t>What does home mean to me? </a:t>
            </a:r>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pPr marL="285750" indent="-285750">
              <a:buFont typeface="Wingdings" charset="2"/>
              <a:buChar char="v"/>
            </a:pPr>
            <a:r>
              <a:rPr lang="en-GB" b="1" dirty="0">
                <a:solidFill>
                  <a:schemeClr val="bg1"/>
                </a:solidFill>
                <a:latin typeface="Arial" panose="020B0604020202020204" pitchFamily="34" charset="0"/>
                <a:cs typeface="Arial" panose="020B0604020202020204" pitchFamily="34" charset="0"/>
              </a:rPr>
              <a:t>What do I do if I see injustice around me? </a:t>
            </a:r>
            <a:br>
              <a:rPr lang="en-GB" b="1" dirty="0">
                <a:solidFill>
                  <a:schemeClr val="bg1"/>
                </a:solidFill>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Do I get involved? </a:t>
            </a:r>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748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82993B9-2294-B54A-9B98-5DBF5A58091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96F28B5-5F4E-EB4E-8252-9559CADAFEB1}"/>
              </a:ext>
            </a:extLst>
          </p:cNvPr>
          <p:cNvSpPr txBox="1"/>
          <p:nvPr/>
        </p:nvSpPr>
        <p:spPr>
          <a:xfrm>
            <a:off x="6479648" y="5007503"/>
            <a:ext cx="5712352" cy="837540"/>
          </a:xfrm>
          <a:prstGeom prst="rect">
            <a:avLst/>
          </a:prstGeom>
          <a:solidFill>
            <a:schemeClr val="bg1">
              <a:alpha val="40000"/>
            </a:schemeClr>
          </a:solidFill>
          <a:effectLst>
            <a:softEdge rad="63500"/>
          </a:effectLst>
        </p:spPr>
        <p:txBody>
          <a:bodyPr wrap="square" lIns="144000" tIns="140400" bIns="140400" rtlCol="0">
            <a:spAutoFit/>
          </a:bodyPr>
          <a:lstStyle/>
          <a:p>
            <a:r>
              <a:rPr lang="en-US" b="1" dirty="0">
                <a:latin typeface="Arial" panose="020B0604020202020204" pitchFamily="34" charset="0"/>
                <a:cs typeface="Arial" panose="020B0604020202020204" pitchFamily="34" charset="0"/>
              </a:rPr>
              <a:t>Q: </a:t>
            </a:r>
            <a:r>
              <a:rPr lang="en-GB" b="1" dirty="0">
                <a:latin typeface="Arial" panose="020B0604020202020204" pitchFamily="34" charset="0"/>
                <a:cs typeface="Arial" panose="020B0604020202020204" pitchFamily="34" charset="0"/>
              </a:rPr>
              <a:t>How can we value our own culture while also caring about the rest of our global family?</a:t>
            </a:r>
            <a:endParaRPr lang="en-GB" b="1" i="1" dirty="0">
              <a:solidFill>
                <a:srgbClr val="6703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48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dark, night, night sky&#10;&#10;Description automatically generated">
            <a:extLst>
              <a:ext uri="{FF2B5EF4-FFF2-40B4-BE49-F238E27FC236}">
                <a16:creationId xmlns:a16="http://schemas.microsoft.com/office/drawing/2014/main" xmlns="" id="{21A50439-FE07-6547-832F-263EE27B874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7700" y="212725"/>
            <a:ext cx="10515600" cy="1325563"/>
          </a:xfrm>
        </p:spPr>
        <p:txBody>
          <a:bodyPr>
            <a:normAutofit/>
          </a:bodyPr>
          <a:lstStyle/>
          <a:p>
            <a:r>
              <a:rPr lang="en-US" sz="2400" b="1" dirty="0">
                <a:solidFill>
                  <a:schemeClr val="bg1"/>
                </a:solidFill>
                <a:latin typeface="Montserrat" pitchFamily="2" charset="77"/>
              </a:rPr>
              <a:t>PREPARATION FOR VIDEO 3</a:t>
            </a:r>
          </a:p>
        </p:txBody>
      </p:sp>
      <p:sp>
        <p:nvSpPr>
          <p:cNvPr id="3" name="Content Placeholder 2"/>
          <p:cNvSpPr>
            <a:spLocks noGrp="1"/>
          </p:cNvSpPr>
          <p:nvPr>
            <p:ph idx="1"/>
          </p:nvPr>
        </p:nvSpPr>
        <p:spPr>
          <a:xfrm>
            <a:off x="660400" y="1419225"/>
            <a:ext cx="6451600" cy="2817132"/>
          </a:xfrm>
        </p:spPr>
        <p:txBody>
          <a:bodyPr/>
          <a:lstStyle/>
          <a:p>
            <a:pPr marL="0" indent="0">
              <a:buNone/>
            </a:pPr>
            <a:r>
              <a:rPr lang="en-US" sz="1800" dirty="0">
                <a:solidFill>
                  <a:schemeClr val="bg1"/>
                </a:solidFill>
                <a:cs typeface="Arial" panose="020B0604020202020204" pitchFamily="34" charset="0"/>
              </a:rPr>
              <a:t>Split into two groups:</a:t>
            </a:r>
          </a:p>
          <a:p>
            <a:r>
              <a:rPr lang="en-US" sz="1800" dirty="0">
                <a:solidFill>
                  <a:schemeClr val="bg1"/>
                </a:solidFill>
                <a:cs typeface="Arial" panose="020B0604020202020204" pitchFamily="34" charset="0"/>
              </a:rPr>
              <a:t>One group will be </a:t>
            </a:r>
            <a:r>
              <a:rPr lang="en-US" sz="1800" dirty="0" err="1">
                <a:solidFill>
                  <a:schemeClr val="bg1"/>
                </a:solidFill>
                <a:cs typeface="Arial" panose="020B0604020202020204" pitchFamily="34" charset="0"/>
              </a:rPr>
              <a:t>Maayan</a:t>
            </a:r>
            <a:r>
              <a:rPr lang="en-US" sz="1800" dirty="0">
                <a:solidFill>
                  <a:schemeClr val="bg1"/>
                </a:solidFill>
                <a:cs typeface="Arial" panose="020B0604020202020204" pitchFamily="34" charset="0"/>
              </a:rPr>
              <a:t>.</a:t>
            </a:r>
          </a:p>
          <a:p>
            <a:r>
              <a:rPr lang="en-US" sz="1800" dirty="0">
                <a:solidFill>
                  <a:schemeClr val="bg1"/>
                </a:solidFill>
                <a:cs typeface="Arial" panose="020B0604020202020204" pitchFamily="34" charset="0"/>
              </a:rPr>
              <a:t>One group will be </a:t>
            </a:r>
            <a:r>
              <a:rPr lang="en-US" sz="1800" dirty="0" err="1">
                <a:solidFill>
                  <a:schemeClr val="bg1"/>
                </a:solidFill>
                <a:cs typeface="Arial" panose="020B0604020202020204" pitchFamily="34" charset="0"/>
              </a:rPr>
              <a:t>Hiba</a:t>
            </a:r>
            <a:r>
              <a:rPr lang="en-US" sz="1800" dirty="0">
                <a:solidFill>
                  <a:schemeClr val="bg1"/>
                </a:solidFill>
                <a:cs typeface="Arial" panose="020B0604020202020204" pitchFamily="34" charset="0"/>
              </a:rPr>
              <a:t>.</a:t>
            </a:r>
            <a:br>
              <a:rPr lang="en-US" sz="1800" dirty="0">
                <a:solidFill>
                  <a:schemeClr val="bg1"/>
                </a:solidFill>
                <a:cs typeface="Arial" panose="020B0604020202020204" pitchFamily="34" charset="0"/>
              </a:rPr>
            </a:br>
            <a:endParaRPr lang="en-US" sz="1800" dirty="0">
              <a:solidFill>
                <a:schemeClr val="bg1"/>
              </a:solidFill>
              <a:cs typeface="Arial" panose="020B0604020202020204" pitchFamily="34" charset="0"/>
            </a:endParaRPr>
          </a:p>
          <a:p>
            <a:pPr marL="0" indent="0">
              <a:buNone/>
            </a:pPr>
            <a:r>
              <a:rPr lang="en-US" sz="1800" dirty="0">
                <a:solidFill>
                  <a:schemeClr val="bg1"/>
                </a:solidFill>
                <a:cs typeface="Arial" panose="020B0604020202020204" pitchFamily="34" charset="0"/>
              </a:rPr>
              <a:t>You will pair with someone from the other group to discuss what might affect the two girls’ view of each other.</a:t>
            </a:r>
          </a:p>
        </p:txBody>
      </p:sp>
      <p:pic>
        <p:nvPicPr>
          <p:cNvPr id="6" name="Picture 5" descr="A picture containing person&#10;&#10;Description automatically generated">
            <a:extLst>
              <a:ext uri="{FF2B5EF4-FFF2-40B4-BE49-F238E27FC236}">
                <a16:creationId xmlns:a16="http://schemas.microsoft.com/office/drawing/2014/main" xmlns="" id="{2BD9C046-AFEA-1E41-9527-51029E9B63EA}"/>
              </a:ext>
            </a:extLst>
          </p:cNvPr>
          <p:cNvPicPr>
            <a:picLocks noChangeAspect="1"/>
          </p:cNvPicPr>
          <p:nvPr/>
        </p:nvPicPr>
        <p:blipFill>
          <a:blip r:embed="rId3"/>
          <a:stretch>
            <a:fillRect/>
          </a:stretch>
        </p:blipFill>
        <p:spPr>
          <a:xfrm>
            <a:off x="838200" y="4764086"/>
            <a:ext cx="2032000" cy="1143000"/>
          </a:xfrm>
          <a:prstGeom prst="rect">
            <a:avLst/>
          </a:prstGeom>
        </p:spPr>
      </p:pic>
      <p:sp>
        <p:nvSpPr>
          <p:cNvPr id="7" name="Rectangle 6">
            <a:extLst>
              <a:ext uri="{FF2B5EF4-FFF2-40B4-BE49-F238E27FC236}">
                <a16:creationId xmlns:a16="http://schemas.microsoft.com/office/drawing/2014/main" xmlns="" id="{38779429-FC0B-7D44-9679-1728B2781742}"/>
              </a:ext>
            </a:extLst>
          </p:cNvPr>
          <p:cNvSpPr/>
          <p:nvPr/>
        </p:nvSpPr>
        <p:spPr>
          <a:xfrm>
            <a:off x="758372" y="5907086"/>
            <a:ext cx="5645700" cy="369332"/>
          </a:xfrm>
          <a:prstGeom prst="rect">
            <a:avLst/>
          </a:prstGeom>
        </p:spPr>
        <p:txBody>
          <a:bodyPr wrap="none">
            <a:spAutoFit/>
          </a:bodyPr>
          <a:lstStyle/>
          <a:p>
            <a:r>
              <a:rPr lang="en-US" dirty="0">
                <a:solidFill>
                  <a:schemeClr val="bg1"/>
                </a:solidFill>
                <a:latin typeface="Montserrat" pitchFamily="2" charset="77"/>
              </a:rPr>
              <a:t>Watch Video 3 </a:t>
            </a:r>
            <a:r>
              <a:rPr lang="mr-IN" dirty="0">
                <a:solidFill>
                  <a:schemeClr val="bg1"/>
                </a:solidFill>
                <a:latin typeface="Montserrat" pitchFamily="2" charset="77"/>
              </a:rPr>
              <a:t>–</a:t>
            </a:r>
            <a:r>
              <a:rPr lang="en-US" dirty="0">
                <a:solidFill>
                  <a:schemeClr val="bg1"/>
                </a:solidFill>
                <a:latin typeface="Montserrat" pitchFamily="2" charset="77"/>
              </a:rPr>
              <a:t> </a:t>
            </a:r>
            <a:r>
              <a:rPr lang="en-US" dirty="0" err="1">
                <a:solidFill>
                  <a:schemeClr val="bg1"/>
                </a:solidFill>
                <a:latin typeface="Montserrat" pitchFamily="2" charset="77"/>
              </a:rPr>
              <a:t>Maayan</a:t>
            </a:r>
            <a:r>
              <a:rPr lang="en-US" dirty="0">
                <a:solidFill>
                  <a:schemeClr val="bg1"/>
                </a:solidFill>
                <a:latin typeface="Montserrat" pitchFamily="2" charset="77"/>
              </a:rPr>
              <a:t> and Hiba: the State of Israel</a:t>
            </a:r>
          </a:p>
        </p:txBody>
      </p:sp>
    </p:spTree>
    <p:extLst>
      <p:ext uri="{BB962C8B-B14F-4D97-AF65-F5344CB8AC3E}">
        <p14:creationId xmlns:p14="http://schemas.microsoft.com/office/powerpoint/2010/main" val="3793646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person, night sky&#10;&#10;Description automatically generated">
            <a:extLst>
              <a:ext uri="{FF2B5EF4-FFF2-40B4-BE49-F238E27FC236}">
                <a16:creationId xmlns:a16="http://schemas.microsoft.com/office/drawing/2014/main" xmlns="" id="{87D6E415-E1E6-EA48-AD4A-CD26BD63E888}"/>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30FF832-60AF-9447-8A13-6FE5D3D8572B}"/>
              </a:ext>
            </a:extLst>
          </p:cNvPr>
          <p:cNvSpPr txBox="1"/>
          <p:nvPr/>
        </p:nvSpPr>
        <p:spPr>
          <a:xfrm>
            <a:off x="638297" y="522008"/>
            <a:ext cx="6416663" cy="584776"/>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MAAYAN</a:t>
            </a:r>
          </a:p>
        </p:txBody>
      </p:sp>
    </p:spTree>
    <p:extLst>
      <p:ext uri="{BB962C8B-B14F-4D97-AF65-F5344CB8AC3E}">
        <p14:creationId xmlns:p14="http://schemas.microsoft.com/office/powerpoint/2010/main" val="1803156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taking a selfie&#10;&#10;Description automatically generated with medium confidence">
            <a:extLst>
              <a:ext uri="{FF2B5EF4-FFF2-40B4-BE49-F238E27FC236}">
                <a16:creationId xmlns:a16="http://schemas.microsoft.com/office/drawing/2014/main" xmlns="" id="{01CAA4F0-DFCC-3F4A-9066-005AB0778F0C}"/>
              </a:ext>
            </a:extLst>
          </p:cNvPr>
          <p:cNvPicPr>
            <a:picLocks noGrp="1" noChangeAspect="1"/>
          </p:cNvPicPr>
          <p:nvPr>
            <p:ph idx="1"/>
          </p:nvPr>
        </p:nvPicPr>
        <p:blipFill>
          <a:blip r:embed="rId2"/>
          <a:stretch>
            <a:fillRect/>
          </a:stretch>
        </p:blipFill>
        <p:spPr>
          <a:xfrm>
            <a:off x="0" y="0"/>
            <a:ext cx="12192000" cy="6858000"/>
          </a:xfrm>
        </p:spPr>
      </p:pic>
      <p:sp>
        <p:nvSpPr>
          <p:cNvPr id="4" name="TextBox 3">
            <a:extLst>
              <a:ext uri="{FF2B5EF4-FFF2-40B4-BE49-F238E27FC236}">
                <a16:creationId xmlns:a16="http://schemas.microsoft.com/office/drawing/2014/main" xmlns="" id="{F71251D5-B433-A443-97A6-C70326EDE9E3}"/>
              </a:ext>
            </a:extLst>
          </p:cNvPr>
          <p:cNvSpPr txBox="1"/>
          <p:nvPr/>
        </p:nvSpPr>
        <p:spPr>
          <a:xfrm>
            <a:off x="639961" y="638650"/>
            <a:ext cx="6203100" cy="2677656"/>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MAAYAN: QUESTIONS</a:t>
            </a:r>
          </a:p>
          <a:p>
            <a:endParaRPr lang="en-US" dirty="0">
              <a:solidFill>
                <a:schemeClr val="bg1"/>
              </a:solidFill>
              <a:latin typeface="Arial" panose="020B0604020202020204" pitchFamily="34" charset="0"/>
              <a:cs typeface="Arial" panose="020B0604020202020204" pitchFamily="34" charset="0"/>
            </a:endParaRPr>
          </a:p>
          <a:p>
            <a:pPr marL="285750" indent="-285750">
              <a:buFont typeface="Wingdings" charset="2"/>
              <a:buChar char="v"/>
            </a:pPr>
            <a:r>
              <a:rPr lang="en-GB" dirty="0">
                <a:solidFill>
                  <a:schemeClr val="bg1"/>
                </a:solidFill>
                <a:latin typeface="Arial" panose="020B0604020202020204" pitchFamily="34" charset="0"/>
                <a:cs typeface="Arial" panose="020B0604020202020204" pitchFamily="34" charset="0"/>
              </a:rPr>
              <a:t>How did </a:t>
            </a:r>
            <a:r>
              <a:rPr lang="en-GB" dirty="0" err="1">
                <a:solidFill>
                  <a:schemeClr val="bg1"/>
                </a:solidFill>
                <a:latin typeface="Arial" panose="020B0604020202020204" pitchFamily="34" charset="0"/>
                <a:cs typeface="Arial" panose="020B0604020202020204" pitchFamily="34" charset="0"/>
              </a:rPr>
              <a:t>Maayan</a:t>
            </a:r>
            <a:r>
              <a:rPr lang="en-GB" dirty="0">
                <a:solidFill>
                  <a:schemeClr val="bg1"/>
                </a:solidFill>
                <a:latin typeface="Arial" panose="020B0604020202020204" pitchFamily="34" charset="0"/>
                <a:cs typeface="Arial" panose="020B0604020202020204" pitchFamily="34" charset="0"/>
              </a:rPr>
              <a:t> change when she met Palestinian citizens of Israel for the first time?</a:t>
            </a:r>
            <a:br>
              <a:rPr lang="en-GB" dirty="0">
                <a:solidFill>
                  <a:schemeClr val="bg1"/>
                </a:solidFill>
                <a:latin typeface="Arial" panose="020B0604020202020204" pitchFamily="34" charset="0"/>
                <a:cs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a:p>
            <a:pPr marL="285750" lvl="0" indent="-285750">
              <a:buFont typeface="Wingdings" charset="2"/>
              <a:buChar char="v"/>
            </a:pPr>
            <a:r>
              <a:rPr lang="en-GB" dirty="0">
                <a:solidFill>
                  <a:schemeClr val="bg1"/>
                </a:solidFill>
                <a:latin typeface="Arial" panose="020B0604020202020204" pitchFamily="34" charset="0"/>
                <a:cs typeface="Arial" panose="020B0604020202020204" pitchFamily="34" charset="0"/>
              </a:rPr>
              <a:t>If UK school leavers had to do military service, would you join up or do volunteering instead? Would your choice change if our country were threatened by attack? </a:t>
            </a:r>
          </a:p>
          <a:p>
            <a:pPr lvl="0"/>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773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outdoor, dirty, sign&#10;&#10;Description automatically generated">
            <a:extLst>
              <a:ext uri="{FF2B5EF4-FFF2-40B4-BE49-F238E27FC236}">
                <a16:creationId xmlns:a16="http://schemas.microsoft.com/office/drawing/2014/main" xmlns="" id="{03F1720A-E011-B548-B175-A11C6FA1751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4297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ign on a wall&#10;&#10;Description automatically generated with low confidence">
            <a:extLst>
              <a:ext uri="{FF2B5EF4-FFF2-40B4-BE49-F238E27FC236}">
                <a16:creationId xmlns:a16="http://schemas.microsoft.com/office/drawing/2014/main" xmlns="" id="{478AE015-7581-864F-A61E-507BA038EABF}"/>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96F28B5-5F4E-EB4E-8252-9559CADAFEB1}"/>
              </a:ext>
            </a:extLst>
          </p:cNvPr>
          <p:cNvSpPr txBox="1"/>
          <p:nvPr/>
        </p:nvSpPr>
        <p:spPr>
          <a:xfrm>
            <a:off x="6496582" y="5015492"/>
            <a:ext cx="3809244" cy="837540"/>
          </a:xfrm>
          <a:prstGeom prst="rect">
            <a:avLst/>
          </a:prstGeom>
          <a:solidFill>
            <a:schemeClr val="bg1">
              <a:alpha val="40000"/>
            </a:schemeClr>
          </a:solidFill>
          <a:effectLst>
            <a:softEdge rad="63500"/>
          </a:effectLst>
        </p:spPr>
        <p:txBody>
          <a:bodyPr wrap="square" lIns="144000" tIns="140400" bIns="140400" rtlCol="0">
            <a:spAutoFit/>
          </a:bodyPr>
          <a:lstStyle/>
          <a:p>
            <a:r>
              <a:rPr lang="en-US" b="1" dirty="0">
                <a:latin typeface="Arial" panose="020B0604020202020204" pitchFamily="34" charset="0"/>
                <a:cs typeface="Arial" panose="020B0604020202020204" pitchFamily="34" charset="0"/>
              </a:rPr>
              <a:t>Q: </a:t>
            </a:r>
            <a:r>
              <a:rPr lang="en-GB" b="1" dirty="0">
                <a:latin typeface="Arial" panose="020B0604020202020204" pitchFamily="34" charset="0"/>
                <a:cs typeface="Arial" panose="020B0604020202020204" pitchFamily="34" charset="0"/>
              </a:rPr>
              <a:t>Do you think this is true? </a:t>
            </a:r>
          </a:p>
          <a:p>
            <a:r>
              <a:rPr lang="en-GB" b="1" dirty="0">
                <a:latin typeface="Arial" panose="020B0604020202020204" pitchFamily="34" charset="0"/>
                <a:cs typeface="Arial" panose="020B0604020202020204" pitchFamily="34" charset="0"/>
              </a:rPr>
              <a:t>Give your reasons.</a:t>
            </a:r>
            <a:endParaRPr lang="en-GB" b="1" i="1" dirty="0">
              <a:solidFill>
                <a:srgbClr val="6703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38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in front of a window&#10;&#10;Description automatically generated with medium confidence">
            <a:extLst>
              <a:ext uri="{FF2B5EF4-FFF2-40B4-BE49-F238E27FC236}">
                <a16:creationId xmlns:a16="http://schemas.microsoft.com/office/drawing/2014/main" xmlns="" id="{C7238BF6-EEB6-1449-B6C8-108252F3153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3B8AEC41-AD29-284D-BDD0-AC65BF69307B}"/>
              </a:ext>
            </a:extLst>
          </p:cNvPr>
          <p:cNvSpPr txBox="1"/>
          <p:nvPr/>
        </p:nvSpPr>
        <p:spPr>
          <a:xfrm>
            <a:off x="9646977" y="206864"/>
            <a:ext cx="2148168"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HIBA</a:t>
            </a:r>
          </a:p>
        </p:txBody>
      </p:sp>
    </p:spTree>
    <p:extLst>
      <p:ext uri="{BB962C8B-B14F-4D97-AF65-F5344CB8AC3E}">
        <p14:creationId xmlns:p14="http://schemas.microsoft.com/office/powerpoint/2010/main" val="955905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person&#10;&#10;Description automatically generated">
            <a:extLst>
              <a:ext uri="{FF2B5EF4-FFF2-40B4-BE49-F238E27FC236}">
                <a16:creationId xmlns:a16="http://schemas.microsoft.com/office/drawing/2014/main" xmlns="" id="{5EC85ABA-D9CD-A84B-9278-E6D3E8631156}"/>
              </a:ext>
            </a:extLst>
          </p:cNvPr>
          <p:cNvPicPr>
            <a:picLocks noGrp="1" noChangeAspect="1"/>
          </p:cNvPicPr>
          <p:nvPr>
            <p:ph idx="1"/>
          </p:nvPr>
        </p:nvPicPr>
        <p:blipFill>
          <a:blip r:embed="rId2"/>
          <a:stretch>
            <a:fillRect/>
          </a:stretch>
        </p:blipFill>
        <p:spPr>
          <a:xfrm>
            <a:off x="0" y="0"/>
            <a:ext cx="12192000" cy="6858000"/>
          </a:xfrm>
        </p:spPr>
      </p:pic>
      <p:sp>
        <p:nvSpPr>
          <p:cNvPr id="4" name="Rectangle 3"/>
          <p:cNvSpPr/>
          <p:nvPr/>
        </p:nvSpPr>
        <p:spPr>
          <a:xfrm>
            <a:off x="6919141" y="887189"/>
            <a:ext cx="5056959" cy="3600986"/>
          </a:xfrm>
          <a:prstGeom prst="rect">
            <a:avLst/>
          </a:prstGeom>
        </p:spPr>
        <p:txBody>
          <a:bodyPr wrap="square">
            <a:spAutoFit/>
          </a:bodyPr>
          <a:lstStyle/>
          <a:p>
            <a:r>
              <a:rPr lang="en-US" sz="2400" b="1" dirty="0">
                <a:solidFill>
                  <a:srgbClr val="FFFFFF"/>
                </a:solidFill>
                <a:latin typeface="Arial" panose="020B0604020202020204" pitchFamily="34" charset="0"/>
                <a:cs typeface="Arial" panose="020B0604020202020204" pitchFamily="34" charset="0"/>
              </a:rPr>
              <a:t>HIBA: QUESTIONS</a:t>
            </a:r>
          </a:p>
          <a:p>
            <a:endParaRPr lang="en-US" sz="2400" b="1" dirty="0">
              <a:solidFill>
                <a:srgbClr val="FFFFFF"/>
              </a:solidFill>
              <a:latin typeface="Arial" panose="020B0604020202020204" pitchFamily="34" charset="0"/>
              <a:cs typeface="Arial" panose="020B0604020202020204" pitchFamily="34" charset="0"/>
            </a:endParaRPr>
          </a:p>
          <a:p>
            <a:pPr marL="342900" indent="-342900">
              <a:buFont typeface="Wingdings" charset="2"/>
              <a:buChar char="v"/>
            </a:pPr>
            <a:r>
              <a:rPr lang="en-US" dirty="0" err="1">
                <a:solidFill>
                  <a:srgbClr val="FFFFFF"/>
                </a:solidFill>
                <a:latin typeface="Arial" panose="020B0604020202020204" pitchFamily="34" charset="0"/>
                <a:cs typeface="Arial" panose="020B0604020202020204" pitchFamily="34" charset="0"/>
              </a:rPr>
              <a:t>Hiba</a:t>
            </a:r>
            <a:r>
              <a:rPr lang="en-US" dirty="0">
                <a:solidFill>
                  <a:srgbClr val="FFFFFF"/>
                </a:solidFill>
                <a:latin typeface="Arial" panose="020B0604020202020204" pitchFamily="34" charset="0"/>
                <a:cs typeface="Arial" panose="020B0604020202020204" pitchFamily="34" charset="0"/>
              </a:rPr>
              <a:t> is </a:t>
            </a:r>
            <a:r>
              <a:rPr lang="en-GB" dirty="0">
                <a:solidFill>
                  <a:srgbClr val="FFFFFF"/>
                </a:solidFill>
                <a:latin typeface="Arial" panose="020B0604020202020204" pitchFamily="34" charset="0"/>
                <a:cs typeface="Arial" panose="020B0604020202020204" pitchFamily="34" charset="0"/>
              </a:rPr>
              <a:t>Palestinian by nationality, and Israeli by citizenship. Discuss possible problems of identity this raises.</a:t>
            </a:r>
            <a:br>
              <a:rPr lang="en-GB" dirty="0">
                <a:solidFill>
                  <a:srgbClr val="FFFFFF"/>
                </a:solidFill>
                <a:latin typeface="Arial" panose="020B0604020202020204" pitchFamily="34" charset="0"/>
                <a:cs typeface="Arial" panose="020B0604020202020204" pitchFamily="34" charset="0"/>
              </a:rPr>
            </a:br>
            <a:endParaRPr lang="en-GB" dirty="0">
              <a:solidFill>
                <a:srgbClr val="FFFFFF"/>
              </a:solidFill>
              <a:latin typeface="Arial" panose="020B0604020202020204" pitchFamily="34" charset="0"/>
              <a:cs typeface="Arial" panose="020B0604020202020204" pitchFamily="34" charset="0"/>
            </a:endParaRPr>
          </a:p>
          <a:p>
            <a:pPr marL="342900" indent="-342900">
              <a:buFont typeface="Wingdings" charset="2"/>
              <a:buChar char="v"/>
            </a:pPr>
            <a:r>
              <a:rPr lang="en-GB" dirty="0" err="1">
                <a:solidFill>
                  <a:srgbClr val="FFFFFF"/>
                </a:solidFill>
                <a:latin typeface="Arial" panose="020B0604020202020204" pitchFamily="34" charset="0"/>
                <a:cs typeface="Arial" panose="020B0604020202020204" pitchFamily="34" charset="0"/>
              </a:rPr>
              <a:t>Hiba</a:t>
            </a:r>
            <a:r>
              <a:rPr lang="en-GB" dirty="0">
                <a:solidFill>
                  <a:srgbClr val="FFFFFF"/>
                </a:solidFill>
                <a:latin typeface="Arial" panose="020B0604020202020204" pitchFamily="34" charset="0"/>
                <a:cs typeface="Arial" panose="020B0604020202020204" pitchFamily="34" charset="0"/>
              </a:rPr>
              <a:t> speaks the language of both communities – but is it hard to be a bridge between two cultures?</a:t>
            </a:r>
          </a:p>
          <a:p>
            <a:endParaRPr lang="en-GB" dirty="0">
              <a:solidFill>
                <a:srgbClr val="FFFFFF"/>
              </a:solidFill>
              <a:latin typeface="Arial" panose="020B0604020202020204" pitchFamily="34" charset="0"/>
              <a:cs typeface="Arial" panose="020B0604020202020204" pitchFamily="34" charset="0"/>
            </a:endParaRPr>
          </a:p>
          <a:p>
            <a:pPr marL="342900" indent="-342900">
              <a:buFont typeface="Wingdings" charset="2"/>
              <a:buChar char="v"/>
            </a:pPr>
            <a:r>
              <a:rPr lang="en-US" dirty="0">
                <a:solidFill>
                  <a:srgbClr val="FFFFFF"/>
                </a:solidFill>
                <a:latin typeface="Arial" panose="020B0604020202020204" pitchFamily="34" charset="0"/>
                <a:cs typeface="Arial" panose="020B0604020202020204" pitchFamily="34" charset="0"/>
              </a:rPr>
              <a:t>How can we be a bridge between different cultures and communities?</a:t>
            </a:r>
          </a:p>
        </p:txBody>
      </p:sp>
    </p:spTree>
    <p:extLst>
      <p:ext uri="{BB962C8B-B14F-4D97-AF65-F5344CB8AC3E}">
        <p14:creationId xmlns:p14="http://schemas.microsoft.com/office/powerpoint/2010/main" val="1640490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outdoor, sign, dirty&#10;&#10;Description automatically generated">
            <a:extLst>
              <a:ext uri="{FF2B5EF4-FFF2-40B4-BE49-F238E27FC236}">
                <a16:creationId xmlns:a16="http://schemas.microsoft.com/office/drawing/2014/main" xmlns="" id="{A1172914-37D5-3B43-A9FD-1D77537911A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96F28B5-5F4E-EB4E-8252-9559CADAFEB1}"/>
              </a:ext>
            </a:extLst>
          </p:cNvPr>
          <p:cNvSpPr txBox="1"/>
          <p:nvPr/>
        </p:nvSpPr>
        <p:spPr>
          <a:xfrm>
            <a:off x="6498293" y="5091641"/>
            <a:ext cx="4904813" cy="790283"/>
          </a:xfrm>
          <a:prstGeom prst="rect">
            <a:avLst/>
          </a:prstGeom>
          <a:solidFill>
            <a:schemeClr val="bg1">
              <a:alpha val="40000"/>
            </a:schemeClr>
          </a:solidFill>
          <a:effectLst>
            <a:softEdge rad="63500"/>
          </a:effectLst>
        </p:spPr>
        <p:txBody>
          <a:bodyPr wrap="square" lIns="144000" tIns="93600" bIns="140400" rtlCol="0">
            <a:spAutoFit/>
          </a:bodyPr>
          <a:lstStyle/>
          <a:p>
            <a:r>
              <a:rPr lang="en-US" b="1" dirty="0">
                <a:latin typeface="Arial" panose="020B0604020202020204" pitchFamily="34" charset="0"/>
                <a:cs typeface="Arial" panose="020B0604020202020204" pitchFamily="34" charset="0"/>
              </a:rPr>
              <a:t>Q: </a:t>
            </a:r>
            <a:r>
              <a:rPr lang="en-GB" b="1" dirty="0">
                <a:latin typeface="Arial" panose="020B0604020202020204" pitchFamily="34" charset="0"/>
                <a:cs typeface="Arial" panose="020B0604020202020204" pitchFamily="34" charset="0"/>
              </a:rPr>
              <a:t>What does Pope Francis mean?</a:t>
            </a:r>
          </a:p>
          <a:p>
            <a:r>
              <a:rPr lang="en-GB" b="1" dirty="0">
                <a:latin typeface="Arial" panose="020B0604020202020204" pitchFamily="34" charset="0"/>
                <a:cs typeface="Arial" panose="020B0604020202020204" pitchFamily="34" charset="0"/>
              </a:rPr>
              <a:t>Do you agree? </a:t>
            </a:r>
            <a:endParaRPr lang="en-GB" b="1" i="1" dirty="0">
              <a:solidFill>
                <a:srgbClr val="6703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50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41D6F-D892-6543-8049-6DCDA5102DE3}"/>
              </a:ext>
            </a:extLst>
          </p:cNvPr>
          <p:cNvSpPr>
            <a:spLocks noGrp="1"/>
          </p:cNvSpPr>
          <p:nvPr>
            <p:ph type="title"/>
          </p:nvPr>
        </p:nvSpPr>
        <p:spPr/>
        <p:txBody>
          <a:bodyPr/>
          <a:lstStyle/>
          <a:p>
            <a:endParaRPr lang="en-US"/>
          </a:p>
        </p:txBody>
      </p:sp>
      <p:pic>
        <p:nvPicPr>
          <p:cNvPr id="9" name="Content Placeholder 8" descr="A person leaning against a stone wall&#10;&#10;Description automatically generated with low confidence">
            <a:extLst>
              <a:ext uri="{FF2B5EF4-FFF2-40B4-BE49-F238E27FC236}">
                <a16:creationId xmlns:a16="http://schemas.microsoft.com/office/drawing/2014/main" xmlns="" id="{E2C4702A-1FD9-A344-8599-F4FDAF987F5D}"/>
              </a:ext>
            </a:extLst>
          </p:cNvPr>
          <p:cNvPicPr>
            <a:picLocks noGrp="1" noChangeAspect="1"/>
          </p:cNvPicPr>
          <p:nvPr>
            <p:ph idx="1"/>
          </p:nvPr>
        </p:nvPicPr>
        <p:blipFill>
          <a:blip r:embed="rId2"/>
          <a:stretch>
            <a:fillRect/>
          </a:stretch>
        </p:blipFill>
        <p:spPr>
          <a:xfrm>
            <a:off x="0" y="0"/>
            <a:ext cx="12192000" cy="6858000"/>
          </a:xfrm>
        </p:spPr>
      </p:pic>
      <p:sp>
        <p:nvSpPr>
          <p:cNvPr id="12" name="TextBox 11">
            <a:extLst>
              <a:ext uri="{FF2B5EF4-FFF2-40B4-BE49-F238E27FC236}">
                <a16:creationId xmlns:a16="http://schemas.microsoft.com/office/drawing/2014/main" xmlns="" id="{1E25A371-160D-D74E-827E-107A8D86809B}"/>
              </a:ext>
            </a:extLst>
          </p:cNvPr>
          <p:cNvSpPr txBox="1"/>
          <p:nvPr/>
        </p:nvSpPr>
        <p:spPr>
          <a:xfrm>
            <a:off x="630184" y="642223"/>
            <a:ext cx="6407109" cy="1938992"/>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ELIAS’ QUESTIONS FOR YOU</a:t>
            </a:r>
          </a:p>
          <a:p>
            <a:endParaRPr lang="en-US" sz="2400" b="1" dirty="0">
              <a:solidFill>
                <a:schemeClr val="bg1"/>
              </a:solidFill>
              <a:latin typeface="Arial" panose="020B0604020202020204" pitchFamily="34" charset="0"/>
              <a:cs typeface="Arial" panose="020B0604020202020204" pitchFamily="34" charset="0"/>
            </a:endParaRPr>
          </a:p>
          <a:p>
            <a:pPr marL="285750" indent="-285750">
              <a:buFont typeface="Wingdings" charset="2"/>
              <a:buChar char="v"/>
            </a:pPr>
            <a:r>
              <a:rPr lang="en-US" b="1" dirty="0">
                <a:solidFill>
                  <a:schemeClr val="bg1"/>
                </a:solidFill>
                <a:latin typeface="Arial" panose="020B0604020202020204" pitchFamily="34" charset="0"/>
                <a:cs typeface="Arial" panose="020B0604020202020204" pitchFamily="34" charset="0"/>
              </a:rPr>
              <a:t>Who am I?</a:t>
            </a:r>
          </a:p>
          <a:p>
            <a:endParaRPr lang="en-US" b="1" dirty="0">
              <a:solidFill>
                <a:schemeClr val="bg1"/>
              </a:solidFill>
              <a:latin typeface="Arial" panose="020B0604020202020204" pitchFamily="34" charset="0"/>
              <a:cs typeface="Arial" panose="020B0604020202020204" pitchFamily="34" charset="0"/>
            </a:endParaRPr>
          </a:p>
          <a:p>
            <a:pPr marL="285750" indent="-285750">
              <a:buFont typeface="Wingdings" charset="2"/>
              <a:buChar char="v"/>
            </a:pPr>
            <a:r>
              <a:rPr lang="en-GB" b="1" dirty="0">
                <a:solidFill>
                  <a:schemeClr val="bg1"/>
                </a:solidFill>
                <a:latin typeface="Arial" panose="020B0604020202020204" pitchFamily="34" charset="0"/>
                <a:cs typeface="Arial" panose="020B0604020202020204" pitchFamily="34" charset="0"/>
              </a:rPr>
              <a:t>Is the history of my people important to me today?</a:t>
            </a:r>
          </a:p>
          <a:p>
            <a:endParaRPr lang="en-GB" b="1"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1B6FB4D7-4412-DF48-A8A3-9C4C0D93E6D4}"/>
              </a:ext>
            </a:extLst>
          </p:cNvPr>
          <p:cNvSpPr/>
          <p:nvPr/>
        </p:nvSpPr>
        <p:spPr>
          <a:xfrm>
            <a:off x="630183" y="2751308"/>
            <a:ext cx="6407109" cy="3508653"/>
          </a:xfrm>
          <a:prstGeom prst="rect">
            <a:avLst/>
          </a:prstGeom>
        </p:spPr>
        <p:txBody>
          <a:bodyPr wrap="square">
            <a:spAutoFit/>
          </a:bodyPr>
          <a:lstStyle/>
          <a:p>
            <a:r>
              <a:rPr lang="en-GB" sz="2400" b="1" dirty="0">
                <a:solidFill>
                  <a:schemeClr val="bg1"/>
                </a:solidFill>
                <a:latin typeface="Arial" panose="020B0604020202020204" pitchFamily="34" charset="0"/>
                <a:cs typeface="Arial" panose="020B0604020202020204" pitchFamily="34" charset="0"/>
              </a:rPr>
              <a:t>THOUGHTS TO TAKE AWAY</a:t>
            </a:r>
          </a:p>
          <a:p>
            <a:endParaRPr lang="en-GB" b="1" dirty="0">
              <a:solidFill>
                <a:schemeClr val="bg1"/>
              </a:solidFill>
              <a:latin typeface="Arial" panose="020B0604020202020204" pitchFamily="34" charset="0"/>
              <a:cs typeface="Arial" panose="020B0604020202020204" pitchFamily="34" charset="0"/>
            </a:endParaRPr>
          </a:p>
          <a:p>
            <a:pPr marL="285750" lvl="0" indent="-285750">
              <a:buFont typeface="Wingdings" charset="2"/>
              <a:buChar char="v"/>
            </a:pPr>
            <a:r>
              <a:rPr lang="en-GB" b="1" dirty="0">
                <a:solidFill>
                  <a:schemeClr val="bg1"/>
                </a:solidFill>
                <a:latin typeface="Arial" panose="020B0604020202020204" pitchFamily="34" charset="0"/>
                <a:cs typeface="Arial" panose="020B0604020202020204" pitchFamily="34" charset="0"/>
              </a:rPr>
              <a:t>What has shaped your own perspective </a:t>
            </a:r>
            <a:br>
              <a:rPr lang="en-GB" b="1" dirty="0">
                <a:solidFill>
                  <a:schemeClr val="bg1"/>
                </a:solidFill>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and identity? </a:t>
            </a:r>
          </a:p>
          <a:p>
            <a:pPr marL="285750" lvl="0" indent="-285750">
              <a:buFont typeface="Wingdings" charset="2"/>
              <a:buChar char="v"/>
            </a:pPr>
            <a:endParaRPr lang="en-GB" b="1" dirty="0">
              <a:solidFill>
                <a:schemeClr val="bg1"/>
              </a:solidFill>
              <a:latin typeface="Arial" panose="020B0604020202020204" pitchFamily="34" charset="0"/>
              <a:cs typeface="Arial" panose="020B0604020202020204" pitchFamily="34" charset="0"/>
            </a:endParaRPr>
          </a:p>
          <a:p>
            <a:pPr marL="285750" lvl="0" indent="-285750">
              <a:buFont typeface="Wingdings" charset="2"/>
              <a:buChar char="v"/>
            </a:pPr>
            <a:r>
              <a:rPr lang="en-GB" b="1" dirty="0">
                <a:solidFill>
                  <a:schemeClr val="bg1"/>
                </a:solidFill>
                <a:latin typeface="Arial" panose="020B0604020202020204" pitchFamily="34" charset="0"/>
                <a:cs typeface="Arial" panose="020B0604020202020204" pitchFamily="34" charset="0"/>
              </a:rPr>
              <a:t>What might change your perspective?</a:t>
            </a:r>
          </a:p>
          <a:p>
            <a:pPr marL="285750" lvl="0" indent="-285750">
              <a:buFont typeface="Wingdings" charset="2"/>
              <a:buChar char="v"/>
            </a:pPr>
            <a:endParaRPr lang="en-GB" b="1" dirty="0">
              <a:solidFill>
                <a:schemeClr val="bg1"/>
              </a:solidFill>
              <a:latin typeface="Arial" panose="020B0604020202020204" pitchFamily="34" charset="0"/>
              <a:cs typeface="Arial" panose="020B0604020202020204" pitchFamily="34" charset="0"/>
            </a:endParaRPr>
          </a:p>
          <a:p>
            <a:pPr marL="285750" lvl="0" indent="-285750">
              <a:buFont typeface="Wingdings" charset="2"/>
              <a:buChar char="v"/>
            </a:pPr>
            <a:r>
              <a:rPr lang="en-GB" b="1" dirty="0">
                <a:solidFill>
                  <a:schemeClr val="bg1"/>
                </a:solidFill>
                <a:latin typeface="Arial" panose="020B0604020202020204" pitchFamily="34" charset="0"/>
                <a:cs typeface="Arial" panose="020B0604020202020204" pitchFamily="34" charset="0"/>
              </a:rPr>
              <a:t>Was your perspective (opinion) changed today? </a:t>
            </a:r>
            <a:br>
              <a:rPr lang="en-GB" b="1" dirty="0">
                <a:solidFill>
                  <a:schemeClr val="bg1"/>
                </a:solidFill>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If so, how and why?</a:t>
            </a:r>
          </a:p>
          <a:p>
            <a:pPr marL="285750" lvl="0" indent="-285750">
              <a:buFont typeface="Wingdings" charset="2"/>
              <a:buChar char="v"/>
            </a:pPr>
            <a:endParaRPr lang="en-GB" b="1" dirty="0">
              <a:solidFill>
                <a:schemeClr val="bg1"/>
              </a:solidFill>
              <a:latin typeface="Arial" panose="020B0604020202020204" pitchFamily="34" charset="0"/>
              <a:cs typeface="Arial" panose="020B0604020202020204" pitchFamily="34" charset="0"/>
            </a:endParaRPr>
          </a:p>
          <a:p>
            <a:pPr marL="285750" lvl="0" indent="-285750">
              <a:buFont typeface="Wingdings" charset="2"/>
              <a:buChar char="v"/>
            </a:pPr>
            <a:r>
              <a:rPr lang="en-GB" b="1" dirty="0">
                <a:solidFill>
                  <a:schemeClr val="bg1"/>
                </a:solidFill>
                <a:latin typeface="Arial" panose="020B0604020202020204" pitchFamily="34" charset="0"/>
                <a:cs typeface="Arial" panose="020B0604020202020204" pitchFamily="34" charset="0"/>
              </a:rPr>
              <a:t>Why is it important to be able to shift our perspectives – to stand in someone else’s shoes? </a:t>
            </a:r>
          </a:p>
        </p:txBody>
      </p:sp>
    </p:spTree>
    <p:extLst>
      <p:ext uri="{BB962C8B-B14F-4D97-AF65-F5344CB8AC3E}">
        <p14:creationId xmlns:p14="http://schemas.microsoft.com/office/powerpoint/2010/main" val="18839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outdoor object, dark, power line&#10;&#10;Description automatically generated">
            <a:extLst>
              <a:ext uri="{FF2B5EF4-FFF2-40B4-BE49-F238E27FC236}">
                <a16:creationId xmlns:a16="http://schemas.microsoft.com/office/drawing/2014/main" xmlns="" id="{6E87CDF1-9206-384C-B8E6-E5DE9376A8F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F71251D5-B433-A443-97A6-C70326EDE9E3}"/>
              </a:ext>
            </a:extLst>
          </p:cNvPr>
          <p:cNvSpPr txBox="1"/>
          <p:nvPr/>
        </p:nvSpPr>
        <p:spPr>
          <a:xfrm>
            <a:off x="641874" y="638935"/>
            <a:ext cx="10148045" cy="3908763"/>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CAFOD IN THE HOLY LAND</a:t>
            </a:r>
          </a:p>
          <a:p>
            <a:endParaRPr lang="en-US"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In the </a:t>
            </a:r>
            <a:r>
              <a:rPr lang="en-GB" b="1" dirty="0">
                <a:solidFill>
                  <a:schemeClr val="bg1"/>
                </a:solidFill>
                <a:latin typeface="Arial" panose="020B0604020202020204" pitchFamily="34" charset="0"/>
                <a:cs typeface="Arial" panose="020B0604020202020204" pitchFamily="34" charset="0"/>
              </a:rPr>
              <a:t>occupied Palestinian territory</a:t>
            </a:r>
            <a:r>
              <a:rPr lang="en-GB" dirty="0">
                <a:solidFill>
                  <a:schemeClr val="bg1"/>
                </a:solidFill>
                <a:latin typeface="Arial" panose="020B0604020202020204" pitchFamily="34" charset="0"/>
                <a:cs typeface="Arial" panose="020B0604020202020204" pitchFamily="34" charset="0"/>
              </a:rPr>
              <a:t> CAFOD works with young people from different backgrounds like Elias and Amal, to challenge negative stereotypes. By meeting and listening, they have learned to understand each other’s viewpoint.</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In </a:t>
            </a:r>
            <a:r>
              <a:rPr lang="en-GB" b="1" dirty="0">
                <a:solidFill>
                  <a:schemeClr val="bg1"/>
                </a:solidFill>
                <a:latin typeface="Arial" panose="020B0604020202020204" pitchFamily="34" charset="0"/>
                <a:cs typeface="Arial" panose="020B0604020202020204" pitchFamily="34" charset="0"/>
              </a:rPr>
              <a:t>Israel</a:t>
            </a:r>
            <a:r>
              <a:rPr lang="en-GB" dirty="0">
                <a:solidFill>
                  <a:schemeClr val="bg1"/>
                </a:solidFill>
                <a:latin typeface="Arial" panose="020B0604020202020204" pitchFamily="34" charset="0"/>
                <a:cs typeface="Arial" panose="020B0604020202020204" pitchFamily="34" charset="0"/>
              </a:rPr>
              <a:t> CAFOD helps school leavers like </a:t>
            </a:r>
            <a:r>
              <a:rPr lang="en-GB" dirty="0" err="1">
                <a:solidFill>
                  <a:schemeClr val="bg1"/>
                </a:solidFill>
                <a:latin typeface="Arial" panose="020B0604020202020204" pitchFamily="34" charset="0"/>
                <a:cs typeface="Arial" panose="020B0604020202020204" pitchFamily="34" charset="0"/>
              </a:rPr>
              <a:t>Maayan</a:t>
            </a:r>
            <a:r>
              <a:rPr lang="en-GB" dirty="0">
                <a:solidFill>
                  <a:schemeClr val="bg1"/>
                </a:solidFill>
                <a:latin typeface="Arial" panose="020B0604020202020204" pitchFamily="34" charset="0"/>
                <a:cs typeface="Arial" panose="020B0604020202020204" pitchFamily="34" charset="0"/>
              </a:rPr>
              <a:t> and </a:t>
            </a:r>
            <a:r>
              <a:rPr lang="en-GB" dirty="0" err="1">
                <a:solidFill>
                  <a:schemeClr val="bg1"/>
                </a:solidFill>
                <a:latin typeface="Arial" panose="020B0604020202020204" pitchFamily="34" charset="0"/>
                <a:cs typeface="Arial" panose="020B0604020202020204" pitchFamily="34" charset="0"/>
              </a:rPr>
              <a:t>Hiba</a:t>
            </a:r>
            <a:r>
              <a:rPr lang="en-GB" dirty="0">
                <a:solidFill>
                  <a:schemeClr val="bg1"/>
                </a:solidFill>
                <a:latin typeface="Arial" panose="020B0604020202020204" pitchFamily="34" charset="0"/>
                <a:cs typeface="Arial" panose="020B0604020202020204" pitchFamily="34" charset="0"/>
              </a:rPr>
              <a:t> learn the history of the conflict and explore what discrimination means to the people of different cultures who live in Israel. The aim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is for them to help build a future Israel where everyone has a voice </a:t>
            </a:r>
            <a:r>
              <a:rPr lang="mr-IN" dirty="0">
                <a:solidFill>
                  <a:schemeClr val="bg1"/>
                </a:solidFill>
                <a:latin typeface="Arial" panose="020B0604020202020204" pitchFamily="34" charset="0"/>
              </a:rPr>
              <a:t>–</a:t>
            </a:r>
            <a:r>
              <a:rPr lang="en-GB" dirty="0">
                <a:solidFill>
                  <a:schemeClr val="bg1"/>
                </a:solidFill>
                <a:latin typeface="Arial" panose="020B0604020202020204" pitchFamily="34" charset="0"/>
                <a:cs typeface="Arial" panose="020B0604020202020204" pitchFamily="34" charset="0"/>
              </a:rPr>
              <a:t> whatever their background.</a:t>
            </a:r>
          </a:p>
          <a:p>
            <a:endParaRPr lang="en-GB"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CAFOD hopes this work will empower young leaders who can take action for a more peaceful and just society for everyone in the Holy Land.</a:t>
            </a:r>
          </a:p>
        </p:txBody>
      </p:sp>
    </p:spTree>
    <p:extLst>
      <p:ext uri="{BB962C8B-B14F-4D97-AF65-F5344CB8AC3E}">
        <p14:creationId xmlns:p14="http://schemas.microsoft.com/office/powerpoint/2010/main" val="1558519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dark, night, night sky&#10;&#10;Description automatically generated">
            <a:extLst>
              <a:ext uri="{FF2B5EF4-FFF2-40B4-BE49-F238E27FC236}">
                <a16:creationId xmlns:a16="http://schemas.microsoft.com/office/drawing/2014/main" xmlns="" id="{B23C828D-DA4B-D54F-B61B-3B579D396B1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7700" y="225425"/>
            <a:ext cx="10515600" cy="1325563"/>
          </a:xfrm>
        </p:spPr>
        <p:txBody>
          <a:bodyPr>
            <a:normAutofit/>
          </a:bodyPr>
          <a:lstStyle/>
          <a:p>
            <a:r>
              <a:rPr lang="en-GB" sz="2400" b="1" dirty="0">
                <a:solidFill>
                  <a:schemeClr val="bg1"/>
                </a:solidFill>
                <a:latin typeface="Montserrat" pitchFamily="2" charset="77"/>
              </a:rPr>
              <a:t>EXTENSION WORK</a:t>
            </a:r>
            <a:endParaRPr lang="en-US" sz="2400" dirty="0">
              <a:solidFill>
                <a:schemeClr val="bg1"/>
              </a:solidFill>
              <a:latin typeface="Montserrat" pitchFamily="2" charset="77"/>
            </a:endParaRPr>
          </a:p>
        </p:txBody>
      </p:sp>
      <p:sp>
        <p:nvSpPr>
          <p:cNvPr id="3" name="Content Placeholder 2"/>
          <p:cNvSpPr>
            <a:spLocks noGrp="1"/>
          </p:cNvSpPr>
          <p:nvPr>
            <p:ph idx="1"/>
          </p:nvPr>
        </p:nvSpPr>
        <p:spPr>
          <a:xfrm>
            <a:off x="647700" y="1571625"/>
            <a:ext cx="10515600" cy="4351338"/>
          </a:xfrm>
        </p:spPr>
        <p:txBody>
          <a:bodyPr>
            <a:noAutofit/>
          </a:bodyPr>
          <a:lstStyle/>
          <a:p>
            <a:pPr>
              <a:buFont typeface="Wingdings" charset="2"/>
              <a:buChar char="v"/>
            </a:pPr>
            <a:r>
              <a:rPr lang="en-GB" sz="1800" dirty="0">
                <a:solidFill>
                  <a:schemeClr val="bg1"/>
                </a:solidFill>
                <a:cs typeface="Arial" panose="020B0604020202020204" pitchFamily="34" charset="0"/>
              </a:rPr>
              <a:t>Write a reflection about your identity as a young person in the UK – where do you feel you belong and why? Think about your family, other groups you belong to in society, your cultural background. What obstacles and opportunities do you see to being able to live a full life?</a:t>
            </a:r>
            <a:br>
              <a:rPr lang="en-GB" sz="1800" dirty="0">
                <a:solidFill>
                  <a:schemeClr val="bg1"/>
                </a:solidFill>
                <a:cs typeface="Arial" panose="020B0604020202020204" pitchFamily="34" charset="0"/>
              </a:rPr>
            </a:br>
            <a:r>
              <a:rPr lang="en-GB" sz="1800" dirty="0">
                <a:solidFill>
                  <a:schemeClr val="bg1"/>
                </a:solidFill>
                <a:cs typeface="Arial" panose="020B0604020202020204" pitchFamily="34" charset="0"/>
              </a:rPr>
              <a:t> </a:t>
            </a:r>
          </a:p>
          <a:p>
            <a:pPr lvl="0">
              <a:buFont typeface="Wingdings" charset="2"/>
              <a:buChar char="v"/>
            </a:pPr>
            <a:r>
              <a:rPr lang="en-GB" sz="1800" dirty="0">
                <a:solidFill>
                  <a:schemeClr val="bg1"/>
                </a:solidFill>
                <a:cs typeface="Arial" panose="020B0604020202020204" pitchFamily="34" charset="0"/>
              </a:rPr>
              <a:t>Find out more about CAFOD’s work in the occupied Palestinian territory and Israel at </a:t>
            </a:r>
            <a:r>
              <a:rPr lang="en-GB" sz="1800" dirty="0" err="1">
                <a:solidFill>
                  <a:schemeClr val="bg1"/>
                </a:solidFill>
                <a:cs typeface="Arial" panose="020B0604020202020204" pitchFamily="34" charset="0"/>
              </a:rPr>
              <a:t>cafod.org.uk</a:t>
            </a:r>
            <a:r>
              <a:rPr lang="en-GB" sz="1800" dirty="0">
                <a:solidFill>
                  <a:schemeClr val="bg1"/>
                </a:solidFill>
                <a:cs typeface="Arial" panose="020B0604020202020204" pitchFamily="34" charset="0"/>
              </a:rPr>
              <a:t> under ‘About us’. Click on ‘Where we work’.</a:t>
            </a:r>
            <a:br>
              <a:rPr lang="en-GB" sz="1800" dirty="0">
                <a:solidFill>
                  <a:schemeClr val="bg1"/>
                </a:solidFill>
                <a:cs typeface="Arial" panose="020B0604020202020204" pitchFamily="34" charset="0"/>
              </a:rPr>
            </a:br>
            <a:endParaRPr lang="en-GB" sz="1800" dirty="0">
              <a:solidFill>
                <a:schemeClr val="bg1"/>
              </a:solidFill>
              <a:cs typeface="Arial" panose="020B0604020202020204" pitchFamily="34" charset="0"/>
            </a:endParaRPr>
          </a:p>
          <a:p>
            <a:pPr lvl="0">
              <a:buFont typeface="Wingdings" charset="2"/>
              <a:buChar char="v"/>
            </a:pPr>
            <a:r>
              <a:rPr lang="en-GB" sz="1800" dirty="0">
                <a:solidFill>
                  <a:schemeClr val="bg1"/>
                </a:solidFill>
                <a:cs typeface="Arial" panose="020B0604020202020204" pitchFamily="34" charset="0"/>
              </a:rPr>
              <a:t>By campaigning and fundraising with CAFOD you can help to defend and uphold the rights of people around the world who experience injustice. Find out more at </a:t>
            </a:r>
            <a:r>
              <a:rPr lang="en-GB" sz="1800" dirty="0" err="1">
                <a:solidFill>
                  <a:schemeClr val="bg1"/>
                </a:solidFill>
                <a:cs typeface="Arial" panose="020B0604020202020204" pitchFamily="34" charset="0"/>
              </a:rPr>
              <a:t>cafod.org.uk</a:t>
            </a:r>
            <a:r>
              <a:rPr lang="en-GB" sz="1800" dirty="0">
                <a:solidFill>
                  <a:schemeClr val="bg1"/>
                </a:solidFill>
                <a:cs typeface="Arial" panose="020B0604020202020204" pitchFamily="34" charset="0"/>
              </a:rPr>
              <a:t>/</a:t>
            </a:r>
            <a:r>
              <a:rPr lang="en-GB" sz="1800" dirty="0" err="1">
                <a:solidFill>
                  <a:schemeClr val="bg1"/>
                </a:solidFill>
                <a:cs typeface="Arial" panose="020B0604020202020204" pitchFamily="34" charset="0"/>
              </a:rPr>
              <a:t>getinvolved</a:t>
            </a:r>
            <a:endParaRPr lang="en-GB" sz="1800" dirty="0">
              <a:solidFill>
                <a:schemeClr val="bg1"/>
              </a:solidFill>
              <a:cs typeface="Arial" panose="020B0604020202020204" pitchFamily="34" charset="0"/>
            </a:endParaRPr>
          </a:p>
        </p:txBody>
      </p:sp>
    </p:spTree>
    <p:extLst>
      <p:ext uri="{BB962C8B-B14F-4D97-AF65-F5344CB8AC3E}">
        <p14:creationId xmlns:p14="http://schemas.microsoft.com/office/powerpoint/2010/main" val="87572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xmlns="" id="{386B837B-564A-FA45-9309-30D058D0E5B3}"/>
              </a:ext>
            </a:extLst>
          </p:cNvPr>
          <p:cNvPicPr>
            <a:picLocks noChangeAspect="1"/>
          </p:cNvPicPr>
          <p:nvPr/>
        </p:nvPicPr>
        <p:blipFill>
          <a:blip r:embed="rId2"/>
          <a:stretch>
            <a:fillRect/>
          </a:stretch>
        </p:blipFill>
        <p:spPr>
          <a:xfrm>
            <a:off x="0" y="456"/>
            <a:ext cx="12192000" cy="6858000"/>
          </a:xfrm>
          <a:prstGeom prst="rect">
            <a:avLst/>
          </a:prstGeom>
        </p:spPr>
      </p:pic>
      <p:sp>
        <p:nvSpPr>
          <p:cNvPr id="6" name="TextBox 5">
            <a:extLst>
              <a:ext uri="{FF2B5EF4-FFF2-40B4-BE49-F238E27FC236}">
                <a16:creationId xmlns:a16="http://schemas.microsoft.com/office/drawing/2014/main" xmlns="" id="{C3A27DE4-0F8A-904B-8B0C-BFFD1BA324F0}"/>
              </a:ext>
            </a:extLst>
          </p:cNvPr>
          <p:cNvSpPr txBox="1"/>
          <p:nvPr/>
        </p:nvSpPr>
        <p:spPr>
          <a:xfrm>
            <a:off x="0" y="3099443"/>
            <a:ext cx="12192000"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The Holy Land</a:t>
            </a:r>
          </a:p>
        </p:txBody>
      </p:sp>
      <p:cxnSp>
        <p:nvCxnSpPr>
          <p:cNvPr id="8" name="Straight Connector 7">
            <a:extLst>
              <a:ext uri="{FF2B5EF4-FFF2-40B4-BE49-F238E27FC236}">
                <a16:creationId xmlns:a16="http://schemas.microsoft.com/office/drawing/2014/main" xmlns="" id="{685AA31E-8E91-F145-9145-C0AE0E343F52}"/>
              </a:ext>
            </a:extLst>
          </p:cNvPr>
          <p:cNvCxnSpPr>
            <a:cxnSpLocks/>
          </p:cNvCxnSpPr>
          <p:nvPr/>
        </p:nvCxnSpPr>
        <p:spPr>
          <a:xfrm>
            <a:off x="4141076" y="3090041"/>
            <a:ext cx="397291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79444" y="5852269"/>
            <a:ext cx="3316111" cy="769441"/>
          </a:xfrm>
          <a:prstGeom prst="rect">
            <a:avLst/>
          </a:prstGeom>
          <a:noFill/>
        </p:spPr>
        <p:txBody>
          <a:bodyPr wrap="square" rtlCol="0">
            <a:noAutofit/>
          </a:bodyPr>
          <a:lstStyle/>
          <a:p>
            <a:pPr algn="r"/>
            <a:r>
              <a:rPr lang="en-GB" sz="1050" dirty="0">
                <a:solidFill>
                  <a:schemeClr val="bg1"/>
                </a:solidFill>
                <a:latin typeface="Arial" panose="020B0604020202020204" pitchFamily="34" charset="0"/>
              </a:rPr>
              <a:t>This publication was produced with the financial support of the European Union. Its contents are the sole responsibility of CAFOD and do not necessarily reflect the views of the European Union. </a:t>
            </a:r>
            <a:endParaRPr lang="en-US" sz="1050" dirty="0">
              <a:solidFill>
                <a:schemeClr val="bg1"/>
              </a:solidFill>
              <a:latin typeface="Arial" panose="020B0604020202020204" pitchFamily="34" charset="0"/>
            </a:endParaRPr>
          </a:p>
        </p:txBody>
      </p:sp>
      <p:sp>
        <p:nvSpPr>
          <p:cNvPr id="7" name="TextBox 6"/>
          <p:cNvSpPr txBox="1"/>
          <p:nvPr/>
        </p:nvSpPr>
        <p:spPr>
          <a:xfrm>
            <a:off x="2354616" y="5933724"/>
            <a:ext cx="3487384" cy="924275"/>
          </a:xfrm>
          <a:prstGeom prst="rect">
            <a:avLst/>
          </a:prstGeom>
          <a:noFill/>
        </p:spPr>
        <p:txBody>
          <a:bodyPr wrap="square" lIns="68580" tIns="34290" rIns="68580" bIns="34290" rtlCol="0">
            <a:no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u="none" strike="noStrike" kern="1200" baseline="30000" dirty="0">
                <a:solidFill>
                  <a:schemeClr val="bg1"/>
                </a:solidFill>
                <a:latin typeface="Arial" panose="020B0604020202020204" pitchFamily="34" charset="0"/>
                <a:ea typeface="+mn-ea"/>
                <a:cs typeface="+mn-cs"/>
              </a:rPr>
              <a:t>The Catholic Agency for Overseas Development (CAFOD) is the official aid agency of the Catholic Church in England and Wales and part of Caritas International. Registered charity no. 1160384. Company limited by guarantee registered in England and Wales number 09387398.</a:t>
            </a:r>
          </a:p>
        </p:txBody>
      </p:sp>
      <p:sp>
        <p:nvSpPr>
          <p:cNvPr id="3" name="TextBox 2"/>
          <p:cNvSpPr txBox="1"/>
          <p:nvPr/>
        </p:nvSpPr>
        <p:spPr>
          <a:xfrm>
            <a:off x="776941" y="5498353"/>
            <a:ext cx="45719" cy="369332"/>
          </a:xfrm>
          <a:prstGeom prst="rect">
            <a:avLst/>
          </a:prstGeom>
          <a:noFill/>
        </p:spPr>
        <p:txBody>
          <a:bodyPr wrap="squar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382796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6"/>
                                        </p:tgtEl>
                                        <p:attrNameLst>
                                          <p:attrName>style.visibility</p:attrName>
                                        </p:attrNameLst>
                                      </p:cBhvr>
                                      <p:to>
                                        <p:strVal val="visible"/>
                                      </p:to>
                                    </p:set>
                                  </p:childTnLst>
                                </p:cTn>
                              </p:par>
                              <p:par>
                                <p:cTn id="7" presetID="16" presetClass="entr" presetSubtype="37"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arn(outVertical)">
                                      <p:cBhvr>
                                        <p:cTn id="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posing for a photo&#10;&#10;Description automatically generated with medium confidence">
            <a:extLst>
              <a:ext uri="{FF2B5EF4-FFF2-40B4-BE49-F238E27FC236}">
                <a16:creationId xmlns:a16="http://schemas.microsoft.com/office/drawing/2014/main" xmlns="" id="{07546FFE-2367-9C4B-B81C-BB7AE48AC91A}"/>
              </a:ext>
            </a:extLst>
          </p:cNvPr>
          <p:cNvPicPr>
            <a:picLocks noChangeAspect="1"/>
          </p:cNvPicPr>
          <p:nvPr/>
        </p:nvPicPr>
        <p:blipFill>
          <a:blip r:embed="rId2"/>
          <a:stretch>
            <a:fillRect/>
          </a:stretch>
        </p:blipFill>
        <p:spPr>
          <a:xfrm>
            <a:off x="-1" y="0"/>
            <a:ext cx="12823371" cy="7213146"/>
          </a:xfrm>
          <a:prstGeom prst="rect">
            <a:avLst/>
          </a:prstGeom>
        </p:spPr>
      </p:pic>
      <p:sp>
        <p:nvSpPr>
          <p:cNvPr id="3" name="Content Placeholder 2"/>
          <p:cNvSpPr>
            <a:spLocks noGrp="1"/>
          </p:cNvSpPr>
          <p:nvPr>
            <p:ph idx="1"/>
          </p:nvPr>
        </p:nvSpPr>
        <p:spPr>
          <a:xfrm>
            <a:off x="667162" y="637638"/>
            <a:ext cx="5905995" cy="2566670"/>
          </a:xfrm>
        </p:spPr>
        <p:txBody>
          <a:bodyPr>
            <a:normAutofit/>
          </a:bodyPr>
          <a:lstStyle/>
          <a:p>
            <a:pPr marL="0" indent="0">
              <a:buNone/>
            </a:pPr>
            <a:r>
              <a:rPr lang="en-US" sz="2400" b="1" dirty="0">
                <a:solidFill>
                  <a:schemeClr val="bg1"/>
                </a:solidFill>
                <a:cs typeface="Arial" panose="020B0604020202020204" pitchFamily="34" charset="0"/>
              </a:rPr>
              <a:t>INTRODUCTION</a:t>
            </a:r>
            <a:endParaRPr lang="en-US" sz="2400" dirty="0">
              <a:solidFill>
                <a:schemeClr val="bg1"/>
              </a:solidFill>
              <a:cs typeface="Arial" panose="020B0604020202020204" pitchFamily="34" charset="0"/>
            </a:endParaRPr>
          </a:p>
          <a:p>
            <a:pPr marL="0" indent="0">
              <a:buNone/>
            </a:pPr>
            <a:endParaRPr lang="en-US" sz="1800" dirty="0">
              <a:solidFill>
                <a:schemeClr val="bg1"/>
              </a:solidFill>
              <a:cs typeface="Arial" panose="020B0604020202020204" pitchFamily="34" charset="0"/>
            </a:endParaRPr>
          </a:p>
          <a:p>
            <a:pPr marL="0" indent="0">
              <a:buNone/>
            </a:pPr>
            <a:r>
              <a:rPr lang="en-US" sz="1800" dirty="0">
                <a:solidFill>
                  <a:schemeClr val="bg1"/>
                </a:solidFill>
                <a:cs typeface="Arial" panose="020B0604020202020204" pitchFamily="34" charset="0"/>
              </a:rPr>
              <a:t>Today we explore the perspectives of four young people in the Holy Land.</a:t>
            </a:r>
          </a:p>
          <a:p>
            <a:pPr marL="0" indent="0">
              <a:buNone/>
            </a:pPr>
            <a:r>
              <a:rPr lang="en-US" sz="1800" dirty="0">
                <a:solidFill>
                  <a:schemeClr val="bg1"/>
                </a:solidFill>
                <a:cs typeface="Arial" panose="020B0604020202020204" pitchFamily="34" charset="0"/>
              </a:rPr>
              <a:t>Our resource comes from CAFOD, who work with young people in the region to promote peace and dialogue. They encourage young people from different backgrounds to see each other’s points of view.</a:t>
            </a:r>
          </a:p>
        </p:txBody>
      </p:sp>
      <p:sp>
        <p:nvSpPr>
          <p:cNvPr id="5" name="TextBox 4"/>
          <p:cNvSpPr txBox="1"/>
          <p:nvPr/>
        </p:nvSpPr>
        <p:spPr>
          <a:xfrm>
            <a:off x="654462" y="3653692"/>
            <a:ext cx="4705433" cy="2262158"/>
          </a:xfrm>
          <a:prstGeom prst="rect">
            <a:avLst/>
          </a:prstGeom>
          <a:noFill/>
        </p:spPr>
        <p:txBody>
          <a:bodyPr wrap="square" rtlCol="0">
            <a:spAutoFit/>
          </a:bodyPr>
          <a:lstStyle/>
          <a:p>
            <a:pPr fontAlgn="base"/>
            <a:r>
              <a:rPr lang="en-GB" b="1" dirty="0">
                <a:solidFill>
                  <a:schemeClr val="bg1"/>
                </a:solidFill>
                <a:latin typeface="Arial" panose="020B0604020202020204" pitchFamily="34" charset="0"/>
                <a:cs typeface="Arial" panose="020B0604020202020204" pitchFamily="34" charset="0"/>
              </a:rPr>
              <a:t>Sources for today’s lesson: </a:t>
            </a:r>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pPr marL="285750" indent="-285750" fontAlgn="base">
              <a:spcBef>
                <a:spcPts val="600"/>
              </a:spcBef>
              <a:buFont typeface="Arial"/>
              <a:buChar char="•"/>
            </a:pPr>
            <a:r>
              <a:rPr lang="en-GB" dirty="0">
                <a:solidFill>
                  <a:schemeClr val="bg1"/>
                </a:solidFill>
                <a:latin typeface="Arial" panose="020B0604020202020204" pitchFamily="34" charset="0"/>
                <a:cs typeface="Arial" panose="020B0604020202020204" pitchFamily="34" charset="0"/>
              </a:rPr>
              <a:t>Historical background to the Israeli-Palestinian conflict. </a:t>
            </a:r>
            <a:r>
              <a:rPr lang="en-US" dirty="0">
                <a:solidFill>
                  <a:schemeClr val="bg1"/>
                </a:solidFill>
                <a:latin typeface="Arial" panose="020B0604020202020204" pitchFamily="34" charset="0"/>
                <a:cs typeface="Arial" panose="020B0604020202020204" pitchFamily="34" charset="0"/>
              </a:rPr>
              <a:t>​</a:t>
            </a:r>
          </a:p>
          <a:p>
            <a:pPr marL="285750" indent="-285750" fontAlgn="base">
              <a:spcBef>
                <a:spcPts val="600"/>
              </a:spcBef>
              <a:buFont typeface="Arial"/>
              <a:buChar char="•"/>
            </a:pPr>
            <a:r>
              <a:rPr lang="en-GB" dirty="0">
                <a:solidFill>
                  <a:schemeClr val="bg1"/>
                </a:solidFill>
                <a:latin typeface="Arial" panose="020B0604020202020204" pitchFamily="34" charset="0"/>
                <a:cs typeface="Arial" panose="020B0604020202020204" pitchFamily="34" charset="0"/>
              </a:rPr>
              <a:t>Witness testimony of four young people. </a:t>
            </a:r>
            <a:r>
              <a:rPr lang="en-US" dirty="0">
                <a:solidFill>
                  <a:schemeClr val="bg1"/>
                </a:solidFill>
                <a:latin typeface="Arial" panose="020B0604020202020204" pitchFamily="34" charset="0"/>
                <a:cs typeface="Arial" panose="020B0604020202020204" pitchFamily="34" charset="0"/>
              </a:rPr>
              <a:t>​</a:t>
            </a:r>
          </a:p>
          <a:p>
            <a:pPr marL="285750" indent="-285750" fontAlgn="base">
              <a:spcBef>
                <a:spcPts val="600"/>
              </a:spcBef>
              <a:buFont typeface="Arial"/>
              <a:buChar char="•"/>
            </a:pPr>
            <a:r>
              <a:rPr lang="en-GB" dirty="0">
                <a:solidFill>
                  <a:schemeClr val="bg1"/>
                </a:solidFill>
                <a:latin typeface="Arial" panose="020B0604020202020204" pitchFamily="34" charset="0"/>
                <a:cs typeface="Arial" panose="020B0604020202020204" pitchFamily="34" charset="0"/>
              </a:rPr>
              <a:t>Catholic Social Teaching from Pope Francis’s encyclical </a:t>
            </a:r>
            <a:r>
              <a:rPr lang="en-GB" i="1" dirty="0">
                <a:solidFill>
                  <a:schemeClr val="bg1"/>
                </a:solidFill>
                <a:latin typeface="Arial" panose="020B0604020202020204" pitchFamily="34" charset="0"/>
                <a:cs typeface="Arial" panose="020B0604020202020204" pitchFamily="34" charset="0"/>
              </a:rPr>
              <a:t>Fratelli Tutti</a:t>
            </a:r>
            <a:r>
              <a:rPr lang="en-GB" dirty="0">
                <a:solidFill>
                  <a:schemeClr val="bg1"/>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xmlns="" id="{FE03DCE8-50AA-9342-9E95-E934BEBD475D}"/>
              </a:ext>
            </a:extLst>
          </p:cNvPr>
          <p:cNvPicPr>
            <a:picLocks noChangeAspect="1"/>
          </p:cNvPicPr>
          <p:nvPr/>
        </p:nvPicPr>
        <p:blipFill>
          <a:blip r:embed="rId3"/>
          <a:stretch>
            <a:fillRect/>
          </a:stretch>
        </p:blipFill>
        <p:spPr>
          <a:xfrm>
            <a:off x="5549507" y="5203404"/>
            <a:ext cx="1756029" cy="1424892"/>
          </a:xfrm>
          <a:prstGeom prst="rect">
            <a:avLst/>
          </a:prstGeom>
        </p:spPr>
      </p:pic>
      <p:pic>
        <p:nvPicPr>
          <p:cNvPr id="11" name="Picture 10" descr="A screen shot of a video game&#10;&#10;Description automatically generated with low confidence">
            <a:extLst>
              <a:ext uri="{FF2B5EF4-FFF2-40B4-BE49-F238E27FC236}">
                <a16:creationId xmlns:a16="http://schemas.microsoft.com/office/drawing/2014/main" xmlns="" id="{6F87DDB0-E57C-9D4F-B673-1876D302BDCB}"/>
              </a:ext>
            </a:extLst>
          </p:cNvPr>
          <p:cNvPicPr>
            <a:picLocks noChangeAspect="1"/>
          </p:cNvPicPr>
          <p:nvPr/>
        </p:nvPicPr>
        <p:blipFill>
          <a:blip r:embed="rId4"/>
          <a:stretch>
            <a:fillRect/>
          </a:stretch>
        </p:blipFill>
        <p:spPr>
          <a:xfrm>
            <a:off x="7116123" y="5542712"/>
            <a:ext cx="3192649" cy="1200436"/>
          </a:xfrm>
          <a:prstGeom prst="rect">
            <a:avLst/>
          </a:prstGeom>
        </p:spPr>
      </p:pic>
    </p:spTree>
    <p:extLst>
      <p:ext uri="{BB962C8B-B14F-4D97-AF65-F5344CB8AC3E}">
        <p14:creationId xmlns:p14="http://schemas.microsoft.com/office/powerpoint/2010/main" val="1202198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oup of people&#10;&#10;Description automatically generated with medium confidence">
            <a:extLst>
              <a:ext uri="{FF2B5EF4-FFF2-40B4-BE49-F238E27FC236}">
                <a16:creationId xmlns:a16="http://schemas.microsoft.com/office/drawing/2014/main" xmlns="" id="{EC5F2707-3B80-7D4C-B0C8-13C7CB00F682}"/>
              </a:ext>
            </a:extLst>
          </p:cNvPr>
          <p:cNvPicPr>
            <a:picLocks noGrp="1" noChangeAspect="1"/>
          </p:cNvPicPr>
          <p:nvPr>
            <p:ph idx="1"/>
          </p:nvPr>
        </p:nvPicPr>
        <p:blipFill>
          <a:blip r:embed="rId3"/>
          <a:stretch>
            <a:fillRect/>
          </a:stretch>
        </p:blipFill>
        <p:spPr>
          <a:xfrm>
            <a:off x="0" y="0"/>
            <a:ext cx="12192000" cy="6858000"/>
          </a:xfrm>
        </p:spPr>
      </p:pic>
      <p:sp>
        <p:nvSpPr>
          <p:cNvPr id="4" name="Rectangle 3"/>
          <p:cNvSpPr/>
          <p:nvPr/>
        </p:nvSpPr>
        <p:spPr>
          <a:xfrm>
            <a:off x="6513884" y="608082"/>
            <a:ext cx="5558587" cy="5262980"/>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FOUR YOUNG PEOPLE</a:t>
            </a:r>
          </a:p>
          <a:p>
            <a:r>
              <a:rPr lang="en-US" sz="2400" b="1" dirty="0">
                <a:latin typeface="Arial" panose="020B0604020202020204" pitchFamily="34" charset="0"/>
                <a:cs typeface="Arial" panose="020B0604020202020204" pitchFamily="34" charset="0"/>
              </a:rPr>
              <a:t>FOUR DIFFERENT PERSPECTIVES</a:t>
            </a:r>
          </a:p>
          <a:p>
            <a:endParaRPr lang="en-US" dirty="0">
              <a:solidFill>
                <a:schemeClr val="bg1"/>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Decades of conflict in the Holy Land have brought fear and hostility on all sides. </a:t>
            </a:r>
          </a:p>
          <a:p>
            <a:endParaRPr lang="en-GB" b="1" dirty="0">
              <a:solidFill>
                <a:srgbClr val="000000"/>
              </a:solidFill>
              <a:latin typeface="Arial" panose="020B0604020202020204" pitchFamily="34" charset="0"/>
              <a:cs typeface="Arial" panose="020B0604020202020204" pitchFamily="34" charset="0"/>
            </a:endParaRPr>
          </a:p>
          <a:p>
            <a:r>
              <a:rPr lang="en-GB" b="1" i="1" dirty="0">
                <a:solidFill>
                  <a:srgbClr val="000000"/>
                </a:solidFill>
                <a:latin typeface="Arial" panose="020B0604020202020204" pitchFamily="34" charset="0"/>
                <a:cs typeface="Arial" panose="020B0604020202020204" pitchFamily="34" charset="0"/>
              </a:rPr>
              <a:t>Today’s lesson will look at these questions:</a:t>
            </a:r>
          </a:p>
          <a:p>
            <a:endParaRPr lang="en-GB" b="1" dirty="0">
              <a:solidFill>
                <a:srgbClr val="000000"/>
              </a:solidFill>
              <a:latin typeface="Arial" panose="020B0604020202020204" pitchFamily="34" charset="0"/>
              <a:cs typeface="Arial" panose="020B0604020202020204" pitchFamily="34" charset="0"/>
            </a:endParaRPr>
          </a:p>
          <a:p>
            <a:pPr marL="285750" indent="-285750">
              <a:buFont typeface="Arial"/>
              <a:buChar char="•"/>
            </a:pPr>
            <a:r>
              <a:rPr lang="en-GB" dirty="0">
                <a:solidFill>
                  <a:srgbClr val="000000"/>
                </a:solidFill>
                <a:latin typeface="Arial" panose="020B0604020202020204" pitchFamily="34" charset="0"/>
                <a:cs typeface="Arial" panose="020B0604020202020204" pitchFamily="34" charset="0"/>
              </a:rPr>
              <a:t>How are young Palestinians and Israelis finding their way through the conflict? </a:t>
            </a:r>
          </a:p>
          <a:p>
            <a:pPr marL="285750" indent="-285750">
              <a:buFont typeface="Arial"/>
              <a:buChar char="•"/>
            </a:pPr>
            <a:endParaRPr lang="en-GB" dirty="0">
              <a:solidFill>
                <a:srgbClr val="000000"/>
              </a:solidFill>
              <a:latin typeface="Arial" panose="020B0604020202020204" pitchFamily="34" charset="0"/>
              <a:cs typeface="Arial" panose="020B0604020202020204" pitchFamily="34" charset="0"/>
            </a:endParaRPr>
          </a:p>
          <a:p>
            <a:pPr marL="285750" indent="-285750">
              <a:buFont typeface="Arial"/>
              <a:buChar char="•"/>
            </a:pPr>
            <a:r>
              <a:rPr lang="en-GB" dirty="0">
                <a:solidFill>
                  <a:srgbClr val="000000"/>
                </a:solidFill>
                <a:latin typeface="Arial" panose="020B0604020202020204" pitchFamily="34" charset="0"/>
                <a:cs typeface="Arial" panose="020B0604020202020204" pitchFamily="34" charset="0"/>
              </a:rPr>
              <a:t>What does the conflict mean for their identity and their chances of a full life?</a:t>
            </a:r>
            <a:br>
              <a:rPr lang="en-GB" dirty="0">
                <a:solidFill>
                  <a:srgbClr val="000000"/>
                </a:solidFill>
                <a:latin typeface="Arial" panose="020B0604020202020204" pitchFamily="34" charset="0"/>
                <a:cs typeface="Arial" panose="020B0604020202020204" pitchFamily="34" charset="0"/>
              </a:rPr>
            </a:br>
            <a:endParaRPr lang="en-GB" dirty="0">
              <a:solidFill>
                <a:srgbClr val="000000"/>
              </a:solidFill>
              <a:latin typeface="Arial" panose="020B0604020202020204" pitchFamily="34" charset="0"/>
              <a:cs typeface="Arial" panose="020B0604020202020204" pitchFamily="34" charset="0"/>
            </a:endParaRPr>
          </a:p>
          <a:p>
            <a:pPr marL="285750" indent="-285750">
              <a:buFont typeface="Arial"/>
              <a:buChar char="•"/>
            </a:pPr>
            <a:r>
              <a:rPr lang="en-GB" dirty="0">
                <a:solidFill>
                  <a:srgbClr val="000000"/>
                </a:solidFill>
                <a:latin typeface="Arial" panose="020B0604020202020204" pitchFamily="34" charset="0"/>
                <a:cs typeface="Arial" panose="020B0604020202020204" pitchFamily="34" charset="0"/>
              </a:rPr>
              <a:t>How could a shift in their perspectives </a:t>
            </a:r>
            <a:br>
              <a:rPr lang="en-GB" dirty="0">
                <a:solidFill>
                  <a:srgbClr val="000000"/>
                </a:solidFill>
                <a:latin typeface="Arial" panose="020B0604020202020204" pitchFamily="34" charset="0"/>
                <a:cs typeface="Arial" panose="020B0604020202020204" pitchFamily="34" charset="0"/>
              </a:rPr>
            </a:br>
            <a:r>
              <a:rPr lang="en-GB" dirty="0">
                <a:solidFill>
                  <a:srgbClr val="000000"/>
                </a:solidFill>
                <a:latin typeface="Arial" panose="020B0604020202020204" pitchFamily="34" charset="0"/>
                <a:cs typeface="Arial" panose="020B0604020202020204" pitchFamily="34" charset="0"/>
              </a:rPr>
              <a:t>bring hope?</a:t>
            </a:r>
          </a:p>
          <a:p>
            <a:endParaRPr lang="en-GB" b="1" dirty="0">
              <a:solidFill>
                <a:srgbClr val="000000"/>
              </a:solidFill>
              <a:latin typeface="Arial" panose="020B0604020202020204" pitchFamily="34" charset="0"/>
              <a:cs typeface="Arial" panose="020B0604020202020204" pitchFamily="34" charset="0"/>
            </a:endParaRPr>
          </a:p>
          <a:p>
            <a:r>
              <a:rPr lang="en-GB" b="1" i="1" dirty="0">
                <a:solidFill>
                  <a:srgbClr val="000000"/>
                </a:solidFill>
                <a:latin typeface="Arial" panose="020B0604020202020204" pitchFamily="34" charset="0"/>
                <a:cs typeface="Arial" panose="020B0604020202020204" pitchFamily="34" charset="0"/>
              </a:rPr>
              <a:t>Let’s explore</a:t>
            </a:r>
          </a:p>
        </p:txBody>
      </p:sp>
    </p:spTree>
    <p:extLst>
      <p:ext uri="{BB962C8B-B14F-4D97-AF65-F5344CB8AC3E}">
        <p14:creationId xmlns:p14="http://schemas.microsoft.com/office/powerpoint/2010/main" val="1156940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dark, night, night sky&#10;&#10;Description automatically generated">
            <a:extLst>
              <a:ext uri="{FF2B5EF4-FFF2-40B4-BE49-F238E27FC236}">
                <a16:creationId xmlns:a16="http://schemas.microsoft.com/office/drawing/2014/main" xmlns="" id="{5B0EE034-94B6-D840-B78D-FE44036E5AC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7700" y="200025"/>
            <a:ext cx="10515600" cy="1325563"/>
          </a:xfrm>
        </p:spPr>
        <p:txBody>
          <a:bodyPr>
            <a:normAutofit/>
          </a:bodyPr>
          <a:lstStyle/>
          <a:p>
            <a:r>
              <a:rPr lang="en-US" sz="2400" b="1" dirty="0">
                <a:solidFill>
                  <a:schemeClr val="bg1"/>
                </a:solidFill>
                <a:latin typeface="Arial" panose="020B0604020202020204" pitchFamily="34" charset="0"/>
                <a:cs typeface="Arial" panose="020B0604020202020204" pitchFamily="34" charset="0"/>
              </a:rPr>
              <a:t>GROUND RULES</a:t>
            </a:r>
          </a:p>
        </p:txBody>
      </p:sp>
      <p:sp>
        <p:nvSpPr>
          <p:cNvPr id="3" name="Content Placeholder 2"/>
          <p:cNvSpPr>
            <a:spLocks noGrp="1"/>
          </p:cNvSpPr>
          <p:nvPr>
            <p:ph idx="1"/>
          </p:nvPr>
        </p:nvSpPr>
        <p:spPr>
          <a:xfrm>
            <a:off x="656462" y="1525588"/>
            <a:ext cx="8610600" cy="4215946"/>
          </a:xfrm>
        </p:spPr>
        <p:txBody>
          <a:bodyPr>
            <a:noAutofit/>
          </a:bodyPr>
          <a:lstStyle/>
          <a:p>
            <a:pPr marL="0" indent="0">
              <a:buNone/>
            </a:pPr>
            <a:r>
              <a:rPr lang="en-GB" sz="1800" dirty="0">
                <a:solidFill>
                  <a:schemeClr val="bg1"/>
                </a:solidFill>
                <a:cs typeface="Arial" panose="020B0604020202020204" pitchFamily="34" charset="0"/>
              </a:rPr>
              <a:t>The conflict in the Holy Land is a highly sensitive topic. </a:t>
            </a:r>
          </a:p>
          <a:p>
            <a:pPr marL="0" indent="0">
              <a:buNone/>
            </a:pPr>
            <a:endParaRPr lang="en-GB" sz="1800" dirty="0">
              <a:solidFill>
                <a:schemeClr val="bg1"/>
              </a:solidFill>
              <a:cs typeface="Arial" panose="020B0604020202020204" pitchFamily="34" charset="0"/>
            </a:endParaRPr>
          </a:p>
          <a:p>
            <a:pPr marL="0" indent="0">
              <a:buNone/>
            </a:pPr>
            <a:endParaRPr lang="en-GB" sz="1800" dirty="0">
              <a:solidFill>
                <a:schemeClr val="bg1"/>
              </a:solidFill>
              <a:cs typeface="Arial" panose="020B0604020202020204" pitchFamily="34" charset="0"/>
            </a:endParaRPr>
          </a:p>
          <a:p>
            <a:r>
              <a:rPr lang="en-GB" sz="1800" dirty="0">
                <a:solidFill>
                  <a:schemeClr val="bg1"/>
                </a:solidFill>
                <a:cs typeface="Arial" panose="020B0604020202020204" pitchFamily="34" charset="0"/>
              </a:rPr>
              <a:t>Racism – against Palestinians, anti-Semitism and Islamophobia – is present in the Holy Land as it is in the UK.</a:t>
            </a:r>
          </a:p>
          <a:p>
            <a:r>
              <a:rPr lang="en-GB" sz="1800" dirty="0">
                <a:solidFill>
                  <a:schemeClr val="bg1"/>
                </a:solidFill>
                <a:cs typeface="Arial" panose="020B0604020202020204" pitchFamily="34" charset="0"/>
              </a:rPr>
              <a:t>Misinformation – many opposing voices put out information based on their own interpretation of the facts.</a:t>
            </a:r>
            <a:br>
              <a:rPr lang="en-GB" sz="1800" dirty="0">
                <a:solidFill>
                  <a:schemeClr val="bg1"/>
                </a:solidFill>
                <a:cs typeface="Arial" panose="020B0604020202020204" pitchFamily="34" charset="0"/>
              </a:rPr>
            </a:br>
            <a:endParaRPr lang="en-GB" sz="1800" dirty="0">
              <a:solidFill>
                <a:schemeClr val="bg1"/>
              </a:solidFill>
              <a:cs typeface="Arial" panose="020B0604020202020204" pitchFamily="34" charset="0"/>
            </a:endParaRPr>
          </a:p>
          <a:p>
            <a:pPr marL="0" indent="0">
              <a:buNone/>
            </a:pPr>
            <a:r>
              <a:rPr lang="en-GB" sz="1800" dirty="0">
                <a:solidFill>
                  <a:schemeClr val="bg1"/>
                </a:solidFill>
                <a:cs typeface="Arial" panose="020B0604020202020204" pitchFamily="34" charset="0"/>
              </a:rPr>
              <a:t>In today’s session we will discuss calmly, seeing things from different perspectives.  </a:t>
            </a:r>
          </a:p>
          <a:p>
            <a:r>
              <a:rPr lang="en-GB" sz="1800" dirty="0">
                <a:solidFill>
                  <a:schemeClr val="bg1"/>
                </a:solidFill>
                <a:cs typeface="Arial" panose="020B0604020202020204" pitchFamily="34" charset="0"/>
              </a:rPr>
              <a:t>We acknowledge we may not be aware of the full story.</a:t>
            </a:r>
          </a:p>
          <a:p>
            <a:r>
              <a:rPr lang="en-GB" sz="1800" dirty="0">
                <a:solidFill>
                  <a:schemeClr val="bg1"/>
                </a:solidFill>
                <a:cs typeface="Arial" panose="020B0604020202020204" pitchFamily="34" charset="0"/>
              </a:rPr>
              <a:t>We will not use racist language or stereotyping.</a:t>
            </a:r>
          </a:p>
          <a:p>
            <a:r>
              <a:rPr lang="en-GB" sz="1800" dirty="0">
                <a:solidFill>
                  <a:schemeClr val="bg1"/>
                </a:solidFill>
                <a:cs typeface="Arial" panose="020B0604020202020204" pitchFamily="34" charset="0"/>
              </a:rPr>
              <a:t>We will challenge each other’s views – but without aggression.</a:t>
            </a:r>
            <a:endParaRPr lang="en-US" sz="1800" dirty="0">
              <a:solidFill>
                <a:schemeClr val="bg1"/>
              </a:solidFill>
              <a:cs typeface="Arial" panose="020B0604020202020204" pitchFamily="34" charset="0"/>
            </a:endParaRPr>
          </a:p>
        </p:txBody>
      </p:sp>
      <p:pic>
        <p:nvPicPr>
          <p:cNvPr id="9" name="Picture 8" descr="A picture containing text, sign&#10;&#10;Description automatically generated">
            <a:extLst>
              <a:ext uri="{FF2B5EF4-FFF2-40B4-BE49-F238E27FC236}">
                <a16:creationId xmlns:a16="http://schemas.microsoft.com/office/drawing/2014/main" xmlns="" id="{641E25CD-5266-384F-8BA9-AA80F54FB4E2}"/>
              </a:ext>
            </a:extLst>
          </p:cNvPr>
          <p:cNvPicPr>
            <a:picLocks noChangeAspect="1"/>
          </p:cNvPicPr>
          <p:nvPr/>
        </p:nvPicPr>
        <p:blipFill>
          <a:blip r:embed="rId3"/>
          <a:stretch>
            <a:fillRect/>
          </a:stretch>
        </p:blipFill>
        <p:spPr>
          <a:xfrm rot="21444248">
            <a:off x="714829" y="1871543"/>
            <a:ext cx="2540000" cy="952500"/>
          </a:xfrm>
          <a:prstGeom prst="rect">
            <a:avLst/>
          </a:prstGeom>
        </p:spPr>
      </p:pic>
    </p:spTree>
    <p:extLst>
      <p:ext uri="{BB962C8B-B14F-4D97-AF65-F5344CB8AC3E}">
        <p14:creationId xmlns:p14="http://schemas.microsoft.com/office/powerpoint/2010/main" val="4040385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outdoor, dirty, sign&#10;&#10;Description automatically generated">
            <a:extLst>
              <a:ext uri="{FF2B5EF4-FFF2-40B4-BE49-F238E27FC236}">
                <a16:creationId xmlns:a16="http://schemas.microsoft.com/office/drawing/2014/main" xmlns="" id="{C5F619CB-5209-C546-A9F1-E139502FF0C0}"/>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496F28B5-5F4E-EB4E-8252-9559CADAFEB1}"/>
              </a:ext>
            </a:extLst>
          </p:cNvPr>
          <p:cNvSpPr txBox="1"/>
          <p:nvPr/>
        </p:nvSpPr>
        <p:spPr>
          <a:xfrm>
            <a:off x="6498169" y="5013158"/>
            <a:ext cx="5693831" cy="1114539"/>
          </a:xfrm>
          <a:prstGeom prst="rect">
            <a:avLst/>
          </a:prstGeom>
          <a:solidFill>
            <a:schemeClr val="bg1">
              <a:alpha val="40000"/>
            </a:schemeClr>
          </a:solidFill>
          <a:effectLst>
            <a:softEdge rad="63500"/>
          </a:effectLst>
        </p:spPr>
        <p:txBody>
          <a:bodyPr wrap="square" lIns="144000" tIns="140400" rIns="108000" bIns="140400" rtlCol="0">
            <a:spAutoFit/>
          </a:bodyPr>
          <a:lstStyle/>
          <a:p>
            <a:r>
              <a:rPr lang="en-US" b="1" dirty="0">
                <a:latin typeface="Arial" panose="020B0604020202020204" pitchFamily="34" charset="0"/>
                <a:cs typeface="Arial" panose="020B0604020202020204" pitchFamily="34" charset="0"/>
              </a:rPr>
              <a:t>Q: </a:t>
            </a:r>
            <a:r>
              <a:rPr lang="en-GB" b="1" dirty="0">
                <a:latin typeface="Arial" panose="020B0604020202020204" pitchFamily="34" charset="0"/>
                <a:cs typeface="Arial" panose="020B0604020202020204" pitchFamily="34" charset="0"/>
              </a:rPr>
              <a:t>Can talking to people </a:t>
            </a:r>
            <a:r>
              <a:rPr lang="en-GB" b="1" i="1" dirty="0">
                <a:latin typeface="Arial" panose="020B0604020202020204" pitchFamily="34" charset="0"/>
                <a:cs typeface="Arial" panose="020B0604020202020204" pitchFamily="34" charset="0"/>
              </a:rPr>
              <a:t>unlike</a:t>
            </a:r>
            <a:r>
              <a:rPr lang="en-GB" b="1" dirty="0">
                <a:latin typeface="Arial" panose="020B0604020202020204" pitchFamily="34" charset="0"/>
                <a:cs typeface="Arial" panose="020B0604020202020204" pitchFamily="34" charset="0"/>
              </a:rPr>
              <a:t> yourself enrich your own sense of identity? What happens if we just stay in groups of similar people?</a:t>
            </a:r>
            <a:endParaRPr lang="en-GB" i="1" dirty="0">
              <a:solidFill>
                <a:srgbClr val="6703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94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29DB0951-7B8C-254E-9AFE-8FD3EAFA3B5E}"/>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E29B5934-B1E7-894B-B879-957513E73243}"/>
              </a:ext>
            </a:extLst>
          </p:cNvPr>
          <p:cNvSpPr txBox="1"/>
          <p:nvPr/>
        </p:nvSpPr>
        <p:spPr>
          <a:xfrm>
            <a:off x="6558041" y="3377029"/>
            <a:ext cx="4639129" cy="1754327"/>
          </a:xfrm>
          <a:prstGeom prst="rect">
            <a:avLst/>
          </a:prstGeom>
          <a:noFill/>
          <a:ln>
            <a:noFill/>
          </a:ln>
        </p:spPr>
        <p:txBody>
          <a:bodyPr wrap="square" rtlCol="0">
            <a:spAutoFit/>
          </a:bodyPr>
          <a:lstStyle/>
          <a:p>
            <a:r>
              <a:rPr lang="en-GB" dirty="0">
                <a:latin typeface="Arial" panose="020B0604020202020204" pitchFamily="34" charset="0"/>
                <a:cs typeface="Arial" panose="020B0604020202020204" pitchFamily="34" charset="0"/>
              </a:rPr>
              <a:t>Pope Francis says the world grows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becomes more beautiful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as free and open cultures meet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gradually influence each other.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Think about examples in your own life. </a:t>
            </a:r>
          </a:p>
        </p:txBody>
      </p:sp>
    </p:spTree>
    <p:extLst>
      <p:ext uri="{BB962C8B-B14F-4D97-AF65-F5344CB8AC3E}">
        <p14:creationId xmlns:p14="http://schemas.microsoft.com/office/powerpoint/2010/main" val="2939685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EC45A936-1F1C-8249-9A65-8CD953F6260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F71251D5-B433-A443-97A6-C70326EDE9E3}"/>
              </a:ext>
            </a:extLst>
          </p:cNvPr>
          <p:cNvSpPr txBox="1"/>
          <p:nvPr/>
        </p:nvSpPr>
        <p:spPr>
          <a:xfrm>
            <a:off x="6558368" y="713068"/>
            <a:ext cx="5135645" cy="3847207"/>
          </a:xfrm>
          <a:prstGeom prst="rect">
            <a:avLst/>
          </a:prstGeom>
          <a:noFill/>
        </p:spPr>
        <p:txBody>
          <a:bodyPr wrap="square" rtlCol="0">
            <a:spAutoFit/>
          </a:bodyPr>
          <a:lstStyle/>
          <a:p>
            <a:r>
              <a:rPr lang="en-US" i="1" dirty="0">
                <a:solidFill>
                  <a:srgbClr val="670305"/>
                </a:solidFill>
                <a:latin typeface="Arial" panose="020B0604020202020204" pitchFamily="34" charset="0"/>
                <a:cs typeface="Arial" panose="020B0604020202020204" pitchFamily="34" charset="0"/>
              </a:rPr>
              <a:t>PREPARATION FOR VIDEO 1</a:t>
            </a:r>
          </a:p>
          <a:p>
            <a:endParaRPr lang="en-US" sz="1600" i="1" dirty="0">
              <a:solidFill>
                <a:srgbClr val="670305"/>
              </a:solidFill>
              <a:latin typeface="Arial" panose="020B0604020202020204" pitchFamily="34" charset="0"/>
              <a:cs typeface="Arial" panose="020B0604020202020204" pitchFamily="34" charset="0"/>
            </a:endParaRPr>
          </a:p>
          <a:p>
            <a:r>
              <a:rPr lang="en-US" sz="2400" b="1" dirty="0">
                <a:solidFill>
                  <a:srgbClr val="152345"/>
                </a:solidFill>
                <a:latin typeface="Arial" panose="020B0604020202020204" pitchFamily="34" charset="0"/>
                <a:cs typeface="Arial" panose="020B0604020202020204" pitchFamily="34" charset="0"/>
              </a:rPr>
              <a:t>FIGHTING ON HOLY GROUND</a:t>
            </a:r>
            <a:br>
              <a:rPr lang="en-US" sz="2400" b="1" dirty="0">
                <a:solidFill>
                  <a:srgbClr val="152345"/>
                </a:solidFill>
                <a:latin typeface="Arial" panose="020B0604020202020204" pitchFamily="34" charset="0"/>
                <a:cs typeface="Arial" panose="020B0604020202020204" pitchFamily="34" charset="0"/>
              </a:rPr>
            </a:br>
            <a:r>
              <a:rPr lang="en-US" sz="2400" b="1" dirty="0">
                <a:solidFill>
                  <a:srgbClr val="152345"/>
                </a:solidFill>
                <a:latin typeface="Arial" panose="020B0604020202020204" pitchFamily="34" charset="0"/>
                <a:cs typeface="Arial" panose="020B0604020202020204" pitchFamily="34" charset="0"/>
              </a:rPr>
              <a:t/>
            </a:r>
            <a:br>
              <a:rPr lang="en-US" sz="2400" b="1" dirty="0">
                <a:solidFill>
                  <a:srgbClr val="152345"/>
                </a:solidFill>
                <a:latin typeface="Arial" panose="020B0604020202020204" pitchFamily="34" charset="0"/>
                <a:cs typeface="Arial" panose="020B0604020202020204" pitchFamily="34" charset="0"/>
              </a:rPr>
            </a:br>
            <a:r>
              <a:rPr lang="en-US" b="1" dirty="0">
                <a:solidFill>
                  <a:srgbClr val="152345"/>
                </a:solidFill>
                <a:latin typeface="Arial" panose="020B0604020202020204" pitchFamily="34" charset="0"/>
                <a:cs typeface="Arial" panose="020B0604020202020204" pitchFamily="34" charset="0"/>
              </a:rPr>
              <a:t>Look out for how to answer these questions:</a:t>
            </a:r>
          </a:p>
          <a:p>
            <a:endParaRPr lang="en-GB" dirty="0">
              <a:solidFill>
                <a:srgbClr val="152345"/>
              </a:solidFill>
              <a:latin typeface="Arial" panose="020B0604020202020204" pitchFamily="34" charset="0"/>
              <a:cs typeface="Arial" panose="020B0604020202020204" pitchFamily="34" charset="0"/>
            </a:endParaRPr>
          </a:p>
          <a:p>
            <a:pPr marL="285750" indent="-285750">
              <a:buFont typeface="Wingdings" charset="2"/>
              <a:buChar char="v"/>
            </a:pPr>
            <a:r>
              <a:rPr lang="en-GB" dirty="0">
                <a:solidFill>
                  <a:srgbClr val="152345"/>
                </a:solidFill>
                <a:latin typeface="Arial" panose="020B0604020202020204" pitchFamily="34" charset="0"/>
                <a:cs typeface="Arial" panose="020B0604020202020204" pitchFamily="34" charset="0"/>
              </a:rPr>
              <a:t>What does the video tell us about the main sources of conflict in the Holy Land?</a:t>
            </a:r>
          </a:p>
          <a:p>
            <a:endParaRPr lang="en-GB" dirty="0">
              <a:solidFill>
                <a:srgbClr val="152345"/>
              </a:solidFill>
              <a:latin typeface="Arial" panose="020B0604020202020204" pitchFamily="34" charset="0"/>
              <a:cs typeface="Arial" panose="020B0604020202020204" pitchFamily="34" charset="0"/>
            </a:endParaRPr>
          </a:p>
          <a:p>
            <a:pPr marL="285750" indent="-285750">
              <a:buFont typeface="Wingdings" charset="2"/>
              <a:buChar char="v"/>
            </a:pPr>
            <a:r>
              <a:rPr lang="en-GB" dirty="0">
                <a:solidFill>
                  <a:srgbClr val="152345"/>
                </a:solidFill>
                <a:latin typeface="Arial" panose="020B0604020202020204" pitchFamily="34" charset="0"/>
                <a:cs typeface="Arial" panose="020B0604020202020204" pitchFamily="34" charset="0"/>
              </a:rPr>
              <a:t>How do you think Palestinians felt about the creation of the State of Israel? How about the Jewish people? </a:t>
            </a:r>
            <a:r>
              <a:rPr lang="en-GB" dirty="0">
                <a:solidFill>
                  <a:srgbClr val="000000"/>
                </a:solidFill>
                <a:latin typeface="Arial" panose="020B0604020202020204" pitchFamily="34" charset="0"/>
                <a:cs typeface="Arial" panose="020B0604020202020204" pitchFamily="34" charset="0"/>
              </a:rPr>
              <a:t/>
            </a:r>
            <a:br>
              <a:rPr lang="en-GB" dirty="0">
                <a:solidFill>
                  <a:srgbClr val="000000"/>
                </a:solidFill>
                <a:latin typeface="Arial" panose="020B0604020202020204" pitchFamily="34" charset="0"/>
                <a:cs typeface="Arial" panose="020B0604020202020204" pitchFamily="34" charset="0"/>
              </a:rPr>
            </a:br>
            <a:endParaRPr lang="en-GB" dirty="0">
              <a:solidFill>
                <a:srgbClr val="000000"/>
              </a:solidFill>
              <a:latin typeface="Arial" panose="020B0604020202020204" pitchFamily="34" charset="0"/>
              <a:cs typeface="Arial" panose="020B0604020202020204" pitchFamily="34" charset="0"/>
            </a:endParaRPr>
          </a:p>
        </p:txBody>
      </p:sp>
      <p:pic>
        <p:nvPicPr>
          <p:cNvPr id="12" name="Picture 11" descr="Graffiti on a wall&#10;&#10;Description automatically generated with medium confidence">
            <a:extLst>
              <a:ext uri="{FF2B5EF4-FFF2-40B4-BE49-F238E27FC236}">
                <a16:creationId xmlns:a16="http://schemas.microsoft.com/office/drawing/2014/main" xmlns="" id="{5F7758F1-1BC6-CF46-ADE1-0252F5252D6F}"/>
              </a:ext>
            </a:extLst>
          </p:cNvPr>
          <p:cNvPicPr>
            <a:picLocks noChangeAspect="1"/>
          </p:cNvPicPr>
          <p:nvPr/>
        </p:nvPicPr>
        <p:blipFill>
          <a:blip r:embed="rId3"/>
          <a:stretch>
            <a:fillRect/>
          </a:stretch>
        </p:blipFill>
        <p:spPr>
          <a:xfrm>
            <a:off x="6790349" y="5212942"/>
            <a:ext cx="2032000" cy="1143000"/>
          </a:xfrm>
          <a:prstGeom prst="rect">
            <a:avLst/>
          </a:prstGeom>
        </p:spPr>
      </p:pic>
      <p:sp>
        <p:nvSpPr>
          <p:cNvPr id="13" name="Rectangle 12">
            <a:extLst>
              <a:ext uri="{FF2B5EF4-FFF2-40B4-BE49-F238E27FC236}">
                <a16:creationId xmlns:a16="http://schemas.microsoft.com/office/drawing/2014/main" xmlns="" id="{C2FD6613-5E27-3B4D-8B48-37089965455F}"/>
              </a:ext>
            </a:extLst>
          </p:cNvPr>
          <p:cNvSpPr/>
          <p:nvPr/>
        </p:nvSpPr>
        <p:spPr>
          <a:xfrm>
            <a:off x="6715163" y="6355942"/>
            <a:ext cx="4929555" cy="369332"/>
          </a:xfrm>
          <a:prstGeom prst="rect">
            <a:avLst/>
          </a:prstGeom>
        </p:spPr>
        <p:txBody>
          <a:bodyPr wrap="none">
            <a:spAutoFit/>
          </a:bodyPr>
          <a:lstStyle/>
          <a:p>
            <a:r>
              <a:rPr lang="en-US" dirty="0">
                <a:solidFill>
                  <a:srgbClr val="152345"/>
                </a:solidFill>
                <a:latin typeface="Arial" panose="020B0604020202020204" pitchFamily="34" charset="0"/>
                <a:cs typeface="Arial" panose="020B0604020202020204" pitchFamily="34" charset="0"/>
              </a:rPr>
              <a:t>Watch Video 1 </a:t>
            </a:r>
            <a:r>
              <a:rPr lang="mr-IN" dirty="0">
                <a:solidFill>
                  <a:srgbClr val="152345"/>
                </a:solidFill>
                <a:latin typeface="Arial" panose="020B0604020202020204" pitchFamily="34" charset="0"/>
              </a:rPr>
              <a:t>–</a:t>
            </a:r>
            <a:r>
              <a:rPr lang="en-US" dirty="0">
                <a:solidFill>
                  <a:srgbClr val="152345"/>
                </a:solidFill>
                <a:latin typeface="Arial" panose="020B0604020202020204" pitchFamily="34" charset="0"/>
                <a:cs typeface="Arial" panose="020B0604020202020204" pitchFamily="34" charset="0"/>
              </a:rPr>
              <a:t> The Holy Land: A brief history</a:t>
            </a:r>
          </a:p>
        </p:txBody>
      </p:sp>
    </p:spTree>
    <p:extLst>
      <p:ext uri="{BB962C8B-B14F-4D97-AF65-F5344CB8AC3E}">
        <p14:creationId xmlns:p14="http://schemas.microsoft.com/office/powerpoint/2010/main" val="2114427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ay&#10;&#10;Description automatically generated">
            <a:extLst>
              <a:ext uri="{FF2B5EF4-FFF2-40B4-BE49-F238E27FC236}">
                <a16:creationId xmlns:a16="http://schemas.microsoft.com/office/drawing/2014/main" xmlns="" id="{0D1B9338-A979-6045-82C1-3B31B96F6462}"/>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6413503" y="581777"/>
            <a:ext cx="5258543" cy="4438526"/>
          </a:xfrm>
          <a:prstGeom prst="rect">
            <a:avLst/>
          </a:prstGeom>
          <a:noFill/>
          <a:effectLst>
            <a:softEdge rad="63500"/>
          </a:effectLst>
        </p:spPr>
        <p:txBody>
          <a:bodyPr wrap="square" lIns="216000" tIns="140400" bIns="140400" rtlCol="0">
            <a:spAutoFit/>
          </a:bodyPr>
          <a:lstStyle/>
          <a:p>
            <a:r>
              <a:rPr lang="en-US" i="1" dirty="0">
                <a:solidFill>
                  <a:srgbClr val="670305"/>
                </a:solidFill>
                <a:latin typeface="Arial" panose="020B0604020202020204" pitchFamily="34" charset="0"/>
                <a:cs typeface="Arial" panose="020B0604020202020204" pitchFamily="34" charset="0"/>
              </a:rPr>
              <a:t>BACKGROUND TO VIDEO 1</a:t>
            </a:r>
          </a:p>
          <a:p>
            <a:r>
              <a:rPr lang="en-US" dirty="0">
                <a:solidFill>
                  <a:srgbClr val="670305"/>
                </a:solidFill>
                <a:latin typeface="Arial" panose="020B0604020202020204" pitchFamily="34" charset="0"/>
                <a:cs typeface="Arial" panose="020B0604020202020204" pitchFamily="34" charset="0"/>
              </a:rPr>
              <a:t> </a:t>
            </a:r>
          </a:p>
          <a:p>
            <a:r>
              <a:rPr lang="en-US" sz="2400" b="1" dirty="0">
                <a:solidFill>
                  <a:srgbClr val="152345"/>
                </a:solidFill>
                <a:latin typeface="Arial" panose="020B0604020202020204" pitchFamily="34" charset="0"/>
                <a:cs typeface="Arial" panose="020B0604020202020204" pitchFamily="34" charset="0"/>
              </a:rPr>
              <a:t>JERUSALEM, CITY OF FAITH</a:t>
            </a:r>
          </a:p>
          <a:p>
            <a:endParaRPr lang="en-US" sz="2400" b="1" dirty="0">
              <a:solidFill>
                <a:srgbClr val="152345"/>
              </a:solidFill>
              <a:latin typeface="Arial" panose="020B0604020202020204" pitchFamily="34" charset="0"/>
              <a:cs typeface="Arial" panose="020B0604020202020204" pitchFamily="34" charset="0"/>
            </a:endParaRPr>
          </a:p>
          <a:p>
            <a:r>
              <a:rPr lang="en-GB" b="1" dirty="0">
                <a:solidFill>
                  <a:srgbClr val="152345"/>
                </a:solidFill>
                <a:latin typeface="Arial" panose="020B0604020202020204" pitchFamily="34" charset="0"/>
                <a:cs typeface="Arial" panose="020B0604020202020204" pitchFamily="34" charset="0"/>
              </a:rPr>
              <a:t>What do you know about the religious importance of Jerusalem for Jews, Muslims and Christians?</a:t>
            </a:r>
          </a:p>
          <a:p>
            <a:endParaRPr lang="en-US" sz="2400" b="1" dirty="0">
              <a:solidFill>
                <a:srgbClr val="152345"/>
              </a:solidFill>
              <a:latin typeface="Arial" panose="020B0604020202020204" pitchFamily="34" charset="0"/>
              <a:cs typeface="Arial" panose="020B0604020202020204" pitchFamily="34" charset="0"/>
            </a:endParaRPr>
          </a:p>
          <a:p>
            <a:pPr marL="285750" indent="-285750">
              <a:buFont typeface="Wingdings" charset="2"/>
              <a:buChar char="v"/>
            </a:pPr>
            <a:r>
              <a:rPr lang="en-US" dirty="0">
                <a:solidFill>
                  <a:srgbClr val="152345"/>
                </a:solidFill>
                <a:latin typeface="Arial" panose="020B0604020202020204" pitchFamily="34" charset="0"/>
                <a:cs typeface="Arial" panose="020B0604020202020204" pitchFamily="34" charset="0"/>
              </a:rPr>
              <a:t>For Jews: the site of the First Temple</a:t>
            </a:r>
          </a:p>
          <a:p>
            <a:pPr marL="285750" indent="-285750">
              <a:buFont typeface="Wingdings" charset="2"/>
              <a:buChar char="v"/>
            </a:pPr>
            <a:endParaRPr lang="en-US" dirty="0">
              <a:solidFill>
                <a:srgbClr val="152345"/>
              </a:solidFill>
              <a:latin typeface="Arial" panose="020B0604020202020204" pitchFamily="34" charset="0"/>
              <a:cs typeface="Arial" panose="020B0604020202020204" pitchFamily="34" charset="0"/>
            </a:endParaRPr>
          </a:p>
          <a:p>
            <a:pPr marL="285750" indent="-285750">
              <a:buFont typeface="Wingdings" charset="2"/>
              <a:buChar char="v"/>
            </a:pPr>
            <a:r>
              <a:rPr lang="en-US" dirty="0">
                <a:solidFill>
                  <a:srgbClr val="152345"/>
                </a:solidFill>
                <a:latin typeface="Arial" panose="020B0604020202020204" pitchFamily="34" charset="0"/>
                <a:cs typeface="Arial" panose="020B0604020202020204" pitchFamily="34" charset="0"/>
              </a:rPr>
              <a:t>For Christians: Jesus died and rose here</a:t>
            </a:r>
          </a:p>
          <a:p>
            <a:pPr marL="285750" indent="-285750">
              <a:buFont typeface="Wingdings" charset="2"/>
              <a:buChar char="v"/>
            </a:pPr>
            <a:endParaRPr lang="en-US" dirty="0">
              <a:solidFill>
                <a:srgbClr val="152345"/>
              </a:solidFill>
              <a:latin typeface="Arial" panose="020B0604020202020204" pitchFamily="34" charset="0"/>
              <a:cs typeface="Arial" panose="020B0604020202020204" pitchFamily="34" charset="0"/>
            </a:endParaRPr>
          </a:p>
          <a:p>
            <a:pPr marL="285750" indent="-285750">
              <a:buFont typeface="Wingdings" charset="2"/>
              <a:buChar char="v"/>
            </a:pPr>
            <a:r>
              <a:rPr lang="en-US" dirty="0">
                <a:solidFill>
                  <a:srgbClr val="152345"/>
                </a:solidFill>
                <a:latin typeface="Arial" panose="020B0604020202020204" pitchFamily="34" charset="0"/>
                <a:cs typeface="Arial" panose="020B0604020202020204" pitchFamily="34" charset="0"/>
              </a:rPr>
              <a:t>For Muslims: the Prophet Mohammed ascended to heaven from here </a:t>
            </a:r>
          </a:p>
        </p:txBody>
      </p:sp>
    </p:spTree>
    <p:extLst>
      <p:ext uri="{BB962C8B-B14F-4D97-AF65-F5344CB8AC3E}">
        <p14:creationId xmlns:p14="http://schemas.microsoft.com/office/powerpoint/2010/main" val="129270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20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11195</TotalTime>
  <Words>760</Words>
  <Application>Microsoft Office PowerPoint</Application>
  <PresentationFormat>Widescreen</PresentationFormat>
  <Paragraphs>139</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 Light</vt:lpstr>
      <vt:lpstr>Mangal</vt:lpstr>
      <vt:lpstr>Montserrat</vt:lpstr>
      <vt:lpstr>Montserrat Light</vt:lpstr>
      <vt:lpstr>Wingdings</vt:lpstr>
      <vt:lpstr>Office Theme</vt:lpstr>
      <vt:lpstr>PowerPoint Presentation</vt:lpstr>
      <vt:lpstr>PowerPoint Presentation</vt:lpstr>
      <vt:lpstr>PowerPoint Presentation</vt:lpstr>
      <vt:lpstr>PowerPoint Presentation</vt:lpstr>
      <vt:lpstr>GROUND RULES</vt:lpstr>
      <vt:lpstr>PowerPoint Presentation</vt:lpstr>
      <vt:lpstr>PowerPoint Presentation</vt:lpstr>
      <vt:lpstr>PowerPoint Presentation</vt:lpstr>
      <vt:lpstr>PowerPoint Presentation</vt:lpstr>
      <vt:lpstr>PowerPoint Presentation</vt:lpstr>
      <vt:lpstr>PREPARATION FOR VIDEO 2</vt:lpstr>
      <vt:lpstr>PowerPoint Presentation</vt:lpstr>
      <vt:lpstr>PowerPoint Presentation</vt:lpstr>
      <vt:lpstr>PowerPoint Presentation</vt:lpstr>
      <vt:lpstr>PowerPoint Presentation</vt:lpstr>
      <vt:lpstr>PowerPoint Presentation</vt:lpstr>
      <vt:lpstr>PREPARATION FOR VIDEO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EXTENSION WORK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O'Brien</dc:creator>
  <cp:lastModifiedBy>Kathleen O'Brien</cp:lastModifiedBy>
  <cp:revision>189</cp:revision>
  <dcterms:created xsi:type="dcterms:W3CDTF">2021-01-29T13:44:25Z</dcterms:created>
  <dcterms:modified xsi:type="dcterms:W3CDTF">2021-05-07T15:01:21Z</dcterms:modified>
</cp:coreProperties>
</file>