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95" r:id="rId6"/>
    <p:sldId id="335" r:id="rId7"/>
    <p:sldId id="331" r:id="rId8"/>
    <p:sldId id="286" r:id="rId9"/>
    <p:sldId id="276" r:id="rId10"/>
    <p:sldId id="332" r:id="rId11"/>
    <p:sldId id="291" r:id="rId12"/>
    <p:sldId id="294" r:id="rId13"/>
    <p:sldId id="296" r:id="rId14"/>
    <p:sldId id="3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Conmee" initials="MC" lastIdx="7" clrIdx="0">
    <p:extLst>
      <p:ext uri="{19B8F6BF-5375-455C-9EA6-DF929625EA0E}">
        <p15:presenceInfo xmlns:p15="http://schemas.microsoft.com/office/powerpoint/2012/main" userId="S::mconmee@cafod.org.uk::aafcdfa2-c637-40c1-a345-c8698e7858e3" providerId="AD"/>
      </p:ext>
    </p:extLst>
  </p:cmAuthor>
  <p:cmAuthor id="2" name="David Brinn" initials="DB" lastIdx="2" clrIdx="1">
    <p:extLst>
      <p:ext uri="{19B8F6BF-5375-455C-9EA6-DF929625EA0E}">
        <p15:presenceInfo xmlns:p15="http://schemas.microsoft.com/office/powerpoint/2012/main" userId="S::dbrinn@cafod.org.uk::e2001f80-1afa-4563-872f-91cd74369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08"/>
    <a:srgbClr val="18274F"/>
    <a:srgbClr val="91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2728B-EE75-420C-AB84-072AB49B9EF9}" v="29" dt="2025-04-02T13:47:46.442"/>
    <p1510:client id="{96B0ED23-5639-4B04-995B-5561D0D0011F}" v="37" dt="2025-04-02T14:19:17.040"/>
    <p1510:client id="{B35E8B78-BE6A-3B25-48C9-05B15583CCAE}" v="76" dt="2025-04-02T08:17:27.579"/>
    <p1510:client id="{EE80D975-0B19-60E9-EBE8-A6E61C142252}" v="5" dt="2025-04-02T14:15:0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9AC6-9D81-A24D-B6CE-7E35A5D3DC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624E-B634-F14D-9B38-7A51566F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credit: Caritas Jerusalem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Photo: Withheld for security reasons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Photo: Withheld for security reasons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Photo: </a:t>
            </a:r>
            <a:r>
              <a:rPr lang="en-GB" i="1" dirty="0"/>
              <a:t>Withheld for security reasons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Photo: Withheld for security reasons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Photo credit: Victoria Ahmed and Joe Newman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4637-2F07-6242-97DF-0A8B7ADE00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662671"/>
            <a:ext cx="12192001" cy="1195330"/>
          </a:xfrm>
          <a:prstGeom prst="rect">
            <a:avLst/>
          </a:prstGeom>
          <a:solidFill>
            <a:srgbClr val="D1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9" y="5829948"/>
            <a:ext cx="5613757" cy="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8EC49A-84A2-91BF-3363-38798E3C5D35}"/>
              </a:ext>
            </a:extLst>
          </p:cNvPr>
          <p:cNvSpPr/>
          <p:nvPr/>
        </p:nvSpPr>
        <p:spPr>
          <a:xfrm>
            <a:off x="-1" y="988371"/>
            <a:ext cx="5366479" cy="4044491"/>
          </a:xfrm>
          <a:prstGeom prst="rect">
            <a:avLst/>
          </a:prstGeom>
          <a:solidFill>
            <a:srgbClr val="D1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AA0B1B0-7525-3024-5B41-F7D5539D1B53}"/>
              </a:ext>
            </a:extLst>
          </p:cNvPr>
          <p:cNvSpPr txBox="1"/>
          <p:nvPr/>
        </p:nvSpPr>
        <p:spPr>
          <a:xfrm>
            <a:off x="467462" y="1330362"/>
            <a:ext cx="444450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>
              <a:solidFill>
                <a:schemeClr val="bg1"/>
              </a:solidFill>
              <a:latin typeface="Century Gothic"/>
              <a:cs typeface="Arial Black" panose="020B0604020202020204" pitchFamily="34" charset="0"/>
            </a:endParaRPr>
          </a:p>
          <a:p>
            <a:r>
              <a:rPr lang="en-US" sz="3600" b="1">
                <a:solidFill>
                  <a:schemeClr val="bg1"/>
                </a:solidFill>
                <a:latin typeface="Century Gothic"/>
                <a:cs typeface="Arial Black" panose="020B0604020202020204" pitchFamily="34" charset="0"/>
              </a:rPr>
              <a:t>DEC Myanmar Earthquake Appeal </a:t>
            </a: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143248FD-B707-5A7A-DF4F-4C507BD7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pic>
        <p:nvPicPr>
          <p:cNvPr id="4" name="Picture 3" descr="A group of people standing in front of a pile of rubble&#10;&#10;AI-generated content may be incorrect.">
            <a:extLst>
              <a:ext uri="{FF2B5EF4-FFF2-40B4-BE49-F238E27FC236}">
                <a16:creationId xmlns:a16="http://schemas.microsoft.com/office/drawing/2014/main" id="{EB536568-56E7-45AA-BAEE-F119FC41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404" y="988371"/>
            <a:ext cx="7186596" cy="404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CC7D3-C188-E5F2-B11A-5D45E5FA47AF}"/>
              </a:ext>
            </a:extLst>
          </p:cNvPr>
          <p:cNvSpPr txBox="1"/>
          <p:nvPr/>
        </p:nvSpPr>
        <p:spPr>
          <a:xfrm>
            <a:off x="467462" y="3980677"/>
            <a:ext cx="383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School fundraising assembly</a:t>
            </a:r>
            <a:endParaRPr lang="en-US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4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72E0-5D2D-9E7B-E91D-4DA17EFC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lighting a candle&#10;&#10;Description automatically generated">
            <a:extLst>
              <a:ext uri="{FF2B5EF4-FFF2-40B4-BE49-F238E27FC236}">
                <a16:creationId xmlns:a16="http://schemas.microsoft.com/office/drawing/2014/main" id="{712C796E-0526-9A66-1E90-E7362721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42520"/>
            <a:ext cx="12192000" cy="8128000"/>
          </a:xfrm>
        </p:spPr>
      </p:pic>
      <p:sp>
        <p:nvSpPr>
          <p:cNvPr id="11" name="Rectangle 10"/>
          <p:cNvSpPr/>
          <p:nvPr/>
        </p:nvSpPr>
        <p:spPr>
          <a:xfrm>
            <a:off x="202510" y="0"/>
            <a:ext cx="10674774" cy="58031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Let us pray together.</a:t>
            </a: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Loving God, Father of all,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We pray for our sisters and brothers in Myanmar.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We ask that, through the power of your love,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lang="en-GB" sz="2400">
                <a:solidFill>
                  <a:schemeClr val="bg1"/>
                </a:solidFill>
                <a:latin typeface="Century Gothic"/>
                <a:cs typeface="Arial"/>
              </a:rPr>
              <a:t>y</a:t>
            </a: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ou bring comfort to those who need your help.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Give hope to those who do not have shelter,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lang="en-GB" sz="2400">
                <a:solidFill>
                  <a:schemeClr val="bg1"/>
                </a:solidFill>
                <a:latin typeface="Century Gothic"/>
                <a:cs typeface="Arial"/>
              </a:rPr>
              <a:t>a</a:t>
            </a:r>
            <a:r>
              <a:rPr kumimoji="0" lang="en-GB" sz="24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nd</a:t>
            </a: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 give courage to those who help and support. </a:t>
            </a:r>
          </a:p>
          <a:p>
            <a:pPr>
              <a:lnSpc>
                <a:spcPts val="3200"/>
              </a:lnSpc>
              <a:defRPr/>
            </a:pP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>
              <a:lnSpc>
                <a:spcPts val="3200"/>
              </a:lnSpc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Amen </a:t>
            </a:r>
            <a:endParaRPr lang="en-GB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5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country with a red target&#10;&#10;AI-generated content may be incorrect.">
            <a:extLst>
              <a:ext uri="{FF2B5EF4-FFF2-40B4-BE49-F238E27FC236}">
                <a16:creationId xmlns:a16="http://schemas.microsoft.com/office/drawing/2014/main" id="{C252C005-8FC9-9B01-F705-C297B30E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67" y="494574"/>
            <a:ext cx="6632133" cy="4674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AD8674-899E-9EFA-1F9B-C459A62C2F67}"/>
              </a:ext>
            </a:extLst>
          </p:cNvPr>
          <p:cNvSpPr txBox="1"/>
          <p:nvPr/>
        </p:nvSpPr>
        <p:spPr>
          <a:xfrm>
            <a:off x="909106" y="1862370"/>
            <a:ext cx="43121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As you may have seen on the news, a powerful 7.7 magnitude earthquake struck Myanmar on 28 March</a:t>
            </a:r>
            <a:r>
              <a:rPr lang="en-US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7AC89-9148-20A5-B459-2CECB2619611}"/>
              </a:ext>
            </a:extLst>
          </p:cNvPr>
          <p:cNvSpPr txBox="1">
            <a:spLocks/>
          </p:cNvSpPr>
          <p:nvPr/>
        </p:nvSpPr>
        <p:spPr>
          <a:xfrm>
            <a:off x="393245" y="100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Century Gothic" panose="020B0502020202020204" pitchFamily="34" charset="0"/>
                <a:cs typeface="Arial" panose="020B0604020202020204" pitchFamily="34" charset="0"/>
              </a:rPr>
              <a:t>What has happened?</a:t>
            </a:r>
            <a:endParaRPr lang="en-GB" sz="32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52F363-A379-6EE3-A68E-D539A38C0631}"/>
              </a:ext>
            </a:extLst>
          </p:cNvPr>
          <p:cNvSpPr txBox="1"/>
          <p:nvPr/>
        </p:nvSpPr>
        <p:spPr>
          <a:xfrm>
            <a:off x="6274890" y="1936283"/>
            <a:ext cx="572751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effectLst/>
                <a:latin typeface="Century Gothic" panose="020B0502020202020204" pitchFamily="34" charset="0"/>
              </a:rPr>
              <a:t>The Disasters Emergency Committee has announced a humanitarian appeal for </a:t>
            </a:r>
            <a:r>
              <a:rPr lang="en-US" sz="2400">
                <a:latin typeface="Century Gothic" panose="020B0502020202020204" pitchFamily="34" charset="0"/>
              </a:rPr>
              <a:t>Myanmar</a:t>
            </a:r>
            <a:r>
              <a:rPr lang="en-US" sz="2400">
                <a:effectLst/>
                <a:latin typeface="Century Gothic" panose="020B0502020202020204" pitchFamily="34" charset="0"/>
              </a:rPr>
              <a:t>. </a:t>
            </a:r>
          </a:p>
          <a:p>
            <a:endParaRPr lang="en-US" sz="2400">
              <a:solidFill>
                <a:srgbClr val="212544"/>
              </a:solidFill>
              <a:latin typeface="Century Gothic" panose="020B0502020202020204" pitchFamily="34" charset="0"/>
            </a:endParaRPr>
          </a:p>
          <a:p>
            <a:r>
              <a:rPr lang="en-US" sz="2400">
                <a:solidFill>
                  <a:srgbClr val="212544"/>
                </a:solidFill>
                <a:latin typeface="Century Gothic" panose="020B0502020202020204" pitchFamily="34" charset="0"/>
              </a:rPr>
              <a:t>There are 15 members of the DEC and CAFOD is one of them. </a:t>
            </a:r>
            <a:endParaRPr lang="en-US" sz="2000">
              <a:solidFill>
                <a:srgbClr val="2125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ollage of red squares with white text&#10;&#10;Description automatically generated">
            <a:extLst>
              <a:ext uri="{FF2B5EF4-FFF2-40B4-BE49-F238E27FC236}">
                <a16:creationId xmlns:a16="http://schemas.microsoft.com/office/drawing/2014/main" id="{67D69029-A7EE-1B09-4121-1F5B67B9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7" y="1240486"/>
            <a:ext cx="5272584" cy="40692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922017-E28F-EBC1-C6E2-C0CF977B7D09}"/>
              </a:ext>
            </a:extLst>
          </p:cNvPr>
          <p:cNvSpPr/>
          <p:nvPr/>
        </p:nvSpPr>
        <p:spPr>
          <a:xfrm>
            <a:off x="1934578" y="2289517"/>
            <a:ext cx="1243024" cy="96531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33CCB333-994C-6064-F0F8-16B58948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24103F36-90FD-F74B-A38C-5003B85A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076C3-6335-613E-B779-FEBA3E3BE6C9}"/>
              </a:ext>
            </a:extLst>
          </p:cNvPr>
          <p:cNvSpPr txBox="1"/>
          <p:nvPr/>
        </p:nvSpPr>
        <p:spPr>
          <a:xfrm>
            <a:off x="6554891" y="1251853"/>
            <a:ext cx="5097438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Century Gothic"/>
            </a:endParaRPr>
          </a:p>
          <a:p>
            <a:r>
              <a:rPr lang="en-US" sz="2400">
                <a:latin typeface="Century Gothic"/>
              </a:rPr>
              <a:t>This is the strongest earthquake to hit the country in many years.</a:t>
            </a:r>
          </a:p>
          <a:p>
            <a:endParaRPr lang="en-US" sz="2400">
              <a:latin typeface="Century Gothic"/>
              <a:ea typeface="Calibri" panose="020F0502020204030204"/>
              <a:cs typeface="Calibri" panose="020F0502020204030204"/>
            </a:endParaRP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Over 2000 people have died and </a:t>
            </a: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  <a:ea typeface="Calibri"/>
                <a:cs typeface="Calibri"/>
              </a:rPr>
              <a:t>m</a:t>
            </a:r>
            <a:r>
              <a:rPr lang="en-US" sz="2400">
                <a:latin typeface="Century Gothic"/>
                <a:ea typeface="Calibri"/>
                <a:cs typeface="Calibri"/>
              </a:rPr>
              <a:t>illions of people are in need of shelter, food, clean water, and medical care.</a:t>
            </a:r>
            <a:endParaRPr lang="en-US" sz="2400"/>
          </a:p>
        </p:txBody>
      </p:sp>
      <p:pic>
        <p:nvPicPr>
          <p:cNvPr id="6" name="Picture 5" descr="A building that has been demolished&#10;&#10;AI-generated content may be incorrect.">
            <a:extLst>
              <a:ext uri="{FF2B5EF4-FFF2-40B4-BE49-F238E27FC236}">
                <a16:creationId xmlns:a16="http://schemas.microsoft.com/office/drawing/2014/main" id="{4EC646DA-3529-F5FD-2119-5810DDCF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1" y="1116466"/>
            <a:ext cx="5404349" cy="4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C90B2249-7FAC-6274-9A7C-C2F55701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CE8C4-91D5-1EFE-B837-B7E4CDB94067}"/>
              </a:ext>
            </a:extLst>
          </p:cNvPr>
          <p:cNvSpPr txBox="1"/>
          <p:nvPr/>
        </p:nvSpPr>
        <p:spPr>
          <a:xfrm>
            <a:off x="6039567" y="1263926"/>
            <a:ext cx="547275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  <a:ea typeface="Calibri"/>
                <a:cs typeface="Calibri"/>
              </a:rPr>
              <a:t>Whole communities have been torn apart, with roads and buildings destroyed.</a:t>
            </a:r>
          </a:p>
          <a:p>
            <a:endParaRPr lang="en-US" sz="2400">
              <a:latin typeface="Century Gothic"/>
              <a:ea typeface="Calibri"/>
              <a:cs typeface="Calibri"/>
            </a:endParaRPr>
          </a:p>
          <a:p>
            <a:r>
              <a:rPr lang="en-US" sz="2400">
                <a:latin typeface="Century Gothic"/>
                <a:ea typeface="Calibri"/>
                <a:cs typeface="Calibri"/>
              </a:rPr>
              <a:t>Many people are still trapped under rubble. </a:t>
            </a:r>
          </a:p>
          <a:p>
            <a:endParaRPr lang="en-US" sz="2400">
              <a:latin typeface="Century Gothic"/>
              <a:ea typeface="Calibri"/>
              <a:cs typeface="Calibri"/>
            </a:endParaRPr>
          </a:p>
          <a:p>
            <a:r>
              <a:rPr lang="en-US" sz="2400">
                <a:latin typeface="Century Gothic"/>
                <a:ea typeface="Calibri"/>
                <a:cs typeface="Calibri"/>
              </a:rPr>
              <a:t>Families are forced to sleep outside, fearful of further aftershocks.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A building that has been demolished&#10;&#10;AI-generated content may be incorrect.">
            <a:extLst>
              <a:ext uri="{FF2B5EF4-FFF2-40B4-BE49-F238E27FC236}">
                <a16:creationId xmlns:a16="http://schemas.microsoft.com/office/drawing/2014/main" id="{6EAB42AA-8E97-2FDE-FF81-56EAF5D424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651"/>
          <a:stretch/>
        </p:blipFill>
        <p:spPr>
          <a:xfrm>
            <a:off x="1140994" y="1139231"/>
            <a:ext cx="4150824" cy="4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C0A08B-C160-0F85-38C6-7AF6E685B004}"/>
              </a:ext>
            </a:extLst>
          </p:cNvPr>
          <p:cNvSpPr txBox="1"/>
          <p:nvPr/>
        </p:nvSpPr>
        <p:spPr>
          <a:xfrm>
            <a:off x="384581" y="1294601"/>
            <a:ext cx="63210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Now, more than ever, the people of Myanmar need our help. </a:t>
            </a:r>
          </a:p>
          <a:p>
            <a:endParaRPr lang="en-US" sz="2400">
              <a:latin typeface="Century Gothic" panose="020B0502020202020204" pitchFamily="34" charset="0"/>
            </a:endParaRPr>
          </a:p>
          <a:p>
            <a:r>
              <a:rPr lang="en-US" sz="2400">
                <a:latin typeface="Century Gothic" panose="020B0502020202020204" pitchFamily="34" charset="0"/>
              </a:rPr>
              <a:t>In Myanmar, Cardinal Bo shares </a:t>
            </a:r>
          </a:p>
          <a:p>
            <a:endParaRPr lang="en-US" sz="2400" b="1">
              <a:latin typeface="Century Gothic" panose="020B0502020202020204" pitchFamily="34" charset="0"/>
            </a:endParaRPr>
          </a:p>
          <a:p>
            <a:r>
              <a:rPr lang="en-US" sz="2400" b="1">
                <a:latin typeface="Century Gothic" panose="020B0502020202020204" pitchFamily="34" charset="0"/>
              </a:rPr>
              <a:t>“We are deeply touched by the promise of support by the Catholic Church everywhere. The people need food, shelter, medicine, and all life-saving materials.”  </a:t>
            </a:r>
          </a:p>
          <a:p>
            <a:endParaRPr lang="en-US" sz="2400">
              <a:latin typeface="Century Gothic" panose="020B0502020202020204" pitchFamily="34" charset="0"/>
            </a:endParaRPr>
          </a:p>
        </p:txBody>
      </p:sp>
      <p:pic>
        <p:nvPicPr>
          <p:cNvPr id="6" name="Picture 5" descr="A house that has been destroyed by flood&#10;&#10;AI-generated content may be incorrect.">
            <a:extLst>
              <a:ext uri="{FF2B5EF4-FFF2-40B4-BE49-F238E27FC236}">
                <a16:creationId xmlns:a16="http://schemas.microsoft.com/office/drawing/2014/main" id="{697B0196-B3E6-FB24-588C-884A20C8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13" y="322397"/>
            <a:ext cx="4822371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3C36C7-9596-4C22-8541-D5449CB1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45" y="100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>
                <a:latin typeface="Century Gothic" panose="020B0502020202020204" pitchFamily="34" charset="0"/>
                <a:cs typeface="Arial" panose="020B0604020202020204" pitchFamily="34" charset="0"/>
              </a:rPr>
              <a:t>How CAFOD is helping</a:t>
            </a:r>
            <a:endParaRPr lang="en-GB" sz="2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4BD5F95A-F773-7683-DEEC-D8489C943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06C66-D014-BC90-06C1-6F5FE3DF7AE9}"/>
              </a:ext>
            </a:extLst>
          </p:cNvPr>
          <p:cNvSpPr txBox="1"/>
          <p:nvPr/>
        </p:nvSpPr>
        <p:spPr>
          <a:xfrm>
            <a:off x="4997535" y="2038704"/>
            <a:ext cx="6525648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457"/>
              </a:lnSpc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600"/>
              </a:lnSpc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Through the Catholic Church, we can provide the emergency help that affected families will need – food, water and shelter.</a:t>
            </a:r>
          </a:p>
        </p:txBody>
      </p:sp>
      <p:pic>
        <p:nvPicPr>
          <p:cNvPr id="6" name="Picture 5" descr="A road with a large crack in the road&#10;&#10;AI-generated content may be incorrect.">
            <a:extLst>
              <a:ext uri="{FF2B5EF4-FFF2-40B4-BE49-F238E27FC236}">
                <a16:creationId xmlns:a16="http://schemas.microsoft.com/office/drawing/2014/main" id="{BAC538C0-3464-BAA3-1796-68DA4CA2F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39" y="1425753"/>
            <a:ext cx="2637485" cy="35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8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3FB28-DD0D-B24E-9770-D2223A1C97F8}"/>
              </a:ext>
            </a:extLst>
          </p:cNvPr>
          <p:cNvSpPr txBox="1"/>
          <p:nvPr/>
        </p:nvSpPr>
        <p:spPr>
          <a:xfrm>
            <a:off x="4646022" y="4010807"/>
            <a:ext cx="7175862" cy="12879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>
                <a:latin typeface="Century Gothic" panose="020B0502020202020204" pitchFamily="34" charset="0"/>
              </a:rPr>
              <a:t>A better world needs all of us. Fundraising for CAFOD can make an immediate, life-saving difference for those affected by this disaster.</a:t>
            </a:r>
            <a:r>
              <a:rPr lang="en-GB" sz="2400">
                <a:latin typeface="Century Gothic"/>
              </a:rPr>
              <a:t> 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C06A4-DB29-B09C-0D89-71B35EFB4B90}"/>
              </a:ext>
            </a:extLst>
          </p:cNvPr>
          <p:cNvSpPr txBox="1"/>
          <p:nvPr/>
        </p:nvSpPr>
        <p:spPr>
          <a:xfrm>
            <a:off x="526710" y="502125"/>
            <a:ext cx="609426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Century Gothic"/>
                <a:cs typeface="Arial"/>
              </a:rPr>
              <a:t>What can we do to help?</a:t>
            </a:r>
            <a:endParaRPr lang="en-GB" sz="2800" b="1">
              <a:solidFill>
                <a:schemeClr val="tx2">
                  <a:lumMod val="50000"/>
                </a:schemeClr>
              </a:solidFill>
              <a:latin typeface="Century Gothic"/>
              <a:cs typeface="Arial"/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F39249AF-C664-B75B-A34D-3FE28CB8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F40883-25EB-4D28-4081-065DD86B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7" y="1025345"/>
            <a:ext cx="2866031" cy="43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EE262CA6-71E1-E873-D037-C3696C1E7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929" y="1114428"/>
            <a:ext cx="3964918" cy="26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3C36C7-9596-4C22-8541-D5449CB1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1285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our fundraising can help</a:t>
            </a:r>
            <a:endParaRPr lang="en-GB" sz="2800" b="1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Bowl with solid fill">
            <a:extLst>
              <a:ext uri="{FF2B5EF4-FFF2-40B4-BE49-F238E27FC236}">
                <a16:creationId xmlns:a16="http://schemas.microsoft.com/office/drawing/2014/main" id="{7E291FA1-B58A-7BE2-9F29-C8ADFAEA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1755" y="1429661"/>
            <a:ext cx="914400" cy="914400"/>
          </a:xfrm>
          <a:prstGeom prst="rect">
            <a:avLst/>
          </a:prstGeom>
        </p:spPr>
      </p:pic>
      <p:pic>
        <p:nvPicPr>
          <p:cNvPr id="12" name="Graphic 11" descr="Water Bottle with solid fill">
            <a:extLst>
              <a:ext uri="{FF2B5EF4-FFF2-40B4-BE49-F238E27FC236}">
                <a16:creationId xmlns:a16="http://schemas.microsoft.com/office/drawing/2014/main" id="{0413F8FA-04E4-933D-7F92-F4541941A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56" y="1404860"/>
            <a:ext cx="914400" cy="914400"/>
          </a:xfrm>
          <a:prstGeom prst="rect">
            <a:avLst/>
          </a:prstGeom>
        </p:spPr>
      </p:pic>
      <p:pic>
        <p:nvPicPr>
          <p:cNvPr id="9" name="Graphic 8" descr="First aid kit with solid fill">
            <a:extLst>
              <a:ext uri="{FF2B5EF4-FFF2-40B4-BE49-F238E27FC236}">
                <a16:creationId xmlns:a16="http://schemas.microsoft.com/office/drawing/2014/main" id="{E22D8C19-C522-00FD-D422-303D1A000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4697" y="1277328"/>
            <a:ext cx="1030816" cy="1051983"/>
          </a:xfrm>
          <a:prstGeom prst="rect">
            <a:avLst/>
          </a:prstGeom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CE410313-59B9-7400-C29D-78E648AA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206830"/>
            <a:ext cx="1621971" cy="652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4200FF-BD1D-24CA-8508-5BA2DA4CF8FD}"/>
              </a:ext>
            </a:extLst>
          </p:cNvPr>
          <p:cNvSpPr txBox="1"/>
          <p:nvPr/>
        </p:nvSpPr>
        <p:spPr>
          <a:xfrm>
            <a:off x="650630" y="3034323"/>
            <a:ext cx="10744199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entury Gothic"/>
              </a:rPr>
              <a:t>CAFOD and the DEC will send our donations through a trusted partner to support local groups who are helping in Myanmar. </a:t>
            </a:r>
            <a:endParaRPr lang="en-US" sz="2400">
              <a:latin typeface="Century Gothic"/>
              <a:ea typeface="Calibri" panose="020F0502020204030204"/>
              <a:cs typeface="Calibri" panose="020F0502020204030204"/>
            </a:endParaRPr>
          </a:p>
          <a:p>
            <a:endParaRPr lang="en-GB" sz="240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r>
              <a:rPr lang="en-US" sz="2400">
                <a:solidFill>
                  <a:srgbClr val="242424"/>
                </a:solidFill>
                <a:latin typeface="Century Gothic"/>
                <a:ea typeface="Calibri" panose="020F0502020204030204"/>
                <a:cs typeface="Calibri" panose="020F0502020204030204"/>
              </a:rPr>
              <a:t>Baby food, solar lights, mosquito nets and water purification tablets are among the items urgently needed for families.</a:t>
            </a:r>
            <a:endParaRPr lang="en-US" sz="2400">
              <a:latin typeface="Century Gothic"/>
            </a:endParaRPr>
          </a:p>
          <a:p>
            <a:br>
              <a:rPr lang="en-US"/>
            </a:br>
            <a:endParaRPr lang="en-US"/>
          </a:p>
        </p:txBody>
      </p:sp>
      <p:pic>
        <p:nvPicPr>
          <p:cNvPr id="3" name="Graphic 2" descr="Baby bottle with solid fill">
            <a:extLst>
              <a:ext uri="{FF2B5EF4-FFF2-40B4-BE49-F238E27FC236}">
                <a16:creationId xmlns:a16="http://schemas.microsoft.com/office/drawing/2014/main" id="{E16F3C21-3873-6213-A888-2E440762BF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3928" y="1404860"/>
            <a:ext cx="914400" cy="914400"/>
          </a:xfrm>
          <a:prstGeom prst="rect">
            <a:avLst/>
          </a:prstGeom>
        </p:spPr>
      </p:pic>
      <p:pic>
        <p:nvPicPr>
          <p:cNvPr id="10" name="Graphic 9" descr="Lantern with solid fill">
            <a:extLst>
              <a:ext uri="{FF2B5EF4-FFF2-40B4-BE49-F238E27FC236}">
                <a16:creationId xmlns:a16="http://schemas.microsoft.com/office/drawing/2014/main" id="{77C2F47C-7F5B-5136-9DEA-3353BAC3C8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8727" y="14162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SZUU6KYVHK2A-2146017777-18669</_dlc_DocId>
    <_dlc_DocIdUrl xmlns="04672002-f21f-4240-adfb-f0b653fb6fb5">
      <Url>https://cafod365.sharepoint.com/sites/int/Education/_layouts/15/DocIdRedir.aspx?ID=SZUU6KYVHK2A-2146017777-18669</Url>
      <Description>SZUU6KYVHK2A-2146017777-18669</Description>
    </_dlc_DocIdUrl>
    <Activity xmlns="236a9a4b-a03c-46ba-8ec6-624c184acbc6">Advent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</documentManagement>
</p:properties>
</file>

<file path=customXml/itemProps1.xml><?xml version="1.0" encoding="utf-8"?>
<ds:datastoreItem xmlns:ds="http://schemas.openxmlformats.org/officeDocument/2006/customXml" ds:itemID="{DE53D438-BD60-4514-A2FB-4A28E456B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AAB10-E859-470F-A573-DFF5A45D6690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F99C7D-B4CC-43B5-B203-3CF8CC6575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1D97B2-C4A6-48F8-AEF7-DFA231EAC727}">
  <ds:schemaRefs>
    <ds:schemaRef ds:uri="04672002-f21f-4240-adfb-f0b653fb6fb5"/>
    <ds:schemaRef ds:uri="236a9a4b-a03c-46ba-8ec6-624c184acbc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53a0c7f-c966-4a5c-a0f8-de0f8150ea1e"/>
    <ds:schemaRef ds:uri="bdf04112-6931-4610-9724-cd62e91446a3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Widescreen</PresentationFormat>
  <Paragraphs>59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Century Gothic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CAFOD is helping</vt:lpstr>
      <vt:lpstr>PowerPoint Presentation</vt:lpstr>
      <vt:lpstr>How our fundraising can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1</cp:revision>
  <dcterms:created xsi:type="dcterms:W3CDTF">2019-03-20T17:08:08Z</dcterms:created>
  <dcterms:modified xsi:type="dcterms:W3CDTF">2025-04-02T23:10:03Z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MediaServiceImageTags">
    <vt:lpwstr/>
  </property>
  <property fmtid="{D5CDD505-2E9C-101B-9397-08002B2CF9AE}" pid="4" name="_dlc_DocIdItemGuid">
    <vt:lpwstr>4a4e6d61-93e7-4293-8fe0-707cbd9207c8</vt:lpwstr>
  </property>
</Properties>
</file>