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15"/>
  </p:notesMasterIdLst>
  <p:handoutMasterIdLst>
    <p:handoutMasterId r:id="rId16"/>
  </p:handoutMasterIdLst>
  <p:sldIdLst>
    <p:sldId id="300" r:id="rId4"/>
    <p:sldId id="321" r:id="rId5"/>
    <p:sldId id="322" r:id="rId6"/>
    <p:sldId id="323" r:id="rId7"/>
    <p:sldId id="329" r:id="rId8"/>
    <p:sldId id="324" r:id="rId9"/>
    <p:sldId id="325" r:id="rId10"/>
    <p:sldId id="326" r:id="rId11"/>
    <p:sldId id="320" r:id="rId12"/>
    <p:sldId id="327" r:id="rId13"/>
    <p:sldId id="328" r:id="rId1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73"/>
    <a:srgbClr val="0D2644"/>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711" autoAdjust="0"/>
  </p:normalViewPr>
  <p:slideViewPr>
    <p:cSldViewPr snapToGrid="0">
      <p:cViewPr varScale="1">
        <p:scale>
          <a:sx n="91" d="100"/>
          <a:sy n="91" d="100"/>
        </p:scale>
        <p:origin x="1932" y="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25463" y="304800"/>
            <a:ext cx="2420937" cy="496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vl1pPr>
          </a:lstStyle>
          <a:p>
            <a:pPr>
              <a:defRPr/>
            </a:pPr>
            <a:endParaRPr lang="en-US"/>
          </a:p>
        </p:txBody>
      </p:sp>
      <p:sp>
        <p:nvSpPr>
          <p:cNvPr id="38915" name="Rectangle 3"/>
          <p:cNvSpPr>
            <a:spLocks noGrp="1" noChangeArrowheads="1"/>
          </p:cNvSpPr>
          <p:nvPr>
            <p:ph type="dt" sz="quarter" idx="1"/>
          </p:nvPr>
        </p:nvSpPr>
        <p:spPr bwMode="auto">
          <a:xfrm>
            <a:off x="3851275" y="269875"/>
            <a:ext cx="2392363" cy="496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endParaRPr lang="en-US"/>
          </a:p>
        </p:txBody>
      </p:sp>
      <p:sp>
        <p:nvSpPr>
          <p:cNvPr id="38916" name="Rectangle 4"/>
          <p:cNvSpPr>
            <a:spLocks noGrp="1" noChangeArrowheads="1"/>
          </p:cNvSpPr>
          <p:nvPr>
            <p:ph type="ftr" sz="quarter" idx="2"/>
          </p:nvPr>
        </p:nvSpPr>
        <p:spPr bwMode="auto">
          <a:xfrm>
            <a:off x="538163" y="9429750"/>
            <a:ext cx="4873625" cy="496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02275" y="9429750"/>
            <a:ext cx="750888" cy="496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fld id="{36300F2D-E64E-4112-8D66-2C3037AC827A}" type="slidenum">
              <a:rPr lang="en-US"/>
              <a:pPr>
                <a:defRPr/>
              </a:pPr>
              <a:t>‹#›</a:t>
            </a:fld>
            <a:endParaRPr lang="en-US">
              <a:latin typeface="Arial" charset="0"/>
            </a:endParaRPr>
          </a:p>
        </p:txBody>
      </p:sp>
    </p:spTree>
    <p:extLst>
      <p:ext uri="{BB962C8B-B14F-4D97-AF65-F5344CB8AC3E}">
        <p14:creationId xmlns:p14="http://schemas.microsoft.com/office/powerpoint/2010/main" val="1379724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06463" y="165100"/>
            <a:ext cx="3248025" cy="33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a:lvl1pPr>
          </a:lstStyle>
          <a:p>
            <a:pPr>
              <a:defRPr/>
            </a:pPr>
            <a:endParaRPr lang="en-US"/>
          </a:p>
        </p:txBody>
      </p:sp>
      <p:sp>
        <p:nvSpPr>
          <p:cNvPr id="37891" name="Rectangle 3"/>
          <p:cNvSpPr>
            <a:spLocks noGrp="1" noChangeArrowheads="1"/>
          </p:cNvSpPr>
          <p:nvPr>
            <p:ph type="dt" idx="1"/>
          </p:nvPr>
        </p:nvSpPr>
        <p:spPr bwMode="auto">
          <a:xfrm>
            <a:off x="4229100" y="165100"/>
            <a:ext cx="1738313" cy="33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endParaRPr lang="en-US"/>
          </a:p>
        </p:txBody>
      </p:sp>
      <p:sp>
        <p:nvSpPr>
          <p:cNvPr id="3076" name="Rectangle 4"/>
          <p:cNvSpPr>
            <a:spLocks noGrp="1" noRot="1" noChangeAspect="1" noChangeArrowheads="1" noTextEdit="1"/>
          </p:cNvSpPr>
          <p:nvPr>
            <p:ph type="sldImg" idx="2"/>
          </p:nvPr>
        </p:nvSpPr>
        <p:spPr bwMode="auto">
          <a:xfrm>
            <a:off x="69215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906463" y="9429750"/>
            <a:ext cx="4154487" cy="33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vl1pPr>
          </a:lstStyle>
          <a:p>
            <a:pPr>
              <a:defRPr/>
            </a:pPr>
            <a:endParaRPr lang="en-US"/>
          </a:p>
        </p:txBody>
      </p:sp>
      <p:sp>
        <p:nvSpPr>
          <p:cNvPr id="37895" name="Rectangle 7"/>
          <p:cNvSpPr>
            <a:spLocks noGrp="1" noChangeArrowheads="1"/>
          </p:cNvSpPr>
          <p:nvPr>
            <p:ph type="sldNum" sz="quarter" idx="5"/>
          </p:nvPr>
        </p:nvSpPr>
        <p:spPr bwMode="auto">
          <a:xfrm>
            <a:off x="5286375" y="9429750"/>
            <a:ext cx="604838" cy="33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fld id="{03E0D4A2-E485-433B-A9D8-9916EAAD86A1}" type="slidenum">
              <a:rPr lang="en-US"/>
              <a:pPr>
                <a:defRPr/>
              </a:pPr>
              <a:t>‹#›</a:t>
            </a:fld>
            <a:endParaRPr lang="en-US">
              <a:latin typeface="Arial" charset="0"/>
            </a:endParaRPr>
          </a:p>
        </p:txBody>
      </p:sp>
    </p:spTree>
    <p:extLst>
      <p:ext uri="{BB962C8B-B14F-4D97-AF65-F5344CB8AC3E}">
        <p14:creationId xmlns:p14="http://schemas.microsoft.com/office/powerpoint/2010/main" val="781592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hcr.org/uk/statistics/unhcrstats/576408cd7/unhcr-global-trends-2015.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t>The content of this presentation may be upsetting for students, so be aware of this when discussing with your class/school. You may wish to remove some of the slides or information, depending on the needs and experiences of the students in your class/school. </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C8497393-B129-4EC6-9612-EA170B2C5CD4}" type="slidenum">
              <a:rPr lang="en-US" altLang="en-US" sz="1000" smtClean="0"/>
              <a:pPr/>
              <a:t>1</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361421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t>Teacher notes:</a:t>
            </a:r>
          </a:p>
          <a:p>
            <a:r>
              <a:rPr lang="en-GB" altLang="en-US" dirty="0" smtClean="0"/>
              <a:t>As we understand more about the refugee crisis in Europe, let us pray for refugees all over the world, as they seek safety and try to rebuild their lives. </a:t>
            </a:r>
            <a:endParaRPr lang="en-GB" altLang="en-US" dirty="0" smtClean="0"/>
          </a:p>
          <a:p>
            <a:endParaRPr lang="en-GB" altLang="en-US" dirty="0" smtClean="0"/>
          </a:p>
          <a:p>
            <a:r>
              <a:rPr lang="en-GB" altLang="en-US" dirty="0" smtClean="0"/>
              <a:t>Prayer – Tony Singleton/CAFOD</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A0BA92EA-37EC-4DD9-B827-F7C3939274B6}" type="slidenum">
              <a:rPr lang="en-US" altLang="en-US" sz="1000" smtClean="0"/>
              <a:pPr/>
              <a:t>10</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125025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EC9FB6B3-7D69-4869-A8F9-707DD84780BC}" type="slidenum">
              <a:rPr lang="en-US" altLang="en-US" sz="1000" smtClean="0"/>
              <a:pPr/>
              <a:t>11</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80116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a:t>Teacher notes:</a:t>
            </a:r>
          </a:p>
          <a:p>
            <a:pPr>
              <a:defRPr/>
            </a:pPr>
            <a:r>
              <a:rPr lang="en-GB" dirty="0"/>
              <a:t>Ask the students to think about and discuss the question: Why do people move? </a:t>
            </a:r>
          </a:p>
          <a:p>
            <a:pPr>
              <a:defRPr/>
            </a:pPr>
            <a:endParaRPr lang="en-GB" dirty="0"/>
          </a:p>
          <a:p>
            <a:pPr>
              <a:defRPr/>
            </a:pPr>
            <a:r>
              <a:rPr lang="en-GB" dirty="0"/>
              <a:t>Ensure that students are aware that there are </a:t>
            </a:r>
            <a:r>
              <a:rPr lang="en-GB" b="1" dirty="0"/>
              <a:t>many different reasons </a:t>
            </a:r>
            <a:r>
              <a:rPr lang="en-GB" dirty="0"/>
              <a:t>that people move. Explore the difference between moving out of choice and forced migration. Discuss what is meant by the terms migrant and refugee, and that the difference between them is. </a:t>
            </a:r>
          </a:p>
          <a:p>
            <a:pPr>
              <a:defRPr/>
            </a:pPr>
            <a:endParaRPr lang="en-GB" dirty="0"/>
          </a:p>
          <a:p>
            <a:pPr>
              <a:defRPr/>
            </a:pPr>
            <a:r>
              <a:rPr lang="en-GB" dirty="0"/>
              <a:t>The UN Refugee Agency / UNHCR describes the difference between refugees and migrants:</a:t>
            </a:r>
          </a:p>
          <a:p>
            <a:pPr marL="171450" indent="-171450">
              <a:buFont typeface="Arial" panose="020B0604020202020204" pitchFamily="34" charset="0"/>
              <a:buChar char="•"/>
              <a:defRPr/>
            </a:pPr>
            <a:r>
              <a:rPr lang="en-GB" b="1" dirty="0"/>
              <a:t>Refugees</a:t>
            </a:r>
            <a:r>
              <a:rPr lang="en-GB" dirty="0"/>
              <a:t> – </a:t>
            </a:r>
            <a:r>
              <a:rPr lang="en-GB" i="1" dirty="0"/>
              <a:t>have</a:t>
            </a:r>
            <a:r>
              <a:rPr lang="en-GB" dirty="0"/>
              <a:t> </a:t>
            </a:r>
            <a:r>
              <a:rPr lang="en-GB" i="1" dirty="0"/>
              <a:t>to</a:t>
            </a:r>
            <a:r>
              <a:rPr lang="en-GB" dirty="0"/>
              <a:t> move in order to save their lives or preserve their freedom. They have no protection from their own state.</a:t>
            </a:r>
          </a:p>
          <a:p>
            <a:pPr marL="171450" indent="-171450">
              <a:buFont typeface="Arial" panose="020B0604020202020204" pitchFamily="34" charset="0"/>
              <a:buChar char="•"/>
              <a:defRPr/>
            </a:pPr>
            <a:r>
              <a:rPr lang="en-GB" b="1" dirty="0"/>
              <a:t>Migrants</a:t>
            </a:r>
            <a:r>
              <a:rPr lang="en-GB" dirty="0"/>
              <a:t> – </a:t>
            </a:r>
            <a:r>
              <a:rPr lang="en-GB" i="1" dirty="0"/>
              <a:t>choose</a:t>
            </a:r>
            <a:r>
              <a:rPr lang="en-GB" dirty="0"/>
              <a:t> </a:t>
            </a:r>
            <a:r>
              <a:rPr lang="en-GB" i="1" dirty="0"/>
              <a:t>to</a:t>
            </a:r>
            <a:r>
              <a:rPr lang="en-GB" dirty="0"/>
              <a:t> move in order to improve the prospects of themselves and their families.</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7D7F8D29-A0B7-4078-B4F2-6E6DEC2F84E2}" type="slidenum">
              <a:rPr lang="en-US" altLang="en-US" sz="1000" smtClean="0"/>
              <a:pPr/>
              <a:t>2</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6930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t>In the photograph, a group are walking along a road as they walk towards a reception camp near the village of Roszke, Hungary.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FB8E8DA1-861B-4E35-B003-D26A1B14DE03}" type="slidenum">
              <a:rPr lang="en-US" altLang="en-US" sz="1000" smtClean="0"/>
              <a:pPr/>
              <a:t>3</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11346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t>Discuss with the students why people take such risks to make such journeys. Discuss what it might feel like to be forced to leave your home, in order to find somewhere safe to live.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420DA85B-5B44-4F9C-BFD6-6359E7B51378}" type="slidenum">
              <a:rPr lang="en-US" altLang="en-US" sz="1000" smtClean="0"/>
              <a:pPr/>
              <a:t>4</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89024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a:t>Teacher notes:</a:t>
            </a:r>
          </a:p>
          <a:p>
            <a:pPr>
              <a:defRPr/>
            </a:pPr>
            <a:r>
              <a:rPr lang="en-GB" dirty="0"/>
              <a:t>Explain to the students that at times of crisis, people usually flee to other places within their own country - this is called internal displacement. If they cannot find safety in their own country, they then might travel to their closest/ neighbouring countries. Many fewer travel to countries further afield.</a:t>
            </a:r>
          </a:p>
          <a:p>
            <a:pPr>
              <a:defRPr/>
            </a:pPr>
            <a:endParaRPr lang="en-GB" dirty="0"/>
          </a:p>
          <a:p>
            <a:pPr>
              <a:defRPr/>
            </a:pPr>
            <a:r>
              <a:rPr lang="en-GB" dirty="0"/>
              <a:t>Some facts:</a:t>
            </a:r>
          </a:p>
          <a:p>
            <a:pPr marL="171450" indent="-171450">
              <a:buFont typeface="Arial" panose="020B0604020202020204" pitchFamily="34" charset="0"/>
              <a:buChar char="•"/>
              <a:defRPr/>
            </a:pPr>
            <a:r>
              <a:rPr lang="en-GB" dirty="0"/>
              <a:t>Most Syrian displaced people are located within Syria itself.</a:t>
            </a:r>
          </a:p>
          <a:p>
            <a:pPr marL="171450" indent="-171450">
              <a:buFont typeface="Arial" panose="020B0604020202020204" pitchFamily="34" charset="0"/>
              <a:buChar char="•"/>
              <a:defRPr/>
            </a:pPr>
            <a:r>
              <a:rPr lang="en-GB" dirty="0"/>
              <a:t>The top three countries hosting Syrian refugees are: Turkey, Lebanon and Jordan.</a:t>
            </a:r>
          </a:p>
          <a:p>
            <a:pPr>
              <a:defRPr/>
            </a:pPr>
            <a:endParaRPr lang="en-GB"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5F9B958E-1426-45F3-BFE3-F7774F43E439}" type="slidenum">
              <a:rPr lang="en-US" altLang="en-US" sz="1000" smtClean="0"/>
              <a:pPr/>
              <a:t>5</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95009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solidFill>
                  <a:schemeClr val="bg1"/>
                </a:solidFill>
              </a:rPr>
              <a:t>Over recent months, there has been lots of coverage of the Refugee Crisis in Europe in the news, which the </a:t>
            </a:r>
            <a:r>
              <a:rPr lang="en-GB" altLang="en-US" smtClean="0"/>
              <a:t>students </a:t>
            </a:r>
            <a:r>
              <a:rPr lang="en-GB" altLang="en-US" smtClean="0">
                <a:solidFill>
                  <a:schemeClr val="bg1"/>
                </a:solidFill>
              </a:rPr>
              <a:t>are likely to have seen. Much of this will have been distressing, so be sensitive to this when discussing with the </a:t>
            </a:r>
            <a:r>
              <a:rPr lang="en-GB" altLang="en-US" smtClean="0"/>
              <a:t>students</a:t>
            </a:r>
            <a:r>
              <a:rPr lang="en-GB" altLang="en-US" smtClean="0">
                <a:solidFill>
                  <a:schemeClr val="bg1"/>
                </a:solidFill>
              </a:rPr>
              <a:t>. </a:t>
            </a:r>
          </a:p>
          <a:p>
            <a:endParaRPr lang="en-GB" altLang="en-US" smtClean="0">
              <a:solidFill>
                <a:schemeClr val="bg1"/>
              </a:solidFill>
            </a:endParaRPr>
          </a:p>
          <a:p>
            <a:r>
              <a:rPr lang="en-GB" altLang="en-US" smtClean="0">
                <a:solidFill>
                  <a:schemeClr val="bg1"/>
                </a:solidFill>
              </a:rPr>
              <a:t>Note that </a:t>
            </a:r>
            <a:r>
              <a:rPr lang="en-GB" altLang="en-US" smtClean="0"/>
              <a:t>while approximately half of people making the journey to Europe have fled the conflict in Syria. However, this accounts for only a small minority of Syrians who have been made homeless by the war. Lebanon, a country one hundred times smaller than the EU, currently accommodates 1 million Syrian refugees. (Source: Available from: </a:t>
            </a:r>
            <a:r>
              <a:rPr lang="en-GB" altLang="en-US" smtClean="0">
                <a:hlinkClick r:id="rId3"/>
              </a:rPr>
              <a:t>http://data.unhcr.org/syrianrefugees/regional.php</a:t>
            </a:r>
            <a:r>
              <a:rPr lang="en-GB" altLang="en-US" smtClean="0"/>
              <a:t>. Accessed 12.10.16)</a:t>
            </a:r>
          </a:p>
          <a:p>
            <a:endParaRPr lang="en-GB" altLang="en-US" smtClean="0">
              <a:solidFill>
                <a:schemeClr val="bg1"/>
              </a:solidFill>
            </a:endParaRPr>
          </a:p>
          <a:p>
            <a:r>
              <a:rPr lang="en-GB" altLang="en-US" smtClean="0">
                <a:solidFill>
                  <a:schemeClr val="bg1"/>
                </a:solidFill>
              </a:rPr>
              <a:t>Use a map of the area to aid the discussion. Locate Syria, surrounding countries and the Mediterranean on the map and use the map to help students to visualise and understand better the pattern of movement in this region. Look at the most recent statistics (see our latest update PowerPoint) alongside the map, to discuss why people are likely to have moved in such a way. </a:t>
            </a:r>
            <a:endParaRPr lang="en-GB"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C4925E5B-088F-4B4D-B548-91F92931F11D}" type="slidenum">
              <a:rPr lang="en-US" altLang="en-US" sz="1000" smtClean="0"/>
              <a:pPr/>
              <a:t>6</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83463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t>A large percentage of the people who have arrived in Europe come from countries affected by conflict such as Syria, Afghanistan and Somalia. The answer to the question on this slide is complex, but it is largely due to humanitarian crises around the world. Many people are leaving their countries because it is unsafe – they are trying to find a safe place to live and a better life.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48FE9B25-5953-4FC8-ACDC-86615DA811FB}" type="slidenum">
              <a:rPr lang="en-US" altLang="en-US" sz="1000" smtClean="0"/>
              <a:pPr/>
              <a:t>7</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03962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solidFill>
                  <a:schemeClr val="bg1"/>
                </a:solidFill>
              </a:rPr>
              <a:t>Ask the </a:t>
            </a:r>
            <a:r>
              <a:rPr lang="en-GB" altLang="en-US" smtClean="0"/>
              <a:t>students</a:t>
            </a:r>
            <a:r>
              <a:rPr lang="en-GB" altLang="en-US" smtClean="0">
                <a:solidFill>
                  <a:schemeClr val="bg1"/>
                </a:solidFill>
              </a:rPr>
              <a:t> to imagine what it would be like to leave your home and most of your possessions behind. Ask the </a:t>
            </a:r>
            <a:r>
              <a:rPr lang="en-GB" altLang="en-US" smtClean="0"/>
              <a:t>students</a:t>
            </a:r>
            <a:r>
              <a:rPr lang="en-GB" altLang="en-US" smtClean="0">
                <a:solidFill>
                  <a:schemeClr val="bg1"/>
                </a:solidFill>
              </a:rPr>
              <a:t>: What would you need if you arrived in a new country? Discuss the need for basic human rights like shelter, food and water. What else would you want? Discuss the right to education, and to play, relax with friends. etc (see UN Convention on the Rights of the Child).</a:t>
            </a:r>
          </a:p>
          <a:p>
            <a:endParaRPr lang="en-GB" altLang="en-US" smtClean="0">
              <a:solidFill>
                <a:schemeClr val="bg1"/>
              </a:solidFill>
            </a:endParaRPr>
          </a:p>
          <a:p>
            <a:r>
              <a:rPr lang="en-GB" altLang="en-US" smtClean="0">
                <a:solidFill>
                  <a:schemeClr val="bg1"/>
                </a:solidFill>
              </a:rPr>
              <a:t>Many people who have made the difficult journey to Europe are now living in poor conditions, with European governments struggling to provide the things they need. </a:t>
            </a:r>
          </a:p>
          <a:p>
            <a:endParaRPr lang="en-GB" altLang="en-US" smtClean="0">
              <a:solidFill>
                <a:schemeClr val="bg1"/>
              </a:solidFill>
            </a:endParaRPr>
          </a:p>
          <a:p>
            <a:r>
              <a:rPr lang="en-GB" altLang="en-US" smtClean="0">
                <a:solidFill>
                  <a:schemeClr val="bg1"/>
                </a:solidFill>
              </a:rPr>
              <a:t>Without help from neighbouring countries, people will continue to live in poor conditions without any rights. </a:t>
            </a:r>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3D65BD0D-3A26-40B9-8AE4-FFB94F68B569}" type="slidenum">
              <a:rPr lang="en-US" altLang="en-US" sz="1000" smtClean="0"/>
              <a:pPr/>
              <a:t>8</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42551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Teacher notes:</a:t>
            </a:r>
          </a:p>
          <a:p>
            <a:r>
              <a:rPr lang="en-GB" altLang="en-US" smtClean="0"/>
              <a:t>As well as working hard to ensure governments provide a safe place for refugees, CAFOD works in many of the countries where refugees and migrants come from, including Syria. CAFOD is also collecting donations for our Caritas partners in Europe, who are working with and supporting refugees. </a:t>
            </a:r>
          </a:p>
          <a:p>
            <a:endParaRPr lang="en-GB" altLang="en-US" smtClean="0"/>
          </a:p>
          <a:p>
            <a:r>
              <a:rPr lang="en-GB" altLang="en-US" smtClean="0"/>
              <a:t>cafod.org.uk/News/International-news/Refugee-crisis-Q-A</a:t>
            </a:r>
          </a:p>
          <a:p>
            <a:r>
              <a:rPr lang="en-GB" altLang="en-US" smtClean="0"/>
              <a:t>cafod.org.uk/News/Emergencies-news/Syria-Q-A</a:t>
            </a:r>
          </a:p>
          <a:p>
            <a:endParaRPr lang="en-GB" altLang="en-US" smtClean="0"/>
          </a:p>
          <a:p>
            <a:endParaRPr lang="en-GB" altLang="en-US" smtClean="0"/>
          </a:p>
          <a:p>
            <a:endParaRPr lang="en-GB"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5EACF4B4-737B-41E1-8D05-19947EDB6A0F}" type="slidenum">
              <a:rPr lang="en-US" altLang="en-US" sz="1000" smtClean="0"/>
              <a:pPr/>
              <a:t>9</a:t>
            </a:fld>
            <a:endParaRPr lang="en-US" altLang="en-US" sz="1000" smtClean="0">
              <a:latin typeface="Arial" panose="020B0604020202020204" pitchFamily="34" charset="0"/>
            </a:endParaRPr>
          </a:p>
        </p:txBody>
      </p:sp>
    </p:spTree>
    <p:extLst>
      <p:ext uri="{BB962C8B-B14F-4D97-AF65-F5344CB8AC3E}">
        <p14:creationId xmlns:p14="http://schemas.microsoft.com/office/powerpoint/2010/main" val="45863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065" y="436079"/>
            <a:ext cx="1955049" cy="565367"/>
          </a:xfrm>
          <a:prstGeom prst="rect">
            <a:avLst/>
          </a:prstGeom>
        </p:spPr>
      </p:pic>
    </p:spTree>
    <p:extLst>
      <p:ext uri="{BB962C8B-B14F-4D97-AF65-F5344CB8AC3E}">
        <p14:creationId xmlns:p14="http://schemas.microsoft.com/office/powerpoint/2010/main" val="148060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41350" y="1533525"/>
            <a:ext cx="7851775" cy="4486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014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1350" y="0"/>
            <a:ext cx="5737225" cy="6019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39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41350" y="1533525"/>
            <a:ext cx="7851775" cy="4486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32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2544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41350" y="1533525"/>
            <a:ext cx="3849688"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533525"/>
            <a:ext cx="3849687"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744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710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7280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1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560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170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6" name="Rectangle 5"/>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03959" y="320862"/>
            <a:ext cx="1211135" cy="350239"/>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400">
          <a:solidFill>
            <a:srgbClr val="0070AD"/>
          </a:solidFill>
          <a:latin typeface="+mj-lt"/>
          <a:ea typeface="+mj-ea"/>
          <a:cs typeface="+mj-cs"/>
        </a:defRPr>
      </a:lvl1pPr>
      <a:lvl2pPr algn="l" rtl="0" eaLnBrk="0" fontAlgn="base" hangingPunct="0">
        <a:spcBef>
          <a:spcPct val="0"/>
        </a:spcBef>
        <a:spcAft>
          <a:spcPct val="0"/>
        </a:spcAft>
        <a:defRPr sz="3400">
          <a:solidFill>
            <a:srgbClr val="0070AD"/>
          </a:solidFill>
          <a:latin typeface="Verdana" pitchFamily="34" charset="0"/>
        </a:defRPr>
      </a:lvl2pPr>
      <a:lvl3pPr algn="l" rtl="0" eaLnBrk="0" fontAlgn="base" hangingPunct="0">
        <a:spcBef>
          <a:spcPct val="0"/>
        </a:spcBef>
        <a:spcAft>
          <a:spcPct val="0"/>
        </a:spcAft>
        <a:defRPr sz="3400">
          <a:solidFill>
            <a:srgbClr val="0070AD"/>
          </a:solidFill>
          <a:latin typeface="Verdana" pitchFamily="34" charset="0"/>
        </a:defRPr>
      </a:lvl3pPr>
      <a:lvl4pPr algn="l" rtl="0" eaLnBrk="0" fontAlgn="base" hangingPunct="0">
        <a:spcBef>
          <a:spcPct val="0"/>
        </a:spcBef>
        <a:spcAft>
          <a:spcPct val="0"/>
        </a:spcAft>
        <a:defRPr sz="3400">
          <a:solidFill>
            <a:srgbClr val="0070AD"/>
          </a:solidFill>
          <a:latin typeface="Verdana" pitchFamily="34" charset="0"/>
        </a:defRPr>
      </a:lvl4pPr>
      <a:lvl5pPr algn="l" rtl="0" eaLnBrk="0" fontAlgn="base" hangingPunct="0">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0" fontAlgn="base" hangingPunct="0">
        <a:spcBef>
          <a:spcPct val="0"/>
        </a:spcBef>
        <a:spcAft>
          <a:spcPct val="50000"/>
        </a:spcAft>
        <a:buClr>
          <a:srgbClr val="AACB2A"/>
        </a:buClr>
        <a:buFont typeface="Times" panose="02020603050405020304" pitchFamily="18" charset="0"/>
        <a:buChar char="•"/>
        <a:defRPr sz="2200">
          <a:solidFill>
            <a:srgbClr val="000000"/>
          </a:solidFill>
          <a:latin typeface="+mn-lt"/>
          <a:ea typeface="+mn-ea"/>
          <a:cs typeface="+mn-cs"/>
        </a:defRPr>
      </a:lvl1pPr>
      <a:lvl2pPr marL="763588" indent="-285750" algn="l" rtl="0" eaLnBrk="0" fontAlgn="base" hangingPunct="0">
        <a:spcBef>
          <a:spcPct val="0"/>
        </a:spcBef>
        <a:spcAft>
          <a:spcPct val="50000"/>
        </a:spcAft>
        <a:buClr>
          <a:srgbClr val="AACB2A"/>
        </a:buClr>
        <a:buChar char="–"/>
        <a:defRPr sz="2200">
          <a:solidFill>
            <a:srgbClr val="000000"/>
          </a:solidFill>
          <a:latin typeface="+mn-lt"/>
        </a:defRPr>
      </a:lvl2pPr>
      <a:lvl3pPr marL="1182688" indent="-228600" algn="l" rtl="0" eaLnBrk="0" fontAlgn="base" hangingPunct="0">
        <a:spcBef>
          <a:spcPct val="0"/>
        </a:spcBef>
        <a:spcAft>
          <a:spcPct val="50000"/>
        </a:spcAft>
        <a:defRPr sz="2200">
          <a:solidFill>
            <a:srgbClr val="000000"/>
          </a:solidFill>
          <a:latin typeface="+mn-lt"/>
        </a:defRPr>
      </a:lvl3pPr>
      <a:lvl4pPr marL="1601788" indent="-228600" algn="l" rtl="0" eaLnBrk="0" fontAlgn="base" hangingPunct="0">
        <a:spcBef>
          <a:spcPct val="0"/>
        </a:spcBef>
        <a:spcAft>
          <a:spcPct val="50000"/>
        </a:spcAft>
        <a:defRPr sz="2200">
          <a:solidFill>
            <a:srgbClr val="000000"/>
          </a:solidFill>
          <a:latin typeface="+mn-lt"/>
        </a:defRPr>
      </a:lvl4pPr>
      <a:lvl5pPr marL="2020888" indent="-228600" algn="l" rtl="0" eaLnBrk="0" fontAlgn="base" hangingPunct="0">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cafod.org.uk/Media/Files/Resources/Secondary/resource-pages/Refugee-crisis-in-Europ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793750" y="1917700"/>
            <a:ext cx="7699375" cy="2544763"/>
          </a:xfrm>
          <a:prstGeom prst="rect">
            <a:avLst/>
          </a:prstGeom>
        </p:spPr>
        <p:txBody>
          <a:bodyPr/>
          <a:lstStyle/>
          <a:p>
            <a:pPr eaLnBrk="1" hangingPunct="1"/>
            <a:r>
              <a:rPr lang="en-GB" altLang="en-US" sz="6500" dirty="0" smtClean="0">
                <a:solidFill>
                  <a:srgbClr val="0D2644"/>
                </a:solidFill>
                <a:latin typeface="Arial" panose="020B0604020202020204" pitchFamily="34" charset="0"/>
                <a:cs typeface="Arial" panose="020B0604020202020204" pitchFamily="34" charset="0"/>
              </a:rPr>
              <a:t>Understanding the Refugee Crisis in Europe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75"/>
          <a:stretch/>
        </p:blipFill>
        <p:spPr bwMode="auto">
          <a:xfrm>
            <a:off x="0" y="945931"/>
            <a:ext cx="9144000" cy="592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60" y="945932"/>
            <a:ext cx="4830308" cy="6194003"/>
          </a:xfrm>
          <a:prstGeom prst="rect">
            <a:avLst/>
          </a:prstGeom>
          <a:solidFill>
            <a:srgbClr val="2B7373">
              <a:alpha val="50000"/>
            </a:srgbClr>
          </a:solidFill>
          <a:ln>
            <a:solidFill>
              <a:schemeClr val="accent4">
                <a:alpha val="50000"/>
              </a:schemeClr>
            </a:solidFill>
          </a:ln>
        </p:spPr>
        <p:txBody>
          <a:bodyPr wrap="square">
            <a:spAutoFit/>
          </a:bodyPr>
          <a:lstStyle/>
          <a:p>
            <a:pPr algn="ctr">
              <a:lnSpc>
                <a:spcPct val="150000"/>
              </a:lnSpc>
              <a:spcAft>
                <a:spcPts val="0"/>
              </a:spcAft>
              <a:defRPr/>
            </a:pPr>
            <a:r>
              <a:rPr lang="en-GB"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Love your neighbour </a:t>
            </a:r>
            <a:endPar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Jesus, friend and brother,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You know what it is like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to be hungry and thirsty.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You know what it feels like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to be a stranger who is made unwelcome.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You know the suffering of all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who have lost everything.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We pray that by welcoming refugees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we may show love for our neighbour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and be closer to you. </a:t>
            </a:r>
          </a:p>
          <a:p>
            <a:pPr algn="ctr">
              <a:lnSpc>
                <a:spcPct val="150000"/>
              </a:lnSpc>
              <a:spcAft>
                <a:spcPts val="0"/>
              </a:spcAft>
              <a:defRP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Amen</a:t>
            </a:r>
            <a:r>
              <a:rPr lang="en-GB" sz="16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1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75"/>
          <a:stretch/>
        </p:blipFill>
        <p:spPr bwMode="auto">
          <a:xfrm>
            <a:off x="0" y="945931"/>
            <a:ext cx="9144000" cy="592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hlinkClick r:id="rId4"/>
          </p:cNvPr>
          <p:cNvSpPr txBox="1"/>
          <p:nvPr/>
        </p:nvSpPr>
        <p:spPr>
          <a:xfrm>
            <a:off x="2851150" y="2092325"/>
            <a:ext cx="3878263" cy="646113"/>
          </a:xfrm>
          <a:prstGeom prst="rect">
            <a:avLst/>
          </a:prstGeom>
          <a:solidFill>
            <a:srgbClr val="2B7373">
              <a:alpha val="50000"/>
            </a:srgbClr>
          </a:solidFill>
          <a:ln>
            <a:solidFill>
              <a:schemeClr val="accent4">
                <a:alpha val="50000"/>
              </a:schemeClr>
            </a:solidFill>
          </a:ln>
        </p:spPr>
        <p:txBody>
          <a:bodyPr>
            <a:spAutoFit/>
          </a:bodyPr>
          <a:lstStyle/>
          <a:p>
            <a:pPr algn="ctr">
              <a:defRPr/>
            </a:pPr>
            <a:r>
              <a:rPr lang="en-GB" sz="3600" dirty="0">
                <a:solidFill>
                  <a:schemeClr val="bg1"/>
                </a:solidFill>
                <a:latin typeface="Arial" panose="020B0604020202020204" pitchFamily="34" charset="0"/>
                <a:cs typeface="Arial" panose="020B0604020202020204" pitchFamily="34" charset="0"/>
              </a:rPr>
              <a:t>cafod.org.uk</a:t>
            </a:r>
          </a:p>
        </p:txBody>
      </p:sp>
      <p:sp>
        <p:nvSpPr>
          <p:cNvPr id="6" name="TextBox 5"/>
          <p:cNvSpPr txBox="1"/>
          <p:nvPr/>
        </p:nvSpPr>
        <p:spPr>
          <a:xfrm>
            <a:off x="225425" y="4887913"/>
            <a:ext cx="4065588" cy="922337"/>
          </a:xfrm>
          <a:prstGeom prst="rect">
            <a:avLst/>
          </a:prstGeom>
          <a:solidFill>
            <a:srgbClr val="2B7373">
              <a:alpha val="50000"/>
            </a:srgbClr>
          </a:solidFill>
          <a:ln>
            <a:solidFill>
              <a:schemeClr val="accent4">
                <a:alpha val="50000"/>
              </a:schemeClr>
            </a:solidFill>
          </a:ln>
        </p:spPr>
        <p:txBody>
          <a:bodyPr>
            <a:spAutoFit/>
          </a:bodyPr>
          <a:lstStyle/>
          <a:p>
            <a:pPr algn="ctr">
              <a:defRPr/>
            </a:pPr>
            <a:r>
              <a:rPr lang="en-GB" sz="1800" dirty="0">
                <a:solidFill>
                  <a:schemeClr val="bg1"/>
                </a:solidFill>
                <a:latin typeface="Arial" panose="020B0604020202020204" pitchFamily="34" charset="0"/>
                <a:cs typeface="Arial" panose="020B0604020202020204" pitchFamily="34" charset="0"/>
              </a:rPr>
              <a:t>Credits: REUTERS/Marko </a:t>
            </a:r>
            <a:r>
              <a:rPr lang="en-GB" sz="1800" dirty="0" err="1">
                <a:solidFill>
                  <a:schemeClr val="bg1"/>
                </a:solidFill>
                <a:latin typeface="Arial" panose="020B0604020202020204" pitchFamily="34" charset="0"/>
                <a:cs typeface="Arial" panose="020B0604020202020204" pitchFamily="34" charset="0"/>
              </a:rPr>
              <a:t>Djurica</a:t>
            </a:r>
            <a:r>
              <a:rPr lang="en-GB" sz="1800" dirty="0">
                <a:solidFill>
                  <a:schemeClr val="bg1"/>
                </a:solidFill>
                <a:latin typeface="Arial" panose="020B0604020202020204" pitchFamily="34" charset="0"/>
                <a:cs typeface="Arial" panose="020B0604020202020204" pitchFamily="34" charset="0"/>
              </a:rPr>
              <a:t>, REUTERS/Kai </a:t>
            </a:r>
            <a:r>
              <a:rPr lang="en-GB" sz="1800" dirty="0" err="1">
                <a:solidFill>
                  <a:schemeClr val="bg1"/>
                </a:solidFill>
                <a:latin typeface="Arial" panose="020B0604020202020204" pitchFamily="34" charset="0"/>
                <a:cs typeface="Arial" panose="020B0604020202020204" pitchFamily="34" charset="0"/>
              </a:rPr>
              <a:t>Pfaffenbach</a:t>
            </a:r>
            <a:r>
              <a:rPr lang="en-GB" sz="1800" dirty="0">
                <a:solidFill>
                  <a:schemeClr val="bg1"/>
                </a:solidFill>
                <a:latin typeface="Arial" panose="020B0604020202020204" pitchFamily="34" charset="0"/>
                <a:cs typeface="Arial" panose="020B0604020202020204" pitchFamily="34" charset="0"/>
              </a:rPr>
              <a:t>, Caritas Greece, Caritas Turkey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975"/>
          <a:stretch/>
        </p:blipFill>
        <p:spPr bwMode="auto">
          <a:xfrm>
            <a:off x="0" y="945931"/>
            <a:ext cx="9144000" cy="591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3458" y="1325214"/>
            <a:ext cx="5615542" cy="461665"/>
          </a:xfrm>
          <a:prstGeom prst="rect">
            <a:avLst/>
          </a:prstGeom>
          <a:solidFill>
            <a:srgbClr val="2B7373">
              <a:alpha val="50000"/>
            </a:srgbClr>
          </a:solidFill>
          <a:ln>
            <a:solidFill>
              <a:srgbClr val="2B7373">
                <a:alpha val="50000"/>
              </a:srgb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The movement of people is not new. </a:t>
            </a:r>
          </a:p>
        </p:txBody>
      </p:sp>
      <p:sp>
        <p:nvSpPr>
          <p:cNvPr id="6" name="TextBox 5"/>
          <p:cNvSpPr txBox="1"/>
          <p:nvPr/>
        </p:nvSpPr>
        <p:spPr>
          <a:xfrm>
            <a:off x="315071" y="5617814"/>
            <a:ext cx="4591892" cy="461665"/>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But why do people move?</a:t>
            </a:r>
          </a:p>
        </p:txBody>
      </p:sp>
      <p:sp>
        <p:nvSpPr>
          <p:cNvPr id="7" name="TextBox 6"/>
          <p:cNvSpPr txBox="1"/>
          <p:nvPr/>
        </p:nvSpPr>
        <p:spPr>
          <a:xfrm>
            <a:off x="1964904" y="2213296"/>
            <a:ext cx="6931446" cy="830997"/>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For thousands of years, people have moved from one area of the world to another. </a:t>
            </a:r>
          </a:p>
        </p:txBody>
      </p:sp>
      <p:sp>
        <p:nvSpPr>
          <p:cNvPr id="8" name="TextBox 7"/>
          <p:cNvSpPr txBox="1"/>
          <p:nvPr/>
        </p:nvSpPr>
        <p:spPr>
          <a:xfrm>
            <a:off x="353458" y="3392082"/>
            <a:ext cx="5615542" cy="461665"/>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This is called migration.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799"/>
          <a:stretch/>
        </p:blipFill>
        <p:spPr bwMode="auto">
          <a:xfrm>
            <a:off x="0" y="935421"/>
            <a:ext cx="9144000" cy="592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3179" y="5631369"/>
            <a:ext cx="8239682" cy="830997"/>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Refugees and migrants often use the same routes and modes of transport, as they make their journey.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940"/>
          <a:stretch/>
        </p:blipFill>
        <p:spPr bwMode="auto">
          <a:xfrm>
            <a:off x="0" y="945931"/>
            <a:ext cx="9144000" cy="591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4394" y="5708257"/>
            <a:ext cx="7062203" cy="830997"/>
          </a:xfrm>
          <a:prstGeom prst="rect">
            <a:avLst/>
          </a:prstGeom>
          <a:solidFill>
            <a:srgbClr val="2B7373">
              <a:alpha val="7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People often put their life at risk, as they try to find a safe place to live or a better life</a:t>
            </a:r>
            <a:r>
              <a:rPr lang="en-GB" dirty="0" smtClean="0">
                <a:solidFill>
                  <a:schemeClr val="bg1"/>
                </a:solidFill>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2"/>
          <p:cNvPicPr>
            <a:picLocks noGrp="1" noChangeAspect="1"/>
          </p:cNvPicPr>
          <p:nvPr/>
        </p:nvPicPr>
        <p:blipFill rotWithShape="1">
          <a:blip r:embed="rId3" cstate="print">
            <a:extLst>
              <a:ext uri="{28A0092B-C50C-407E-A947-70E740481C1C}">
                <a14:useLocalDpi xmlns:a14="http://schemas.microsoft.com/office/drawing/2010/main" val="0"/>
              </a:ext>
            </a:extLst>
          </a:blip>
          <a:srcRect t="2757"/>
          <a:stretch/>
        </p:blipFill>
        <p:spPr bwMode="auto">
          <a:xfrm>
            <a:off x="-5442" y="935421"/>
            <a:ext cx="9149442" cy="593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52511" y="5753050"/>
            <a:ext cx="7433536" cy="830997"/>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Like many others, </a:t>
            </a:r>
            <a:r>
              <a:rPr lang="en-GB" dirty="0" err="1">
                <a:solidFill>
                  <a:schemeClr val="bg1"/>
                </a:solidFill>
                <a:latin typeface="Arial" panose="020B0604020202020204" pitchFamily="34" charset="0"/>
                <a:cs typeface="Arial" panose="020B0604020202020204" pitchFamily="34" charset="0"/>
              </a:rPr>
              <a:t>Abir</a:t>
            </a:r>
            <a:r>
              <a:rPr lang="en-GB" dirty="0">
                <a:solidFill>
                  <a:schemeClr val="bg1"/>
                </a:solidFill>
                <a:latin typeface="Arial" panose="020B0604020202020204" pitchFamily="34" charset="0"/>
                <a:cs typeface="Arial" panose="020B0604020202020204" pitchFamily="34" charset="0"/>
              </a:rPr>
              <a:t> and Tony’s family fled from Syria to Lebanon, a neighbouring country.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732"/>
          <a:stretch/>
        </p:blipFill>
        <p:spPr bwMode="auto">
          <a:xfrm>
            <a:off x="0" y="945931"/>
            <a:ext cx="9144000" cy="591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0512" y="1253013"/>
            <a:ext cx="8562975" cy="461963"/>
          </a:xfrm>
          <a:prstGeom prst="rect">
            <a:avLst/>
          </a:prstGeom>
          <a:solidFill>
            <a:srgbClr val="2B7373">
              <a:alpha val="50000"/>
            </a:srgbClr>
          </a:solidFill>
          <a:ln>
            <a:solidFill>
              <a:schemeClr val="accent4">
                <a:alpha val="50000"/>
              </a:schemeClr>
            </a:solidFill>
          </a:ln>
        </p:spPr>
        <p:txBody>
          <a:bodyPr>
            <a:spAutoFit/>
          </a:bodyPr>
          <a:lstStyle/>
          <a:p>
            <a:pPr algn="ctr">
              <a:defRPr/>
            </a:pPr>
            <a:r>
              <a:rPr lang="en-GB" dirty="0">
                <a:solidFill>
                  <a:schemeClr val="bg1"/>
                </a:solidFill>
                <a:latin typeface="Arial" panose="020B0604020202020204" pitchFamily="34" charset="0"/>
                <a:cs typeface="Arial" panose="020B0604020202020204" pitchFamily="34" charset="0"/>
              </a:rPr>
              <a:t>Thousands of people have crossed the Mediterranean.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768"/>
          <a:stretch/>
        </p:blipFill>
        <p:spPr bwMode="auto">
          <a:xfrm>
            <a:off x="0" y="935421"/>
            <a:ext cx="9144000" cy="592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14951" y="5819217"/>
            <a:ext cx="4918841" cy="830997"/>
          </a:xfrm>
          <a:prstGeom prst="rect">
            <a:avLst/>
          </a:prstGeom>
          <a:solidFill>
            <a:srgbClr val="2B7373">
              <a:alpha val="5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Why are more people seeking a new life in Europe?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 y="-1588"/>
            <a:ext cx="9493250" cy="632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23975" y="236538"/>
            <a:ext cx="6708775" cy="831850"/>
          </a:xfrm>
          <a:prstGeom prst="rect">
            <a:avLst/>
          </a:prstGeom>
          <a:solidFill>
            <a:schemeClr val="accent4">
              <a:alpha val="50000"/>
            </a:schemeClr>
          </a:solidFill>
          <a:ln>
            <a:solidFill>
              <a:schemeClr val="accent4">
                <a:alpha val="50000"/>
              </a:schemeClr>
            </a:solidFill>
          </a:ln>
        </p:spPr>
        <p:txBody>
          <a:bodyPr>
            <a:spAutoFit/>
          </a:bodyPr>
          <a:lstStyle/>
          <a:p>
            <a:pPr algn="ctr">
              <a:defRPr/>
            </a:pPr>
            <a:r>
              <a:rPr lang="en-GB" dirty="0">
                <a:solidFill>
                  <a:schemeClr val="bg1"/>
                </a:solidFill>
              </a:rPr>
              <a:t>People arrive in new countries in search of safety and a better life.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147"/>
          <a:stretch/>
        </p:blipFill>
        <p:spPr bwMode="auto">
          <a:xfrm>
            <a:off x="0" y="945930"/>
            <a:ext cx="9144000" cy="59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15521" y="1115012"/>
            <a:ext cx="3562120" cy="461665"/>
          </a:xfrm>
          <a:prstGeom prst="rect">
            <a:avLst/>
          </a:prstGeom>
          <a:solidFill>
            <a:srgbClr val="2B7373">
              <a:alpha val="70000"/>
            </a:srgbClr>
          </a:solidFill>
          <a:ln>
            <a:solidFill>
              <a:schemeClr val="accent4">
                <a:alpha val="50000"/>
              </a:schemeClr>
            </a:solidFill>
          </a:ln>
        </p:spPr>
        <p:txBody>
          <a:bodyPr wrap="square">
            <a:spAutoFit/>
          </a:bodyPr>
          <a:lstStyle/>
          <a:p>
            <a:pPr algn="ctr">
              <a:defRPr/>
            </a:pPr>
            <a:r>
              <a:rPr lang="en-GB" dirty="0">
                <a:solidFill>
                  <a:schemeClr val="bg1"/>
                </a:solidFill>
                <a:latin typeface="Arial" panose="020B0604020202020204" pitchFamily="34" charset="0"/>
                <a:cs typeface="Arial" panose="020B0604020202020204" pitchFamily="34" charset="0"/>
              </a:rPr>
              <a:t>What is CAFOD doing?</a:t>
            </a:r>
          </a:p>
        </p:txBody>
      </p:sp>
    </p:spTree>
  </p:cSld>
  <p:clrMapOvr>
    <a:masterClrMapping/>
  </p:clrMapOvr>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5A22B30783234298F2F77BB6325BBC" ma:contentTypeVersion="0" ma:contentTypeDescription="Create a new document." ma:contentTypeScope="" ma:versionID="9b673b65c6c21de71832eb5554397fd7">
  <xsd:schema xmlns:xsd="http://www.w3.org/2001/XMLSchema" xmlns:xs="http://www.w3.org/2001/XMLSchema" xmlns:p="http://schemas.microsoft.com/office/2006/metadata/properties" xmlns:ns1="http://schemas.microsoft.com/sharepoint/v3" xmlns:ns2="F4E002D6-7E31-4DB1-9868-6BFB7DFA1C04" targetNamespace="http://schemas.microsoft.com/office/2006/metadata/properties" ma:root="true" ma:fieldsID="01743627042be10dd1ff9421fb80c9a1" ns1:_="" ns2:_="">
    <xsd:import namespace="http://schemas.microsoft.com/sharepoint/v3"/>
    <xsd:import namespace="F4E002D6-7E31-4DB1-9868-6BFB7DFA1C04"/>
    <xsd:element name="properties">
      <xsd:complexType>
        <xsd:sequence>
          <xsd:element name="documentManagement">
            <xsd:complexType>
              <xsd:all>
                <xsd:element ref="ns2:Status" minOccurs="0"/>
                <xsd:element ref="ns2:Year_x0020_it_x0020_refers_x0020_to" minOccurs="0"/>
                <xsd:element ref="ns2:Originating_x0020_Team" minOccurs="0"/>
                <xsd:element ref="ns2:Project_x0020_Type" minOccurs="0"/>
                <xsd:element ref="ns2:Project_x0020_Name" minOccurs="0"/>
                <xsd:element ref="ns2:Event_x0020_Type" minOccurs="0"/>
                <xsd:element ref="ns2:Document_x0020_Type" minOccurs="0"/>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4E002D6-7E31-4DB1-9868-6BFB7DFA1C04"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nillable="true" ma:displayName="Year it refers to" ma:default="2015"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Eternal"/>
        </xsd:restriction>
      </xsd:simpleType>
    </xsd:element>
    <xsd:element name="Originating_x0020_Team" ma:index="4" nillable="true"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nillable="true" ma:displayName="Project Type" ma:format="Dropdown" ma:internalName="Project_x0020_Type">
      <xsd:simpleType>
        <xsd:restriction base="dms:Choice">
          <xsd:enumeration value="Ambassadors"/>
          <xsd:enumeration value="Promotion"/>
          <xsd:enumeration value="Young leadership"/>
          <xsd:enumeration value="PPA"/>
          <xsd:enumeration value="CAFOD Groups"/>
          <xsd:enumeration value="Campaign"/>
          <xsd:enumeration value="Catechetical/Formation"/>
          <xsd:enumeration value="Catholic Social Teaching"/>
          <xsd:enumeration value="Community Fundraising"/>
          <xsd:enumeration value="Confirmation"/>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restriction>
      </xsd:simpleType>
    </xsd:element>
    <xsd:element name="Project_x0020_Name" ma:index="6" nillable="true" ma:displayName="Project Name" ma:format="Dropdown" ma:internalName="Project_x0020_Name">
      <xsd:simpleType>
        <xsd:restriction base="dms:Choice">
          <xsd:enumeration value="Young Climate Bloggers"/>
          <xsd:enumeration value="CC Film Project"/>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nillable="true" ma:displayName="Event Type" ma:format="Dropdown" ma:internalName="Event_x0020_Type">
      <xsd:simpleType>
        <xsd:restriction base="dms:Choice">
          <xsd:enumeration value="Youth Leadership Training (YLT)"/>
          <xsd:enumeration value="Young People in Parliament (YPP)"/>
          <xsd:enumeration value="Flam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enumeration value="Olympic"/>
        </xsd:restriction>
      </xsd:simpleType>
    </xsd:element>
    <xsd:element name="Document_x0020_Type" ma:index="8" nillable="true" ma:displayName="Document Type" ma:format="Dropdown" ma:internalName="Document_x0020_Type">
      <xsd:simpleType>
        <xsd:restriction base="dms:Choice">
          <xsd:enumeration value="Advert"/>
          <xsd:enumeration value="Activities"/>
          <xsd:enumeration value="Agenda"/>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Notes/Minutes of Meetings"/>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Year_x0020_it_x0020_refers_x0020_to xmlns="F4E002D6-7E31-4DB1-9868-6BFB7DFA1C04">2014</Year_x0020_it_x0020_refers_x0020_to>
    <Project_x0020_Name xmlns="F4E002D6-7E31-4DB1-9868-6BFB7DFA1C04">N/a</Project_x0020_Name>
    <_SourceUrl xmlns="http://schemas.microsoft.com/sharepoint/v3" xsi:nil="true"/>
    <Event_x0020_Type xmlns="F4E002D6-7E31-4DB1-9868-6BFB7DFA1C04">N/a</Event_x0020_Type>
    <Originating_x0020_Team xmlns="F4E002D6-7E31-4DB1-9868-6BFB7DFA1C04">Education</Originating_x0020_Team>
    <Archive xmlns="F4E002D6-7E31-4DB1-9868-6BFB7DFA1C04">false</Archive>
    <xd_ProgID xmlns="http://schemas.microsoft.com/sharepoint/v3" xsi:nil="true"/>
    <Status xmlns="F4E002D6-7E31-4DB1-9868-6BFB7DFA1C04">Final</Status>
    <Order xmlns="http://schemas.microsoft.com/sharepoint/v3" xsi:nil="true"/>
    <Project_x0020_Type xmlns="F4E002D6-7E31-4DB1-9868-6BFB7DFA1C04">Emergency</Project_x0020_Type>
    <Document_x0020_Type xmlns="F4E002D6-7E31-4DB1-9868-6BFB7DFA1C04">Resource</Document_x0020_Type>
    <_SharedFileIndex xmlns="http://schemas.microsoft.com/sharepoint/v3" xsi:nil="true"/>
    <MetaInfo xmlns="http://schemas.microsoft.com/sharepoint/v3" xsi:nil="true"/>
  </documentManagement>
</p:properties>
</file>

<file path=customXml/itemProps1.xml><?xml version="1.0" encoding="utf-8"?>
<ds:datastoreItem xmlns:ds="http://schemas.openxmlformats.org/officeDocument/2006/customXml" ds:itemID="{3093A155-8302-4650-A1A1-67B19CE09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E002D6-7E31-4DB1-9868-6BFB7DFA1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4EAAE-E369-42E6-9D53-71F45CDF7AC7}">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4E002D6-7E31-4DB1-9868-6BFB7DFA1C0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560</TotalTime>
  <Words>995</Words>
  <Application>Microsoft Office PowerPoint</Application>
  <PresentationFormat>On-screen Show (4:3)</PresentationFormat>
  <Paragraphs>85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Verdana</vt:lpstr>
      <vt:lpstr>Arial</vt:lpstr>
      <vt:lpstr>Times</vt:lpstr>
      <vt:lpstr>Trebuchet MS</vt:lpstr>
      <vt:lpstr>Times New Roman</vt:lpstr>
      <vt:lpstr>cafod</vt:lpstr>
      <vt:lpstr>Understanding the Refugee Crisis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CAFOD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Crisis</dc:title>
  <dc:creator>Gemma Salter</dc:creator>
  <cp:lastModifiedBy>Patrick Dean</cp:lastModifiedBy>
  <cp:revision>45</cp:revision>
  <cp:lastPrinted>2016-09-28T13:01:13Z</cp:lastPrinted>
  <dcterms:created xsi:type="dcterms:W3CDTF">2015-09-08T09:16:47Z</dcterms:created>
  <dcterms:modified xsi:type="dcterms:W3CDTF">2019-06-07T12:01:54Z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0x010100525A22B30783234298F2F77BB6325BBC</vt:lpwstr>
  </property>
</Properties>
</file>