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8"/>
  </p:handoutMasterIdLst>
  <p:sldIdLst>
    <p:sldId id="260" r:id="rId2"/>
    <p:sldId id="262" r:id="rId3"/>
    <p:sldId id="263" r:id="rId4"/>
    <p:sldId id="256" r:id="rId5"/>
    <p:sldId id="264" r:id="rId6"/>
    <p:sldId id="265" r:id="rId7"/>
  </p:sldIdLst>
  <p:sldSz cx="7562850" cy="10688638"/>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366">
          <p15:clr>
            <a:srgbClr val="A4A3A4"/>
          </p15:clr>
        </p15:guide>
        <p15:guide id="2" pos="24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B39"/>
    <a:srgbClr val="1672AD"/>
    <a:srgbClr val="0092D2"/>
    <a:srgbClr val="CC006A"/>
    <a:srgbClr val="8EA925"/>
    <a:srgbClr val="70881F"/>
    <a:srgbClr val="9AB5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7" d="100"/>
          <a:sy n="67" d="100"/>
        </p:scale>
        <p:origin x="1590" y="66"/>
      </p:cViewPr>
      <p:guideLst>
        <p:guide orient="horz" pos="3366"/>
        <p:guide pos="243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15D8354-CEC0-49ED-8793-3EA737B62194}" type="datetimeFigureOut">
              <a:rPr lang="en-GB" smtClean="0"/>
              <a:t>07/09/2015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334AE5A-3F11-4D96-98AD-3F67D6E94E81}" type="slidenum">
              <a:rPr lang="en-GB" smtClean="0"/>
              <a:t>‹#›</a:t>
            </a:fld>
            <a:endParaRPr lang="en-GB"/>
          </a:p>
        </p:txBody>
      </p:sp>
    </p:spTree>
    <p:extLst>
      <p:ext uri="{BB962C8B-B14F-4D97-AF65-F5344CB8AC3E}">
        <p14:creationId xmlns:p14="http://schemas.microsoft.com/office/powerpoint/2010/main" val="9378883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3320407"/>
            <a:ext cx="6428423" cy="2291129"/>
          </a:xfrm>
        </p:spPr>
        <p:txBody>
          <a:bodyPr/>
          <a:lstStyle/>
          <a:p>
            <a:r>
              <a:rPr lang="en-GB" smtClean="0"/>
              <a:t>Click to edit Master title style</a:t>
            </a:r>
            <a:endParaRPr lang="en-US"/>
          </a:p>
        </p:txBody>
      </p:sp>
      <p:sp>
        <p:nvSpPr>
          <p:cNvPr id="3" name="Subtitl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4353E0A-4796-43A0-8328-7904DDA28F22}" type="datetimeFigureOut">
              <a:rPr lang="en-US"/>
              <a:pPr>
                <a:defRPr/>
              </a:pPr>
              <a:t>9/7/2015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A9E53B-1FC1-4532-9FB9-DB9769D703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37A7FB-1509-401C-B033-2722AC55C69B}" type="datetimeFigureOut">
              <a:rPr lang="en-US"/>
              <a:pPr>
                <a:defRPr/>
              </a:pPr>
              <a:t>9/7/2015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496FDA-6679-441D-9261-E855FB05D9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5084" y="668040"/>
            <a:ext cx="1407530" cy="1421440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12493" y="668040"/>
            <a:ext cx="4096544" cy="1421440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2BE6B8-7709-476B-8DA7-CFD0BF61C27C}" type="datetimeFigureOut">
              <a:rPr lang="en-US"/>
              <a:pPr>
                <a:defRPr/>
              </a:pPr>
              <a:t>9/7/2015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8C6CA2-F77D-4429-BCC1-604D8E2352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7E28AE-D90A-4E90-85F7-B88234551AD6}" type="datetimeFigureOut">
              <a:rPr lang="en-US"/>
              <a:pPr>
                <a:defRPr/>
              </a:pPr>
              <a:t>9/7/2015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77D76D-0DC4-45FD-B340-C016B14D9C4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413" y="6868441"/>
            <a:ext cx="6428423" cy="2122882"/>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052067-C7B2-40D3-A4EA-63488F7B492F}" type="datetimeFigureOut">
              <a:rPr lang="en-US"/>
              <a:pPr>
                <a:defRPr/>
              </a:pPr>
              <a:t>9/7/2015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5B3CB3-50CB-4E8D-A193-C33328C229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C3E41EC-1CAB-4E9D-A6C9-F0DBFE8A76FC}" type="datetimeFigureOut">
              <a:rPr lang="en-US"/>
              <a:pPr>
                <a:defRPr/>
              </a:pPr>
              <a:t>9/7/2015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556CA9-61F5-4430-A584-B475736506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8041"/>
            <a:ext cx="6806565" cy="178144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E90A5C1-CC3A-4A99-AED5-6F898DF3C91C}" type="datetimeFigureOut">
              <a:rPr lang="en-US"/>
              <a:pPr>
                <a:defRPr/>
              </a:pPr>
              <a:t>9/7/2015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0F8E436-01BD-42F8-BF8C-30457A0028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86F3E50-6C5A-4C7D-89D5-49B1FE0D1248}" type="datetimeFigureOut">
              <a:rPr lang="en-US"/>
              <a:pPr>
                <a:defRPr/>
              </a:pPr>
              <a:t>9/7/2015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B8C65B-E86A-42BE-970B-215819D4BC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EB3C93-14C9-4EB9-AC99-B8738B90364E}" type="datetimeFigureOut">
              <a:rPr lang="en-US"/>
              <a:pPr>
                <a:defRPr/>
              </a:pPr>
              <a:t>9/7/2015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7DC3D7C-DC67-4194-A0B4-61C223016E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5566"/>
            <a:ext cx="2488126" cy="181113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054154-E386-4AA1-9E70-D73105A86C51}" type="datetimeFigureOut">
              <a:rPr lang="en-US"/>
              <a:pPr>
                <a:defRPr/>
              </a:pPr>
              <a:t>9/7/2015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DF0E1A-0690-40DE-9C8C-E6D9A07921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72" y="7482047"/>
            <a:ext cx="4537710" cy="88329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482372" y="955049"/>
            <a:ext cx="4537710" cy="641318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6C5EB0-4C62-435F-B898-21B5CED5DA3D}" type="datetimeFigureOut">
              <a:rPr lang="en-US"/>
              <a:pPr>
                <a:defRPr/>
              </a:pPr>
              <a:t>9/7/2015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2D75DD-D893-4CED-9DF7-2DC9BFD25A4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77825" y="428625"/>
            <a:ext cx="6807200" cy="1781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377825" y="2493963"/>
            <a:ext cx="6807200" cy="7054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377825" y="9906000"/>
            <a:ext cx="1765300" cy="56991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9F7D690-7652-4616-AC87-9667C740A58C}" type="datetimeFigureOut">
              <a:rPr lang="en-US"/>
              <a:pPr>
                <a:defRPr/>
              </a:pPr>
              <a:t>9/7/2015</a:t>
            </a:fld>
            <a:endParaRPr lang="en-US"/>
          </a:p>
        </p:txBody>
      </p:sp>
      <p:sp>
        <p:nvSpPr>
          <p:cNvPr id="5" name="Footer Placeholder 4"/>
          <p:cNvSpPr>
            <a:spLocks noGrp="1"/>
          </p:cNvSpPr>
          <p:nvPr>
            <p:ph type="ftr" sz="quarter" idx="3"/>
          </p:nvPr>
        </p:nvSpPr>
        <p:spPr>
          <a:xfrm>
            <a:off x="2584450" y="9906000"/>
            <a:ext cx="2393950" cy="56991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5419725" y="9906000"/>
            <a:ext cx="1765300" cy="569913"/>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902F10F-DE77-48D5-9552-D1E6E46C79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Verdana" pitchFamily="34" charset="0"/>
        </a:defRPr>
      </a:lvl2pPr>
      <a:lvl3pPr algn="ctr" defTabSz="457200" rtl="0" fontAlgn="base">
        <a:spcBef>
          <a:spcPct val="0"/>
        </a:spcBef>
        <a:spcAft>
          <a:spcPct val="0"/>
        </a:spcAft>
        <a:defRPr sz="4400">
          <a:solidFill>
            <a:schemeClr val="tx1"/>
          </a:solidFill>
          <a:latin typeface="Verdana" pitchFamily="34" charset="0"/>
        </a:defRPr>
      </a:lvl3pPr>
      <a:lvl4pPr algn="ctr" defTabSz="457200" rtl="0" fontAlgn="base">
        <a:spcBef>
          <a:spcPct val="0"/>
        </a:spcBef>
        <a:spcAft>
          <a:spcPct val="0"/>
        </a:spcAft>
        <a:defRPr sz="4400">
          <a:solidFill>
            <a:schemeClr val="tx1"/>
          </a:solidFill>
          <a:latin typeface="Verdana" pitchFamily="34" charset="0"/>
        </a:defRPr>
      </a:lvl4pPr>
      <a:lvl5pPr algn="ctr" defTabSz="457200" rtl="0" fontAlgn="base">
        <a:spcBef>
          <a:spcPct val="0"/>
        </a:spcBef>
        <a:spcAft>
          <a:spcPct val="0"/>
        </a:spcAft>
        <a:defRPr sz="4400">
          <a:solidFill>
            <a:schemeClr val="tx1"/>
          </a:solidFill>
          <a:latin typeface="Verdana" pitchFamily="34" charset="0"/>
        </a:defRPr>
      </a:lvl5pPr>
      <a:lvl6pPr marL="457200" algn="ctr" defTabSz="457200" rtl="0" fontAlgn="base">
        <a:spcBef>
          <a:spcPct val="0"/>
        </a:spcBef>
        <a:spcAft>
          <a:spcPct val="0"/>
        </a:spcAft>
        <a:defRPr sz="4400">
          <a:solidFill>
            <a:schemeClr val="tx1"/>
          </a:solidFill>
          <a:latin typeface="Verdana" pitchFamily="34" charset="0"/>
        </a:defRPr>
      </a:lvl6pPr>
      <a:lvl7pPr marL="914400" algn="ctr" defTabSz="457200" rtl="0" fontAlgn="base">
        <a:spcBef>
          <a:spcPct val="0"/>
        </a:spcBef>
        <a:spcAft>
          <a:spcPct val="0"/>
        </a:spcAft>
        <a:defRPr sz="4400">
          <a:solidFill>
            <a:schemeClr val="tx1"/>
          </a:solidFill>
          <a:latin typeface="Verdana" pitchFamily="34" charset="0"/>
        </a:defRPr>
      </a:lvl7pPr>
      <a:lvl8pPr marL="1371600" algn="ctr" defTabSz="457200" rtl="0" fontAlgn="base">
        <a:spcBef>
          <a:spcPct val="0"/>
        </a:spcBef>
        <a:spcAft>
          <a:spcPct val="0"/>
        </a:spcAft>
        <a:defRPr sz="4400">
          <a:solidFill>
            <a:schemeClr val="tx1"/>
          </a:solidFill>
          <a:latin typeface="Verdana" pitchFamily="34" charset="0"/>
        </a:defRPr>
      </a:lvl8pPr>
      <a:lvl9pPr marL="1828800" algn="ctr" defTabSz="457200" rtl="0" fontAlgn="base">
        <a:spcBef>
          <a:spcPct val="0"/>
        </a:spcBef>
        <a:spcAft>
          <a:spcPct val="0"/>
        </a:spcAft>
        <a:defRPr sz="4400">
          <a:solidFill>
            <a:schemeClr val="tx1"/>
          </a:solidFill>
          <a:latin typeface="Verdana"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6.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2.png"/><Relationship Id="rId7"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6.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2.png"/><Relationship Id="rId7"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6.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2.png"/><Relationship Id="rId7"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6.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6" descr="1C1W-webWidget-1.jpg"/>
          <p:cNvPicPr>
            <a:picLocks noChangeAspect="1"/>
          </p:cNvPicPr>
          <p:nvPr/>
        </p:nvPicPr>
        <p:blipFill>
          <a:blip r:embed="rId2" cstate="screen">
            <a:extLst>
              <a:ext uri="{28A0092B-C50C-407E-A947-70E740481C1C}">
                <a14:useLocalDpi xmlns:a14="http://schemas.microsoft.com/office/drawing/2010/main"/>
              </a:ext>
            </a:extLst>
          </a:blip>
          <a:srcRect b="-1263"/>
          <a:stretch>
            <a:fillRect/>
          </a:stretch>
        </p:blipFill>
        <p:spPr bwMode="auto">
          <a:xfrm>
            <a:off x="406400" y="6335713"/>
            <a:ext cx="6748463" cy="249237"/>
          </a:xfrm>
          <a:prstGeom prst="rect">
            <a:avLst/>
          </a:prstGeom>
          <a:noFill/>
          <a:ln w="9525">
            <a:noFill/>
            <a:miter lim="800000"/>
            <a:headEnd/>
            <a:tailEnd/>
          </a:ln>
        </p:spPr>
      </p:pic>
      <p:sp>
        <p:nvSpPr>
          <p:cNvPr id="5" name="Rectangle 4"/>
          <p:cNvSpPr/>
          <p:nvPr/>
        </p:nvSpPr>
        <p:spPr>
          <a:xfrm>
            <a:off x="360363" y="993616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7413" name="Picture 5"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9928225"/>
            <a:ext cx="1184275" cy="411163"/>
          </a:xfrm>
          <a:prstGeom prst="rect">
            <a:avLst/>
          </a:prstGeom>
          <a:noFill/>
          <a:ln w="9525">
            <a:noFill/>
            <a:miter lim="800000"/>
            <a:headEnd/>
            <a:tailEnd/>
          </a:ln>
        </p:spPr>
      </p:pic>
      <p:sp>
        <p:nvSpPr>
          <p:cNvPr id="17414" name="TextBox 6"/>
          <p:cNvSpPr txBox="1">
            <a:spLocks noChangeArrowheads="1"/>
          </p:cNvSpPr>
          <p:nvPr/>
        </p:nvSpPr>
        <p:spPr bwMode="auto">
          <a:xfrm>
            <a:off x="504825" y="99758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sp>
        <p:nvSpPr>
          <p:cNvPr id="11" name="Rounded Rectangle 10"/>
          <p:cNvSpPr/>
          <p:nvPr/>
        </p:nvSpPr>
        <p:spPr>
          <a:xfrm rot="10800000" flipV="1">
            <a:off x="360363" y="5649913"/>
            <a:ext cx="6838950" cy="358775"/>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60363" y="5856288"/>
            <a:ext cx="6838950" cy="614362"/>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360363" y="6411913"/>
            <a:ext cx="46037"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7154863" y="6411913"/>
            <a:ext cx="44450"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9" name="Picture 16" descr="dotty_world_map.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391025" y="8434388"/>
            <a:ext cx="2384425" cy="1406525"/>
          </a:xfrm>
          <a:prstGeom prst="rect">
            <a:avLst/>
          </a:prstGeom>
          <a:noFill/>
          <a:ln w="9525">
            <a:noFill/>
            <a:miter lim="800000"/>
            <a:headEnd/>
            <a:tailEnd/>
          </a:ln>
        </p:spPr>
      </p:pic>
      <p:sp>
        <p:nvSpPr>
          <p:cNvPr id="18" name="Rectangle 17"/>
          <p:cNvSpPr/>
          <p:nvPr/>
        </p:nvSpPr>
        <p:spPr>
          <a:xfrm>
            <a:off x="817563" y="6945313"/>
            <a:ext cx="2735262" cy="239553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5457825" y="9032875"/>
            <a:ext cx="71438" cy="73025"/>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24" name="TextBox 24"/>
          <p:cNvSpPr txBox="1">
            <a:spLocks noChangeArrowheads="1"/>
          </p:cNvSpPr>
          <p:nvPr/>
        </p:nvSpPr>
        <p:spPr bwMode="auto">
          <a:xfrm>
            <a:off x="406400" y="5824538"/>
            <a:ext cx="6748463" cy="461962"/>
          </a:xfrm>
          <a:prstGeom prst="rect">
            <a:avLst/>
          </a:prstGeom>
          <a:noFill/>
          <a:ln w="9525">
            <a:noFill/>
            <a:miter lim="800000"/>
            <a:headEnd/>
            <a:tailEnd/>
          </a:ln>
        </p:spPr>
        <p:txBody>
          <a:bodyPr>
            <a:spAutoFit/>
          </a:bodyPr>
          <a:lstStyle/>
          <a:p>
            <a:pPr algn="ctr"/>
            <a:r>
              <a:rPr lang="en-US" sz="2400" b="1" dirty="0">
                <a:solidFill>
                  <a:schemeClr val="bg1"/>
                </a:solidFill>
                <a:latin typeface="Verdana" pitchFamily="34" charset="0"/>
              </a:rPr>
              <a:t>Family </a:t>
            </a:r>
            <a:r>
              <a:rPr lang="en-US" sz="2400" b="1" dirty="0" smtClean="0">
                <a:solidFill>
                  <a:schemeClr val="bg1"/>
                </a:solidFill>
                <a:latin typeface="Verdana" pitchFamily="34" charset="0"/>
              </a:rPr>
              <a:t>Role Card</a:t>
            </a:r>
            <a:endParaRPr lang="en-US" sz="2400" b="1" dirty="0">
              <a:solidFill>
                <a:schemeClr val="bg1"/>
              </a:solidFill>
              <a:latin typeface="Verdana" pitchFamily="34" charset="0"/>
            </a:endParaRPr>
          </a:p>
        </p:txBody>
      </p:sp>
      <p:sp>
        <p:nvSpPr>
          <p:cNvPr id="26" name="Oval 25"/>
          <p:cNvSpPr/>
          <p:nvPr/>
        </p:nvSpPr>
        <p:spPr>
          <a:xfrm>
            <a:off x="5534025" y="7478713"/>
            <a:ext cx="79375" cy="77787"/>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26" name="TextBox 27"/>
          <p:cNvSpPr txBox="1">
            <a:spLocks noChangeArrowheads="1"/>
          </p:cNvSpPr>
          <p:nvPr/>
        </p:nvSpPr>
        <p:spPr bwMode="auto">
          <a:xfrm>
            <a:off x="5973763" y="7461250"/>
            <a:ext cx="322262" cy="93663"/>
          </a:xfrm>
          <a:prstGeom prst="rect">
            <a:avLst/>
          </a:prstGeom>
          <a:noFill/>
          <a:ln w="9525">
            <a:noFill/>
            <a:miter lim="800000"/>
            <a:headEnd/>
            <a:tailEnd/>
          </a:ln>
        </p:spPr>
        <p:txBody>
          <a:bodyPr wrap="none" lIns="0" tIns="0" rIns="0" bIns="0">
            <a:spAutoFit/>
          </a:bodyPr>
          <a:lstStyle/>
          <a:p>
            <a:r>
              <a:rPr lang="en-US" sz="600">
                <a:latin typeface="Verdana" pitchFamily="34" charset="0"/>
              </a:rPr>
              <a:t>Dodoma</a:t>
            </a:r>
          </a:p>
        </p:txBody>
      </p:sp>
      <p:sp>
        <p:nvSpPr>
          <p:cNvPr id="29" name="Pentagon 28"/>
          <p:cNvSpPr/>
          <p:nvPr/>
        </p:nvSpPr>
        <p:spPr>
          <a:xfrm flipH="1">
            <a:off x="3705225" y="6945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Pentagon 29"/>
          <p:cNvSpPr/>
          <p:nvPr/>
        </p:nvSpPr>
        <p:spPr>
          <a:xfrm>
            <a:off x="3857625" y="7707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TextBox 30"/>
          <p:cNvSpPr txBox="1"/>
          <p:nvPr/>
        </p:nvSpPr>
        <p:spPr>
          <a:xfrm>
            <a:off x="3857625" y="7272338"/>
            <a:ext cx="1143000" cy="457200"/>
          </a:xfrm>
          <a:prstGeom prst="rect">
            <a:avLst/>
          </a:prstGeom>
          <a:noFill/>
        </p:spPr>
        <p:txBody>
          <a:bodyPr lIns="0" tIns="0" rIns="0" bIns="0">
            <a:spAutoFit/>
          </a:bodyPr>
          <a:lstStyle/>
          <a:p>
            <a:r>
              <a:rPr lang="en-US" sz="1000">
                <a:latin typeface="Verdana" pitchFamily="34" charset="0"/>
              </a:rPr>
              <a:t>The Chuckwa Family</a:t>
            </a:r>
          </a:p>
          <a:p>
            <a:endParaRPr lang="en-US" sz="1000">
              <a:latin typeface="Verdana" pitchFamily="34" charset="0"/>
            </a:endParaRPr>
          </a:p>
        </p:txBody>
      </p:sp>
      <p:sp>
        <p:nvSpPr>
          <p:cNvPr id="32" name="TextBox 31"/>
          <p:cNvSpPr txBox="1"/>
          <p:nvPr/>
        </p:nvSpPr>
        <p:spPr>
          <a:xfrm>
            <a:off x="3851275" y="7718425"/>
            <a:ext cx="1354138" cy="261938"/>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Your location:</a:t>
            </a:r>
          </a:p>
        </p:txBody>
      </p:sp>
      <p:sp>
        <p:nvSpPr>
          <p:cNvPr id="33" name="TextBox 32"/>
          <p:cNvSpPr txBox="1"/>
          <p:nvPr/>
        </p:nvSpPr>
        <p:spPr>
          <a:xfrm>
            <a:off x="3851275" y="6954838"/>
            <a:ext cx="1354138" cy="261937"/>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 are:</a:t>
            </a:r>
          </a:p>
        </p:txBody>
      </p:sp>
      <p:sp>
        <p:nvSpPr>
          <p:cNvPr id="34" name="TextBox 33"/>
          <p:cNvSpPr txBox="1"/>
          <p:nvPr/>
        </p:nvSpPr>
        <p:spPr>
          <a:xfrm>
            <a:off x="3857625" y="8045450"/>
            <a:ext cx="1143000" cy="304800"/>
          </a:xfrm>
          <a:prstGeom prst="rect">
            <a:avLst/>
          </a:prstGeom>
          <a:noFill/>
        </p:spPr>
        <p:txBody>
          <a:bodyPr lIns="0" tIns="0" rIns="0" bIns="0">
            <a:spAutoFit/>
          </a:bodyPr>
          <a:lstStyle/>
          <a:p>
            <a:r>
              <a:rPr lang="en-US" sz="1000">
                <a:latin typeface="Verdana" pitchFamily="34" charset="0"/>
              </a:rPr>
              <a:t>A small village in Niger</a:t>
            </a:r>
          </a:p>
        </p:txBody>
      </p:sp>
      <p:cxnSp>
        <p:nvCxnSpPr>
          <p:cNvPr id="36" name="Straight Connector 35"/>
          <p:cNvCxnSpPr/>
          <p:nvPr/>
        </p:nvCxnSpPr>
        <p:spPr>
          <a:xfrm>
            <a:off x="0" y="5341938"/>
            <a:ext cx="7562850" cy="1587"/>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456" name="TextBox 2"/>
          <p:cNvSpPr txBox="1">
            <a:spLocks noChangeArrowheads="1"/>
          </p:cNvSpPr>
          <p:nvPr/>
        </p:nvSpPr>
        <p:spPr bwMode="auto">
          <a:xfrm>
            <a:off x="908050" y="8818563"/>
            <a:ext cx="2425700" cy="214312"/>
          </a:xfrm>
          <a:prstGeom prst="rect">
            <a:avLst/>
          </a:prstGeom>
          <a:noFill/>
          <a:ln w="9525">
            <a:noFill/>
            <a:miter lim="800000"/>
            <a:headEnd/>
            <a:tailEnd/>
          </a:ln>
        </p:spPr>
        <p:txBody>
          <a:bodyPr>
            <a:spAutoFit/>
          </a:bodyPr>
          <a:lstStyle/>
          <a:p>
            <a:r>
              <a:rPr lang="en-GB" sz="800">
                <a:latin typeface="Verdana" pitchFamily="34" charset="0"/>
              </a:rPr>
              <a:t>Photo: ©Andrzej Kubik/Shutterstock.com </a:t>
            </a:r>
          </a:p>
        </p:txBody>
      </p:sp>
      <p:pic>
        <p:nvPicPr>
          <p:cNvPr id="17460" name="Picture 52" descr="3b"/>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63613" y="7170738"/>
            <a:ext cx="2408237" cy="1617662"/>
          </a:xfrm>
          <a:prstGeom prst="rect">
            <a:avLst/>
          </a:prstGeom>
          <a:noFill/>
        </p:spPr>
      </p:pic>
      <p:pic>
        <p:nvPicPr>
          <p:cNvPr id="17461" name="Picture 53" descr="map_07_Nige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375275" y="6945313"/>
            <a:ext cx="1327150" cy="1279525"/>
          </a:xfrm>
          <a:prstGeom prst="rect">
            <a:avLst/>
          </a:prstGeom>
          <a:noFill/>
        </p:spPr>
      </p:pic>
      <p:grpSp>
        <p:nvGrpSpPr>
          <p:cNvPr id="2" name="Group 1"/>
          <p:cNvGrpSpPr/>
          <p:nvPr/>
        </p:nvGrpSpPr>
        <p:grpSpPr>
          <a:xfrm rot="10800000">
            <a:off x="360363" y="374650"/>
            <a:ext cx="6867525" cy="4706938"/>
            <a:chOff x="360363" y="374650"/>
            <a:chExt cx="6867525" cy="4706938"/>
          </a:xfrm>
        </p:grpSpPr>
        <p:sp>
          <p:nvSpPr>
            <p:cNvPr id="80" name="Rounded Rectangle 79"/>
            <p:cNvSpPr/>
            <p:nvPr/>
          </p:nvSpPr>
          <p:spPr>
            <a:xfrm>
              <a:off x="5400675" y="2297113"/>
              <a:ext cx="1798638" cy="20574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a:xfrm>
              <a:off x="360363" y="4679950"/>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7435" name="Picture 39"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4670425"/>
              <a:ext cx="1184275" cy="411163"/>
            </a:xfrm>
            <a:prstGeom prst="rect">
              <a:avLst/>
            </a:prstGeom>
            <a:noFill/>
            <a:ln w="9525">
              <a:noFill/>
              <a:miter lim="800000"/>
              <a:headEnd/>
              <a:tailEnd/>
            </a:ln>
          </p:spPr>
        </p:pic>
        <p:sp>
          <p:nvSpPr>
            <p:cNvPr id="17436" name="TextBox 40"/>
            <p:cNvSpPr txBox="1">
              <a:spLocks noChangeArrowheads="1"/>
            </p:cNvSpPr>
            <p:nvPr/>
          </p:nvSpPr>
          <p:spPr bwMode="auto">
            <a:xfrm>
              <a:off x="504825" y="47180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grpSp>
          <p:nvGrpSpPr>
            <p:cNvPr id="17437" name="Group 80"/>
            <p:cNvGrpSpPr>
              <a:grpSpLocks/>
            </p:cNvGrpSpPr>
            <p:nvPr/>
          </p:nvGrpSpPr>
          <p:grpSpPr bwMode="auto">
            <a:xfrm>
              <a:off x="5381625" y="392113"/>
              <a:ext cx="1846263" cy="1616075"/>
              <a:chOff x="5400221" y="315119"/>
              <a:chExt cx="1799778" cy="1576907"/>
            </a:xfrm>
          </p:grpSpPr>
          <p:sp>
            <p:nvSpPr>
              <p:cNvPr id="59" name="Rectangle 58"/>
              <p:cNvSpPr/>
              <p:nvPr/>
            </p:nvSpPr>
            <p:spPr>
              <a:xfrm>
                <a:off x="5400221" y="315119"/>
                <a:ext cx="1799778" cy="157690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39" name="Picture 59" descr="land1.jpg"/>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495857" y="422763"/>
                <a:ext cx="1596347" cy="1186325"/>
              </a:xfrm>
              <a:prstGeom prst="rect">
                <a:avLst/>
              </a:prstGeom>
              <a:noFill/>
              <a:ln w="9525">
                <a:noFill/>
                <a:miter lim="800000"/>
                <a:headEnd/>
                <a:tailEnd/>
              </a:ln>
            </p:spPr>
          </p:pic>
        </p:grpSp>
        <p:sp>
          <p:nvSpPr>
            <p:cNvPr id="62" name="Rounded Rectangle 61"/>
            <p:cNvSpPr/>
            <p:nvPr/>
          </p:nvSpPr>
          <p:spPr>
            <a:xfrm>
              <a:off x="396875" y="374650"/>
              <a:ext cx="4808538" cy="309563"/>
            </a:xfrm>
            <a:prstGeom prst="roundRect">
              <a:avLst>
                <a:gd name="adj" fmla="val 22066"/>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41" name="TextBox 63"/>
            <p:cNvSpPr txBox="1">
              <a:spLocks noChangeArrowheads="1"/>
            </p:cNvSpPr>
            <p:nvPr/>
          </p:nvSpPr>
          <p:spPr bwMode="auto">
            <a:xfrm>
              <a:off x="504825" y="433388"/>
              <a:ext cx="1012825" cy="168275"/>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work:</a:t>
              </a:r>
            </a:p>
          </p:txBody>
        </p:sp>
        <p:sp>
          <p:nvSpPr>
            <p:cNvPr id="17442" name="TextBox 64"/>
            <p:cNvSpPr txBox="1">
              <a:spLocks noChangeArrowheads="1"/>
            </p:cNvSpPr>
            <p:nvPr/>
          </p:nvSpPr>
          <p:spPr bwMode="auto">
            <a:xfrm>
              <a:off x="1419225" y="450850"/>
              <a:ext cx="3733800" cy="138113"/>
            </a:xfrm>
            <a:prstGeom prst="rect">
              <a:avLst/>
            </a:prstGeom>
            <a:noFill/>
            <a:ln w="9525">
              <a:noFill/>
              <a:miter lim="800000"/>
              <a:headEnd/>
              <a:tailEnd/>
            </a:ln>
          </p:spPr>
          <p:txBody>
            <a:bodyPr lIns="0" tIns="0" rIns="0" bIns="0">
              <a:spAutoFit/>
            </a:bodyPr>
            <a:lstStyle/>
            <a:p>
              <a:r>
                <a:rPr lang="en-US" sz="900" b="1" dirty="0">
                  <a:solidFill>
                    <a:srgbClr val="CC006A"/>
                  </a:solidFill>
                  <a:latin typeface="Verdana" pitchFamily="34" charset="0"/>
                </a:rPr>
                <a:t> </a:t>
              </a:r>
              <a:r>
                <a:rPr lang="en-US" sz="900" dirty="0" smtClean="0">
                  <a:latin typeface="Verdana" pitchFamily="34" charset="0"/>
                </a:rPr>
                <a:t>Rearing goats and selling their hides.</a:t>
              </a:r>
              <a:endParaRPr lang="en-US" sz="900" b="1" dirty="0">
                <a:solidFill>
                  <a:srgbClr val="CC006A"/>
                </a:solidFill>
                <a:latin typeface="Verdana" pitchFamily="34" charset="0"/>
              </a:endParaRPr>
            </a:p>
          </p:txBody>
        </p:sp>
        <p:sp>
          <p:nvSpPr>
            <p:cNvPr id="66" name="Rounded Rectangle 65"/>
            <p:cNvSpPr/>
            <p:nvPr/>
          </p:nvSpPr>
          <p:spPr>
            <a:xfrm>
              <a:off x="396875" y="773113"/>
              <a:ext cx="4810125" cy="585787"/>
            </a:xfrm>
            <a:prstGeom prst="roundRect">
              <a:avLst>
                <a:gd name="adj" fmla="val 15701"/>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44" name="TextBox 66"/>
            <p:cNvSpPr txBox="1">
              <a:spLocks noChangeArrowheads="1"/>
            </p:cNvSpPr>
            <p:nvPr/>
          </p:nvSpPr>
          <p:spPr bwMode="auto">
            <a:xfrm>
              <a:off x="504825" y="847725"/>
              <a:ext cx="1012825" cy="169863"/>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task:</a:t>
              </a:r>
            </a:p>
          </p:txBody>
        </p:sp>
        <p:sp>
          <p:nvSpPr>
            <p:cNvPr id="17445" name="TextBox 67"/>
            <p:cNvSpPr txBox="1">
              <a:spLocks noChangeArrowheads="1"/>
            </p:cNvSpPr>
            <p:nvPr/>
          </p:nvSpPr>
          <p:spPr bwMode="auto">
            <a:xfrm>
              <a:off x="1419225" y="847725"/>
              <a:ext cx="3733800" cy="415498"/>
            </a:xfrm>
            <a:prstGeom prst="rect">
              <a:avLst/>
            </a:prstGeom>
            <a:noFill/>
            <a:ln w="9525">
              <a:noFill/>
              <a:miter lim="800000"/>
              <a:headEnd/>
              <a:tailEnd/>
            </a:ln>
          </p:spPr>
          <p:txBody>
            <a:bodyPr lIns="0" tIns="0" rIns="0" bIns="0">
              <a:spAutoFit/>
            </a:bodyPr>
            <a:lstStyle/>
            <a:p>
              <a:r>
                <a:rPr lang="en-GB" sz="900" dirty="0">
                  <a:latin typeface="Verdana" pitchFamily="34" charset="0"/>
                </a:rPr>
                <a:t>To</a:t>
              </a:r>
              <a:r>
                <a:rPr lang="en-US" sz="900" dirty="0">
                  <a:latin typeface="Verdana" pitchFamily="34" charset="0"/>
                </a:rPr>
                <a:t> produce </a:t>
              </a:r>
              <a:r>
                <a:rPr lang="en-US" sz="900" dirty="0" smtClean="0">
                  <a:latin typeface="Verdana" pitchFamily="34" charset="0"/>
                </a:rPr>
                <a:t>goat </a:t>
              </a:r>
              <a:r>
                <a:rPr lang="en-US" sz="900" dirty="0">
                  <a:latin typeface="Verdana" pitchFamily="34" charset="0"/>
                </a:rPr>
                <a:t>hides and take your produce to market. You do this by </a:t>
              </a:r>
              <a:r>
                <a:rPr lang="en-US" sz="900" dirty="0" smtClean="0">
                  <a:latin typeface="Verdana" pitchFamily="34" charset="0"/>
                </a:rPr>
                <a:t>drawing and cutting </a:t>
              </a:r>
              <a:r>
                <a:rPr lang="en-US" sz="900" dirty="0">
                  <a:latin typeface="Verdana" pitchFamily="34" charset="0"/>
                </a:rPr>
                <a:t>out the shape of the </a:t>
              </a:r>
              <a:r>
                <a:rPr lang="en-US" sz="900" dirty="0" smtClean="0">
                  <a:latin typeface="Verdana" pitchFamily="34" charset="0"/>
                </a:rPr>
                <a:t>hides </a:t>
              </a:r>
              <a:r>
                <a:rPr lang="en-US" sz="900" dirty="0">
                  <a:latin typeface="Verdana" pitchFamily="34" charset="0"/>
                </a:rPr>
                <a:t>using the </a:t>
              </a:r>
              <a:r>
                <a:rPr lang="en-US" sz="900" dirty="0" smtClean="0">
                  <a:latin typeface="Verdana" pitchFamily="34" charset="0"/>
                </a:rPr>
                <a:t>template </a:t>
              </a:r>
              <a:r>
                <a:rPr lang="en-US" sz="900" dirty="0">
                  <a:latin typeface="Verdana" pitchFamily="34" charset="0"/>
                </a:rPr>
                <a:t>provided.</a:t>
              </a:r>
              <a:endParaRPr lang="en-US" sz="900" b="1" dirty="0">
                <a:solidFill>
                  <a:srgbClr val="CC006A"/>
                </a:solidFill>
                <a:latin typeface="Verdana" pitchFamily="34" charset="0"/>
              </a:endParaRPr>
            </a:p>
          </p:txBody>
        </p:sp>
        <p:sp>
          <p:nvSpPr>
            <p:cNvPr id="69" name="Rounded Rectangle 68"/>
            <p:cNvSpPr/>
            <p:nvPr/>
          </p:nvSpPr>
          <p:spPr>
            <a:xfrm>
              <a:off x="396875" y="1458913"/>
              <a:ext cx="4808538" cy="12842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47" name="TextBox 69"/>
            <p:cNvSpPr txBox="1">
              <a:spLocks noChangeArrowheads="1"/>
            </p:cNvSpPr>
            <p:nvPr/>
          </p:nvSpPr>
          <p:spPr bwMode="auto">
            <a:xfrm>
              <a:off x="504825" y="15335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Your goal:</a:t>
              </a:r>
            </a:p>
          </p:txBody>
        </p:sp>
        <p:sp>
          <p:nvSpPr>
            <p:cNvPr id="17448" name="TextBox 70"/>
            <p:cNvSpPr txBox="1">
              <a:spLocks noChangeArrowheads="1"/>
            </p:cNvSpPr>
            <p:nvPr/>
          </p:nvSpPr>
          <p:spPr bwMode="auto">
            <a:xfrm>
              <a:off x="1419225" y="1533525"/>
              <a:ext cx="3733800" cy="1123950"/>
            </a:xfrm>
            <a:prstGeom prst="rect">
              <a:avLst/>
            </a:prstGeom>
            <a:noFill/>
            <a:ln w="9525">
              <a:noFill/>
              <a:miter lim="800000"/>
              <a:headEnd/>
              <a:tailEnd/>
            </a:ln>
          </p:spPr>
          <p:txBody>
            <a:bodyPr lIns="0" tIns="0" rIns="0" bIns="0">
              <a:spAutoFit/>
            </a:bodyPr>
            <a:lstStyle/>
            <a:p>
              <a:pPr>
                <a:spcBef>
                  <a:spcPts val="600"/>
                </a:spcBef>
              </a:pPr>
              <a:r>
                <a:rPr lang="en-US" sz="900" dirty="0">
                  <a:solidFill>
                    <a:srgbClr val="002060"/>
                  </a:solidFill>
                  <a:latin typeface="Verdana" pitchFamily="34" charset="0"/>
                </a:rPr>
                <a:t>To provide a dignified life for your whole family. At the very minimum you want to stay above the poverty line. </a:t>
              </a:r>
            </a:p>
            <a:p>
              <a:pPr>
                <a:spcBef>
                  <a:spcPts val="600"/>
                </a:spcBef>
              </a:pPr>
              <a:r>
                <a:rPr lang="en-US" sz="900" dirty="0">
                  <a:solidFill>
                    <a:srgbClr val="002060"/>
                  </a:solidFill>
                  <a:latin typeface="Verdana" pitchFamily="34" charset="0"/>
                </a:rPr>
                <a:t>If you fall below the poverty line you may experience increasing hardships like illness, inability to pay for medication and school fees</a:t>
              </a:r>
              <a:r>
                <a:rPr lang="en-US" sz="900" dirty="0" smtClean="0">
                  <a:solidFill>
                    <a:srgbClr val="002060"/>
                  </a:solidFill>
                  <a:latin typeface="Verdana" pitchFamily="34" charset="0"/>
                </a:rPr>
                <a:t>. </a:t>
              </a:r>
            </a:p>
            <a:p>
              <a:pPr>
                <a:spcBef>
                  <a:spcPts val="600"/>
                </a:spcBef>
              </a:pPr>
              <a:r>
                <a:rPr lang="en-US" sz="900" dirty="0" smtClean="0">
                  <a:solidFill>
                    <a:srgbClr val="002060"/>
                  </a:solidFill>
                  <a:latin typeface="Verdana" pitchFamily="34" charset="0"/>
                </a:rPr>
                <a:t>The poverty line for your country can be seen on the balance sheet, which will be visible to all.</a:t>
              </a:r>
              <a:endParaRPr lang="en-US" sz="900" dirty="0">
                <a:solidFill>
                  <a:srgbClr val="002060"/>
                </a:solidFill>
                <a:latin typeface="Verdana" pitchFamily="34" charset="0"/>
              </a:endParaRPr>
            </a:p>
          </p:txBody>
        </p:sp>
        <p:sp>
          <p:nvSpPr>
            <p:cNvPr id="74" name="Rounded Rectangle 73"/>
            <p:cNvSpPr/>
            <p:nvPr/>
          </p:nvSpPr>
          <p:spPr>
            <a:xfrm>
              <a:off x="396875" y="2830513"/>
              <a:ext cx="4808538" cy="8524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50" name="TextBox 74"/>
            <p:cNvSpPr txBox="1">
              <a:spLocks noChangeArrowheads="1"/>
            </p:cNvSpPr>
            <p:nvPr/>
          </p:nvSpPr>
          <p:spPr bwMode="auto">
            <a:xfrm>
              <a:off x="504825" y="2905125"/>
              <a:ext cx="1012825" cy="169863"/>
            </a:xfrm>
            <a:prstGeom prst="rect">
              <a:avLst/>
            </a:prstGeom>
            <a:noFill/>
            <a:ln w="9525">
              <a:noFill/>
              <a:miter lim="800000"/>
              <a:headEnd/>
              <a:tailEnd/>
            </a:ln>
          </p:spPr>
          <p:txBody>
            <a:bodyPr lIns="0" tIns="0" rIns="0" bIns="0">
              <a:spAutoFit/>
            </a:bodyPr>
            <a:lstStyle/>
            <a:p>
              <a:r>
                <a:rPr lang="en-US" sz="1100" b="1" dirty="0">
                  <a:solidFill>
                    <a:srgbClr val="1672AD"/>
                  </a:solidFill>
                  <a:latin typeface="Verdana" pitchFamily="34" charset="0"/>
                </a:rPr>
                <a:t>Exchange:</a:t>
              </a:r>
            </a:p>
          </p:txBody>
        </p:sp>
        <p:sp>
          <p:nvSpPr>
            <p:cNvPr id="17451" name="TextBox 75"/>
            <p:cNvSpPr txBox="1">
              <a:spLocks noChangeArrowheads="1"/>
            </p:cNvSpPr>
            <p:nvPr/>
          </p:nvSpPr>
          <p:spPr bwMode="auto">
            <a:xfrm>
              <a:off x="1419225" y="2935288"/>
              <a:ext cx="3733800" cy="415498"/>
            </a:xfrm>
            <a:prstGeom prst="rect">
              <a:avLst/>
            </a:prstGeom>
            <a:noFill/>
            <a:ln w="9525">
              <a:noFill/>
              <a:miter lim="800000"/>
              <a:headEnd/>
              <a:tailEnd/>
            </a:ln>
          </p:spPr>
          <p:txBody>
            <a:bodyPr lIns="0" tIns="0" rIns="0" bIns="0">
              <a:spAutoFit/>
            </a:bodyPr>
            <a:lstStyle/>
            <a:p>
              <a:pPr>
                <a:spcBef>
                  <a:spcPts val="600"/>
                </a:spcBef>
              </a:pPr>
              <a:r>
                <a:rPr lang="en-US" sz="900" dirty="0" smtClean="0">
                  <a:solidFill>
                    <a:srgbClr val="002060"/>
                  </a:solidFill>
                  <a:latin typeface="Verdana" pitchFamily="34" charset="0"/>
                </a:rPr>
                <a:t>The banker/market will pay you for your produce – be aware they may drive a hard bargain. Your </a:t>
              </a:r>
              <a:r>
                <a:rPr lang="en-US" sz="900" dirty="0">
                  <a:solidFill>
                    <a:srgbClr val="002060"/>
                  </a:solidFill>
                  <a:latin typeface="Verdana" pitchFamily="34" charset="0"/>
                </a:rPr>
                <a:t>income will be registered and displayed on the electronic balance sheet</a:t>
              </a:r>
              <a:r>
                <a:rPr lang="en-US" sz="900" dirty="0" smtClean="0">
                  <a:solidFill>
                    <a:srgbClr val="002060"/>
                  </a:solidFill>
                  <a:latin typeface="Verdana" pitchFamily="34" charset="0"/>
                </a:rPr>
                <a:t>.</a:t>
              </a:r>
              <a:endParaRPr lang="en-US" sz="900" dirty="0">
                <a:solidFill>
                  <a:srgbClr val="002060"/>
                </a:solidFill>
                <a:latin typeface="Verdana" pitchFamily="34" charset="0"/>
              </a:endParaRPr>
            </a:p>
          </p:txBody>
        </p:sp>
        <p:sp>
          <p:nvSpPr>
            <p:cNvPr id="77" name="Rounded Rectangle 76"/>
            <p:cNvSpPr/>
            <p:nvPr/>
          </p:nvSpPr>
          <p:spPr>
            <a:xfrm>
              <a:off x="396875" y="3776663"/>
              <a:ext cx="4808538" cy="577850"/>
            </a:xfrm>
            <a:prstGeom prst="roundRect">
              <a:avLst>
                <a:gd name="adj" fmla="val 12360"/>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53" name="TextBox 77"/>
            <p:cNvSpPr txBox="1">
              <a:spLocks noChangeArrowheads="1"/>
            </p:cNvSpPr>
            <p:nvPr/>
          </p:nvSpPr>
          <p:spPr bwMode="auto">
            <a:xfrm>
              <a:off x="504825" y="3852863"/>
              <a:ext cx="1012825" cy="169862"/>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Elect:</a:t>
              </a:r>
            </a:p>
          </p:txBody>
        </p:sp>
        <p:sp>
          <p:nvSpPr>
            <p:cNvPr id="17454" name="TextBox 78"/>
            <p:cNvSpPr txBox="1">
              <a:spLocks noChangeArrowheads="1"/>
            </p:cNvSpPr>
            <p:nvPr/>
          </p:nvSpPr>
          <p:spPr bwMode="auto">
            <a:xfrm>
              <a:off x="1419225" y="3852863"/>
              <a:ext cx="3733800" cy="415925"/>
            </a:xfrm>
            <a:prstGeom prst="rect">
              <a:avLst/>
            </a:prstGeom>
            <a:noFill/>
            <a:ln w="9525">
              <a:noFill/>
              <a:miter lim="800000"/>
              <a:headEnd/>
              <a:tailEnd/>
            </a:ln>
          </p:spPr>
          <p:txBody>
            <a:bodyPr lIns="0" tIns="0" rIns="0" bIns="0">
              <a:spAutoFit/>
            </a:bodyPr>
            <a:lstStyle/>
            <a:p>
              <a:pPr>
                <a:spcBef>
                  <a:spcPts val="600"/>
                </a:spcBef>
              </a:pPr>
              <a:r>
                <a:rPr lang="en-US" sz="900" dirty="0">
                  <a:solidFill>
                    <a:srgbClr val="002060"/>
                  </a:solidFill>
                  <a:latin typeface="Verdana" pitchFamily="34" charset="0"/>
                </a:rPr>
                <a:t>Elect one person to be the head of your family. It is the role of this person to make sure that everyone in your family participates in all the activities and discussions.</a:t>
              </a:r>
            </a:p>
          </p:txBody>
        </p:sp>
        <p:sp>
          <p:nvSpPr>
            <p:cNvPr id="17455" name="TextBox 81"/>
            <p:cNvSpPr txBox="1">
              <a:spLocks noChangeArrowheads="1"/>
            </p:cNvSpPr>
            <p:nvPr/>
          </p:nvSpPr>
          <p:spPr bwMode="auto">
            <a:xfrm>
              <a:off x="5457825" y="2311623"/>
              <a:ext cx="1671638" cy="1923604"/>
            </a:xfrm>
            <a:prstGeom prst="rect">
              <a:avLst/>
            </a:prstGeom>
            <a:noFill/>
            <a:ln w="9525">
              <a:noFill/>
              <a:miter lim="800000"/>
              <a:headEnd/>
              <a:tailEnd/>
            </a:ln>
          </p:spPr>
          <p:txBody>
            <a:bodyPr>
              <a:spAutoFit/>
            </a:bodyPr>
            <a:lstStyle/>
            <a:p>
              <a:r>
                <a:rPr lang="en-US" sz="1100" b="1" dirty="0">
                  <a:solidFill>
                    <a:srgbClr val="CC006A"/>
                  </a:solidFill>
                  <a:latin typeface="Verdana" pitchFamily="34" charset="0"/>
                </a:rPr>
                <a:t>Be aware! </a:t>
              </a:r>
            </a:p>
            <a:p>
              <a:r>
                <a:rPr lang="en-US" sz="900" dirty="0">
                  <a:latin typeface="Verdana" pitchFamily="34" charset="0"/>
                </a:rPr>
                <a:t>Your family may be affected by a number of things </a:t>
              </a:r>
              <a:r>
                <a:rPr lang="en-US" sz="900" dirty="0" smtClean="0">
                  <a:latin typeface="Verdana" pitchFamily="34" charset="0"/>
                </a:rPr>
                <a:t>beyond </a:t>
              </a:r>
              <a:r>
                <a:rPr lang="en-US" sz="900" dirty="0">
                  <a:latin typeface="Verdana" pitchFamily="34" charset="0"/>
                </a:rPr>
                <a:t>your control. If and when things happen, as a family, you must discuss your situation in light of the new circumstances. </a:t>
              </a:r>
              <a:br>
                <a:rPr lang="en-US" sz="900" dirty="0">
                  <a:latin typeface="Verdana" pitchFamily="34" charset="0"/>
                </a:rPr>
              </a:br>
              <a:r>
                <a:rPr lang="en-US" sz="900" dirty="0">
                  <a:latin typeface="Verdana" pitchFamily="34" charset="0"/>
                </a:rPr>
                <a:t>You may be forced to make some difficult choices.</a:t>
              </a:r>
            </a:p>
            <a:p>
              <a:endParaRPr lang="en-US" sz="900" dirty="0">
                <a:latin typeface="Verdana" pitchFamily="34" charset="0"/>
              </a:endParaRPr>
            </a:p>
          </p:txBody>
        </p:sp>
        <p:pic>
          <p:nvPicPr>
            <p:cNvPr id="17462" name="Picture 54"/>
            <p:cNvPicPr>
              <a:picLocks noChangeAspect="1" noChangeArrowheads="1"/>
            </p:cNvPicPr>
            <p:nvPr/>
          </p:nvPicPr>
          <p:blipFill>
            <a:blip r:embed="rId8" cstate="screen">
              <a:extLst>
                <a:ext uri="{28A0092B-C50C-407E-A947-70E740481C1C}">
                  <a14:useLocalDpi xmlns:a14="http://schemas.microsoft.com/office/drawing/2010/main"/>
                </a:ext>
              </a:extLst>
            </a:blip>
            <a:stretch>
              <a:fillRect/>
            </a:stretch>
          </p:blipFill>
          <p:spPr bwMode="auto">
            <a:xfrm>
              <a:off x="5491070" y="502431"/>
              <a:ext cx="1728787" cy="1223730"/>
            </a:xfrm>
            <a:prstGeom prst="rect">
              <a:avLst/>
            </a:prstGeom>
            <a:noFill/>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6" descr="1C1W-webWidget-1.jpg"/>
          <p:cNvPicPr>
            <a:picLocks noChangeAspect="1"/>
          </p:cNvPicPr>
          <p:nvPr/>
        </p:nvPicPr>
        <p:blipFill>
          <a:blip r:embed="rId2" cstate="screen">
            <a:extLst>
              <a:ext uri="{28A0092B-C50C-407E-A947-70E740481C1C}">
                <a14:useLocalDpi xmlns:a14="http://schemas.microsoft.com/office/drawing/2010/main"/>
              </a:ext>
            </a:extLst>
          </a:blip>
          <a:srcRect b="-1263"/>
          <a:stretch>
            <a:fillRect/>
          </a:stretch>
        </p:blipFill>
        <p:spPr bwMode="auto">
          <a:xfrm>
            <a:off x="406400" y="6335713"/>
            <a:ext cx="6748463" cy="249237"/>
          </a:xfrm>
          <a:prstGeom prst="rect">
            <a:avLst/>
          </a:prstGeom>
          <a:noFill/>
          <a:ln w="9525">
            <a:noFill/>
            <a:miter lim="800000"/>
            <a:headEnd/>
            <a:tailEnd/>
          </a:ln>
        </p:spPr>
      </p:pic>
      <p:sp>
        <p:nvSpPr>
          <p:cNvPr id="5" name="Rectangle 4"/>
          <p:cNvSpPr/>
          <p:nvPr/>
        </p:nvSpPr>
        <p:spPr>
          <a:xfrm>
            <a:off x="360363" y="993616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9461" name="Picture 5"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9928225"/>
            <a:ext cx="1184275" cy="411163"/>
          </a:xfrm>
          <a:prstGeom prst="rect">
            <a:avLst/>
          </a:prstGeom>
          <a:noFill/>
          <a:ln w="9525">
            <a:noFill/>
            <a:miter lim="800000"/>
            <a:headEnd/>
            <a:tailEnd/>
          </a:ln>
        </p:spPr>
      </p:pic>
      <p:sp>
        <p:nvSpPr>
          <p:cNvPr id="19462" name="TextBox 6"/>
          <p:cNvSpPr txBox="1">
            <a:spLocks noChangeArrowheads="1"/>
          </p:cNvSpPr>
          <p:nvPr/>
        </p:nvSpPr>
        <p:spPr bwMode="auto">
          <a:xfrm>
            <a:off x="504825" y="99758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sp>
        <p:nvSpPr>
          <p:cNvPr id="11" name="Rounded Rectangle 10"/>
          <p:cNvSpPr/>
          <p:nvPr/>
        </p:nvSpPr>
        <p:spPr>
          <a:xfrm rot="10800000" flipV="1">
            <a:off x="360363" y="5649913"/>
            <a:ext cx="6838950" cy="358775"/>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60363" y="5856288"/>
            <a:ext cx="6838950" cy="614362"/>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360363" y="6411913"/>
            <a:ext cx="46037"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7154863" y="6411913"/>
            <a:ext cx="44450"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9467" name="Picture 16" descr="dotty_world_map.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391025" y="8434388"/>
            <a:ext cx="2384425" cy="1406525"/>
          </a:xfrm>
          <a:prstGeom prst="rect">
            <a:avLst/>
          </a:prstGeom>
          <a:noFill/>
          <a:ln w="9525">
            <a:noFill/>
            <a:miter lim="800000"/>
            <a:headEnd/>
            <a:tailEnd/>
          </a:ln>
        </p:spPr>
      </p:pic>
      <p:sp>
        <p:nvSpPr>
          <p:cNvPr id="18" name="Rectangle 17"/>
          <p:cNvSpPr/>
          <p:nvPr/>
        </p:nvSpPr>
        <p:spPr>
          <a:xfrm>
            <a:off x="817563" y="6945313"/>
            <a:ext cx="2735262" cy="239553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6086475" y="9032875"/>
            <a:ext cx="71438" cy="73025"/>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72" name="TextBox 24"/>
          <p:cNvSpPr txBox="1">
            <a:spLocks noChangeArrowheads="1"/>
          </p:cNvSpPr>
          <p:nvPr/>
        </p:nvSpPr>
        <p:spPr bwMode="auto">
          <a:xfrm>
            <a:off x="406400" y="5824538"/>
            <a:ext cx="6748463" cy="461962"/>
          </a:xfrm>
          <a:prstGeom prst="rect">
            <a:avLst/>
          </a:prstGeom>
          <a:noFill/>
          <a:ln w="9525">
            <a:noFill/>
            <a:miter lim="800000"/>
            <a:headEnd/>
            <a:tailEnd/>
          </a:ln>
        </p:spPr>
        <p:txBody>
          <a:bodyPr>
            <a:spAutoFit/>
          </a:bodyPr>
          <a:lstStyle/>
          <a:p>
            <a:pPr algn="ctr"/>
            <a:r>
              <a:rPr lang="en-US" sz="2400" b="1" dirty="0">
                <a:solidFill>
                  <a:schemeClr val="bg1"/>
                </a:solidFill>
                <a:latin typeface="Verdana" pitchFamily="34" charset="0"/>
              </a:rPr>
              <a:t>Family </a:t>
            </a:r>
            <a:r>
              <a:rPr lang="en-US" sz="2400" b="1" dirty="0" smtClean="0">
                <a:solidFill>
                  <a:schemeClr val="bg1"/>
                </a:solidFill>
                <a:latin typeface="Verdana" pitchFamily="34" charset="0"/>
              </a:rPr>
              <a:t>Role Card</a:t>
            </a:r>
            <a:endParaRPr lang="en-US" sz="2400" b="1" dirty="0">
              <a:solidFill>
                <a:schemeClr val="bg1"/>
              </a:solidFill>
              <a:latin typeface="Verdana" pitchFamily="34" charset="0"/>
            </a:endParaRPr>
          </a:p>
        </p:txBody>
      </p:sp>
      <p:sp>
        <p:nvSpPr>
          <p:cNvPr id="29" name="Pentagon 28"/>
          <p:cNvSpPr/>
          <p:nvPr/>
        </p:nvSpPr>
        <p:spPr>
          <a:xfrm flipH="1">
            <a:off x="3705225" y="6945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Pentagon 29"/>
          <p:cNvSpPr/>
          <p:nvPr/>
        </p:nvSpPr>
        <p:spPr>
          <a:xfrm>
            <a:off x="3857625" y="7707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TextBox 30"/>
          <p:cNvSpPr txBox="1"/>
          <p:nvPr/>
        </p:nvSpPr>
        <p:spPr>
          <a:xfrm>
            <a:off x="3857625" y="7272338"/>
            <a:ext cx="1143000" cy="304800"/>
          </a:xfrm>
          <a:prstGeom prst="rect">
            <a:avLst/>
          </a:prstGeom>
          <a:noFill/>
        </p:spPr>
        <p:txBody>
          <a:bodyPr lIns="0" tIns="0" rIns="0" bIns="0">
            <a:spAutoFit/>
          </a:bodyPr>
          <a:lstStyle/>
          <a:p>
            <a:r>
              <a:rPr lang="en-US" sz="1000">
                <a:latin typeface="Verdana" pitchFamily="34" charset="0"/>
              </a:rPr>
              <a:t>The Dhali Family</a:t>
            </a:r>
          </a:p>
          <a:p>
            <a:endParaRPr lang="en-US" sz="1000">
              <a:latin typeface="Verdana" pitchFamily="34" charset="0"/>
            </a:endParaRPr>
          </a:p>
        </p:txBody>
      </p:sp>
      <p:sp>
        <p:nvSpPr>
          <p:cNvPr id="32" name="TextBox 31"/>
          <p:cNvSpPr txBox="1"/>
          <p:nvPr/>
        </p:nvSpPr>
        <p:spPr>
          <a:xfrm>
            <a:off x="3851275" y="7718425"/>
            <a:ext cx="1354138" cy="261938"/>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Your location:</a:t>
            </a:r>
          </a:p>
        </p:txBody>
      </p:sp>
      <p:sp>
        <p:nvSpPr>
          <p:cNvPr id="33" name="TextBox 32"/>
          <p:cNvSpPr txBox="1"/>
          <p:nvPr/>
        </p:nvSpPr>
        <p:spPr>
          <a:xfrm>
            <a:off x="3851275" y="6954838"/>
            <a:ext cx="1354138" cy="261937"/>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 are:</a:t>
            </a:r>
          </a:p>
        </p:txBody>
      </p:sp>
      <p:sp>
        <p:nvSpPr>
          <p:cNvPr id="34" name="TextBox 33"/>
          <p:cNvSpPr txBox="1"/>
          <p:nvPr/>
        </p:nvSpPr>
        <p:spPr>
          <a:xfrm>
            <a:off x="3857625" y="8045450"/>
            <a:ext cx="1143000" cy="304800"/>
          </a:xfrm>
          <a:prstGeom prst="rect">
            <a:avLst/>
          </a:prstGeom>
          <a:noFill/>
        </p:spPr>
        <p:txBody>
          <a:bodyPr lIns="0" tIns="0" rIns="0" bIns="0">
            <a:spAutoFit/>
          </a:bodyPr>
          <a:lstStyle/>
          <a:p>
            <a:r>
              <a:rPr lang="en-US" sz="1000">
                <a:latin typeface="Verdana" pitchFamily="34" charset="0"/>
              </a:rPr>
              <a:t>A small village in Bangladesh</a:t>
            </a:r>
          </a:p>
        </p:txBody>
      </p:sp>
      <p:cxnSp>
        <p:nvCxnSpPr>
          <p:cNvPr id="36" name="Straight Connector 35"/>
          <p:cNvCxnSpPr/>
          <p:nvPr/>
        </p:nvCxnSpPr>
        <p:spPr>
          <a:xfrm>
            <a:off x="0" y="5341938"/>
            <a:ext cx="7562850" cy="1587"/>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9504" name="TextBox 2"/>
          <p:cNvSpPr txBox="1">
            <a:spLocks noChangeArrowheads="1"/>
          </p:cNvSpPr>
          <p:nvPr/>
        </p:nvSpPr>
        <p:spPr bwMode="auto">
          <a:xfrm>
            <a:off x="908049" y="8818563"/>
            <a:ext cx="2481263" cy="215444"/>
          </a:xfrm>
          <a:prstGeom prst="rect">
            <a:avLst/>
          </a:prstGeom>
          <a:noFill/>
          <a:ln w="9525">
            <a:noFill/>
            <a:miter lim="800000"/>
            <a:headEnd/>
            <a:tailEnd/>
          </a:ln>
        </p:spPr>
        <p:txBody>
          <a:bodyPr wrap="square">
            <a:spAutoFit/>
          </a:bodyPr>
          <a:lstStyle/>
          <a:p>
            <a:r>
              <a:rPr lang="en-GB" sz="800" dirty="0">
                <a:latin typeface="Verdana" pitchFamily="34" charset="0"/>
              </a:rPr>
              <a:t>Photo: ©</a:t>
            </a:r>
            <a:r>
              <a:rPr lang="en-GB" sz="800" dirty="0" smtClean="0">
                <a:latin typeface="Verdana" pitchFamily="34" charset="0"/>
              </a:rPr>
              <a:t>Asianet-Pakistan/Shutterstock.com </a:t>
            </a:r>
            <a:endParaRPr lang="en-GB" sz="800" dirty="0">
              <a:latin typeface="Verdana" pitchFamily="34" charset="0"/>
            </a:endParaRPr>
          </a:p>
        </p:txBody>
      </p:sp>
      <p:sp>
        <p:nvSpPr>
          <p:cNvPr id="80" name="Rounded Rectangle 79"/>
          <p:cNvSpPr/>
          <p:nvPr/>
        </p:nvSpPr>
        <p:spPr>
          <a:xfrm rot="10800000">
            <a:off x="388938" y="1101725"/>
            <a:ext cx="1798638" cy="20574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a:xfrm rot="10800000">
            <a:off x="388938" y="39211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9483" name="Picture 39"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rot="10800000">
            <a:off x="869951" y="374650"/>
            <a:ext cx="1184275" cy="411163"/>
          </a:xfrm>
          <a:prstGeom prst="rect">
            <a:avLst/>
          </a:prstGeom>
          <a:noFill/>
          <a:ln w="9525">
            <a:noFill/>
            <a:miter lim="800000"/>
            <a:headEnd/>
            <a:tailEnd/>
          </a:ln>
        </p:spPr>
      </p:pic>
      <p:sp>
        <p:nvSpPr>
          <p:cNvPr id="19484" name="TextBox 40"/>
          <p:cNvSpPr txBox="1">
            <a:spLocks noChangeArrowheads="1"/>
          </p:cNvSpPr>
          <p:nvPr/>
        </p:nvSpPr>
        <p:spPr bwMode="auto">
          <a:xfrm rot="10800000">
            <a:off x="4797426" y="461963"/>
            <a:ext cx="2286000" cy="276225"/>
          </a:xfrm>
          <a:prstGeom prst="rect">
            <a:avLst/>
          </a:prstGeom>
          <a:noFill/>
          <a:ln w="9525">
            <a:noFill/>
            <a:miter lim="800000"/>
            <a:headEnd/>
            <a:tailEnd/>
          </a:ln>
        </p:spPr>
        <p:txBody>
          <a:bodyPr>
            <a:spAutoFit/>
          </a:bodyPr>
          <a:lstStyle/>
          <a:p>
            <a:r>
              <a:rPr lang="en-US" sz="1200" b="1" dirty="0">
                <a:solidFill>
                  <a:schemeClr val="bg1"/>
                </a:solidFill>
                <a:latin typeface="Verdana" pitchFamily="34" charset="0"/>
              </a:rPr>
              <a:t>cafod.org.uk</a:t>
            </a:r>
          </a:p>
        </p:txBody>
      </p:sp>
      <p:grpSp>
        <p:nvGrpSpPr>
          <p:cNvPr id="19485" name="Group 80"/>
          <p:cNvGrpSpPr>
            <a:grpSpLocks/>
          </p:cNvGrpSpPr>
          <p:nvPr/>
        </p:nvGrpSpPr>
        <p:grpSpPr bwMode="auto">
          <a:xfrm rot="10800000">
            <a:off x="360363" y="3448050"/>
            <a:ext cx="1846263" cy="1616075"/>
            <a:chOff x="5400221" y="315119"/>
            <a:chExt cx="1799778" cy="1576907"/>
          </a:xfrm>
        </p:grpSpPr>
        <p:sp>
          <p:nvSpPr>
            <p:cNvPr id="59" name="Rectangle 58"/>
            <p:cNvSpPr/>
            <p:nvPr/>
          </p:nvSpPr>
          <p:spPr>
            <a:xfrm>
              <a:off x="5400221" y="315119"/>
              <a:ext cx="1799778" cy="157690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9487" name="Picture 59" descr="land1.jpg"/>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495857" y="422763"/>
              <a:ext cx="1596347" cy="1186325"/>
            </a:xfrm>
            <a:prstGeom prst="rect">
              <a:avLst/>
            </a:prstGeom>
            <a:noFill/>
            <a:ln w="9525">
              <a:noFill/>
              <a:miter lim="800000"/>
              <a:headEnd/>
              <a:tailEnd/>
            </a:ln>
          </p:spPr>
        </p:pic>
      </p:grpSp>
      <p:sp>
        <p:nvSpPr>
          <p:cNvPr id="62" name="Rounded Rectangle 61"/>
          <p:cNvSpPr/>
          <p:nvPr/>
        </p:nvSpPr>
        <p:spPr>
          <a:xfrm rot="10800000">
            <a:off x="2382838" y="4772025"/>
            <a:ext cx="4808538" cy="309563"/>
          </a:xfrm>
          <a:prstGeom prst="roundRect">
            <a:avLst>
              <a:gd name="adj" fmla="val 22066"/>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89" name="TextBox 63"/>
          <p:cNvSpPr txBox="1">
            <a:spLocks noChangeArrowheads="1"/>
          </p:cNvSpPr>
          <p:nvPr/>
        </p:nvSpPr>
        <p:spPr bwMode="auto">
          <a:xfrm rot="10800000">
            <a:off x="6070601" y="4854575"/>
            <a:ext cx="1012825" cy="168275"/>
          </a:xfrm>
          <a:prstGeom prst="rect">
            <a:avLst/>
          </a:prstGeom>
          <a:noFill/>
          <a:ln w="9525">
            <a:noFill/>
            <a:miter lim="800000"/>
            <a:headEnd/>
            <a:tailEnd/>
          </a:ln>
        </p:spPr>
        <p:txBody>
          <a:bodyPr lIns="0" tIns="0" rIns="0" bIns="0">
            <a:spAutoFit/>
          </a:bodyPr>
          <a:lstStyle/>
          <a:p>
            <a:r>
              <a:rPr lang="en-US" sz="1100" b="1" dirty="0">
                <a:solidFill>
                  <a:srgbClr val="CC006A"/>
                </a:solidFill>
                <a:latin typeface="Verdana" pitchFamily="34" charset="0"/>
              </a:rPr>
              <a:t>Your work:</a:t>
            </a:r>
          </a:p>
        </p:txBody>
      </p:sp>
      <p:sp>
        <p:nvSpPr>
          <p:cNvPr id="19490" name="TextBox 64"/>
          <p:cNvSpPr txBox="1">
            <a:spLocks noChangeArrowheads="1"/>
          </p:cNvSpPr>
          <p:nvPr/>
        </p:nvSpPr>
        <p:spPr bwMode="auto">
          <a:xfrm rot="10800000">
            <a:off x="2435226" y="4867275"/>
            <a:ext cx="3733800" cy="138113"/>
          </a:xfrm>
          <a:prstGeom prst="rect">
            <a:avLst/>
          </a:prstGeom>
          <a:noFill/>
          <a:ln w="9525">
            <a:noFill/>
            <a:miter lim="800000"/>
            <a:headEnd/>
            <a:tailEnd/>
          </a:ln>
        </p:spPr>
        <p:txBody>
          <a:bodyPr lIns="0" tIns="0" rIns="0" bIns="0">
            <a:spAutoFit/>
          </a:bodyPr>
          <a:lstStyle/>
          <a:p>
            <a:r>
              <a:rPr lang="en-US" sz="900" dirty="0">
                <a:latin typeface="Verdana" pitchFamily="34" charset="0"/>
              </a:rPr>
              <a:t>Planting and harvesting rice.</a:t>
            </a:r>
            <a:endParaRPr lang="en-US" sz="900" b="1" dirty="0">
              <a:solidFill>
                <a:srgbClr val="CC006A"/>
              </a:solidFill>
              <a:latin typeface="Verdana" pitchFamily="34" charset="0"/>
            </a:endParaRPr>
          </a:p>
        </p:txBody>
      </p:sp>
      <p:sp>
        <p:nvSpPr>
          <p:cNvPr id="66" name="Rounded Rectangle 65"/>
          <p:cNvSpPr/>
          <p:nvPr/>
        </p:nvSpPr>
        <p:spPr>
          <a:xfrm rot="10800000">
            <a:off x="2381251" y="4097338"/>
            <a:ext cx="4810125" cy="585787"/>
          </a:xfrm>
          <a:prstGeom prst="roundRect">
            <a:avLst>
              <a:gd name="adj" fmla="val 15701"/>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92" name="TextBox 66"/>
          <p:cNvSpPr txBox="1">
            <a:spLocks noChangeArrowheads="1"/>
          </p:cNvSpPr>
          <p:nvPr/>
        </p:nvSpPr>
        <p:spPr bwMode="auto">
          <a:xfrm rot="10800000">
            <a:off x="6070601" y="4438650"/>
            <a:ext cx="1012825" cy="169863"/>
          </a:xfrm>
          <a:prstGeom prst="rect">
            <a:avLst/>
          </a:prstGeom>
          <a:noFill/>
          <a:ln w="9525">
            <a:noFill/>
            <a:miter lim="800000"/>
            <a:headEnd/>
            <a:tailEnd/>
          </a:ln>
        </p:spPr>
        <p:txBody>
          <a:bodyPr lIns="0" tIns="0" rIns="0" bIns="0">
            <a:spAutoFit/>
          </a:bodyPr>
          <a:lstStyle/>
          <a:p>
            <a:r>
              <a:rPr lang="en-US" sz="1100" b="1" dirty="0">
                <a:solidFill>
                  <a:srgbClr val="CC006A"/>
                </a:solidFill>
                <a:latin typeface="Verdana" pitchFamily="34" charset="0"/>
              </a:rPr>
              <a:t>Your task:</a:t>
            </a:r>
          </a:p>
        </p:txBody>
      </p:sp>
      <p:sp>
        <p:nvSpPr>
          <p:cNvPr id="19493" name="TextBox 67"/>
          <p:cNvSpPr txBox="1">
            <a:spLocks noChangeArrowheads="1"/>
          </p:cNvSpPr>
          <p:nvPr/>
        </p:nvSpPr>
        <p:spPr bwMode="auto">
          <a:xfrm rot="10800000">
            <a:off x="2435226" y="4193015"/>
            <a:ext cx="3733800" cy="415498"/>
          </a:xfrm>
          <a:prstGeom prst="rect">
            <a:avLst/>
          </a:prstGeom>
          <a:noFill/>
          <a:ln w="9525">
            <a:noFill/>
            <a:miter lim="800000"/>
            <a:headEnd/>
            <a:tailEnd/>
          </a:ln>
        </p:spPr>
        <p:txBody>
          <a:bodyPr lIns="0" tIns="0" rIns="0" bIns="0">
            <a:spAutoFit/>
          </a:bodyPr>
          <a:lstStyle/>
          <a:p>
            <a:r>
              <a:rPr lang="en-GB" sz="900" dirty="0">
                <a:latin typeface="Verdana" pitchFamily="34" charset="0"/>
              </a:rPr>
              <a:t>To</a:t>
            </a:r>
            <a:r>
              <a:rPr lang="en-US" sz="900" dirty="0">
                <a:latin typeface="Verdana" pitchFamily="34" charset="0"/>
              </a:rPr>
              <a:t> produce sacks of rice and take your produce to market. You do this by </a:t>
            </a:r>
            <a:r>
              <a:rPr lang="en-US" sz="900" dirty="0" smtClean="0">
                <a:latin typeface="Verdana" pitchFamily="34" charset="0"/>
              </a:rPr>
              <a:t>drawing and cutting </a:t>
            </a:r>
            <a:r>
              <a:rPr lang="en-US" sz="900" dirty="0">
                <a:latin typeface="Verdana" pitchFamily="34" charset="0"/>
              </a:rPr>
              <a:t>out the shape of sacks containing rice using the template provided.</a:t>
            </a:r>
            <a:endParaRPr lang="en-US" sz="900" b="1" dirty="0">
              <a:solidFill>
                <a:srgbClr val="CC006A"/>
              </a:solidFill>
              <a:latin typeface="Verdana" pitchFamily="34" charset="0"/>
            </a:endParaRPr>
          </a:p>
        </p:txBody>
      </p:sp>
      <p:sp>
        <p:nvSpPr>
          <p:cNvPr id="69" name="Rounded Rectangle 68"/>
          <p:cNvSpPr/>
          <p:nvPr/>
        </p:nvSpPr>
        <p:spPr>
          <a:xfrm rot="10800000">
            <a:off x="2382838" y="2713038"/>
            <a:ext cx="4808538" cy="12842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95" name="TextBox 69"/>
          <p:cNvSpPr txBox="1">
            <a:spLocks noChangeArrowheads="1"/>
          </p:cNvSpPr>
          <p:nvPr/>
        </p:nvSpPr>
        <p:spPr bwMode="auto">
          <a:xfrm rot="10800000">
            <a:off x="6070601" y="3752850"/>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Your goal:</a:t>
            </a:r>
          </a:p>
        </p:txBody>
      </p:sp>
      <p:sp>
        <p:nvSpPr>
          <p:cNvPr id="19496" name="TextBox 70"/>
          <p:cNvSpPr txBox="1">
            <a:spLocks noChangeArrowheads="1"/>
          </p:cNvSpPr>
          <p:nvPr/>
        </p:nvSpPr>
        <p:spPr bwMode="auto">
          <a:xfrm rot="10800000">
            <a:off x="2435226" y="2798763"/>
            <a:ext cx="3733800" cy="1123950"/>
          </a:xfrm>
          <a:prstGeom prst="rect">
            <a:avLst/>
          </a:prstGeom>
          <a:noFill/>
          <a:ln w="9525">
            <a:noFill/>
            <a:miter lim="800000"/>
            <a:headEnd/>
            <a:tailEnd/>
          </a:ln>
        </p:spPr>
        <p:txBody>
          <a:bodyPr lIns="0" tIns="0" rIns="0" bIns="0">
            <a:spAutoFit/>
          </a:bodyPr>
          <a:lstStyle/>
          <a:p>
            <a:pPr>
              <a:spcBef>
                <a:spcPts val="600"/>
              </a:spcBef>
            </a:pPr>
            <a:r>
              <a:rPr lang="en-US" sz="900" dirty="0">
                <a:solidFill>
                  <a:srgbClr val="002060"/>
                </a:solidFill>
                <a:latin typeface="Verdana" pitchFamily="34" charset="0"/>
              </a:rPr>
              <a:t>To provide a dignified life for your whole family. At the very minimum you want to stay above the poverty line. </a:t>
            </a:r>
          </a:p>
          <a:p>
            <a:pPr>
              <a:spcBef>
                <a:spcPts val="600"/>
              </a:spcBef>
            </a:pPr>
            <a:r>
              <a:rPr lang="en-US" sz="900" dirty="0">
                <a:solidFill>
                  <a:srgbClr val="002060"/>
                </a:solidFill>
                <a:latin typeface="Verdana" pitchFamily="34" charset="0"/>
              </a:rPr>
              <a:t>If you fall below the poverty line you may experience increasing hardships like illness, inability to pay for medication and school fees.</a:t>
            </a:r>
          </a:p>
          <a:p>
            <a:pPr>
              <a:spcBef>
                <a:spcPts val="600"/>
              </a:spcBef>
            </a:pPr>
            <a:r>
              <a:rPr lang="en-US" sz="900" dirty="0">
                <a:solidFill>
                  <a:srgbClr val="002060"/>
                </a:solidFill>
                <a:latin typeface="Verdana" pitchFamily="34" charset="0"/>
              </a:rPr>
              <a:t>The poverty line for your country can be seen on the balance </a:t>
            </a:r>
            <a:r>
              <a:rPr lang="en-US" sz="900" dirty="0" smtClean="0">
                <a:solidFill>
                  <a:srgbClr val="002060"/>
                </a:solidFill>
                <a:latin typeface="Verdana" pitchFamily="34" charset="0"/>
              </a:rPr>
              <a:t>sheet, </a:t>
            </a:r>
            <a:r>
              <a:rPr lang="en-US" sz="900" dirty="0">
                <a:solidFill>
                  <a:srgbClr val="002060"/>
                </a:solidFill>
                <a:latin typeface="Verdana" pitchFamily="34" charset="0"/>
              </a:rPr>
              <a:t>which will be visible to all.</a:t>
            </a:r>
          </a:p>
        </p:txBody>
      </p:sp>
      <p:sp>
        <p:nvSpPr>
          <p:cNvPr id="74" name="Rounded Rectangle 73"/>
          <p:cNvSpPr/>
          <p:nvPr/>
        </p:nvSpPr>
        <p:spPr>
          <a:xfrm rot="10800000">
            <a:off x="2382838" y="1773238"/>
            <a:ext cx="4808538" cy="8524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98" name="TextBox 74"/>
          <p:cNvSpPr txBox="1">
            <a:spLocks noChangeArrowheads="1"/>
          </p:cNvSpPr>
          <p:nvPr/>
        </p:nvSpPr>
        <p:spPr bwMode="auto">
          <a:xfrm rot="10800000">
            <a:off x="6070601" y="2381250"/>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Exchange:</a:t>
            </a:r>
          </a:p>
        </p:txBody>
      </p:sp>
      <p:sp>
        <p:nvSpPr>
          <p:cNvPr id="77" name="Rounded Rectangle 76"/>
          <p:cNvSpPr/>
          <p:nvPr/>
        </p:nvSpPr>
        <p:spPr>
          <a:xfrm rot="10800000">
            <a:off x="2382838" y="1101725"/>
            <a:ext cx="4808538" cy="577850"/>
          </a:xfrm>
          <a:prstGeom prst="roundRect">
            <a:avLst>
              <a:gd name="adj" fmla="val 12360"/>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01" name="TextBox 77"/>
          <p:cNvSpPr txBox="1">
            <a:spLocks noChangeArrowheads="1"/>
          </p:cNvSpPr>
          <p:nvPr/>
        </p:nvSpPr>
        <p:spPr bwMode="auto">
          <a:xfrm rot="10800000">
            <a:off x="6070601" y="1433513"/>
            <a:ext cx="1012825" cy="169862"/>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Elect:</a:t>
            </a:r>
          </a:p>
        </p:txBody>
      </p:sp>
      <p:sp>
        <p:nvSpPr>
          <p:cNvPr id="19502" name="TextBox 78"/>
          <p:cNvSpPr txBox="1">
            <a:spLocks noChangeArrowheads="1"/>
          </p:cNvSpPr>
          <p:nvPr/>
        </p:nvSpPr>
        <p:spPr bwMode="auto">
          <a:xfrm rot="10800000">
            <a:off x="2435226" y="1187450"/>
            <a:ext cx="3733800" cy="415925"/>
          </a:xfrm>
          <a:prstGeom prst="rect">
            <a:avLst/>
          </a:prstGeom>
          <a:noFill/>
          <a:ln w="9525">
            <a:noFill/>
            <a:miter lim="800000"/>
            <a:headEnd/>
            <a:tailEnd/>
          </a:ln>
        </p:spPr>
        <p:txBody>
          <a:bodyPr lIns="0" tIns="0" rIns="0" bIns="0">
            <a:spAutoFit/>
          </a:bodyPr>
          <a:lstStyle/>
          <a:p>
            <a:pPr>
              <a:spcBef>
                <a:spcPts val="600"/>
              </a:spcBef>
            </a:pPr>
            <a:r>
              <a:rPr lang="en-US" sz="900">
                <a:solidFill>
                  <a:srgbClr val="002060"/>
                </a:solidFill>
                <a:latin typeface="Verdana" pitchFamily="34" charset="0"/>
              </a:rPr>
              <a:t>Elect one person to be the head of your family. It is the role of this person to make sure that everyone in your family participates in all the activities and discussions.</a:t>
            </a:r>
          </a:p>
        </p:txBody>
      </p:sp>
      <p:sp>
        <p:nvSpPr>
          <p:cNvPr id="19503" name="TextBox 81"/>
          <p:cNvSpPr txBox="1">
            <a:spLocks noChangeArrowheads="1"/>
          </p:cNvSpPr>
          <p:nvPr/>
        </p:nvSpPr>
        <p:spPr bwMode="auto">
          <a:xfrm rot="10800000">
            <a:off x="458788" y="1221011"/>
            <a:ext cx="1671638" cy="1923604"/>
          </a:xfrm>
          <a:prstGeom prst="rect">
            <a:avLst/>
          </a:prstGeom>
          <a:noFill/>
          <a:ln w="9525">
            <a:noFill/>
            <a:miter lim="800000"/>
            <a:headEnd/>
            <a:tailEnd/>
          </a:ln>
        </p:spPr>
        <p:txBody>
          <a:bodyPr>
            <a:spAutoFit/>
          </a:bodyPr>
          <a:lstStyle/>
          <a:p>
            <a:r>
              <a:rPr lang="en-US" sz="1100" b="1" dirty="0">
                <a:solidFill>
                  <a:srgbClr val="CC006A"/>
                </a:solidFill>
                <a:latin typeface="Verdana" pitchFamily="34" charset="0"/>
              </a:rPr>
              <a:t>Be aware! </a:t>
            </a:r>
          </a:p>
          <a:p>
            <a:r>
              <a:rPr lang="en-US" sz="900" dirty="0">
                <a:latin typeface="Verdana" pitchFamily="34" charset="0"/>
              </a:rPr>
              <a:t>Your family may be affected by a number of things </a:t>
            </a:r>
            <a:r>
              <a:rPr lang="en-US" sz="900" dirty="0" smtClean="0">
                <a:latin typeface="Verdana" pitchFamily="34" charset="0"/>
              </a:rPr>
              <a:t>beyond </a:t>
            </a:r>
            <a:r>
              <a:rPr lang="en-US" sz="900" dirty="0">
                <a:latin typeface="Verdana" pitchFamily="34" charset="0"/>
              </a:rPr>
              <a:t>your control. If and when things happen, as a family, you must discuss your situation in light of the new circumstances. </a:t>
            </a:r>
            <a:br>
              <a:rPr lang="en-US" sz="900" dirty="0">
                <a:latin typeface="Verdana" pitchFamily="34" charset="0"/>
              </a:rPr>
            </a:br>
            <a:r>
              <a:rPr lang="en-US" sz="900" dirty="0">
                <a:latin typeface="Verdana" pitchFamily="34" charset="0"/>
              </a:rPr>
              <a:t>You may be forced to make some difficult choices.</a:t>
            </a:r>
          </a:p>
          <a:p>
            <a:endParaRPr lang="en-US" sz="900" dirty="0">
              <a:latin typeface="Verdana" pitchFamily="34" charset="0"/>
            </a:endParaRPr>
          </a:p>
        </p:txBody>
      </p:sp>
      <p:pic>
        <p:nvPicPr>
          <p:cNvPr id="19506" name="Picture 50" descr="P1010971 - Rice"/>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10800000">
            <a:off x="417513" y="3495675"/>
            <a:ext cx="1712913" cy="1568450"/>
          </a:xfrm>
          <a:prstGeom prst="rect">
            <a:avLst/>
          </a:prstGeom>
          <a:noFill/>
        </p:spPr>
      </p:pic>
      <p:pic>
        <p:nvPicPr>
          <p:cNvPr id="19507" name="Picture 51" descr="shutterstock_60034520"/>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963613" y="7159625"/>
            <a:ext cx="2425700" cy="1639888"/>
          </a:xfrm>
          <a:prstGeom prst="rect">
            <a:avLst/>
          </a:prstGeom>
          <a:noFill/>
          <a:ln w="9525">
            <a:noFill/>
            <a:miter lim="800000"/>
            <a:headEnd/>
            <a:tailEnd/>
          </a:ln>
        </p:spPr>
      </p:pic>
      <p:pic>
        <p:nvPicPr>
          <p:cNvPr id="19508" name="Picture 52" descr="map_05_Bangladesh"/>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5381625" y="6954838"/>
            <a:ext cx="1333500" cy="1285875"/>
          </a:xfrm>
          <a:prstGeom prst="rect">
            <a:avLst/>
          </a:prstGeom>
          <a:noFill/>
        </p:spPr>
      </p:pic>
      <p:sp>
        <p:nvSpPr>
          <p:cNvPr id="49" name="TextBox 75"/>
          <p:cNvSpPr txBox="1">
            <a:spLocks noChangeArrowheads="1"/>
          </p:cNvSpPr>
          <p:nvPr/>
        </p:nvSpPr>
        <p:spPr bwMode="auto">
          <a:xfrm rot="10800000">
            <a:off x="2413311" y="2121717"/>
            <a:ext cx="3733800" cy="415498"/>
          </a:xfrm>
          <a:prstGeom prst="rect">
            <a:avLst/>
          </a:prstGeom>
          <a:noFill/>
          <a:ln w="9525">
            <a:noFill/>
            <a:miter lim="800000"/>
            <a:headEnd/>
            <a:tailEnd/>
          </a:ln>
        </p:spPr>
        <p:txBody>
          <a:bodyPr lIns="0" tIns="0" rIns="0" bIns="0">
            <a:spAutoFit/>
          </a:bodyPr>
          <a:lstStyle/>
          <a:p>
            <a:pPr>
              <a:spcBef>
                <a:spcPts val="600"/>
              </a:spcBef>
            </a:pPr>
            <a:r>
              <a:rPr lang="en-US" sz="900" dirty="0" smtClean="0">
                <a:solidFill>
                  <a:srgbClr val="002060"/>
                </a:solidFill>
                <a:latin typeface="Verdana" pitchFamily="34" charset="0"/>
              </a:rPr>
              <a:t>The banker/market will pay you for your produce – be aware they may drive a hard bargain. Your </a:t>
            </a:r>
            <a:r>
              <a:rPr lang="en-US" sz="900" dirty="0">
                <a:solidFill>
                  <a:srgbClr val="002060"/>
                </a:solidFill>
                <a:latin typeface="Verdana" pitchFamily="34" charset="0"/>
              </a:rPr>
              <a:t>income will be registered and displayed on the electronic balance sheet</a:t>
            </a:r>
            <a:r>
              <a:rPr lang="en-US" sz="900" dirty="0" smtClean="0">
                <a:solidFill>
                  <a:srgbClr val="002060"/>
                </a:solidFill>
                <a:latin typeface="Verdana" pitchFamily="34" charset="0"/>
              </a:rPr>
              <a:t>.</a:t>
            </a:r>
            <a:endParaRPr lang="en-US" sz="900" dirty="0">
              <a:solidFill>
                <a:srgbClr val="002060"/>
              </a:solidFill>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6" descr="1C1W-webWidget-1.jpg"/>
          <p:cNvPicPr>
            <a:picLocks noChangeAspect="1"/>
          </p:cNvPicPr>
          <p:nvPr/>
        </p:nvPicPr>
        <p:blipFill>
          <a:blip r:embed="rId2" cstate="screen">
            <a:extLst>
              <a:ext uri="{28A0092B-C50C-407E-A947-70E740481C1C}">
                <a14:useLocalDpi xmlns:a14="http://schemas.microsoft.com/office/drawing/2010/main"/>
              </a:ext>
            </a:extLst>
          </a:blip>
          <a:srcRect b="-1263"/>
          <a:stretch>
            <a:fillRect/>
          </a:stretch>
        </p:blipFill>
        <p:spPr bwMode="auto">
          <a:xfrm>
            <a:off x="406400" y="6335713"/>
            <a:ext cx="6748463" cy="249237"/>
          </a:xfrm>
          <a:prstGeom prst="rect">
            <a:avLst/>
          </a:prstGeom>
          <a:noFill/>
          <a:ln w="9525">
            <a:noFill/>
            <a:miter lim="800000"/>
            <a:headEnd/>
            <a:tailEnd/>
          </a:ln>
        </p:spPr>
      </p:pic>
      <p:sp>
        <p:nvSpPr>
          <p:cNvPr id="5" name="Rectangle 4"/>
          <p:cNvSpPr/>
          <p:nvPr/>
        </p:nvSpPr>
        <p:spPr>
          <a:xfrm>
            <a:off x="360363" y="993616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0485" name="Picture 5"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9928225"/>
            <a:ext cx="1184275" cy="411163"/>
          </a:xfrm>
          <a:prstGeom prst="rect">
            <a:avLst/>
          </a:prstGeom>
          <a:noFill/>
          <a:ln w="9525">
            <a:noFill/>
            <a:miter lim="800000"/>
            <a:headEnd/>
            <a:tailEnd/>
          </a:ln>
        </p:spPr>
      </p:pic>
      <p:sp>
        <p:nvSpPr>
          <p:cNvPr id="20486" name="TextBox 6"/>
          <p:cNvSpPr txBox="1">
            <a:spLocks noChangeArrowheads="1"/>
          </p:cNvSpPr>
          <p:nvPr/>
        </p:nvSpPr>
        <p:spPr bwMode="auto">
          <a:xfrm>
            <a:off x="504825" y="99758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sp>
        <p:nvSpPr>
          <p:cNvPr id="11" name="Rounded Rectangle 10"/>
          <p:cNvSpPr/>
          <p:nvPr/>
        </p:nvSpPr>
        <p:spPr>
          <a:xfrm rot="10800000" flipV="1">
            <a:off x="360363" y="5649913"/>
            <a:ext cx="6838950" cy="358775"/>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60363" y="5856288"/>
            <a:ext cx="6838950" cy="614362"/>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360363" y="6411913"/>
            <a:ext cx="46037"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7154863" y="6411913"/>
            <a:ext cx="44450"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91" name="Picture 16" descr="dotty_world_map.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391025" y="8434388"/>
            <a:ext cx="2384425" cy="1406525"/>
          </a:xfrm>
          <a:prstGeom prst="rect">
            <a:avLst/>
          </a:prstGeom>
          <a:noFill/>
          <a:ln w="9525">
            <a:noFill/>
            <a:miter lim="800000"/>
            <a:headEnd/>
            <a:tailEnd/>
          </a:ln>
        </p:spPr>
      </p:pic>
      <p:sp>
        <p:nvSpPr>
          <p:cNvPr id="18" name="Rectangle 17"/>
          <p:cNvSpPr/>
          <p:nvPr/>
        </p:nvSpPr>
        <p:spPr>
          <a:xfrm>
            <a:off x="817563" y="6945313"/>
            <a:ext cx="2735262" cy="239553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93" name="Picture 18"/>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63613" y="7200900"/>
            <a:ext cx="2425700" cy="1617663"/>
          </a:xfrm>
          <a:prstGeom prst="rect">
            <a:avLst/>
          </a:prstGeom>
          <a:noFill/>
          <a:ln w="9525">
            <a:noFill/>
            <a:miter lim="800000"/>
            <a:headEnd/>
            <a:tailEnd/>
          </a:ln>
        </p:spPr>
      </p:pic>
      <p:sp>
        <p:nvSpPr>
          <p:cNvPr id="21" name="Oval 20"/>
          <p:cNvSpPr/>
          <p:nvPr/>
        </p:nvSpPr>
        <p:spPr>
          <a:xfrm>
            <a:off x="5667375" y="9304338"/>
            <a:ext cx="71438" cy="73025"/>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3" name="Picture 2" descr="C:\Documents and Settings\tania\Local Settings\Temporary Internet Files\Content.IE5\QFO9M0C4\MC900341839[1].jpg"/>
          <p:cNvPicPr>
            <a:picLocks noChangeAspect="1" noChangeArrowheads="1"/>
          </p:cNvPicPr>
          <p:nvPr/>
        </p:nvPicPr>
        <p:blipFill>
          <a:blip r:embed="rId6" cstate="screen">
            <a:extLst>
              <a:ext uri="{28A0092B-C50C-407E-A947-70E740481C1C}">
                <a14:useLocalDpi xmlns:a14="http://schemas.microsoft.com/office/drawing/2010/main"/>
              </a:ext>
            </a:extLst>
          </a:blip>
          <a:stretch>
            <a:fillRect/>
          </a:stretch>
        </p:blipFill>
        <p:spPr bwMode="auto">
          <a:xfrm>
            <a:off x="5259848" y="6944519"/>
            <a:ext cx="1343826" cy="1295400"/>
          </a:xfrm>
          <a:prstGeom prst="roundRect">
            <a:avLst>
              <a:gd name="adj" fmla="val 10104"/>
            </a:avLst>
          </a:prstGeom>
          <a:ln w="88900" cap="sq" cmpd="thickThin">
            <a:noFill/>
            <a:prstDash val="solid"/>
            <a:miter lim="800000"/>
          </a:ln>
          <a:effectLst/>
        </p:spPr>
      </p:pic>
      <p:sp>
        <p:nvSpPr>
          <p:cNvPr id="20496" name="TextBox 24"/>
          <p:cNvSpPr txBox="1">
            <a:spLocks noChangeArrowheads="1"/>
          </p:cNvSpPr>
          <p:nvPr/>
        </p:nvSpPr>
        <p:spPr bwMode="auto">
          <a:xfrm>
            <a:off x="406400" y="5824538"/>
            <a:ext cx="6748463" cy="461962"/>
          </a:xfrm>
          <a:prstGeom prst="rect">
            <a:avLst/>
          </a:prstGeom>
          <a:noFill/>
          <a:ln w="9525">
            <a:noFill/>
            <a:miter lim="800000"/>
            <a:headEnd/>
            <a:tailEnd/>
          </a:ln>
        </p:spPr>
        <p:txBody>
          <a:bodyPr>
            <a:spAutoFit/>
          </a:bodyPr>
          <a:lstStyle/>
          <a:p>
            <a:pPr algn="ctr"/>
            <a:r>
              <a:rPr lang="en-US" sz="2400" b="1" dirty="0">
                <a:solidFill>
                  <a:schemeClr val="bg1"/>
                </a:solidFill>
                <a:latin typeface="Verdana" pitchFamily="34" charset="0"/>
              </a:rPr>
              <a:t>Family </a:t>
            </a:r>
            <a:r>
              <a:rPr lang="en-US" sz="2400" b="1" dirty="0" smtClean="0">
                <a:solidFill>
                  <a:schemeClr val="bg1"/>
                </a:solidFill>
                <a:latin typeface="Verdana" pitchFamily="34" charset="0"/>
              </a:rPr>
              <a:t>Role Card</a:t>
            </a:r>
            <a:endParaRPr lang="en-US" sz="2400" b="1" dirty="0">
              <a:solidFill>
                <a:schemeClr val="bg1"/>
              </a:solidFill>
              <a:latin typeface="Verdana" pitchFamily="34" charset="0"/>
            </a:endParaRPr>
          </a:p>
        </p:txBody>
      </p:sp>
      <p:sp>
        <p:nvSpPr>
          <p:cNvPr id="26" name="Oval 25"/>
          <p:cNvSpPr/>
          <p:nvPr/>
        </p:nvSpPr>
        <p:spPr>
          <a:xfrm>
            <a:off x="5534025" y="7478713"/>
            <a:ext cx="79375" cy="77787"/>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98" name="TextBox 27"/>
          <p:cNvSpPr txBox="1">
            <a:spLocks noChangeArrowheads="1"/>
          </p:cNvSpPr>
          <p:nvPr/>
        </p:nvSpPr>
        <p:spPr bwMode="auto">
          <a:xfrm>
            <a:off x="5973763" y="7461250"/>
            <a:ext cx="322262" cy="93663"/>
          </a:xfrm>
          <a:prstGeom prst="rect">
            <a:avLst/>
          </a:prstGeom>
          <a:noFill/>
          <a:ln w="9525">
            <a:noFill/>
            <a:miter lim="800000"/>
            <a:headEnd/>
            <a:tailEnd/>
          </a:ln>
        </p:spPr>
        <p:txBody>
          <a:bodyPr wrap="none" lIns="0" tIns="0" rIns="0" bIns="0">
            <a:spAutoFit/>
          </a:bodyPr>
          <a:lstStyle/>
          <a:p>
            <a:r>
              <a:rPr lang="en-US" sz="600">
                <a:latin typeface="Verdana" pitchFamily="34" charset="0"/>
              </a:rPr>
              <a:t>Dodoma</a:t>
            </a:r>
          </a:p>
        </p:txBody>
      </p:sp>
      <p:sp>
        <p:nvSpPr>
          <p:cNvPr id="29" name="Pentagon 28"/>
          <p:cNvSpPr/>
          <p:nvPr/>
        </p:nvSpPr>
        <p:spPr>
          <a:xfrm flipH="1">
            <a:off x="3705225" y="6945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Pentagon 29"/>
          <p:cNvSpPr/>
          <p:nvPr/>
        </p:nvSpPr>
        <p:spPr>
          <a:xfrm>
            <a:off x="3857625" y="7707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TextBox 30"/>
          <p:cNvSpPr txBox="1"/>
          <p:nvPr/>
        </p:nvSpPr>
        <p:spPr>
          <a:xfrm>
            <a:off x="3857625" y="7272338"/>
            <a:ext cx="1143000" cy="322262"/>
          </a:xfrm>
          <a:prstGeom prst="rect">
            <a:avLst/>
          </a:prstGeom>
          <a:noFill/>
        </p:spPr>
        <p:txBody>
          <a:bodyPr lIns="0" tIns="0" rIns="0" bIns="0">
            <a:spAutoFit/>
          </a:bodyPr>
          <a:lstStyle/>
          <a:p>
            <a:pPr fontAlgn="auto">
              <a:spcBef>
                <a:spcPts val="0"/>
              </a:spcBef>
              <a:spcAft>
                <a:spcPts val="0"/>
              </a:spcAft>
              <a:defRPr/>
            </a:pPr>
            <a:r>
              <a:rPr lang="en-US" sz="1050" dirty="0">
                <a:latin typeface="+mn-lt"/>
                <a:cs typeface="+mn-cs"/>
              </a:rPr>
              <a:t>The Chenge Family</a:t>
            </a:r>
          </a:p>
          <a:p>
            <a:pPr fontAlgn="auto">
              <a:spcBef>
                <a:spcPts val="0"/>
              </a:spcBef>
              <a:spcAft>
                <a:spcPts val="0"/>
              </a:spcAft>
              <a:defRPr/>
            </a:pPr>
            <a:endParaRPr lang="en-US" sz="1050" dirty="0">
              <a:latin typeface="+mn-lt"/>
              <a:cs typeface="+mn-cs"/>
            </a:endParaRPr>
          </a:p>
        </p:txBody>
      </p:sp>
      <p:sp>
        <p:nvSpPr>
          <p:cNvPr id="32" name="TextBox 31"/>
          <p:cNvSpPr txBox="1"/>
          <p:nvPr/>
        </p:nvSpPr>
        <p:spPr>
          <a:xfrm>
            <a:off x="3851275" y="7718425"/>
            <a:ext cx="1354138" cy="261938"/>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Your location:</a:t>
            </a:r>
          </a:p>
        </p:txBody>
      </p:sp>
      <p:sp>
        <p:nvSpPr>
          <p:cNvPr id="33" name="TextBox 32"/>
          <p:cNvSpPr txBox="1"/>
          <p:nvPr/>
        </p:nvSpPr>
        <p:spPr>
          <a:xfrm>
            <a:off x="3851275" y="6954838"/>
            <a:ext cx="1354138" cy="261937"/>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 are:</a:t>
            </a:r>
          </a:p>
        </p:txBody>
      </p:sp>
      <p:sp>
        <p:nvSpPr>
          <p:cNvPr id="34" name="TextBox 33"/>
          <p:cNvSpPr txBox="1"/>
          <p:nvPr/>
        </p:nvSpPr>
        <p:spPr>
          <a:xfrm>
            <a:off x="3857625" y="8045450"/>
            <a:ext cx="1143000" cy="323850"/>
          </a:xfrm>
          <a:prstGeom prst="rect">
            <a:avLst/>
          </a:prstGeom>
          <a:noFill/>
        </p:spPr>
        <p:txBody>
          <a:bodyPr lIns="0" tIns="0" rIns="0" bIns="0">
            <a:spAutoFit/>
          </a:bodyPr>
          <a:lstStyle/>
          <a:p>
            <a:pPr fontAlgn="auto">
              <a:spcBef>
                <a:spcPts val="0"/>
              </a:spcBef>
              <a:spcAft>
                <a:spcPts val="0"/>
              </a:spcAft>
              <a:defRPr/>
            </a:pPr>
            <a:r>
              <a:rPr lang="en-US" sz="1050" dirty="0">
                <a:latin typeface="+mn-lt"/>
                <a:cs typeface="+mn-cs"/>
              </a:rPr>
              <a:t>A small village in rural Tanzania</a:t>
            </a:r>
          </a:p>
        </p:txBody>
      </p:sp>
      <p:cxnSp>
        <p:nvCxnSpPr>
          <p:cNvPr id="36" name="Straight Connector 35"/>
          <p:cNvCxnSpPr/>
          <p:nvPr/>
        </p:nvCxnSpPr>
        <p:spPr>
          <a:xfrm>
            <a:off x="0" y="5341938"/>
            <a:ext cx="7562850" cy="1587"/>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508" name="TextBox 40"/>
          <p:cNvSpPr txBox="1">
            <a:spLocks noChangeArrowheads="1"/>
          </p:cNvSpPr>
          <p:nvPr/>
        </p:nvSpPr>
        <p:spPr bwMode="auto">
          <a:xfrm>
            <a:off x="504825" y="47180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sp>
        <p:nvSpPr>
          <p:cNvPr id="20528" name="TextBox 2"/>
          <p:cNvSpPr txBox="1">
            <a:spLocks noChangeArrowheads="1"/>
          </p:cNvSpPr>
          <p:nvPr/>
        </p:nvSpPr>
        <p:spPr bwMode="auto">
          <a:xfrm>
            <a:off x="908050" y="8818563"/>
            <a:ext cx="2425700" cy="214312"/>
          </a:xfrm>
          <a:prstGeom prst="rect">
            <a:avLst/>
          </a:prstGeom>
          <a:noFill/>
          <a:ln w="9525">
            <a:noFill/>
            <a:miter lim="800000"/>
            <a:headEnd/>
            <a:tailEnd/>
          </a:ln>
        </p:spPr>
        <p:txBody>
          <a:bodyPr>
            <a:spAutoFit/>
          </a:bodyPr>
          <a:lstStyle/>
          <a:p>
            <a:r>
              <a:rPr lang="en-GB" sz="800">
                <a:latin typeface="Verdana" pitchFamily="34" charset="0"/>
              </a:rPr>
              <a:t>Photo: ©Darrin Henry/Shutterstock.com</a:t>
            </a:r>
          </a:p>
        </p:txBody>
      </p:sp>
      <p:grpSp>
        <p:nvGrpSpPr>
          <p:cNvPr id="2" name="Group 1"/>
          <p:cNvGrpSpPr/>
          <p:nvPr/>
        </p:nvGrpSpPr>
        <p:grpSpPr>
          <a:xfrm rot="10800000">
            <a:off x="358626" y="1004093"/>
            <a:ext cx="6831013" cy="3979863"/>
            <a:chOff x="396875" y="374650"/>
            <a:chExt cx="6831013" cy="3979863"/>
          </a:xfrm>
        </p:grpSpPr>
        <p:sp>
          <p:nvSpPr>
            <p:cNvPr id="80" name="Rounded Rectangle 79"/>
            <p:cNvSpPr/>
            <p:nvPr/>
          </p:nvSpPr>
          <p:spPr>
            <a:xfrm>
              <a:off x="5400675" y="2297113"/>
              <a:ext cx="1798638" cy="20574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0509" name="Group 80"/>
            <p:cNvGrpSpPr>
              <a:grpSpLocks/>
            </p:cNvGrpSpPr>
            <p:nvPr/>
          </p:nvGrpSpPr>
          <p:grpSpPr bwMode="auto">
            <a:xfrm>
              <a:off x="5381625" y="392113"/>
              <a:ext cx="1846263" cy="1616075"/>
              <a:chOff x="5400221" y="315119"/>
              <a:chExt cx="1799778" cy="1576907"/>
            </a:xfrm>
          </p:grpSpPr>
          <p:sp>
            <p:nvSpPr>
              <p:cNvPr id="59" name="Rectangle 58"/>
              <p:cNvSpPr/>
              <p:nvPr/>
            </p:nvSpPr>
            <p:spPr>
              <a:xfrm>
                <a:off x="5400221" y="315119"/>
                <a:ext cx="1799778" cy="157690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511" name="Picture 59" descr="land1.jpg"/>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495857" y="422763"/>
                <a:ext cx="1596347" cy="1186325"/>
              </a:xfrm>
              <a:prstGeom prst="rect">
                <a:avLst/>
              </a:prstGeom>
              <a:noFill/>
              <a:ln w="9525">
                <a:noFill/>
                <a:miter lim="800000"/>
                <a:headEnd/>
                <a:tailEnd/>
              </a:ln>
            </p:spPr>
          </p:pic>
        </p:grpSp>
        <p:sp>
          <p:nvSpPr>
            <p:cNvPr id="62" name="Rounded Rectangle 61"/>
            <p:cNvSpPr/>
            <p:nvPr/>
          </p:nvSpPr>
          <p:spPr>
            <a:xfrm>
              <a:off x="396875" y="374650"/>
              <a:ext cx="4808538" cy="309563"/>
            </a:xfrm>
            <a:prstGeom prst="roundRect">
              <a:avLst>
                <a:gd name="adj" fmla="val 22066"/>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13" name="TextBox 63"/>
            <p:cNvSpPr txBox="1">
              <a:spLocks noChangeArrowheads="1"/>
            </p:cNvSpPr>
            <p:nvPr/>
          </p:nvSpPr>
          <p:spPr bwMode="auto">
            <a:xfrm>
              <a:off x="504825" y="433388"/>
              <a:ext cx="1012825" cy="168275"/>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work:</a:t>
              </a:r>
            </a:p>
          </p:txBody>
        </p:sp>
        <p:sp>
          <p:nvSpPr>
            <p:cNvPr id="20514" name="TextBox 64"/>
            <p:cNvSpPr txBox="1">
              <a:spLocks noChangeArrowheads="1"/>
            </p:cNvSpPr>
            <p:nvPr/>
          </p:nvSpPr>
          <p:spPr bwMode="auto">
            <a:xfrm>
              <a:off x="1419225" y="450850"/>
              <a:ext cx="3733800" cy="138113"/>
            </a:xfrm>
            <a:prstGeom prst="rect">
              <a:avLst/>
            </a:prstGeom>
            <a:noFill/>
            <a:ln w="9525">
              <a:noFill/>
              <a:miter lim="800000"/>
              <a:headEnd/>
              <a:tailEnd/>
            </a:ln>
          </p:spPr>
          <p:txBody>
            <a:bodyPr lIns="0" tIns="0" rIns="0" bIns="0">
              <a:spAutoFit/>
            </a:bodyPr>
            <a:lstStyle/>
            <a:p>
              <a:r>
                <a:rPr lang="en-US" sz="900" dirty="0">
                  <a:latin typeface="Verdana" pitchFamily="34" charset="0"/>
                </a:rPr>
                <a:t>Planting and harvesting coffee </a:t>
              </a:r>
              <a:r>
                <a:rPr lang="en-US" sz="900" dirty="0" smtClean="0">
                  <a:latin typeface="Verdana" pitchFamily="34" charset="0"/>
                </a:rPr>
                <a:t>beans.</a:t>
              </a:r>
              <a:endParaRPr lang="en-US" sz="900" b="1" dirty="0">
                <a:solidFill>
                  <a:srgbClr val="CC006A"/>
                </a:solidFill>
                <a:latin typeface="Verdana" pitchFamily="34" charset="0"/>
              </a:endParaRPr>
            </a:p>
          </p:txBody>
        </p:sp>
        <p:sp>
          <p:nvSpPr>
            <p:cNvPr id="66" name="Rounded Rectangle 65"/>
            <p:cNvSpPr/>
            <p:nvPr/>
          </p:nvSpPr>
          <p:spPr>
            <a:xfrm>
              <a:off x="396875" y="773113"/>
              <a:ext cx="4810125" cy="585787"/>
            </a:xfrm>
            <a:prstGeom prst="roundRect">
              <a:avLst>
                <a:gd name="adj" fmla="val 15701"/>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16" name="TextBox 66"/>
            <p:cNvSpPr txBox="1">
              <a:spLocks noChangeArrowheads="1"/>
            </p:cNvSpPr>
            <p:nvPr/>
          </p:nvSpPr>
          <p:spPr bwMode="auto">
            <a:xfrm>
              <a:off x="504825" y="847725"/>
              <a:ext cx="1012825" cy="169863"/>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task:</a:t>
              </a:r>
            </a:p>
          </p:txBody>
        </p:sp>
        <p:sp>
          <p:nvSpPr>
            <p:cNvPr id="20517" name="TextBox 67"/>
            <p:cNvSpPr txBox="1">
              <a:spLocks noChangeArrowheads="1"/>
            </p:cNvSpPr>
            <p:nvPr/>
          </p:nvSpPr>
          <p:spPr bwMode="auto">
            <a:xfrm>
              <a:off x="1419225" y="847725"/>
              <a:ext cx="3733800" cy="415925"/>
            </a:xfrm>
            <a:prstGeom prst="rect">
              <a:avLst/>
            </a:prstGeom>
            <a:noFill/>
            <a:ln w="9525">
              <a:noFill/>
              <a:miter lim="800000"/>
              <a:headEnd/>
              <a:tailEnd/>
            </a:ln>
          </p:spPr>
          <p:txBody>
            <a:bodyPr lIns="0" tIns="0" rIns="0" bIns="0">
              <a:spAutoFit/>
            </a:bodyPr>
            <a:lstStyle/>
            <a:p>
              <a:r>
                <a:rPr lang="en-GB" sz="900" dirty="0">
                  <a:latin typeface="Verdana" pitchFamily="34" charset="0"/>
                </a:rPr>
                <a:t>To</a:t>
              </a:r>
              <a:r>
                <a:rPr lang="en-US" sz="900" dirty="0">
                  <a:latin typeface="Verdana" pitchFamily="34" charset="0"/>
                </a:rPr>
                <a:t> produce sacks of coffee beans and take your produce to market. You do this by </a:t>
              </a:r>
              <a:r>
                <a:rPr lang="en-US" sz="900" dirty="0" smtClean="0">
                  <a:latin typeface="Verdana" pitchFamily="34" charset="0"/>
                </a:rPr>
                <a:t>drawing and cutting </a:t>
              </a:r>
              <a:r>
                <a:rPr lang="en-US" sz="900" dirty="0">
                  <a:latin typeface="Verdana" pitchFamily="34" charset="0"/>
                </a:rPr>
                <a:t>out the shape of sacks containing coffee beans using the template provided.</a:t>
              </a:r>
              <a:endParaRPr lang="en-US" sz="900" b="1" dirty="0">
                <a:solidFill>
                  <a:srgbClr val="CC006A"/>
                </a:solidFill>
                <a:latin typeface="Verdana" pitchFamily="34" charset="0"/>
              </a:endParaRPr>
            </a:p>
          </p:txBody>
        </p:sp>
        <p:sp>
          <p:nvSpPr>
            <p:cNvPr id="69" name="Rounded Rectangle 68"/>
            <p:cNvSpPr/>
            <p:nvPr/>
          </p:nvSpPr>
          <p:spPr>
            <a:xfrm>
              <a:off x="396875" y="1458913"/>
              <a:ext cx="4808538" cy="12842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19" name="TextBox 69"/>
            <p:cNvSpPr txBox="1">
              <a:spLocks noChangeArrowheads="1"/>
            </p:cNvSpPr>
            <p:nvPr/>
          </p:nvSpPr>
          <p:spPr bwMode="auto">
            <a:xfrm>
              <a:off x="504825" y="15335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Your goal:</a:t>
              </a:r>
            </a:p>
          </p:txBody>
        </p:sp>
        <p:sp>
          <p:nvSpPr>
            <p:cNvPr id="20520" name="TextBox 70"/>
            <p:cNvSpPr txBox="1">
              <a:spLocks noChangeArrowheads="1"/>
            </p:cNvSpPr>
            <p:nvPr/>
          </p:nvSpPr>
          <p:spPr bwMode="auto">
            <a:xfrm>
              <a:off x="1419225" y="1533525"/>
              <a:ext cx="3733800" cy="1123950"/>
            </a:xfrm>
            <a:prstGeom prst="rect">
              <a:avLst/>
            </a:prstGeom>
            <a:noFill/>
            <a:ln w="9525">
              <a:noFill/>
              <a:miter lim="800000"/>
              <a:headEnd/>
              <a:tailEnd/>
            </a:ln>
          </p:spPr>
          <p:txBody>
            <a:bodyPr lIns="0" tIns="0" rIns="0" bIns="0">
              <a:spAutoFit/>
            </a:bodyPr>
            <a:lstStyle/>
            <a:p>
              <a:pPr>
                <a:spcBef>
                  <a:spcPts val="600"/>
                </a:spcBef>
              </a:pPr>
              <a:r>
                <a:rPr lang="en-US" sz="900" dirty="0">
                  <a:solidFill>
                    <a:srgbClr val="002060"/>
                  </a:solidFill>
                  <a:latin typeface="Verdana" pitchFamily="34" charset="0"/>
                </a:rPr>
                <a:t>To provide a dignified life for your whole family. At the very minimum you want to stay above the poverty line. </a:t>
              </a:r>
            </a:p>
            <a:p>
              <a:pPr>
                <a:spcBef>
                  <a:spcPts val="600"/>
                </a:spcBef>
              </a:pPr>
              <a:r>
                <a:rPr lang="en-US" sz="900" dirty="0">
                  <a:solidFill>
                    <a:srgbClr val="002060"/>
                  </a:solidFill>
                  <a:latin typeface="Verdana" pitchFamily="34" charset="0"/>
                </a:rPr>
                <a:t>If you fall below the poverty line you may experience increasing hardships like illness, inability to pay for medication and school fees.</a:t>
              </a:r>
            </a:p>
            <a:p>
              <a:pPr>
                <a:spcBef>
                  <a:spcPts val="600"/>
                </a:spcBef>
              </a:pPr>
              <a:r>
                <a:rPr lang="en-US" sz="900" dirty="0">
                  <a:solidFill>
                    <a:srgbClr val="002060"/>
                  </a:solidFill>
                  <a:latin typeface="Verdana" pitchFamily="34" charset="0"/>
                </a:rPr>
                <a:t>The poverty line for your country can be seen on the </a:t>
              </a:r>
              <a:r>
                <a:rPr lang="en-US" sz="900" dirty="0" smtClean="0">
                  <a:solidFill>
                    <a:srgbClr val="002060"/>
                  </a:solidFill>
                  <a:latin typeface="Verdana" pitchFamily="34" charset="0"/>
                </a:rPr>
                <a:t>balance sheet, which </a:t>
              </a:r>
              <a:r>
                <a:rPr lang="en-US" sz="900" dirty="0">
                  <a:solidFill>
                    <a:srgbClr val="002060"/>
                  </a:solidFill>
                  <a:latin typeface="Verdana" pitchFamily="34" charset="0"/>
                </a:rPr>
                <a:t>will be visible to all.</a:t>
              </a:r>
            </a:p>
          </p:txBody>
        </p:sp>
        <p:sp>
          <p:nvSpPr>
            <p:cNvPr id="74" name="Rounded Rectangle 73"/>
            <p:cNvSpPr/>
            <p:nvPr/>
          </p:nvSpPr>
          <p:spPr>
            <a:xfrm>
              <a:off x="396875" y="2830513"/>
              <a:ext cx="4808538" cy="8524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22" name="TextBox 74"/>
            <p:cNvSpPr txBox="1">
              <a:spLocks noChangeArrowheads="1"/>
            </p:cNvSpPr>
            <p:nvPr/>
          </p:nvSpPr>
          <p:spPr bwMode="auto">
            <a:xfrm>
              <a:off x="504825" y="29051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Exchange:</a:t>
              </a:r>
            </a:p>
          </p:txBody>
        </p:sp>
        <p:sp>
          <p:nvSpPr>
            <p:cNvPr id="77" name="Rounded Rectangle 76"/>
            <p:cNvSpPr/>
            <p:nvPr/>
          </p:nvSpPr>
          <p:spPr>
            <a:xfrm>
              <a:off x="396875" y="3776663"/>
              <a:ext cx="4808538" cy="577850"/>
            </a:xfrm>
            <a:prstGeom prst="roundRect">
              <a:avLst>
                <a:gd name="adj" fmla="val 12360"/>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25" name="TextBox 77"/>
            <p:cNvSpPr txBox="1">
              <a:spLocks noChangeArrowheads="1"/>
            </p:cNvSpPr>
            <p:nvPr/>
          </p:nvSpPr>
          <p:spPr bwMode="auto">
            <a:xfrm>
              <a:off x="504825" y="3852863"/>
              <a:ext cx="1012825" cy="169862"/>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Elect:</a:t>
              </a:r>
            </a:p>
          </p:txBody>
        </p:sp>
        <p:sp>
          <p:nvSpPr>
            <p:cNvPr id="20526" name="TextBox 78"/>
            <p:cNvSpPr txBox="1">
              <a:spLocks noChangeArrowheads="1"/>
            </p:cNvSpPr>
            <p:nvPr/>
          </p:nvSpPr>
          <p:spPr bwMode="auto">
            <a:xfrm>
              <a:off x="1419225" y="3852863"/>
              <a:ext cx="3733800" cy="415925"/>
            </a:xfrm>
            <a:prstGeom prst="rect">
              <a:avLst/>
            </a:prstGeom>
            <a:noFill/>
            <a:ln w="9525">
              <a:noFill/>
              <a:miter lim="800000"/>
              <a:headEnd/>
              <a:tailEnd/>
            </a:ln>
          </p:spPr>
          <p:txBody>
            <a:bodyPr lIns="0" tIns="0" rIns="0" bIns="0">
              <a:spAutoFit/>
            </a:bodyPr>
            <a:lstStyle/>
            <a:p>
              <a:pPr>
                <a:spcBef>
                  <a:spcPts val="600"/>
                </a:spcBef>
              </a:pPr>
              <a:r>
                <a:rPr lang="en-US" sz="900">
                  <a:solidFill>
                    <a:srgbClr val="002060"/>
                  </a:solidFill>
                  <a:latin typeface="Verdana" pitchFamily="34" charset="0"/>
                </a:rPr>
                <a:t>Elect one person to be the head of your family. It is the role of this person to make sure that everyone in your family participates in all the activities and discussions.</a:t>
              </a:r>
            </a:p>
          </p:txBody>
        </p:sp>
        <p:sp>
          <p:nvSpPr>
            <p:cNvPr id="20527" name="TextBox 81"/>
            <p:cNvSpPr txBox="1">
              <a:spLocks noChangeArrowheads="1"/>
            </p:cNvSpPr>
            <p:nvPr/>
          </p:nvSpPr>
          <p:spPr bwMode="auto">
            <a:xfrm>
              <a:off x="5457825" y="2311623"/>
              <a:ext cx="1671638" cy="1923604"/>
            </a:xfrm>
            <a:prstGeom prst="rect">
              <a:avLst/>
            </a:prstGeom>
            <a:noFill/>
            <a:ln w="9525">
              <a:noFill/>
              <a:miter lim="800000"/>
              <a:headEnd/>
              <a:tailEnd/>
            </a:ln>
          </p:spPr>
          <p:txBody>
            <a:bodyPr>
              <a:spAutoFit/>
            </a:bodyPr>
            <a:lstStyle/>
            <a:p>
              <a:r>
                <a:rPr lang="en-US" sz="1100" b="1" dirty="0">
                  <a:solidFill>
                    <a:srgbClr val="CC006A"/>
                  </a:solidFill>
                  <a:latin typeface="Verdana" pitchFamily="34" charset="0"/>
                </a:rPr>
                <a:t>Be aware! </a:t>
              </a:r>
            </a:p>
            <a:p>
              <a:r>
                <a:rPr lang="en-US" sz="900" dirty="0">
                  <a:latin typeface="Verdana" pitchFamily="34" charset="0"/>
                </a:rPr>
                <a:t>Your family may be affected by a number of things </a:t>
              </a:r>
              <a:r>
                <a:rPr lang="en-US" sz="900" dirty="0" smtClean="0">
                  <a:latin typeface="Verdana" pitchFamily="34" charset="0"/>
                </a:rPr>
                <a:t>beyond </a:t>
              </a:r>
              <a:r>
                <a:rPr lang="en-US" sz="900" dirty="0">
                  <a:latin typeface="Verdana" pitchFamily="34" charset="0"/>
                </a:rPr>
                <a:t>your control. If and when things happen, as a family, you must discuss your situation in light of the new circumstances. </a:t>
              </a:r>
              <a:br>
                <a:rPr lang="en-US" sz="900" dirty="0">
                  <a:latin typeface="Verdana" pitchFamily="34" charset="0"/>
                </a:rPr>
              </a:br>
              <a:r>
                <a:rPr lang="en-US" sz="900" dirty="0">
                  <a:latin typeface="Verdana" pitchFamily="34" charset="0"/>
                </a:rPr>
                <a:t>You may be forced to make some difficult choices.</a:t>
              </a:r>
            </a:p>
            <a:p>
              <a:endParaRPr lang="en-US" sz="900" dirty="0">
                <a:latin typeface="Verdana" pitchFamily="34" charset="0"/>
              </a:endParaRPr>
            </a:p>
          </p:txBody>
        </p:sp>
        <p:pic>
          <p:nvPicPr>
            <p:cNvPr id="20529" name="Picture 1"/>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5468938" y="411163"/>
              <a:ext cx="1724025" cy="1568450"/>
            </a:xfrm>
            <a:prstGeom prst="rect">
              <a:avLst/>
            </a:prstGeom>
            <a:noFill/>
            <a:ln w="9525">
              <a:noFill/>
              <a:miter lim="800000"/>
              <a:headEnd/>
              <a:tailEnd/>
            </a:ln>
          </p:spPr>
        </p:pic>
      </p:grpSp>
      <p:sp>
        <p:nvSpPr>
          <p:cNvPr id="51" name="TextBox 75"/>
          <p:cNvSpPr txBox="1">
            <a:spLocks noChangeArrowheads="1"/>
          </p:cNvSpPr>
          <p:nvPr/>
        </p:nvSpPr>
        <p:spPr bwMode="auto">
          <a:xfrm rot="10800000">
            <a:off x="2435537" y="1996281"/>
            <a:ext cx="3733800" cy="415498"/>
          </a:xfrm>
          <a:prstGeom prst="rect">
            <a:avLst/>
          </a:prstGeom>
          <a:noFill/>
          <a:ln w="9525">
            <a:noFill/>
            <a:miter lim="800000"/>
            <a:headEnd/>
            <a:tailEnd/>
          </a:ln>
        </p:spPr>
        <p:txBody>
          <a:bodyPr lIns="0" tIns="0" rIns="0" bIns="0">
            <a:spAutoFit/>
          </a:bodyPr>
          <a:lstStyle/>
          <a:p>
            <a:pPr>
              <a:spcBef>
                <a:spcPts val="600"/>
              </a:spcBef>
            </a:pPr>
            <a:r>
              <a:rPr lang="en-US" sz="900" dirty="0" smtClean="0">
                <a:solidFill>
                  <a:srgbClr val="002060"/>
                </a:solidFill>
                <a:latin typeface="Verdana" pitchFamily="34" charset="0"/>
              </a:rPr>
              <a:t>The banker/market will pay you for your produce – be aware they may drive a hard bargain. Your </a:t>
            </a:r>
            <a:r>
              <a:rPr lang="en-US" sz="900" dirty="0">
                <a:solidFill>
                  <a:srgbClr val="002060"/>
                </a:solidFill>
                <a:latin typeface="Verdana" pitchFamily="34" charset="0"/>
              </a:rPr>
              <a:t>income will be registered and displayed on the electronic balance sheet</a:t>
            </a:r>
            <a:r>
              <a:rPr lang="en-US" sz="900" dirty="0" smtClean="0">
                <a:solidFill>
                  <a:srgbClr val="002060"/>
                </a:solidFill>
                <a:latin typeface="Verdana" pitchFamily="34" charset="0"/>
              </a:rPr>
              <a:t>.</a:t>
            </a:r>
            <a:endParaRPr lang="en-US" sz="900" dirty="0">
              <a:solidFill>
                <a:srgbClr val="002060"/>
              </a:solidFill>
              <a:latin typeface="Verdana" pitchFamily="34" charset="0"/>
            </a:endParaRPr>
          </a:p>
        </p:txBody>
      </p:sp>
      <p:sp>
        <p:nvSpPr>
          <p:cNvPr id="52" name="Rectangle 51"/>
          <p:cNvSpPr/>
          <p:nvPr/>
        </p:nvSpPr>
        <p:spPr>
          <a:xfrm rot="10800000">
            <a:off x="388938" y="39211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3" name="Picture 39"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rot="10800000">
            <a:off x="869951" y="374650"/>
            <a:ext cx="1184275" cy="411163"/>
          </a:xfrm>
          <a:prstGeom prst="rect">
            <a:avLst/>
          </a:prstGeom>
          <a:noFill/>
          <a:ln w="9525">
            <a:noFill/>
            <a:miter lim="800000"/>
            <a:headEnd/>
            <a:tailEnd/>
          </a:ln>
        </p:spPr>
      </p:pic>
      <p:sp>
        <p:nvSpPr>
          <p:cNvPr id="54" name="TextBox 40"/>
          <p:cNvSpPr txBox="1">
            <a:spLocks noChangeArrowheads="1"/>
          </p:cNvSpPr>
          <p:nvPr/>
        </p:nvSpPr>
        <p:spPr bwMode="auto">
          <a:xfrm rot="10800000">
            <a:off x="4797426" y="461963"/>
            <a:ext cx="2286000" cy="276225"/>
          </a:xfrm>
          <a:prstGeom prst="rect">
            <a:avLst/>
          </a:prstGeom>
          <a:noFill/>
          <a:ln w="9525">
            <a:noFill/>
            <a:miter lim="800000"/>
            <a:headEnd/>
            <a:tailEnd/>
          </a:ln>
        </p:spPr>
        <p:txBody>
          <a:bodyPr>
            <a:spAutoFit/>
          </a:bodyPr>
          <a:lstStyle/>
          <a:p>
            <a:r>
              <a:rPr lang="en-US" sz="1200" b="1" dirty="0">
                <a:solidFill>
                  <a:schemeClr val="bg1"/>
                </a:solidFill>
                <a:latin typeface="Verdana" pitchFamily="34" charset="0"/>
              </a:rPr>
              <a:t>cafod.org.uk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descr="1C1W-webWidget-1.jpg"/>
          <p:cNvPicPr>
            <a:picLocks noChangeAspect="1"/>
          </p:cNvPicPr>
          <p:nvPr/>
        </p:nvPicPr>
        <p:blipFill>
          <a:blip r:embed="rId2" cstate="screen">
            <a:extLst>
              <a:ext uri="{28A0092B-C50C-407E-A947-70E740481C1C}">
                <a14:useLocalDpi xmlns:a14="http://schemas.microsoft.com/office/drawing/2010/main"/>
              </a:ext>
            </a:extLst>
          </a:blip>
          <a:srcRect b="-1263"/>
          <a:stretch>
            <a:fillRect/>
          </a:stretch>
        </p:blipFill>
        <p:spPr bwMode="auto">
          <a:xfrm>
            <a:off x="406400" y="6335713"/>
            <a:ext cx="6748463" cy="249237"/>
          </a:xfrm>
          <a:prstGeom prst="rect">
            <a:avLst/>
          </a:prstGeom>
          <a:noFill/>
          <a:ln w="9525">
            <a:noFill/>
            <a:miter lim="800000"/>
            <a:headEnd/>
            <a:tailEnd/>
          </a:ln>
        </p:spPr>
      </p:pic>
      <p:sp>
        <p:nvSpPr>
          <p:cNvPr id="5" name="Rectangle 4"/>
          <p:cNvSpPr/>
          <p:nvPr/>
        </p:nvSpPr>
        <p:spPr>
          <a:xfrm>
            <a:off x="360363" y="993616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316" name="Picture 5"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9928225"/>
            <a:ext cx="1184275" cy="411163"/>
          </a:xfrm>
          <a:prstGeom prst="rect">
            <a:avLst/>
          </a:prstGeom>
          <a:noFill/>
          <a:ln w="9525">
            <a:noFill/>
            <a:miter lim="800000"/>
            <a:headEnd/>
            <a:tailEnd/>
          </a:ln>
        </p:spPr>
      </p:pic>
      <p:sp>
        <p:nvSpPr>
          <p:cNvPr id="13317" name="TextBox 6"/>
          <p:cNvSpPr txBox="1">
            <a:spLocks noChangeArrowheads="1"/>
          </p:cNvSpPr>
          <p:nvPr/>
        </p:nvSpPr>
        <p:spPr bwMode="auto">
          <a:xfrm>
            <a:off x="504825" y="99758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sp>
        <p:nvSpPr>
          <p:cNvPr id="11" name="Rounded Rectangle 10"/>
          <p:cNvSpPr/>
          <p:nvPr/>
        </p:nvSpPr>
        <p:spPr>
          <a:xfrm rot="10800000" flipV="1">
            <a:off x="360363" y="5649913"/>
            <a:ext cx="6838950" cy="358775"/>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60363" y="5856288"/>
            <a:ext cx="6838950" cy="614362"/>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360363" y="6411913"/>
            <a:ext cx="46037"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7154863" y="6411913"/>
            <a:ext cx="44450"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322" name="Picture 16" descr="dotty_world_map.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391025" y="8434388"/>
            <a:ext cx="2384425" cy="1406525"/>
          </a:xfrm>
          <a:prstGeom prst="rect">
            <a:avLst/>
          </a:prstGeom>
          <a:noFill/>
          <a:ln w="9525">
            <a:noFill/>
            <a:miter lim="800000"/>
            <a:headEnd/>
            <a:tailEnd/>
          </a:ln>
        </p:spPr>
      </p:pic>
      <p:sp>
        <p:nvSpPr>
          <p:cNvPr id="18" name="Rectangle 17"/>
          <p:cNvSpPr/>
          <p:nvPr/>
        </p:nvSpPr>
        <p:spPr>
          <a:xfrm>
            <a:off x="817563" y="6945313"/>
            <a:ext cx="2735262" cy="202723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6373813" y="9088438"/>
            <a:ext cx="71437" cy="73025"/>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27" name="TextBox 24"/>
          <p:cNvSpPr txBox="1">
            <a:spLocks noChangeArrowheads="1"/>
          </p:cNvSpPr>
          <p:nvPr/>
        </p:nvSpPr>
        <p:spPr bwMode="auto">
          <a:xfrm>
            <a:off x="406400" y="5824538"/>
            <a:ext cx="6748463" cy="461962"/>
          </a:xfrm>
          <a:prstGeom prst="rect">
            <a:avLst/>
          </a:prstGeom>
          <a:noFill/>
          <a:ln w="9525">
            <a:noFill/>
            <a:miter lim="800000"/>
            <a:headEnd/>
            <a:tailEnd/>
          </a:ln>
        </p:spPr>
        <p:txBody>
          <a:bodyPr>
            <a:spAutoFit/>
          </a:bodyPr>
          <a:lstStyle/>
          <a:p>
            <a:pPr algn="ctr"/>
            <a:r>
              <a:rPr lang="en-US" sz="2400" b="1" dirty="0">
                <a:solidFill>
                  <a:schemeClr val="bg1"/>
                </a:solidFill>
                <a:latin typeface="Verdana" pitchFamily="34" charset="0"/>
              </a:rPr>
              <a:t>Family </a:t>
            </a:r>
            <a:r>
              <a:rPr lang="en-US" sz="2400" b="1" dirty="0" smtClean="0">
                <a:solidFill>
                  <a:schemeClr val="bg1"/>
                </a:solidFill>
                <a:latin typeface="Verdana" pitchFamily="34" charset="0"/>
              </a:rPr>
              <a:t>Role Card</a:t>
            </a:r>
            <a:endParaRPr lang="en-US" sz="2400" b="1" dirty="0">
              <a:solidFill>
                <a:schemeClr val="bg1"/>
              </a:solidFill>
              <a:latin typeface="Verdana" pitchFamily="34" charset="0"/>
            </a:endParaRPr>
          </a:p>
        </p:txBody>
      </p:sp>
      <p:sp>
        <p:nvSpPr>
          <p:cNvPr id="26" name="Oval 25"/>
          <p:cNvSpPr/>
          <p:nvPr/>
        </p:nvSpPr>
        <p:spPr>
          <a:xfrm>
            <a:off x="5534025" y="7478713"/>
            <a:ext cx="79375" cy="77787"/>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29" name="TextBox 27"/>
          <p:cNvSpPr txBox="1">
            <a:spLocks noChangeArrowheads="1"/>
          </p:cNvSpPr>
          <p:nvPr/>
        </p:nvSpPr>
        <p:spPr bwMode="auto">
          <a:xfrm>
            <a:off x="5973763" y="7461250"/>
            <a:ext cx="322262" cy="93663"/>
          </a:xfrm>
          <a:prstGeom prst="rect">
            <a:avLst/>
          </a:prstGeom>
          <a:noFill/>
          <a:ln w="9525">
            <a:noFill/>
            <a:miter lim="800000"/>
            <a:headEnd/>
            <a:tailEnd/>
          </a:ln>
        </p:spPr>
        <p:txBody>
          <a:bodyPr wrap="none" lIns="0" tIns="0" rIns="0" bIns="0">
            <a:spAutoFit/>
          </a:bodyPr>
          <a:lstStyle/>
          <a:p>
            <a:r>
              <a:rPr lang="en-US" sz="600">
                <a:latin typeface="Verdana" pitchFamily="34" charset="0"/>
              </a:rPr>
              <a:t>Dodoma</a:t>
            </a:r>
          </a:p>
        </p:txBody>
      </p:sp>
      <p:sp>
        <p:nvSpPr>
          <p:cNvPr id="29" name="Pentagon 28"/>
          <p:cNvSpPr/>
          <p:nvPr/>
        </p:nvSpPr>
        <p:spPr>
          <a:xfrm flipH="1">
            <a:off x="3705225" y="6945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Pentagon 29"/>
          <p:cNvSpPr/>
          <p:nvPr/>
        </p:nvSpPr>
        <p:spPr>
          <a:xfrm>
            <a:off x="3857625" y="7707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TextBox 30"/>
          <p:cNvSpPr txBox="1"/>
          <p:nvPr/>
        </p:nvSpPr>
        <p:spPr>
          <a:xfrm>
            <a:off x="3857625" y="7272338"/>
            <a:ext cx="1143000" cy="457200"/>
          </a:xfrm>
          <a:prstGeom prst="rect">
            <a:avLst/>
          </a:prstGeom>
          <a:noFill/>
        </p:spPr>
        <p:txBody>
          <a:bodyPr lIns="0" tIns="0" rIns="0" bIns="0">
            <a:spAutoFit/>
          </a:bodyPr>
          <a:lstStyle/>
          <a:p>
            <a:r>
              <a:rPr lang="en-US" sz="1000">
                <a:latin typeface="Verdana" pitchFamily="34" charset="0"/>
              </a:rPr>
              <a:t>The Navarro Family</a:t>
            </a:r>
          </a:p>
          <a:p>
            <a:endParaRPr lang="en-US" sz="1000">
              <a:latin typeface="Verdana" pitchFamily="34" charset="0"/>
            </a:endParaRPr>
          </a:p>
        </p:txBody>
      </p:sp>
      <p:sp>
        <p:nvSpPr>
          <p:cNvPr id="32" name="TextBox 31"/>
          <p:cNvSpPr txBox="1"/>
          <p:nvPr/>
        </p:nvSpPr>
        <p:spPr>
          <a:xfrm>
            <a:off x="3851275" y="7718425"/>
            <a:ext cx="1354138" cy="261938"/>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Your location:</a:t>
            </a:r>
          </a:p>
        </p:txBody>
      </p:sp>
      <p:sp>
        <p:nvSpPr>
          <p:cNvPr id="33" name="TextBox 32"/>
          <p:cNvSpPr txBox="1"/>
          <p:nvPr/>
        </p:nvSpPr>
        <p:spPr>
          <a:xfrm>
            <a:off x="3851275" y="6954838"/>
            <a:ext cx="1354138" cy="261937"/>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 are:</a:t>
            </a:r>
          </a:p>
        </p:txBody>
      </p:sp>
      <p:sp>
        <p:nvSpPr>
          <p:cNvPr id="34" name="TextBox 33"/>
          <p:cNvSpPr txBox="1"/>
          <p:nvPr/>
        </p:nvSpPr>
        <p:spPr>
          <a:xfrm>
            <a:off x="3857625" y="8045450"/>
            <a:ext cx="1143000" cy="461665"/>
          </a:xfrm>
          <a:prstGeom prst="rect">
            <a:avLst/>
          </a:prstGeom>
          <a:noFill/>
        </p:spPr>
        <p:txBody>
          <a:bodyPr lIns="0" tIns="0" rIns="0" bIns="0">
            <a:spAutoFit/>
          </a:bodyPr>
          <a:lstStyle/>
          <a:p>
            <a:r>
              <a:rPr lang="en-US" sz="1000" dirty="0" smtClean="0">
                <a:latin typeface="Verdana" pitchFamily="34" charset="0"/>
              </a:rPr>
              <a:t>The outskirts of a busy city in </a:t>
            </a:r>
            <a:r>
              <a:rPr lang="en-US" sz="1000" dirty="0">
                <a:latin typeface="Verdana" pitchFamily="34" charset="0"/>
              </a:rPr>
              <a:t>t</a:t>
            </a:r>
            <a:r>
              <a:rPr lang="en-US" sz="1000" dirty="0" smtClean="0">
                <a:latin typeface="Verdana" pitchFamily="34" charset="0"/>
              </a:rPr>
              <a:t>he </a:t>
            </a:r>
            <a:r>
              <a:rPr lang="en-US" sz="1000" dirty="0">
                <a:latin typeface="Verdana" pitchFamily="34" charset="0"/>
              </a:rPr>
              <a:t>Philippines</a:t>
            </a:r>
          </a:p>
        </p:txBody>
      </p:sp>
      <p:cxnSp>
        <p:nvCxnSpPr>
          <p:cNvPr id="36" name="Straight Connector 35"/>
          <p:cNvCxnSpPr/>
          <p:nvPr/>
        </p:nvCxnSpPr>
        <p:spPr>
          <a:xfrm>
            <a:off x="0" y="5341938"/>
            <a:ext cx="7562850" cy="1587"/>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339" name="TextBox 40"/>
          <p:cNvSpPr txBox="1">
            <a:spLocks noChangeArrowheads="1"/>
          </p:cNvSpPr>
          <p:nvPr/>
        </p:nvSpPr>
        <p:spPr bwMode="auto">
          <a:xfrm>
            <a:off x="504825" y="47180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grpSp>
        <p:nvGrpSpPr>
          <p:cNvPr id="2" name="Group 1"/>
          <p:cNvGrpSpPr/>
          <p:nvPr/>
        </p:nvGrpSpPr>
        <p:grpSpPr>
          <a:xfrm rot="10800000">
            <a:off x="298499" y="1003597"/>
            <a:ext cx="6831013" cy="3979863"/>
            <a:chOff x="396875" y="374650"/>
            <a:chExt cx="6831013" cy="3979863"/>
          </a:xfrm>
        </p:grpSpPr>
        <p:sp>
          <p:nvSpPr>
            <p:cNvPr id="80" name="Rounded Rectangle 79"/>
            <p:cNvSpPr/>
            <p:nvPr/>
          </p:nvSpPr>
          <p:spPr>
            <a:xfrm>
              <a:off x="5400675" y="2297113"/>
              <a:ext cx="1798638" cy="20574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3340" name="Group 80"/>
            <p:cNvGrpSpPr>
              <a:grpSpLocks/>
            </p:cNvGrpSpPr>
            <p:nvPr/>
          </p:nvGrpSpPr>
          <p:grpSpPr bwMode="auto">
            <a:xfrm>
              <a:off x="5381625" y="392113"/>
              <a:ext cx="1846263" cy="1616075"/>
              <a:chOff x="5400221" y="315119"/>
              <a:chExt cx="1799778" cy="1576907"/>
            </a:xfrm>
          </p:grpSpPr>
          <p:sp>
            <p:nvSpPr>
              <p:cNvPr id="59" name="Rectangle 58"/>
              <p:cNvSpPr/>
              <p:nvPr/>
            </p:nvSpPr>
            <p:spPr>
              <a:xfrm>
                <a:off x="5400221" y="315119"/>
                <a:ext cx="1799778" cy="157690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360" name="Picture 59" descr="land1.jpg"/>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495857" y="422763"/>
                <a:ext cx="1596347" cy="1186325"/>
              </a:xfrm>
              <a:prstGeom prst="rect">
                <a:avLst/>
              </a:prstGeom>
              <a:noFill/>
              <a:ln w="9525">
                <a:noFill/>
                <a:miter lim="800000"/>
                <a:headEnd/>
                <a:tailEnd/>
              </a:ln>
            </p:spPr>
          </p:pic>
        </p:grpSp>
        <p:sp>
          <p:nvSpPr>
            <p:cNvPr id="62" name="Rounded Rectangle 61"/>
            <p:cNvSpPr/>
            <p:nvPr/>
          </p:nvSpPr>
          <p:spPr>
            <a:xfrm>
              <a:off x="396875" y="374650"/>
              <a:ext cx="4808538" cy="309563"/>
            </a:xfrm>
            <a:prstGeom prst="roundRect">
              <a:avLst>
                <a:gd name="adj" fmla="val 22066"/>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42" name="TextBox 63"/>
            <p:cNvSpPr txBox="1">
              <a:spLocks noChangeArrowheads="1"/>
            </p:cNvSpPr>
            <p:nvPr/>
          </p:nvSpPr>
          <p:spPr bwMode="auto">
            <a:xfrm>
              <a:off x="504825" y="433388"/>
              <a:ext cx="1012825" cy="168275"/>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work:</a:t>
              </a:r>
            </a:p>
          </p:txBody>
        </p:sp>
        <p:sp>
          <p:nvSpPr>
            <p:cNvPr id="13343" name="TextBox 64"/>
            <p:cNvSpPr txBox="1">
              <a:spLocks noChangeArrowheads="1"/>
            </p:cNvSpPr>
            <p:nvPr/>
          </p:nvSpPr>
          <p:spPr bwMode="auto">
            <a:xfrm>
              <a:off x="1419225" y="450850"/>
              <a:ext cx="3733800" cy="138113"/>
            </a:xfrm>
            <a:prstGeom prst="rect">
              <a:avLst/>
            </a:prstGeom>
            <a:noFill/>
            <a:ln w="9525">
              <a:noFill/>
              <a:miter lim="800000"/>
              <a:headEnd/>
              <a:tailEnd/>
            </a:ln>
          </p:spPr>
          <p:txBody>
            <a:bodyPr lIns="0" tIns="0" rIns="0" bIns="0">
              <a:spAutoFit/>
            </a:bodyPr>
            <a:lstStyle/>
            <a:p>
              <a:r>
                <a:rPr lang="en-US" sz="900" dirty="0">
                  <a:latin typeface="Verdana" pitchFamily="34" charset="0"/>
                </a:rPr>
                <a:t>Designing and manufacturing Flip </a:t>
              </a:r>
              <a:r>
                <a:rPr lang="en-US" sz="900" dirty="0" smtClean="0">
                  <a:latin typeface="Verdana" pitchFamily="34" charset="0"/>
                </a:rPr>
                <a:t>flops.</a:t>
              </a:r>
              <a:endParaRPr lang="en-US" sz="900" b="1" dirty="0">
                <a:solidFill>
                  <a:srgbClr val="CC006A"/>
                </a:solidFill>
                <a:latin typeface="Verdana" pitchFamily="34" charset="0"/>
              </a:endParaRPr>
            </a:p>
          </p:txBody>
        </p:sp>
        <p:sp>
          <p:nvSpPr>
            <p:cNvPr id="66" name="Rounded Rectangle 65"/>
            <p:cNvSpPr/>
            <p:nvPr/>
          </p:nvSpPr>
          <p:spPr>
            <a:xfrm>
              <a:off x="396875" y="773113"/>
              <a:ext cx="4810125" cy="585787"/>
            </a:xfrm>
            <a:prstGeom prst="roundRect">
              <a:avLst>
                <a:gd name="adj" fmla="val 15701"/>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45" name="TextBox 66"/>
            <p:cNvSpPr txBox="1">
              <a:spLocks noChangeArrowheads="1"/>
            </p:cNvSpPr>
            <p:nvPr/>
          </p:nvSpPr>
          <p:spPr bwMode="auto">
            <a:xfrm>
              <a:off x="504825" y="847725"/>
              <a:ext cx="1012825" cy="169863"/>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task:</a:t>
              </a:r>
            </a:p>
          </p:txBody>
        </p:sp>
        <p:sp>
          <p:nvSpPr>
            <p:cNvPr id="13346" name="TextBox 67"/>
            <p:cNvSpPr txBox="1">
              <a:spLocks noChangeArrowheads="1"/>
            </p:cNvSpPr>
            <p:nvPr/>
          </p:nvSpPr>
          <p:spPr bwMode="auto">
            <a:xfrm>
              <a:off x="1419225" y="847725"/>
              <a:ext cx="3733800" cy="415498"/>
            </a:xfrm>
            <a:prstGeom prst="rect">
              <a:avLst/>
            </a:prstGeom>
            <a:noFill/>
            <a:ln w="9525">
              <a:noFill/>
              <a:miter lim="800000"/>
              <a:headEnd/>
              <a:tailEnd/>
            </a:ln>
          </p:spPr>
          <p:txBody>
            <a:bodyPr lIns="0" tIns="0" rIns="0" bIns="0">
              <a:spAutoFit/>
            </a:bodyPr>
            <a:lstStyle/>
            <a:p>
              <a:r>
                <a:rPr lang="en-GB" sz="900" dirty="0">
                  <a:latin typeface="Verdana" pitchFamily="34" charset="0"/>
                </a:rPr>
                <a:t>To</a:t>
              </a:r>
              <a:r>
                <a:rPr lang="en-US" sz="900" dirty="0">
                  <a:latin typeface="Verdana" pitchFamily="34" charset="0"/>
                </a:rPr>
                <a:t> produce </a:t>
              </a:r>
              <a:r>
                <a:rPr lang="en-US" sz="900" dirty="0" smtClean="0">
                  <a:latin typeface="Verdana" pitchFamily="34" charset="0"/>
                </a:rPr>
                <a:t>Flip </a:t>
              </a:r>
              <a:r>
                <a:rPr lang="en-US" sz="900" dirty="0">
                  <a:latin typeface="Verdana" pitchFamily="34" charset="0"/>
                </a:rPr>
                <a:t>flops and take your produce to market. You do this by </a:t>
              </a:r>
              <a:r>
                <a:rPr lang="en-US" sz="900" dirty="0" smtClean="0">
                  <a:latin typeface="Verdana" pitchFamily="34" charset="0"/>
                </a:rPr>
                <a:t>drawing and cutting </a:t>
              </a:r>
              <a:r>
                <a:rPr lang="en-US" sz="900" dirty="0">
                  <a:latin typeface="Verdana" pitchFamily="34" charset="0"/>
                </a:rPr>
                <a:t>out the shape of Flip flops using the template provided.</a:t>
              </a:r>
              <a:endParaRPr lang="en-US" sz="900" b="1" dirty="0">
                <a:solidFill>
                  <a:srgbClr val="CC006A"/>
                </a:solidFill>
                <a:latin typeface="Verdana" pitchFamily="34" charset="0"/>
              </a:endParaRPr>
            </a:p>
          </p:txBody>
        </p:sp>
        <p:sp>
          <p:nvSpPr>
            <p:cNvPr id="69" name="Rounded Rectangle 68"/>
            <p:cNvSpPr/>
            <p:nvPr/>
          </p:nvSpPr>
          <p:spPr>
            <a:xfrm>
              <a:off x="396875" y="1458913"/>
              <a:ext cx="4808538" cy="12842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48" name="TextBox 69"/>
            <p:cNvSpPr txBox="1">
              <a:spLocks noChangeArrowheads="1"/>
            </p:cNvSpPr>
            <p:nvPr/>
          </p:nvSpPr>
          <p:spPr bwMode="auto">
            <a:xfrm>
              <a:off x="504825" y="15335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Your goal:</a:t>
              </a:r>
            </a:p>
          </p:txBody>
        </p:sp>
        <p:sp>
          <p:nvSpPr>
            <p:cNvPr id="13349" name="TextBox 70"/>
            <p:cNvSpPr txBox="1">
              <a:spLocks noChangeArrowheads="1"/>
            </p:cNvSpPr>
            <p:nvPr/>
          </p:nvSpPr>
          <p:spPr bwMode="auto">
            <a:xfrm>
              <a:off x="1419225" y="1533525"/>
              <a:ext cx="3733800" cy="1123950"/>
            </a:xfrm>
            <a:prstGeom prst="rect">
              <a:avLst/>
            </a:prstGeom>
            <a:noFill/>
            <a:ln w="9525">
              <a:noFill/>
              <a:miter lim="800000"/>
              <a:headEnd/>
              <a:tailEnd/>
            </a:ln>
          </p:spPr>
          <p:txBody>
            <a:bodyPr lIns="0" tIns="0" rIns="0" bIns="0">
              <a:spAutoFit/>
            </a:bodyPr>
            <a:lstStyle/>
            <a:p>
              <a:pPr>
                <a:spcBef>
                  <a:spcPts val="600"/>
                </a:spcBef>
              </a:pPr>
              <a:r>
                <a:rPr lang="en-US" sz="900" dirty="0">
                  <a:solidFill>
                    <a:srgbClr val="002060"/>
                  </a:solidFill>
                  <a:latin typeface="Verdana" pitchFamily="34" charset="0"/>
                </a:rPr>
                <a:t>To provide a dignified life for your whole family. At the very minimum you want to stay above the poverty line. </a:t>
              </a:r>
            </a:p>
            <a:p>
              <a:pPr>
                <a:spcBef>
                  <a:spcPts val="600"/>
                </a:spcBef>
              </a:pPr>
              <a:r>
                <a:rPr lang="en-US" sz="900" dirty="0">
                  <a:solidFill>
                    <a:srgbClr val="002060"/>
                  </a:solidFill>
                  <a:latin typeface="Verdana" pitchFamily="34" charset="0"/>
                </a:rPr>
                <a:t>If you fall below the poverty line you may experience increasing hardships like illness, inability to pay for medication and school fees.</a:t>
              </a:r>
            </a:p>
            <a:p>
              <a:pPr>
                <a:spcBef>
                  <a:spcPts val="600"/>
                </a:spcBef>
              </a:pPr>
              <a:r>
                <a:rPr lang="en-US" sz="900" dirty="0">
                  <a:solidFill>
                    <a:srgbClr val="002060"/>
                  </a:solidFill>
                  <a:latin typeface="Verdana" pitchFamily="34" charset="0"/>
                </a:rPr>
                <a:t>The poverty line for your country can be seen on the </a:t>
              </a:r>
              <a:r>
                <a:rPr lang="en-US" sz="900" dirty="0" smtClean="0">
                  <a:solidFill>
                    <a:srgbClr val="002060"/>
                  </a:solidFill>
                  <a:latin typeface="Verdana" pitchFamily="34" charset="0"/>
                </a:rPr>
                <a:t>balance sheet, which </a:t>
              </a:r>
              <a:r>
                <a:rPr lang="en-US" sz="900" dirty="0">
                  <a:solidFill>
                    <a:srgbClr val="002060"/>
                  </a:solidFill>
                  <a:latin typeface="Verdana" pitchFamily="34" charset="0"/>
                </a:rPr>
                <a:t>will be visible to all.</a:t>
              </a:r>
            </a:p>
          </p:txBody>
        </p:sp>
        <p:sp>
          <p:nvSpPr>
            <p:cNvPr id="74" name="Rounded Rectangle 73"/>
            <p:cNvSpPr/>
            <p:nvPr/>
          </p:nvSpPr>
          <p:spPr>
            <a:xfrm>
              <a:off x="396875" y="2830513"/>
              <a:ext cx="4808538" cy="8524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51" name="TextBox 74"/>
            <p:cNvSpPr txBox="1">
              <a:spLocks noChangeArrowheads="1"/>
            </p:cNvSpPr>
            <p:nvPr/>
          </p:nvSpPr>
          <p:spPr bwMode="auto">
            <a:xfrm>
              <a:off x="504825" y="29051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Exchange:</a:t>
              </a:r>
            </a:p>
          </p:txBody>
        </p:sp>
        <p:sp>
          <p:nvSpPr>
            <p:cNvPr id="77" name="Rounded Rectangle 76"/>
            <p:cNvSpPr/>
            <p:nvPr/>
          </p:nvSpPr>
          <p:spPr>
            <a:xfrm>
              <a:off x="396875" y="3776663"/>
              <a:ext cx="4808538" cy="577850"/>
            </a:xfrm>
            <a:prstGeom prst="roundRect">
              <a:avLst>
                <a:gd name="adj" fmla="val 12360"/>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54" name="TextBox 77"/>
            <p:cNvSpPr txBox="1">
              <a:spLocks noChangeArrowheads="1"/>
            </p:cNvSpPr>
            <p:nvPr/>
          </p:nvSpPr>
          <p:spPr bwMode="auto">
            <a:xfrm>
              <a:off x="504825" y="3852863"/>
              <a:ext cx="1012825" cy="169862"/>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Elect:</a:t>
              </a:r>
            </a:p>
          </p:txBody>
        </p:sp>
        <p:sp>
          <p:nvSpPr>
            <p:cNvPr id="13355" name="TextBox 78"/>
            <p:cNvSpPr txBox="1">
              <a:spLocks noChangeArrowheads="1"/>
            </p:cNvSpPr>
            <p:nvPr/>
          </p:nvSpPr>
          <p:spPr bwMode="auto">
            <a:xfrm>
              <a:off x="1419225" y="3852863"/>
              <a:ext cx="3733800" cy="415925"/>
            </a:xfrm>
            <a:prstGeom prst="rect">
              <a:avLst/>
            </a:prstGeom>
            <a:noFill/>
            <a:ln w="9525">
              <a:noFill/>
              <a:miter lim="800000"/>
              <a:headEnd/>
              <a:tailEnd/>
            </a:ln>
          </p:spPr>
          <p:txBody>
            <a:bodyPr lIns="0" tIns="0" rIns="0" bIns="0">
              <a:spAutoFit/>
            </a:bodyPr>
            <a:lstStyle/>
            <a:p>
              <a:pPr>
                <a:spcBef>
                  <a:spcPts val="600"/>
                </a:spcBef>
              </a:pPr>
              <a:r>
                <a:rPr lang="en-US" sz="900">
                  <a:solidFill>
                    <a:srgbClr val="002060"/>
                  </a:solidFill>
                  <a:latin typeface="Verdana" pitchFamily="34" charset="0"/>
                </a:rPr>
                <a:t>Elect one person to be the head of your family. It is the role of this person to make sure that everyone in your family participates in all the activities and discussions.</a:t>
              </a:r>
            </a:p>
          </p:txBody>
        </p:sp>
        <p:sp>
          <p:nvSpPr>
            <p:cNvPr id="13356" name="TextBox 81"/>
            <p:cNvSpPr txBox="1">
              <a:spLocks noChangeArrowheads="1"/>
            </p:cNvSpPr>
            <p:nvPr/>
          </p:nvSpPr>
          <p:spPr bwMode="auto">
            <a:xfrm>
              <a:off x="5457825" y="2311623"/>
              <a:ext cx="1671638" cy="1923604"/>
            </a:xfrm>
            <a:prstGeom prst="rect">
              <a:avLst/>
            </a:prstGeom>
            <a:noFill/>
            <a:ln w="9525">
              <a:noFill/>
              <a:miter lim="800000"/>
              <a:headEnd/>
              <a:tailEnd/>
            </a:ln>
          </p:spPr>
          <p:txBody>
            <a:bodyPr>
              <a:spAutoFit/>
            </a:bodyPr>
            <a:lstStyle/>
            <a:p>
              <a:r>
                <a:rPr lang="en-US" sz="1100" b="1" dirty="0">
                  <a:solidFill>
                    <a:srgbClr val="CC006A"/>
                  </a:solidFill>
                  <a:latin typeface="Verdana" pitchFamily="34" charset="0"/>
                </a:rPr>
                <a:t>Be aware! </a:t>
              </a:r>
            </a:p>
            <a:p>
              <a:r>
                <a:rPr lang="en-US" sz="900" dirty="0">
                  <a:latin typeface="Verdana" pitchFamily="34" charset="0"/>
                </a:rPr>
                <a:t>Your family may be affected by a number of things </a:t>
              </a:r>
              <a:r>
                <a:rPr lang="en-US" sz="900" dirty="0" smtClean="0">
                  <a:latin typeface="Verdana" pitchFamily="34" charset="0"/>
                </a:rPr>
                <a:t>beyond </a:t>
              </a:r>
              <a:r>
                <a:rPr lang="en-US" sz="900" dirty="0">
                  <a:latin typeface="Verdana" pitchFamily="34" charset="0"/>
                </a:rPr>
                <a:t>your control. If and when things happen, as a family, you must discuss your situation in light of the new circumstances. </a:t>
              </a:r>
              <a:br>
                <a:rPr lang="en-US" sz="900" dirty="0">
                  <a:latin typeface="Verdana" pitchFamily="34" charset="0"/>
                </a:rPr>
              </a:br>
              <a:r>
                <a:rPr lang="en-US" sz="900" dirty="0">
                  <a:latin typeface="Verdana" pitchFamily="34" charset="0"/>
                </a:rPr>
                <a:t>You may be forced to make some difficult choices.</a:t>
              </a:r>
            </a:p>
            <a:p>
              <a:endParaRPr lang="en-US" sz="900" dirty="0">
                <a:latin typeface="Verdana" pitchFamily="34" charset="0"/>
              </a:endParaRPr>
            </a:p>
          </p:txBody>
        </p:sp>
        <p:pic>
          <p:nvPicPr>
            <p:cNvPr id="13363" name="Picture 51" descr="P1010975 - Flip Flops"/>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457825" y="392113"/>
              <a:ext cx="1712913" cy="1568450"/>
            </a:xfrm>
            <a:prstGeom prst="rect">
              <a:avLst/>
            </a:prstGeom>
            <a:noFill/>
          </p:spPr>
        </p:pic>
      </p:grpSp>
      <p:pic>
        <p:nvPicPr>
          <p:cNvPr id="13364" name="Picture 52" descr="map_03_Philippines"/>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295900" y="6945313"/>
            <a:ext cx="1354138" cy="1304925"/>
          </a:xfrm>
          <a:prstGeom prst="rect">
            <a:avLst/>
          </a:prstGeom>
          <a:noFill/>
        </p:spPr>
      </p:pic>
      <p:sp>
        <p:nvSpPr>
          <p:cNvPr id="51" name="TextBox 75"/>
          <p:cNvSpPr txBox="1">
            <a:spLocks noChangeArrowheads="1"/>
          </p:cNvSpPr>
          <p:nvPr/>
        </p:nvSpPr>
        <p:spPr bwMode="auto">
          <a:xfrm rot="10800000">
            <a:off x="2363837" y="1999619"/>
            <a:ext cx="3733800" cy="415498"/>
          </a:xfrm>
          <a:prstGeom prst="rect">
            <a:avLst/>
          </a:prstGeom>
          <a:noFill/>
          <a:ln w="9525">
            <a:noFill/>
            <a:miter lim="800000"/>
            <a:headEnd/>
            <a:tailEnd/>
          </a:ln>
        </p:spPr>
        <p:txBody>
          <a:bodyPr lIns="0" tIns="0" rIns="0" bIns="0">
            <a:spAutoFit/>
          </a:bodyPr>
          <a:lstStyle/>
          <a:p>
            <a:pPr>
              <a:spcBef>
                <a:spcPts val="600"/>
              </a:spcBef>
            </a:pPr>
            <a:r>
              <a:rPr lang="en-US" sz="900" dirty="0" smtClean="0">
                <a:solidFill>
                  <a:srgbClr val="002060"/>
                </a:solidFill>
                <a:latin typeface="Verdana" pitchFamily="34" charset="0"/>
              </a:rPr>
              <a:t>The banker/market will pay you for your produce – be aware they may drive a hard bargain. Your </a:t>
            </a:r>
            <a:r>
              <a:rPr lang="en-US" sz="900" dirty="0">
                <a:solidFill>
                  <a:srgbClr val="002060"/>
                </a:solidFill>
                <a:latin typeface="Verdana" pitchFamily="34" charset="0"/>
              </a:rPr>
              <a:t>income will be registered and displayed on the electronic balance sheet</a:t>
            </a:r>
            <a:r>
              <a:rPr lang="en-US" sz="900" dirty="0" smtClean="0">
                <a:solidFill>
                  <a:srgbClr val="002060"/>
                </a:solidFill>
                <a:latin typeface="Verdana" pitchFamily="34" charset="0"/>
              </a:rPr>
              <a:t>.</a:t>
            </a:r>
            <a:endParaRPr lang="en-US" sz="900" dirty="0">
              <a:solidFill>
                <a:srgbClr val="002060"/>
              </a:solidFill>
              <a:latin typeface="Verdana" pitchFamily="34" charset="0"/>
            </a:endParaRPr>
          </a:p>
        </p:txBody>
      </p:sp>
      <p:pic>
        <p:nvPicPr>
          <p:cNvPr id="3" name="Picture 2"/>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71583" y="7131050"/>
            <a:ext cx="2390709" cy="1644160"/>
          </a:xfrm>
          <a:prstGeom prst="rect">
            <a:avLst/>
          </a:prstGeom>
        </p:spPr>
      </p:pic>
      <p:sp>
        <p:nvSpPr>
          <p:cNvPr id="50" name="Rectangle 49"/>
          <p:cNvSpPr/>
          <p:nvPr/>
        </p:nvSpPr>
        <p:spPr>
          <a:xfrm>
            <a:off x="360363" y="349696"/>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2" name="Picture 39"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rot="10800000">
            <a:off x="862381" y="336201"/>
            <a:ext cx="1184275" cy="411163"/>
          </a:xfrm>
          <a:prstGeom prst="rect">
            <a:avLst/>
          </a:prstGeom>
          <a:noFill/>
          <a:ln w="9525">
            <a:noFill/>
            <a:miter lim="800000"/>
            <a:headEnd/>
            <a:tailEnd/>
          </a:ln>
        </p:spPr>
      </p:pic>
      <p:sp>
        <p:nvSpPr>
          <p:cNvPr id="53" name="TextBox 40"/>
          <p:cNvSpPr txBox="1">
            <a:spLocks noChangeArrowheads="1"/>
          </p:cNvSpPr>
          <p:nvPr/>
        </p:nvSpPr>
        <p:spPr bwMode="auto">
          <a:xfrm rot="10800000">
            <a:off x="4724449" y="443208"/>
            <a:ext cx="2286000" cy="276225"/>
          </a:xfrm>
          <a:prstGeom prst="rect">
            <a:avLst/>
          </a:prstGeom>
          <a:noFill/>
          <a:ln w="9525">
            <a:noFill/>
            <a:miter lim="800000"/>
            <a:headEnd/>
            <a:tailEnd/>
          </a:ln>
        </p:spPr>
        <p:txBody>
          <a:bodyPr>
            <a:spAutoFit/>
          </a:bodyPr>
          <a:lstStyle/>
          <a:p>
            <a:r>
              <a:rPr lang="en-US" sz="1200" b="1" dirty="0">
                <a:solidFill>
                  <a:schemeClr val="bg1"/>
                </a:solidFill>
                <a:latin typeface="Verdana" pitchFamily="34" charset="0"/>
              </a:rPr>
              <a:t>cafod.org.uk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6" descr="1C1W-webWidget-1.jpg"/>
          <p:cNvPicPr>
            <a:picLocks noChangeAspect="1"/>
          </p:cNvPicPr>
          <p:nvPr/>
        </p:nvPicPr>
        <p:blipFill>
          <a:blip r:embed="rId2" cstate="screen">
            <a:extLst>
              <a:ext uri="{28A0092B-C50C-407E-A947-70E740481C1C}">
                <a14:useLocalDpi xmlns:a14="http://schemas.microsoft.com/office/drawing/2010/main"/>
              </a:ext>
            </a:extLst>
          </a:blip>
          <a:srcRect b="-1263"/>
          <a:stretch>
            <a:fillRect/>
          </a:stretch>
        </p:blipFill>
        <p:spPr bwMode="auto">
          <a:xfrm>
            <a:off x="406400" y="6335713"/>
            <a:ext cx="6748463" cy="249237"/>
          </a:xfrm>
          <a:prstGeom prst="rect">
            <a:avLst/>
          </a:prstGeom>
          <a:noFill/>
          <a:ln w="9525">
            <a:noFill/>
            <a:miter lim="800000"/>
            <a:headEnd/>
            <a:tailEnd/>
          </a:ln>
        </p:spPr>
      </p:pic>
      <p:sp>
        <p:nvSpPr>
          <p:cNvPr id="5" name="Rectangle 4"/>
          <p:cNvSpPr/>
          <p:nvPr/>
        </p:nvSpPr>
        <p:spPr>
          <a:xfrm>
            <a:off x="360363" y="993616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1509" name="Picture 5"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9928225"/>
            <a:ext cx="1184275" cy="411163"/>
          </a:xfrm>
          <a:prstGeom prst="rect">
            <a:avLst/>
          </a:prstGeom>
          <a:noFill/>
          <a:ln w="9525">
            <a:noFill/>
            <a:miter lim="800000"/>
            <a:headEnd/>
            <a:tailEnd/>
          </a:ln>
        </p:spPr>
      </p:pic>
      <p:sp>
        <p:nvSpPr>
          <p:cNvPr id="21510" name="TextBox 6"/>
          <p:cNvSpPr txBox="1">
            <a:spLocks noChangeArrowheads="1"/>
          </p:cNvSpPr>
          <p:nvPr/>
        </p:nvSpPr>
        <p:spPr bwMode="auto">
          <a:xfrm>
            <a:off x="504825" y="99758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sp>
        <p:nvSpPr>
          <p:cNvPr id="11" name="Rounded Rectangle 10"/>
          <p:cNvSpPr/>
          <p:nvPr/>
        </p:nvSpPr>
        <p:spPr>
          <a:xfrm rot="10800000" flipV="1">
            <a:off x="360363" y="5649913"/>
            <a:ext cx="6838950" cy="358775"/>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60363" y="5856288"/>
            <a:ext cx="6838950" cy="614362"/>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360363" y="6411913"/>
            <a:ext cx="46037"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7154863" y="6411913"/>
            <a:ext cx="44450"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1515" name="Picture 16" descr="dotty_world_map.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391025" y="8434388"/>
            <a:ext cx="2384425" cy="1406525"/>
          </a:xfrm>
          <a:prstGeom prst="rect">
            <a:avLst/>
          </a:prstGeom>
          <a:noFill/>
          <a:ln w="9525">
            <a:noFill/>
            <a:miter lim="800000"/>
            <a:headEnd/>
            <a:tailEnd/>
          </a:ln>
        </p:spPr>
      </p:pic>
      <p:sp>
        <p:nvSpPr>
          <p:cNvPr id="18" name="Rectangle 17"/>
          <p:cNvSpPr/>
          <p:nvPr/>
        </p:nvSpPr>
        <p:spPr>
          <a:xfrm>
            <a:off x="817563" y="6945313"/>
            <a:ext cx="2735262" cy="239553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4895850" y="9340850"/>
            <a:ext cx="71438" cy="73025"/>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20" name="TextBox 24"/>
          <p:cNvSpPr txBox="1">
            <a:spLocks noChangeArrowheads="1"/>
          </p:cNvSpPr>
          <p:nvPr/>
        </p:nvSpPr>
        <p:spPr bwMode="auto">
          <a:xfrm>
            <a:off x="406400" y="5824538"/>
            <a:ext cx="6748463" cy="461962"/>
          </a:xfrm>
          <a:prstGeom prst="rect">
            <a:avLst/>
          </a:prstGeom>
          <a:noFill/>
          <a:ln w="9525">
            <a:noFill/>
            <a:miter lim="800000"/>
            <a:headEnd/>
            <a:tailEnd/>
          </a:ln>
        </p:spPr>
        <p:txBody>
          <a:bodyPr>
            <a:spAutoFit/>
          </a:bodyPr>
          <a:lstStyle/>
          <a:p>
            <a:pPr algn="ctr"/>
            <a:r>
              <a:rPr lang="en-US" sz="2400" b="1" dirty="0">
                <a:solidFill>
                  <a:schemeClr val="bg1"/>
                </a:solidFill>
                <a:latin typeface="Verdana" pitchFamily="34" charset="0"/>
              </a:rPr>
              <a:t>Family </a:t>
            </a:r>
            <a:r>
              <a:rPr lang="en-US" sz="2400" b="1" dirty="0" smtClean="0">
                <a:solidFill>
                  <a:schemeClr val="bg1"/>
                </a:solidFill>
                <a:latin typeface="Verdana" pitchFamily="34" charset="0"/>
              </a:rPr>
              <a:t>Role Card</a:t>
            </a:r>
            <a:endParaRPr lang="en-US" sz="2400" b="1" dirty="0">
              <a:solidFill>
                <a:schemeClr val="bg1"/>
              </a:solidFill>
              <a:latin typeface="Verdana" pitchFamily="34" charset="0"/>
            </a:endParaRPr>
          </a:p>
        </p:txBody>
      </p:sp>
      <p:sp>
        <p:nvSpPr>
          <p:cNvPr id="26" name="Oval 25"/>
          <p:cNvSpPr/>
          <p:nvPr/>
        </p:nvSpPr>
        <p:spPr>
          <a:xfrm>
            <a:off x="5534025" y="7478713"/>
            <a:ext cx="79375" cy="77787"/>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22" name="TextBox 27"/>
          <p:cNvSpPr txBox="1">
            <a:spLocks noChangeArrowheads="1"/>
          </p:cNvSpPr>
          <p:nvPr/>
        </p:nvSpPr>
        <p:spPr bwMode="auto">
          <a:xfrm>
            <a:off x="5973763" y="7461250"/>
            <a:ext cx="322262" cy="93663"/>
          </a:xfrm>
          <a:prstGeom prst="rect">
            <a:avLst/>
          </a:prstGeom>
          <a:noFill/>
          <a:ln w="9525">
            <a:noFill/>
            <a:miter lim="800000"/>
            <a:headEnd/>
            <a:tailEnd/>
          </a:ln>
        </p:spPr>
        <p:txBody>
          <a:bodyPr wrap="none" lIns="0" tIns="0" rIns="0" bIns="0">
            <a:spAutoFit/>
          </a:bodyPr>
          <a:lstStyle/>
          <a:p>
            <a:r>
              <a:rPr lang="en-US" sz="600">
                <a:latin typeface="Verdana" pitchFamily="34" charset="0"/>
              </a:rPr>
              <a:t>Dodoma</a:t>
            </a:r>
          </a:p>
        </p:txBody>
      </p:sp>
      <p:sp>
        <p:nvSpPr>
          <p:cNvPr id="29" name="Pentagon 28"/>
          <p:cNvSpPr/>
          <p:nvPr/>
        </p:nvSpPr>
        <p:spPr>
          <a:xfrm flipH="1">
            <a:off x="3705225" y="6945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Pentagon 29"/>
          <p:cNvSpPr/>
          <p:nvPr/>
        </p:nvSpPr>
        <p:spPr>
          <a:xfrm>
            <a:off x="3857625" y="7707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TextBox 30"/>
          <p:cNvSpPr txBox="1"/>
          <p:nvPr/>
        </p:nvSpPr>
        <p:spPr>
          <a:xfrm>
            <a:off x="3857625" y="7272338"/>
            <a:ext cx="1143000" cy="304800"/>
          </a:xfrm>
          <a:prstGeom prst="rect">
            <a:avLst/>
          </a:prstGeom>
          <a:noFill/>
        </p:spPr>
        <p:txBody>
          <a:bodyPr lIns="0" tIns="0" rIns="0" bIns="0">
            <a:spAutoFit/>
          </a:bodyPr>
          <a:lstStyle/>
          <a:p>
            <a:r>
              <a:rPr lang="en-US" sz="1000">
                <a:latin typeface="Verdana" pitchFamily="34" charset="0"/>
              </a:rPr>
              <a:t>The Lopez Family</a:t>
            </a:r>
          </a:p>
          <a:p>
            <a:endParaRPr lang="en-US" sz="1000">
              <a:latin typeface="Verdana" pitchFamily="34" charset="0"/>
            </a:endParaRPr>
          </a:p>
        </p:txBody>
      </p:sp>
      <p:sp>
        <p:nvSpPr>
          <p:cNvPr id="32" name="TextBox 31"/>
          <p:cNvSpPr txBox="1"/>
          <p:nvPr/>
        </p:nvSpPr>
        <p:spPr>
          <a:xfrm>
            <a:off x="3851275" y="7718425"/>
            <a:ext cx="1354138" cy="261938"/>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Your location:</a:t>
            </a:r>
          </a:p>
        </p:txBody>
      </p:sp>
      <p:sp>
        <p:nvSpPr>
          <p:cNvPr id="33" name="TextBox 32"/>
          <p:cNvSpPr txBox="1"/>
          <p:nvPr/>
        </p:nvSpPr>
        <p:spPr>
          <a:xfrm>
            <a:off x="3851275" y="6954838"/>
            <a:ext cx="1354138" cy="261937"/>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 are:</a:t>
            </a:r>
          </a:p>
        </p:txBody>
      </p:sp>
      <p:sp>
        <p:nvSpPr>
          <p:cNvPr id="34" name="TextBox 33"/>
          <p:cNvSpPr txBox="1"/>
          <p:nvPr/>
        </p:nvSpPr>
        <p:spPr>
          <a:xfrm>
            <a:off x="3857625" y="8045450"/>
            <a:ext cx="1143000" cy="304800"/>
          </a:xfrm>
          <a:prstGeom prst="rect">
            <a:avLst/>
          </a:prstGeom>
          <a:noFill/>
        </p:spPr>
        <p:txBody>
          <a:bodyPr lIns="0" tIns="0" rIns="0" bIns="0">
            <a:spAutoFit/>
          </a:bodyPr>
          <a:lstStyle/>
          <a:p>
            <a:r>
              <a:rPr lang="en-US" sz="1000">
                <a:latin typeface="Verdana" pitchFamily="34" charset="0"/>
              </a:rPr>
              <a:t>A small village in Bolivia</a:t>
            </a:r>
          </a:p>
        </p:txBody>
      </p:sp>
      <p:cxnSp>
        <p:nvCxnSpPr>
          <p:cNvPr id="36" name="Straight Connector 35"/>
          <p:cNvCxnSpPr/>
          <p:nvPr/>
        </p:nvCxnSpPr>
        <p:spPr>
          <a:xfrm>
            <a:off x="0" y="5341938"/>
            <a:ext cx="7562850" cy="1587"/>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552" name="TextBox 2"/>
          <p:cNvSpPr txBox="1">
            <a:spLocks noChangeArrowheads="1"/>
          </p:cNvSpPr>
          <p:nvPr/>
        </p:nvSpPr>
        <p:spPr bwMode="auto">
          <a:xfrm>
            <a:off x="908050" y="8818563"/>
            <a:ext cx="2425700" cy="336550"/>
          </a:xfrm>
          <a:prstGeom prst="rect">
            <a:avLst/>
          </a:prstGeom>
          <a:noFill/>
          <a:ln w="9525">
            <a:noFill/>
            <a:miter lim="800000"/>
            <a:headEnd/>
            <a:tailEnd/>
          </a:ln>
        </p:spPr>
        <p:txBody>
          <a:bodyPr>
            <a:spAutoFit/>
          </a:bodyPr>
          <a:lstStyle/>
          <a:p>
            <a:r>
              <a:rPr lang="en-GB" sz="800">
                <a:latin typeface="Verdana" pitchFamily="34" charset="0"/>
              </a:rPr>
              <a:t>Photo: "Qechua Woman &amp; Child" by Thomas Quinne. Licensed under CC-BY-2.0</a:t>
            </a:r>
          </a:p>
        </p:txBody>
      </p:sp>
      <p:grpSp>
        <p:nvGrpSpPr>
          <p:cNvPr id="4" name="Group 3"/>
          <p:cNvGrpSpPr/>
          <p:nvPr/>
        </p:nvGrpSpPr>
        <p:grpSpPr>
          <a:xfrm>
            <a:off x="299567" y="324643"/>
            <a:ext cx="6899746" cy="4667250"/>
            <a:chOff x="377354" y="307181"/>
            <a:chExt cx="6899746" cy="4667250"/>
          </a:xfrm>
        </p:grpSpPr>
        <p:grpSp>
          <p:nvGrpSpPr>
            <p:cNvPr id="3" name="Group 2"/>
            <p:cNvGrpSpPr/>
            <p:nvPr/>
          </p:nvGrpSpPr>
          <p:grpSpPr>
            <a:xfrm rot="10800000">
              <a:off x="438150" y="307181"/>
              <a:ext cx="6838950" cy="411163"/>
              <a:chOff x="360363" y="4670425"/>
              <a:chExt cx="6838950" cy="411163"/>
            </a:xfrm>
          </p:grpSpPr>
          <p:sp>
            <p:nvSpPr>
              <p:cNvPr id="39" name="Rectangle 38"/>
              <p:cNvSpPr/>
              <p:nvPr/>
            </p:nvSpPr>
            <p:spPr>
              <a:xfrm>
                <a:off x="360363" y="4679950"/>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1531" name="Picture 39"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4670425"/>
                <a:ext cx="1184275" cy="411163"/>
              </a:xfrm>
              <a:prstGeom prst="rect">
                <a:avLst/>
              </a:prstGeom>
              <a:noFill/>
              <a:ln w="9525">
                <a:noFill/>
                <a:miter lim="800000"/>
                <a:headEnd/>
                <a:tailEnd/>
              </a:ln>
            </p:spPr>
          </p:pic>
          <p:sp>
            <p:nvSpPr>
              <p:cNvPr id="21532" name="TextBox 40"/>
              <p:cNvSpPr txBox="1">
                <a:spLocks noChangeArrowheads="1"/>
              </p:cNvSpPr>
              <p:nvPr/>
            </p:nvSpPr>
            <p:spPr bwMode="auto">
              <a:xfrm>
                <a:off x="504825" y="4718050"/>
                <a:ext cx="2286000" cy="276225"/>
              </a:xfrm>
              <a:prstGeom prst="rect">
                <a:avLst/>
              </a:prstGeom>
              <a:noFill/>
              <a:ln w="9525">
                <a:noFill/>
                <a:miter lim="800000"/>
                <a:headEnd/>
                <a:tailEnd/>
              </a:ln>
            </p:spPr>
            <p:txBody>
              <a:bodyPr>
                <a:spAutoFit/>
              </a:bodyPr>
              <a:lstStyle/>
              <a:p>
                <a:r>
                  <a:rPr lang="en-US" sz="1200" b="1" dirty="0">
                    <a:solidFill>
                      <a:schemeClr val="bg1"/>
                    </a:solidFill>
                    <a:latin typeface="Verdana" pitchFamily="34" charset="0"/>
                  </a:rPr>
                  <a:t>cafod.org.uk</a:t>
                </a:r>
              </a:p>
            </p:txBody>
          </p:sp>
        </p:grpSp>
        <p:grpSp>
          <p:nvGrpSpPr>
            <p:cNvPr id="2" name="Group 1"/>
            <p:cNvGrpSpPr/>
            <p:nvPr/>
          </p:nvGrpSpPr>
          <p:grpSpPr>
            <a:xfrm rot="10800000">
              <a:off x="377354" y="994568"/>
              <a:ext cx="6831013" cy="3979863"/>
              <a:chOff x="396875" y="374650"/>
              <a:chExt cx="6831013" cy="3979863"/>
            </a:xfrm>
          </p:grpSpPr>
          <p:sp>
            <p:nvSpPr>
              <p:cNvPr id="80" name="Rounded Rectangle 79"/>
              <p:cNvSpPr/>
              <p:nvPr/>
            </p:nvSpPr>
            <p:spPr>
              <a:xfrm>
                <a:off x="5400675" y="2297113"/>
                <a:ext cx="1798638" cy="20574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1533" name="Group 80"/>
              <p:cNvGrpSpPr>
                <a:grpSpLocks/>
              </p:cNvGrpSpPr>
              <p:nvPr/>
            </p:nvGrpSpPr>
            <p:grpSpPr bwMode="auto">
              <a:xfrm>
                <a:off x="5381625" y="392113"/>
                <a:ext cx="1846263" cy="1616075"/>
                <a:chOff x="5400221" y="315119"/>
                <a:chExt cx="1799778" cy="1576907"/>
              </a:xfrm>
            </p:grpSpPr>
            <p:sp>
              <p:nvSpPr>
                <p:cNvPr id="59" name="Rectangle 58"/>
                <p:cNvSpPr/>
                <p:nvPr/>
              </p:nvSpPr>
              <p:spPr>
                <a:xfrm>
                  <a:off x="5400221" y="315119"/>
                  <a:ext cx="1799778" cy="157690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1535" name="Picture 59" descr="land1.jpg"/>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495857" y="422763"/>
                  <a:ext cx="1596347" cy="1186325"/>
                </a:xfrm>
                <a:prstGeom prst="rect">
                  <a:avLst/>
                </a:prstGeom>
                <a:noFill/>
                <a:ln w="9525">
                  <a:noFill/>
                  <a:miter lim="800000"/>
                  <a:headEnd/>
                  <a:tailEnd/>
                </a:ln>
              </p:spPr>
            </p:pic>
          </p:grpSp>
          <p:sp>
            <p:nvSpPr>
              <p:cNvPr id="62" name="Rounded Rectangle 61"/>
              <p:cNvSpPr/>
              <p:nvPr/>
            </p:nvSpPr>
            <p:spPr>
              <a:xfrm>
                <a:off x="396875" y="374650"/>
                <a:ext cx="4808538" cy="309563"/>
              </a:xfrm>
              <a:prstGeom prst="roundRect">
                <a:avLst>
                  <a:gd name="adj" fmla="val 22066"/>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37" name="TextBox 63"/>
              <p:cNvSpPr txBox="1">
                <a:spLocks noChangeArrowheads="1"/>
              </p:cNvSpPr>
              <p:nvPr/>
            </p:nvSpPr>
            <p:spPr bwMode="auto">
              <a:xfrm>
                <a:off x="504825" y="433388"/>
                <a:ext cx="1012825" cy="168275"/>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work:</a:t>
                </a:r>
              </a:p>
            </p:txBody>
          </p:sp>
          <p:sp>
            <p:nvSpPr>
              <p:cNvPr id="21538" name="TextBox 64"/>
              <p:cNvSpPr txBox="1">
                <a:spLocks noChangeArrowheads="1"/>
              </p:cNvSpPr>
              <p:nvPr/>
            </p:nvSpPr>
            <p:spPr bwMode="auto">
              <a:xfrm>
                <a:off x="1419225" y="450850"/>
                <a:ext cx="3733800" cy="138113"/>
              </a:xfrm>
              <a:prstGeom prst="rect">
                <a:avLst/>
              </a:prstGeom>
              <a:noFill/>
              <a:ln w="9525">
                <a:noFill/>
                <a:miter lim="800000"/>
                <a:headEnd/>
                <a:tailEnd/>
              </a:ln>
            </p:spPr>
            <p:txBody>
              <a:bodyPr lIns="0" tIns="0" rIns="0" bIns="0">
                <a:spAutoFit/>
              </a:bodyPr>
              <a:lstStyle/>
              <a:p>
                <a:r>
                  <a:rPr lang="en-US" sz="900" dirty="0" smtClean="0">
                    <a:latin typeface="Verdana" pitchFamily="34" charset="0"/>
                  </a:rPr>
                  <a:t>Rearing alpacas and producing wool.</a:t>
                </a:r>
                <a:endParaRPr lang="en-US" sz="900" b="1" dirty="0">
                  <a:solidFill>
                    <a:srgbClr val="CC006A"/>
                  </a:solidFill>
                  <a:latin typeface="Verdana" pitchFamily="34" charset="0"/>
                </a:endParaRPr>
              </a:p>
            </p:txBody>
          </p:sp>
          <p:sp>
            <p:nvSpPr>
              <p:cNvPr id="66" name="Rounded Rectangle 65"/>
              <p:cNvSpPr/>
              <p:nvPr/>
            </p:nvSpPr>
            <p:spPr>
              <a:xfrm>
                <a:off x="396875" y="773113"/>
                <a:ext cx="4810125" cy="585787"/>
              </a:xfrm>
              <a:prstGeom prst="roundRect">
                <a:avLst>
                  <a:gd name="adj" fmla="val 15701"/>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40" name="TextBox 66"/>
              <p:cNvSpPr txBox="1">
                <a:spLocks noChangeArrowheads="1"/>
              </p:cNvSpPr>
              <p:nvPr/>
            </p:nvSpPr>
            <p:spPr bwMode="auto">
              <a:xfrm>
                <a:off x="504825" y="847725"/>
                <a:ext cx="1012825" cy="169863"/>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task:</a:t>
                </a:r>
              </a:p>
            </p:txBody>
          </p:sp>
          <p:sp>
            <p:nvSpPr>
              <p:cNvPr id="21541" name="TextBox 67"/>
              <p:cNvSpPr txBox="1">
                <a:spLocks noChangeArrowheads="1"/>
              </p:cNvSpPr>
              <p:nvPr/>
            </p:nvSpPr>
            <p:spPr bwMode="auto">
              <a:xfrm>
                <a:off x="1419225" y="847725"/>
                <a:ext cx="3733800" cy="415498"/>
              </a:xfrm>
              <a:prstGeom prst="rect">
                <a:avLst/>
              </a:prstGeom>
              <a:noFill/>
              <a:ln w="9525">
                <a:noFill/>
                <a:miter lim="800000"/>
                <a:headEnd/>
                <a:tailEnd/>
              </a:ln>
            </p:spPr>
            <p:txBody>
              <a:bodyPr lIns="0" tIns="0" rIns="0" bIns="0">
                <a:spAutoFit/>
              </a:bodyPr>
              <a:lstStyle/>
              <a:p>
                <a:r>
                  <a:rPr lang="en-GB" sz="900" dirty="0">
                    <a:latin typeface="Verdana" pitchFamily="34" charset="0"/>
                  </a:rPr>
                  <a:t>To</a:t>
                </a:r>
                <a:r>
                  <a:rPr lang="en-US" sz="900" dirty="0">
                    <a:latin typeface="Verdana" pitchFamily="34" charset="0"/>
                  </a:rPr>
                  <a:t> produce sacks of wool and take your produce to market. You do this by </a:t>
                </a:r>
                <a:r>
                  <a:rPr lang="en-US" sz="900" dirty="0" smtClean="0">
                    <a:latin typeface="Verdana" pitchFamily="34" charset="0"/>
                  </a:rPr>
                  <a:t>drawing and cutting </a:t>
                </a:r>
                <a:r>
                  <a:rPr lang="en-US" sz="900" dirty="0">
                    <a:latin typeface="Verdana" pitchFamily="34" charset="0"/>
                  </a:rPr>
                  <a:t>out the shape of the </a:t>
                </a:r>
                <a:r>
                  <a:rPr lang="en-US" sz="900" dirty="0" smtClean="0">
                    <a:latin typeface="Verdana" pitchFamily="34" charset="0"/>
                  </a:rPr>
                  <a:t>woolen fleeces </a:t>
                </a:r>
                <a:r>
                  <a:rPr lang="en-US" sz="900" dirty="0">
                    <a:latin typeface="Verdana" pitchFamily="34" charset="0"/>
                  </a:rPr>
                  <a:t>using the template provided.</a:t>
                </a:r>
                <a:endParaRPr lang="en-US" sz="900" b="1" dirty="0">
                  <a:solidFill>
                    <a:srgbClr val="CC006A"/>
                  </a:solidFill>
                  <a:latin typeface="Verdana" pitchFamily="34" charset="0"/>
                </a:endParaRPr>
              </a:p>
            </p:txBody>
          </p:sp>
          <p:sp>
            <p:nvSpPr>
              <p:cNvPr id="69" name="Rounded Rectangle 68"/>
              <p:cNvSpPr/>
              <p:nvPr/>
            </p:nvSpPr>
            <p:spPr>
              <a:xfrm>
                <a:off x="396875" y="1458913"/>
                <a:ext cx="4808538" cy="12842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43" name="TextBox 69"/>
              <p:cNvSpPr txBox="1">
                <a:spLocks noChangeArrowheads="1"/>
              </p:cNvSpPr>
              <p:nvPr/>
            </p:nvSpPr>
            <p:spPr bwMode="auto">
              <a:xfrm>
                <a:off x="504825" y="15335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Your goal:</a:t>
                </a:r>
              </a:p>
            </p:txBody>
          </p:sp>
          <p:sp>
            <p:nvSpPr>
              <p:cNvPr id="21544" name="TextBox 70"/>
              <p:cNvSpPr txBox="1">
                <a:spLocks noChangeArrowheads="1"/>
              </p:cNvSpPr>
              <p:nvPr/>
            </p:nvSpPr>
            <p:spPr bwMode="auto">
              <a:xfrm>
                <a:off x="1419225" y="1533525"/>
                <a:ext cx="3733800" cy="1123950"/>
              </a:xfrm>
              <a:prstGeom prst="rect">
                <a:avLst/>
              </a:prstGeom>
              <a:noFill/>
              <a:ln w="9525">
                <a:noFill/>
                <a:miter lim="800000"/>
                <a:headEnd/>
                <a:tailEnd/>
              </a:ln>
            </p:spPr>
            <p:txBody>
              <a:bodyPr lIns="0" tIns="0" rIns="0" bIns="0">
                <a:spAutoFit/>
              </a:bodyPr>
              <a:lstStyle/>
              <a:p>
                <a:pPr>
                  <a:spcBef>
                    <a:spcPts val="600"/>
                  </a:spcBef>
                </a:pPr>
                <a:r>
                  <a:rPr lang="en-US" sz="900" dirty="0">
                    <a:solidFill>
                      <a:srgbClr val="002060"/>
                    </a:solidFill>
                    <a:latin typeface="Verdana" pitchFamily="34" charset="0"/>
                  </a:rPr>
                  <a:t>To provide a dignified life for your whole family. At the very minimum you want to stay above the poverty line. </a:t>
                </a:r>
              </a:p>
              <a:p>
                <a:pPr>
                  <a:spcBef>
                    <a:spcPts val="600"/>
                  </a:spcBef>
                </a:pPr>
                <a:r>
                  <a:rPr lang="en-US" sz="900" dirty="0">
                    <a:solidFill>
                      <a:srgbClr val="002060"/>
                    </a:solidFill>
                    <a:latin typeface="Verdana" pitchFamily="34" charset="0"/>
                  </a:rPr>
                  <a:t>If you fall below the poverty line you may experience increasing hardships like illness, inability to pay for medication and school fees.</a:t>
                </a:r>
              </a:p>
              <a:p>
                <a:pPr>
                  <a:spcBef>
                    <a:spcPts val="600"/>
                  </a:spcBef>
                </a:pPr>
                <a:r>
                  <a:rPr lang="en-US" sz="900" dirty="0">
                    <a:solidFill>
                      <a:srgbClr val="002060"/>
                    </a:solidFill>
                    <a:latin typeface="Verdana" pitchFamily="34" charset="0"/>
                  </a:rPr>
                  <a:t>The poverty line for your country can be seen on the </a:t>
                </a:r>
                <a:r>
                  <a:rPr lang="en-US" sz="900" dirty="0" smtClean="0">
                    <a:solidFill>
                      <a:srgbClr val="002060"/>
                    </a:solidFill>
                    <a:latin typeface="Verdana" pitchFamily="34" charset="0"/>
                  </a:rPr>
                  <a:t>balance sheet, which </a:t>
                </a:r>
                <a:r>
                  <a:rPr lang="en-US" sz="900" dirty="0">
                    <a:solidFill>
                      <a:srgbClr val="002060"/>
                    </a:solidFill>
                    <a:latin typeface="Verdana" pitchFamily="34" charset="0"/>
                  </a:rPr>
                  <a:t>will be visible to all.</a:t>
                </a:r>
              </a:p>
            </p:txBody>
          </p:sp>
          <p:sp>
            <p:nvSpPr>
              <p:cNvPr id="74" name="Rounded Rectangle 73"/>
              <p:cNvSpPr/>
              <p:nvPr/>
            </p:nvSpPr>
            <p:spPr>
              <a:xfrm>
                <a:off x="396875" y="2830513"/>
                <a:ext cx="4808538" cy="8524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46" name="TextBox 74"/>
              <p:cNvSpPr txBox="1">
                <a:spLocks noChangeArrowheads="1"/>
              </p:cNvSpPr>
              <p:nvPr/>
            </p:nvSpPr>
            <p:spPr bwMode="auto">
              <a:xfrm>
                <a:off x="504825" y="29051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Exchange:</a:t>
                </a:r>
              </a:p>
            </p:txBody>
          </p:sp>
          <p:sp>
            <p:nvSpPr>
              <p:cNvPr id="77" name="Rounded Rectangle 76"/>
              <p:cNvSpPr/>
              <p:nvPr/>
            </p:nvSpPr>
            <p:spPr>
              <a:xfrm>
                <a:off x="396875" y="3776663"/>
                <a:ext cx="4808538" cy="577850"/>
              </a:xfrm>
              <a:prstGeom prst="roundRect">
                <a:avLst>
                  <a:gd name="adj" fmla="val 12360"/>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49" name="TextBox 77"/>
              <p:cNvSpPr txBox="1">
                <a:spLocks noChangeArrowheads="1"/>
              </p:cNvSpPr>
              <p:nvPr/>
            </p:nvSpPr>
            <p:spPr bwMode="auto">
              <a:xfrm>
                <a:off x="504825" y="3852863"/>
                <a:ext cx="1012825" cy="169862"/>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Elect:</a:t>
                </a:r>
              </a:p>
            </p:txBody>
          </p:sp>
          <p:sp>
            <p:nvSpPr>
              <p:cNvPr id="21550" name="TextBox 78"/>
              <p:cNvSpPr txBox="1">
                <a:spLocks noChangeArrowheads="1"/>
              </p:cNvSpPr>
              <p:nvPr/>
            </p:nvSpPr>
            <p:spPr bwMode="auto">
              <a:xfrm>
                <a:off x="1419225" y="3852863"/>
                <a:ext cx="3733800" cy="415925"/>
              </a:xfrm>
              <a:prstGeom prst="rect">
                <a:avLst/>
              </a:prstGeom>
              <a:noFill/>
              <a:ln w="9525">
                <a:noFill/>
                <a:miter lim="800000"/>
                <a:headEnd/>
                <a:tailEnd/>
              </a:ln>
            </p:spPr>
            <p:txBody>
              <a:bodyPr lIns="0" tIns="0" rIns="0" bIns="0">
                <a:spAutoFit/>
              </a:bodyPr>
              <a:lstStyle/>
              <a:p>
                <a:pPr>
                  <a:spcBef>
                    <a:spcPts val="600"/>
                  </a:spcBef>
                </a:pPr>
                <a:r>
                  <a:rPr lang="en-US" sz="900">
                    <a:solidFill>
                      <a:srgbClr val="002060"/>
                    </a:solidFill>
                    <a:latin typeface="Verdana" pitchFamily="34" charset="0"/>
                  </a:rPr>
                  <a:t>Elect one person to be the head of your family. It is the role of this person to make sure that everyone in your family participates in all the activities and discussions.</a:t>
                </a:r>
              </a:p>
            </p:txBody>
          </p:sp>
          <p:sp>
            <p:nvSpPr>
              <p:cNvPr id="21551" name="TextBox 81"/>
              <p:cNvSpPr txBox="1">
                <a:spLocks noChangeArrowheads="1"/>
              </p:cNvSpPr>
              <p:nvPr/>
            </p:nvSpPr>
            <p:spPr bwMode="auto">
              <a:xfrm>
                <a:off x="5457825" y="2311623"/>
                <a:ext cx="1671638" cy="1923604"/>
              </a:xfrm>
              <a:prstGeom prst="rect">
                <a:avLst/>
              </a:prstGeom>
              <a:noFill/>
              <a:ln w="9525">
                <a:noFill/>
                <a:miter lim="800000"/>
                <a:headEnd/>
                <a:tailEnd/>
              </a:ln>
            </p:spPr>
            <p:txBody>
              <a:bodyPr>
                <a:spAutoFit/>
              </a:bodyPr>
              <a:lstStyle/>
              <a:p>
                <a:r>
                  <a:rPr lang="en-US" sz="1100" b="1" dirty="0">
                    <a:solidFill>
                      <a:srgbClr val="CC006A"/>
                    </a:solidFill>
                    <a:latin typeface="Verdana" pitchFamily="34" charset="0"/>
                  </a:rPr>
                  <a:t>Be aware! </a:t>
                </a:r>
              </a:p>
              <a:p>
                <a:r>
                  <a:rPr lang="en-US" sz="900" dirty="0">
                    <a:latin typeface="Verdana" pitchFamily="34" charset="0"/>
                  </a:rPr>
                  <a:t>Your family may be affected by a number of things </a:t>
                </a:r>
                <a:r>
                  <a:rPr lang="en-US" sz="900" dirty="0" smtClean="0">
                    <a:latin typeface="Verdana" pitchFamily="34" charset="0"/>
                  </a:rPr>
                  <a:t>beyond </a:t>
                </a:r>
                <a:r>
                  <a:rPr lang="en-US" sz="900" dirty="0">
                    <a:latin typeface="Verdana" pitchFamily="34" charset="0"/>
                  </a:rPr>
                  <a:t>your control. If and when things happen, as a family, you must discuss your situation in light of the new circumstances. </a:t>
                </a:r>
                <a:br>
                  <a:rPr lang="en-US" sz="900" dirty="0">
                    <a:latin typeface="Verdana" pitchFamily="34" charset="0"/>
                  </a:rPr>
                </a:br>
                <a:r>
                  <a:rPr lang="en-US" sz="900" dirty="0">
                    <a:latin typeface="Verdana" pitchFamily="34" charset="0"/>
                  </a:rPr>
                  <a:t>You may be forced to make some difficult choices.</a:t>
                </a:r>
              </a:p>
              <a:p>
                <a:endParaRPr lang="en-US" sz="900" dirty="0">
                  <a:latin typeface="Verdana" pitchFamily="34" charset="0"/>
                </a:endParaRPr>
              </a:p>
            </p:txBody>
          </p:sp>
          <p:pic>
            <p:nvPicPr>
              <p:cNvPr id="21554" name="Picture 50" descr="P1010973 - Fleece"/>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480050" y="411163"/>
                <a:ext cx="1712913" cy="1476375"/>
              </a:xfrm>
              <a:prstGeom prst="rect">
                <a:avLst/>
              </a:prstGeom>
              <a:noFill/>
            </p:spPr>
          </p:pic>
        </p:grpSp>
      </p:grpSp>
      <p:pic>
        <p:nvPicPr>
          <p:cNvPr id="21555" name="Picture 51" descr="map_10_Bolivia"/>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272088" y="6945313"/>
            <a:ext cx="1401762" cy="1350962"/>
          </a:xfrm>
          <a:prstGeom prst="rect">
            <a:avLst/>
          </a:prstGeom>
          <a:noFill/>
        </p:spPr>
      </p:pic>
      <p:pic>
        <p:nvPicPr>
          <p:cNvPr id="21556" name="Picture 1" descr="Quechuawomanandchild credit Thomas Quine.jpg"/>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963613" y="7200900"/>
            <a:ext cx="2370137" cy="1612900"/>
          </a:xfrm>
          <a:prstGeom prst="rect">
            <a:avLst/>
          </a:prstGeom>
          <a:noFill/>
          <a:ln w="9525">
            <a:noFill/>
            <a:miter lim="800000"/>
            <a:headEnd/>
            <a:tailEnd/>
          </a:ln>
        </p:spPr>
      </p:pic>
      <p:sp>
        <p:nvSpPr>
          <p:cNvPr id="51" name="TextBox 75"/>
          <p:cNvSpPr txBox="1">
            <a:spLocks noChangeArrowheads="1"/>
          </p:cNvSpPr>
          <p:nvPr/>
        </p:nvSpPr>
        <p:spPr bwMode="auto">
          <a:xfrm rot="10800000">
            <a:off x="2376018" y="1996494"/>
            <a:ext cx="3733800" cy="415498"/>
          </a:xfrm>
          <a:prstGeom prst="rect">
            <a:avLst/>
          </a:prstGeom>
          <a:noFill/>
          <a:ln w="9525">
            <a:noFill/>
            <a:miter lim="800000"/>
            <a:headEnd/>
            <a:tailEnd/>
          </a:ln>
        </p:spPr>
        <p:txBody>
          <a:bodyPr lIns="0" tIns="0" rIns="0" bIns="0">
            <a:spAutoFit/>
          </a:bodyPr>
          <a:lstStyle/>
          <a:p>
            <a:pPr>
              <a:spcBef>
                <a:spcPts val="600"/>
              </a:spcBef>
            </a:pPr>
            <a:r>
              <a:rPr lang="en-US" sz="900" dirty="0" smtClean="0">
                <a:solidFill>
                  <a:srgbClr val="002060"/>
                </a:solidFill>
                <a:latin typeface="Verdana" pitchFamily="34" charset="0"/>
              </a:rPr>
              <a:t>The banker/market will pay you for your produce – be aware they may drive a hard bargain. Your </a:t>
            </a:r>
            <a:r>
              <a:rPr lang="en-US" sz="900" dirty="0">
                <a:solidFill>
                  <a:srgbClr val="002060"/>
                </a:solidFill>
                <a:latin typeface="Verdana" pitchFamily="34" charset="0"/>
              </a:rPr>
              <a:t>income will be registered and displayed on the electronic balance sheet</a:t>
            </a:r>
            <a:r>
              <a:rPr lang="en-US" sz="900" dirty="0" smtClean="0">
                <a:solidFill>
                  <a:srgbClr val="002060"/>
                </a:solidFill>
                <a:latin typeface="Verdana" pitchFamily="34" charset="0"/>
              </a:rPr>
              <a:t>.</a:t>
            </a:r>
            <a:endParaRPr lang="en-US" sz="900" dirty="0">
              <a:solidFill>
                <a:srgbClr val="002060"/>
              </a:solidFill>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6" descr="1C1W-webWidget-1.jpg"/>
          <p:cNvPicPr>
            <a:picLocks noChangeAspect="1"/>
          </p:cNvPicPr>
          <p:nvPr/>
        </p:nvPicPr>
        <p:blipFill>
          <a:blip r:embed="rId2" cstate="screen">
            <a:extLst>
              <a:ext uri="{28A0092B-C50C-407E-A947-70E740481C1C}">
                <a14:useLocalDpi xmlns:a14="http://schemas.microsoft.com/office/drawing/2010/main"/>
              </a:ext>
            </a:extLst>
          </a:blip>
          <a:srcRect b="-1263"/>
          <a:stretch>
            <a:fillRect/>
          </a:stretch>
        </p:blipFill>
        <p:spPr bwMode="auto">
          <a:xfrm>
            <a:off x="406400" y="6335713"/>
            <a:ext cx="6748463" cy="249237"/>
          </a:xfrm>
          <a:prstGeom prst="rect">
            <a:avLst/>
          </a:prstGeom>
          <a:noFill/>
          <a:ln w="9525">
            <a:noFill/>
            <a:miter lim="800000"/>
            <a:headEnd/>
            <a:tailEnd/>
          </a:ln>
        </p:spPr>
      </p:pic>
      <p:sp>
        <p:nvSpPr>
          <p:cNvPr id="5" name="Rectangle 4"/>
          <p:cNvSpPr/>
          <p:nvPr/>
        </p:nvSpPr>
        <p:spPr>
          <a:xfrm>
            <a:off x="360363" y="9936163"/>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2533" name="Picture 5"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9928225"/>
            <a:ext cx="1184275" cy="411163"/>
          </a:xfrm>
          <a:prstGeom prst="rect">
            <a:avLst/>
          </a:prstGeom>
          <a:noFill/>
          <a:ln w="9525">
            <a:noFill/>
            <a:miter lim="800000"/>
            <a:headEnd/>
            <a:tailEnd/>
          </a:ln>
        </p:spPr>
      </p:pic>
      <p:sp>
        <p:nvSpPr>
          <p:cNvPr id="22534" name="TextBox 6"/>
          <p:cNvSpPr txBox="1">
            <a:spLocks noChangeArrowheads="1"/>
          </p:cNvSpPr>
          <p:nvPr/>
        </p:nvSpPr>
        <p:spPr bwMode="auto">
          <a:xfrm>
            <a:off x="504825" y="99758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sp>
        <p:nvSpPr>
          <p:cNvPr id="11" name="Rounded Rectangle 10"/>
          <p:cNvSpPr/>
          <p:nvPr/>
        </p:nvSpPr>
        <p:spPr>
          <a:xfrm rot="10800000" flipV="1">
            <a:off x="360363" y="5649913"/>
            <a:ext cx="6838950" cy="358775"/>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60363" y="5856288"/>
            <a:ext cx="6838950" cy="614362"/>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360363" y="6411913"/>
            <a:ext cx="46037"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7154863" y="6411913"/>
            <a:ext cx="44450" cy="3563937"/>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2539" name="Picture 16" descr="dotty_world_map.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391025" y="8434388"/>
            <a:ext cx="2384425" cy="1406525"/>
          </a:xfrm>
          <a:prstGeom prst="rect">
            <a:avLst/>
          </a:prstGeom>
          <a:noFill/>
          <a:ln w="9525">
            <a:noFill/>
            <a:miter lim="800000"/>
            <a:headEnd/>
            <a:tailEnd/>
          </a:ln>
        </p:spPr>
      </p:pic>
      <p:sp>
        <p:nvSpPr>
          <p:cNvPr id="18" name="Rectangle 17"/>
          <p:cNvSpPr/>
          <p:nvPr/>
        </p:nvSpPr>
        <p:spPr>
          <a:xfrm>
            <a:off x="817563" y="6945313"/>
            <a:ext cx="2735262" cy="239553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4789488" y="9231313"/>
            <a:ext cx="71437" cy="73025"/>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44" name="TextBox 24"/>
          <p:cNvSpPr txBox="1">
            <a:spLocks noChangeArrowheads="1"/>
          </p:cNvSpPr>
          <p:nvPr/>
        </p:nvSpPr>
        <p:spPr bwMode="auto">
          <a:xfrm>
            <a:off x="406400" y="5824538"/>
            <a:ext cx="6748463" cy="461962"/>
          </a:xfrm>
          <a:prstGeom prst="rect">
            <a:avLst/>
          </a:prstGeom>
          <a:noFill/>
          <a:ln w="9525">
            <a:noFill/>
            <a:miter lim="800000"/>
            <a:headEnd/>
            <a:tailEnd/>
          </a:ln>
        </p:spPr>
        <p:txBody>
          <a:bodyPr>
            <a:spAutoFit/>
          </a:bodyPr>
          <a:lstStyle/>
          <a:p>
            <a:pPr algn="ctr"/>
            <a:r>
              <a:rPr lang="en-US" sz="2400" b="1" dirty="0">
                <a:solidFill>
                  <a:schemeClr val="bg1"/>
                </a:solidFill>
                <a:latin typeface="Verdana" pitchFamily="34" charset="0"/>
              </a:rPr>
              <a:t>Family </a:t>
            </a:r>
            <a:r>
              <a:rPr lang="en-US" sz="2400" b="1" dirty="0" smtClean="0">
                <a:solidFill>
                  <a:schemeClr val="bg1"/>
                </a:solidFill>
                <a:latin typeface="Verdana" pitchFamily="34" charset="0"/>
              </a:rPr>
              <a:t>Role Card</a:t>
            </a:r>
            <a:endParaRPr lang="en-US" sz="2400" b="1" dirty="0">
              <a:solidFill>
                <a:schemeClr val="bg1"/>
              </a:solidFill>
              <a:latin typeface="Verdana" pitchFamily="34" charset="0"/>
            </a:endParaRPr>
          </a:p>
        </p:txBody>
      </p:sp>
      <p:sp>
        <p:nvSpPr>
          <p:cNvPr id="26" name="Oval 25"/>
          <p:cNvSpPr/>
          <p:nvPr/>
        </p:nvSpPr>
        <p:spPr>
          <a:xfrm>
            <a:off x="5534025" y="7478713"/>
            <a:ext cx="79375" cy="77787"/>
          </a:xfrm>
          <a:prstGeom prst="ellipse">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46" name="TextBox 27"/>
          <p:cNvSpPr txBox="1">
            <a:spLocks noChangeArrowheads="1"/>
          </p:cNvSpPr>
          <p:nvPr/>
        </p:nvSpPr>
        <p:spPr bwMode="auto">
          <a:xfrm>
            <a:off x="5973763" y="7461250"/>
            <a:ext cx="322262" cy="93663"/>
          </a:xfrm>
          <a:prstGeom prst="rect">
            <a:avLst/>
          </a:prstGeom>
          <a:noFill/>
          <a:ln w="9525">
            <a:noFill/>
            <a:miter lim="800000"/>
            <a:headEnd/>
            <a:tailEnd/>
          </a:ln>
        </p:spPr>
        <p:txBody>
          <a:bodyPr wrap="none" lIns="0" tIns="0" rIns="0" bIns="0">
            <a:spAutoFit/>
          </a:bodyPr>
          <a:lstStyle/>
          <a:p>
            <a:r>
              <a:rPr lang="en-US" sz="600">
                <a:latin typeface="Verdana" pitchFamily="34" charset="0"/>
              </a:rPr>
              <a:t>Dodoma</a:t>
            </a:r>
          </a:p>
        </p:txBody>
      </p:sp>
      <p:sp>
        <p:nvSpPr>
          <p:cNvPr id="29" name="Pentagon 28"/>
          <p:cNvSpPr/>
          <p:nvPr/>
        </p:nvSpPr>
        <p:spPr>
          <a:xfrm flipH="1">
            <a:off x="3705225" y="6945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Pentagon 29"/>
          <p:cNvSpPr/>
          <p:nvPr/>
        </p:nvSpPr>
        <p:spPr>
          <a:xfrm>
            <a:off x="3857625" y="7707313"/>
            <a:ext cx="1295400" cy="304800"/>
          </a:xfrm>
          <a:prstGeom prst="homePlate">
            <a:avLst/>
          </a:prstGeom>
          <a:solidFill>
            <a:srgbClr val="1672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TextBox 30"/>
          <p:cNvSpPr txBox="1"/>
          <p:nvPr/>
        </p:nvSpPr>
        <p:spPr>
          <a:xfrm>
            <a:off x="3857625" y="7272338"/>
            <a:ext cx="1143000" cy="457200"/>
          </a:xfrm>
          <a:prstGeom prst="rect">
            <a:avLst/>
          </a:prstGeom>
          <a:noFill/>
        </p:spPr>
        <p:txBody>
          <a:bodyPr lIns="0" tIns="0" rIns="0" bIns="0">
            <a:spAutoFit/>
          </a:bodyPr>
          <a:lstStyle/>
          <a:p>
            <a:r>
              <a:rPr lang="en-US" sz="1000">
                <a:latin typeface="Verdana" pitchFamily="34" charset="0"/>
              </a:rPr>
              <a:t>The Mendez Family</a:t>
            </a:r>
          </a:p>
          <a:p>
            <a:endParaRPr lang="en-US" sz="1000">
              <a:latin typeface="Verdana" pitchFamily="34" charset="0"/>
            </a:endParaRPr>
          </a:p>
        </p:txBody>
      </p:sp>
      <p:sp>
        <p:nvSpPr>
          <p:cNvPr id="32" name="TextBox 31"/>
          <p:cNvSpPr txBox="1"/>
          <p:nvPr/>
        </p:nvSpPr>
        <p:spPr>
          <a:xfrm>
            <a:off x="3851275" y="7718425"/>
            <a:ext cx="1354138" cy="261938"/>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Your location:</a:t>
            </a:r>
          </a:p>
        </p:txBody>
      </p:sp>
      <p:sp>
        <p:nvSpPr>
          <p:cNvPr id="33" name="TextBox 32"/>
          <p:cNvSpPr txBox="1"/>
          <p:nvPr/>
        </p:nvSpPr>
        <p:spPr>
          <a:xfrm>
            <a:off x="3851275" y="6954838"/>
            <a:ext cx="1354138" cy="261937"/>
          </a:xfrm>
          <a:prstGeom prst="rect">
            <a:avLst/>
          </a:prstGeom>
          <a:noFill/>
        </p:spPr>
        <p:txBody>
          <a:bodyPr>
            <a:spAutoFit/>
          </a:bodyPr>
          <a:lstStyle/>
          <a:p>
            <a:pPr fontAlgn="auto">
              <a:spcBef>
                <a:spcPts val="0"/>
              </a:spcBef>
              <a:spcAft>
                <a:spcPts val="0"/>
              </a:spcAft>
              <a:defRPr/>
            </a:pPr>
            <a:r>
              <a:rPr lang="en-US" sz="1050" b="1" dirty="0">
                <a:solidFill>
                  <a:srgbClr val="FFFFFF"/>
                </a:solidFill>
                <a:latin typeface="+mn-lt"/>
                <a:cs typeface="+mn-cs"/>
              </a:rPr>
              <a:t>You are:</a:t>
            </a:r>
          </a:p>
        </p:txBody>
      </p:sp>
      <p:sp>
        <p:nvSpPr>
          <p:cNvPr id="34" name="TextBox 33"/>
          <p:cNvSpPr txBox="1"/>
          <p:nvPr/>
        </p:nvSpPr>
        <p:spPr>
          <a:xfrm>
            <a:off x="3851275" y="8045450"/>
            <a:ext cx="1143000" cy="304800"/>
          </a:xfrm>
          <a:prstGeom prst="rect">
            <a:avLst/>
          </a:prstGeom>
          <a:noFill/>
        </p:spPr>
        <p:txBody>
          <a:bodyPr lIns="0" tIns="0" rIns="0" bIns="0">
            <a:spAutoFit/>
          </a:bodyPr>
          <a:lstStyle/>
          <a:p>
            <a:r>
              <a:rPr lang="en-US" sz="1000">
                <a:latin typeface="Verdana" pitchFamily="34" charset="0"/>
              </a:rPr>
              <a:t>A small village in Ecuador</a:t>
            </a:r>
          </a:p>
        </p:txBody>
      </p:sp>
      <p:cxnSp>
        <p:nvCxnSpPr>
          <p:cNvPr id="36" name="Straight Connector 35"/>
          <p:cNvCxnSpPr/>
          <p:nvPr/>
        </p:nvCxnSpPr>
        <p:spPr>
          <a:xfrm>
            <a:off x="0" y="5341938"/>
            <a:ext cx="7562850" cy="1587"/>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rot="10800000">
            <a:off x="338138" y="127792"/>
            <a:ext cx="6838950" cy="411163"/>
            <a:chOff x="360363" y="4670425"/>
            <a:chExt cx="6838950" cy="411163"/>
          </a:xfrm>
        </p:grpSpPr>
        <p:sp>
          <p:nvSpPr>
            <p:cNvPr id="39" name="Rectangle 38"/>
            <p:cNvSpPr/>
            <p:nvPr/>
          </p:nvSpPr>
          <p:spPr>
            <a:xfrm>
              <a:off x="360363" y="4679950"/>
              <a:ext cx="6838950" cy="384175"/>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2555" name="Picture 39" descr="CF_logo_top.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34025" y="4670425"/>
              <a:ext cx="1184275" cy="411163"/>
            </a:xfrm>
            <a:prstGeom prst="rect">
              <a:avLst/>
            </a:prstGeom>
            <a:noFill/>
            <a:ln w="9525">
              <a:noFill/>
              <a:miter lim="800000"/>
              <a:headEnd/>
              <a:tailEnd/>
            </a:ln>
          </p:spPr>
        </p:pic>
        <p:sp>
          <p:nvSpPr>
            <p:cNvPr id="22556" name="TextBox 40"/>
            <p:cNvSpPr txBox="1">
              <a:spLocks noChangeArrowheads="1"/>
            </p:cNvSpPr>
            <p:nvPr/>
          </p:nvSpPr>
          <p:spPr bwMode="auto">
            <a:xfrm>
              <a:off x="504825" y="4718050"/>
              <a:ext cx="2286000" cy="276225"/>
            </a:xfrm>
            <a:prstGeom prst="rect">
              <a:avLst/>
            </a:prstGeom>
            <a:noFill/>
            <a:ln w="9525">
              <a:noFill/>
              <a:miter lim="800000"/>
              <a:headEnd/>
              <a:tailEnd/>
            </a:ln>
          </p:spPr>
          <p:txBody>
            <a:bodyPr>
              <a:spAutoFit/>
            </a:bodyPr>
            <a:lstStyle/>
            <a:p>
              <a:r>
                <a:rPr lang="en-US" sz="1200" b="1">
                  <a:solidFill>
                    <a:schemeClr val="bg1"/>
                  </a:solidFill>
                  <a:latin typeface="Verdana" pitchFamily="34" charset="0"/>
                </a:rPr>
                <a:t>cafod.org.uk</a:t>
              </a:r>
            </a:p>
          </p:txBody>
        </p:sp>
      </p:grpSp>
      <p:sp>
        <p:nvSpPr>
          <p:cNvPr id="22576" name="TextBox 2"/>
          <p:cNvSpPr txBox="1">
            <a:spLocks noChangeArrowheads="1"/>
          </p:cNvSpPr>
          <p:nvPr/>
        </p:nvSpPr>
        <p:spPr bwMode="auto">
          <a:xfrm>
            <a:off x="908050" y="8818563"/>
            <a:ext cx="2425700" cy="214312"/>
          </a:xfrm>
          <a:prstGeom prst="rect">
            <a:avLst/>
          </a:prstGeom>
          <a:noFill/>
          <a:ln w="9525">
            <a:noFill/>
            <a:miter lim="800000"/>
            <a:headEnd/>
            <a:tailEnd/>
          </a:ln>
        </p:spPr>
        <p:txBody>
          <a:bodyPr>
            <a:spAutoFit/>
          </a:bodyPr>
          <a:lstStyle/>
          <a:p>
            <a:r>
              <a:rPr lang="en-GB" sz="800">
                <a:latin typeface="Verdana" pitchFamily="34" charset="0"/>
              </a:rPr>
              <a:t>Photo: ©Rawpixel/Shutterstock.com</a:t>
            </a:r>
          </a:p>
        </p:txBody>
      </p:sp>
      <p:grpSp>
        <p:nvGrpSpPr>
          <p:cNvPr id="2" name="Group 1"/>
          <p:cNvGrpSpPr/>
          <p:nvPr/>
        </p:nvGrpSpPr>
        <p:grpSpPr>
          <a:xfrm rot="10800000">
            <a:off x="317798" y="1040605"/>
            <a:ext cx="6831013" cy="3979863"/>
            <a:chOff x="396875" y="374650"/>
            <a:chExt cx="6831013" cy="3979863"/>
          </a:xfrm>
        </p:grpSpPr>
        <p:sp>
          <p:nvSpPr>
            <p:cNvPr id="80" name="Rounded Rectangle 79"/>
            <p:cNvSpPr/>
            <p:nvPr/>
          </p:nvSpPr>
          <p:spPr>
            <a:xfrm>
              <a:off x="5400675" y="2297113"/>
              <a:ext cx="1798638" cy="20574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2557" name="Group 80"/>
            <p:cNvGrpSpPr>
              <a:grpSpLocks/>
            </p:cNvGrpSpPr>
            <p:nvPr/>
          </p:nvGrpSpPr>
          <p:grpSpPr bwMode="auto">
            <a:xfrm>
              <a:off x="5381625" y="392113"/>
              <a:ext cx="1846263" cy="1616075"/>
              <a:chOff x="5400221" y="315119"/>
              <a:chExt cx="1799778" cy="1576907"/>
            </a:xfrm>
          </p:grpSpPr>
          <p:sp>
            <p:nvSpPr>
              <p:cNvPr id="59" name="Rectangle 58"/>
              <p:cNvSpPr/>
              <p:nvPr/>
            </p:nvSpPr>
            <p:spPr>
              <a:xfrm>
                <a:off x="5400221" y="315119"/>
                <a:ext cx="1799778" cy="1576907"/>
              </a:xfrm>
              <a:prstGeom prst="rect">
                <a:avLst/>
              </a:prstGeom>
              <a:solidFill>
                <a:schemeClr val="bg1">
                  <a:lumMod val="95000"/>
                </a:schemeClr>
              </a:solidFill>
              <a:ln>
                <a:noFill/>
              </a:ln>
              <a:effectLst>
                <a:outerShdw blurRad="88900" dist="88900" dir="2700000" algn="tl" rotWithShape="0">
                  <a:srgbClr val="000000">
                    <a:alpha val="3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2559" name="Picture 59" descr="land1.jpg"/>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495857" y="422763"/>
                <a:ext cx="1596347" cy="1186325"/>
              </a:xfrm>
              <a:prstGeom prst="rect">
                <a:avLst/>
              </a:prstGeom>
              <a:noFill/>
              <a:ln w="9525">
                <a:noFill/>
                <a:miter lim="800000"/>
                <a:headEnd/>
                <a:tailEnd/>
              </a:ln>
            </p:spPr>
          </p:pic>
        </p:grpSp>
        <p:sp>
          <p:nvSpPr>
            <p:cNvPr id="62" name="Rounded Rectangle 61"/>
            <p:cNvSpPr/>
            <p:nvPr/>
          </p:nvSpPr>
          <p:spPr>
            <a:xfrm>
              <a:off x="396875" y="374650"/>
              <a:ext cx="4808538" cy="309563"/>
            </a:xfrm>
            <a:prstGeom prst="roundRect">
              <a:avLst>
                <a:gd name="adj" fmla="val 22066"/>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61" name="TextBox 63"/>
            <p:cNvSpPr txBox="1">
              <a:spLocks noChangeArrowheads="1"/>
            </p:cNvSpPr>
            <p:nvPr/>
          </p:nvSpPr>
          <p:spPr bwMode="auto">
            <a:xfrm>
              <a:off x="504825" y="433388"/>
              <a:ext cx="1012825" cy="168275"/>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work:</a:t>
              </a:r>
            </a:p>
          </p:txBody>
        </p:sp>
        <p:sp>
          <p:nvSpPr>
            <p:cNvPr id="22562" name="TextBox 64"/>
            <p:cNvSpPr txBox="1">
              <a:spLocks noChangeArrowheads="1"/>
            </p:cNvSpPr>
            <p:nvPr/>
          </p:nvSpPr>
          <p:spPr bwMode="auto">
            <a:xfrm>
              <a:off x="1419225" y="450850"/>
              <a:ext cx="3733800" cy="138113"/>
            </a:xfrm>
            <a:prstGeom prst="rect">
              <a:avLst/>
            </a:prstGeom>
            <a:noFill/>
            <a:ln w="9525">
              <a:noFill/>
              <a:miter lim="800000"/>
              <a:headEnd/>
              <a:tailEnd/>
            </a:ln>
          </p:spPr>
          <p:txBody>
            <a:bodyPr lIns="0" tIns="0" rIns="0" bIns="0">
              <a:spAutoFit/>
            </a:bodyPr>
            <a:lstStyle/>
            <a:p>
              <a:r>
                <a:rPr lang="en-US" sz="900" dirty="0">
                  <a:latin typeface="Verdana" pitchFamily="34" charset="0"/>
                </a:rPr>
                <a:t>Collecting </a:t>
              </a:r>
              <a:r>
                <a:rPr lang="en-US" sz="900" dirty="0" smtClean="0">
                  <a:latin typeface="Verdana" pitchFamily="34" charset="0"/>
                </a:rPr>
                <a:t>latex </a:t>
              </a:r>
              <a:r>
                <a:rPr lang="en-US" sz="900" dirty="0">
                  <a:latin typeface="Verdana" pitchFamily="34" charset="0"/>
                </a:rPr>
                <a:t>from </a:t>
              </a:r>
              <a:r>
                <a:rPr lang="en-US" sz="900" dirty="0" smtClean="0">
                  <a:latin typeface="Verdana" pitchFamily="34" charset="0"/>
                </a:rPr>
                <a:t>rubber trees.</a:t>
              </a:r>
              <a:endParaRPr lang="en-US" sz="900" b="1" dirty="0">
                <a:solidFill>
                  <a:srgbClr val="CC006A"/>
                </a:solidFill>
                <a:latin typeface="Verdana" pitchFamily="34" charset="0"/>
              </a:endParaRPr>
            </a:p>
          </p:txBody>
        </p:sp>
        <p:sp>
          <p:nvSpPr>
            <p:cNvPr id="66" name="Rounded Rectangle 65"/>
            <p:cNvSpPr/>
            <p:nvPr/>
          </p:nvSpPr>
          <p:spPr>
            <a:xfrm>
              <a:off x="396875" y="773113"/>
              <a:ext cx="4810125" cy="585787"/>
            </a:xfrm>
            <a:prstGeom prst="roundRect">
              <a:avLst>
                <a:gd name="adj" fmla="val 15701"/>
              </a:avLst>
            </a:prstGeom>
            <a:solidFill>
              <a:srgbClr val="CC006A">
                <a:alpha val="5000"/>
              </a:srgbClr>
            </a:solidFill>
            <a:ln w="19050" cap="flat" cmpd="sng" algn="ctr">
              <a:solidFill>
                <a:srgbClr val="CC006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64" name="TextBox 66"/>
            <p:cNvSpPr txBox="1">
              <a:spLocks noChangeArrowheads="1"/>
            </p:cNvSpPr>
            <p:nvPr/>
          </p:nvSpPr>
          <p:spPr bwMode="auto">
            <a:xfrm>
              <a:off x="504825" y="847725"/>
              <a:ext cx="1012825" cy="169863"/>
            </a:xfrm>
            <a:prstGeom prst="rect">
              <a:avLst/>
            </a:prstGeom>
            <a:noFill/>
            <a:ln w="9525">
              <a:noFill/>
              <a:miter lim="800000"/>
              <a:headEnd/>
              <a:tailEnd/>
            </a:ln>
          </p:spPr>
          <p:txBody>
            <a:bodyPr lIns="0" tIns="0" rIns="0" bIns="0">
              <a:spAutoFit/>
            </a:bodyPr>
            <a:lstStyle/>
            <a:p>
              <a:r>
                <a:rPr lang="en-US" sz="1100" b="1">
                  <a:solidFill>
                    <a:srgbClr val="CC006A"/>
                  </a:solidFill>
                  <a:latin typeface="Verdana" pitchFamily="34" charset="0"/>
                </a:rPr>
                <a:t>Your task:</a:t>
              </a:r>
            </a:p>
          </p:txBody>
        </p:sp>
        <p:sp>
          <p:nvSpPr>
            <p:cNvPr id="22565" name="TextBox 67"/>
            <p:cNvSpPr txBox="1">
              <a:spLocks noChangeArrowheads="1"/>
            </p:cNvSpPr>
            <p:nvPr/>
          </p:nvSpPr>
          <p:spPr bwMode="auto">
            <a:xfrm>
              <a:off x="1419225" y="847725"/>
              <a:ext cx="3733800" cy="415498"/>
            </a:xfrm>
            <a:prstGeom prst="rect">
              <a:avLst/>
            </a:prstGeom>
            <a:noFill/>
            <a:ln w="9525">
              <a:noFill/>
              <a:miter lim="800000"/>
              <a:headEnd/>
              <a:tailEnd/>
            </a:ln>
          </p:spPr>
          <p:txBody>
            <a:bodyPr lIns="0" tIns="0" rIns="0" bIns="0">
              <a:spAutoFit/>
            </a:bodyPr>
            <a:lstStyle/>
            <a:p>
              <a:r>
                <a:rPr lang="en-GB" sz="900" dirty="0">
                  <a:latin typeface="Verdana" pitchFamily="34" charset="0"/>
                </a:rPr>
                <a:t>To</a:t>
              </a:r>
              <a:r>
                <a:rPr lang="en-US" sz="900" dirty="0">
                  <a:latin typeface="Verdana" pitchFamily="34" charset="0"/>
                </a:rPr>
                <a:t> produce </a:t>
              </a:r>
              <a:r>
                <a:rPr lang="en-US" sz="900" dirty="0" smtClean="0">
                  <a:latin typeface="Verdana" pitchFamily="34" charset="0"/>
                </a:rPr>
                <a:t>barrels </a:t>
              </a:r>
              <a:r>
                <a:rPr lang="en-US" sz="900" dirty="0">
                  <a:latin typeface="Verdana" pitchFamily="34" charset="0"/>
                </a:rPr>
                <a:t>of </a:t>
              </a:r>
              <a:r>
                <a:rPr lang="en-US" sz="900" dirty="0" smtClean="0">
                  <a:latin typeface="Verdana" pitchFamily="34" charset="0"/>
                </a:rPr>
                <a:t>latex </a:t>
              </a:r>
              <a:r>
                <a:rPr lang="en-US" sz="900" dirty="0">
                  <a:latin typeface="Verdana" pitchFamily="34" charset="0"/>
                </a:rPr>
                <a:t>and take your produce to market. You do this by </a:t>
              </a:r>
              <a:r>
                <a:rPr lang="en-US" sz="900" dirty="0" smtClean="0">
                  <a:latin typeface="Verdana" pitchFamily="34" charset="0"/>
                </a:rPr>
                <a:t>drawing and cutting </a:t>
              </a:r>
              <a:r>
                <a:rPr lang="en-US" sz="900" dirty="0">
                  <a:latin typeface="Verdana" pitchFamily="34" charset="0"/>
                </a:rPr>
                <a:t>out the shape of barrels containing </a:t>
              </a:r>
              <a:r>
                <a:rPr lang="en-US" sz="900" dirty="0" smtClean="0">
                  <a:latin typeface="Verdana" pitchFamily="34" charset="0"/>
                </a:rPr>
                <a:t>latex </a:t>
              </a:r>
              <a:r>
                <a:rPr lang="en-US" sz="900" dirty="0">
                  <a:latin typeface="Verdana" pitchFamily="34" charset="0"/>
                </a:rPr>
                <a:t>using the template provided.</a:t>
              </a:r>
              <a:endParaRPr lang="en-US" sz="900" b="1" dirty="0">
                <a:solidFill>
                  <a:srgbClr val="CC006A"/>
                </a:solidFill>
                <a:latin typeface="Verdana" pitchFamily="34" charset="0"/>
              </a:endParaRPr>
            </a:p>
          </p:txBody>
        </p:sp>
        <p:sp>
          <p:nvSpPr>
            <p:cNvPr id="69" name="Rounded Rectangle 68"/>
            <p:cNvSpPr/>
            <p:nvPr/>
          </p:nvSpPr>
          <p:spPr>
            <a:xfrm>
              <a:off x="396875" y="1458913"/>
              <a:ext cx="4808538" cy="12842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67" name="TextBox 69"/>
            <p:cNvSpPr txBox="1">
              <a:spLocks noChangeArrowheads="1"/>
            </p:cNvSpPr>
            <p:nvPr/>
          </p:nvSpPr>
          <p:spPr bwMode="auto">
            <a:xfrm>
              <a:off x="504825" y="15335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Your goal:</a:t>
              </a:r>
            </a:p>
          </p:txBody>
        </p:sp>
        <p:sp>
          <p:nvSpPr>
            <p:cNvPr id="22568" name="TextBox 70"/>
            <p:cNvSpPr txBox="1">
              <a:spLocks noChangeArrowheads="1"/>
            </p:cNvSpPr>
            <p:nvPr/>
          </p:nvSpPr>
          <p:spPr bwMode="auto">
            <a:xfrm>
              <a:off x="1419225" y="1533525"/>
              <a:ext cx="3733800" cy="1123950"/>
            </a:xfrm>
            <a:prstGeom prst="rect">
              <a:avLst/>
            </a:prstGeom>
            <a:noFill/>
            <a:ln w="9525">
              <a:noFill/>
              <a:miter lim="800000"/>
              <a:headEnd/>
              <a:tailEnd/>
            </a:ln>
          </p:spPr>
          <p:txBody>
            <a:bodyPr lIns="0" tIns="0" rIns="0" bIns="0">
              <a:spAutoFit/>
            </a:bodyPr>
            <a:lstStyle/>
            <a:p>
              <a:pPr>
                <a:spcBef>
                  <a:spcPts val="600"/>
                </a:spcBef>
              </a:pPr>
              <a:r>
                <a:rPr lang="en-US" sz="900" dirty="0">
                  <a:solidFill>
                    <a:srgbClr val="002060"/>
                  </a:solidFill>
                  <a:latin typeface="Verdana" pitchFamily="34" charset="0"/>
                </a:rPr>
                <a:t>To provide a dignified life for your whole family. At the very minimum you want to stay above the poverty line. </a:t>
              </a:r>
            </a:p>
            <a:p>
              <a:pPr>
                <a:spcBef>
                  <a:spcPts val="600"/>
                </a:spcBef>
              </a:pPr>
              <a:r>
                <a:rPr lang="en-US" sz="900" dirty="0">
                  <a:solidFill>
                    <a:srgbClr val="002060"/>
                  </a:solidFill>
                  <a:latin typeface="Verdana" pitchFamily="34" charset="0"/>
                </a:rPr>
                <a:t>If you fall below the poverty line you may experience increasing hardships like illness, inability to pay for medication and school fees.</a:t>
              </a:r>
            </a:p>
            <a:p>
              <a:pPr>
                <a:spcBef>
                  <a:spcPts val="600"/>
                </a:spcBef>
              </a:pPr>
              <a:r>
                <a:rPr lang="en-US" sz="900" dirty="0">
                  <a:solidFill>
                    <a:srgbClr val="002060"/>
                  </a:solidFill>
                  <a:latin typeface="Verdana" pitchFamily="34" charset="0"/>
                </a:rPr>
                <a:t>The poverty line for your country can be seen on the </a:t>
              </a:r>
              <a:r>
                <a:rPr lang="en-US" sz="900" dirty="0" smtClean="0">
                  <a:solidFill>
                    <a:srgbClr val="002060"/>
                  </a:solidFill>
                  <a:latin typeface="Verdana" pitchFamily="34" charset="0"/>
                </a:rPr>
                <a:t>balance sheet, which </a:t>
              </a:r>
              <a:r>
                <a:rPr lang="en-US" sz="900" dirty="0">
                  <a:solidFill>
                    <a:srgbClr val="002060"/>
                  </a:solidFill>
                  <a:latin typeface="Verdana" pitchFamily="34" charset="0"/>
                </a:rPr>
                <a:t>will be visible to all.</a:t>
              </a:r>
            </a:p>
          </p:txBody>
        </p:sp>
        <p:sp>
          <p:nvSpPr>
            <p:cNvPr id="74" name="Rounded Rectangle 73"/>
            <p:cNvSpPr/>
            <p:nvPr/>
          </p:nvSpPr>
          <p:spPr>
            <a:xfrm>
              <a:off x="396875" y="2830513"/>
              <a:ext cx="4808538" cy="852487"/>
            </a:xfrm>
            <a:prstGeom prst="roundRect">
              <a:avLst>
                <a:gd name="adj" fmla="val 7955"/>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70" name="TextBox 74"/>
            <p:cNvSpPr txBox="1">
              <a:spLocks noChangeArrowheads="1"/>
            </p:cNvSpPr>
            <p:nvPr/>
          </p:nvSpPr>
          <p:spPr bwMode="auto">
            <a:xfrm>
              <a:off x="523875" y="2905125"/>
              <a:ext cx="1012825" cy="169863"/>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Exchange:</a:t>
              </a:r>
            </a:p>
          </p:txBody>
        </p:sp>
        <p:sp>
          <p:nvSpPr>
            <p:cNvPr id="77" name="Rounded Rectangle 76"/>
            <p:cNvSpPr/>
            <p:nvPr/>
          </p:nvSpPr>
          <p:spPr>
            <a:xfrm>
              <a:off x="396875" y="3776663"/>
              <a:ext cx="4808538" cy="577850"/>
            </a:xfrm>
            <a:prstGeom prst="roundRect">
              <a:avLst>
                <a:gd name="adj" fmla="val 12360"/>
              </a:avLst>
            </a:prstGeom>
            <a:solidFill>
              <a:srgbClr val="0092D2">
                <a:alpha val="5000"/>
              </a:srgbClr>
            </a:solidFill>
            <a:ln w="19050" cap="flat" cmpd="sng" algn="ctr">
              <a:solidFill>
                <a:srgbClr val="1672AD"/>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73" name="TextBox 77"/>
            <p:cNvSpPr txBox="1">
              <a:spLocks noChangeArrowheads="1"/>
            </p:cNvSpPr>
            <p:nvPr/>
          </p:nvSpPr>
          <p:spPr bwMode="auto">
            <a:xfrm>
              <a:off x="504825" y="3852863"/>
              <a:ext cx="1012825" cy="169862"/>
            </a:xfrm>
            <a:prstGeom prst="rect">
              <a:avLst/>
            </a:prstGeom>
            <a:noFill/>
            <a:ln w="9525">
              <a:noFill/>
              <a:miter lim="800000"/>
              <a:headEnd/>
              <a:tailEnd/>
            </a:ln>
          </p:spPr>
          <p:txBody>
            <a:bodyPr lIns="0" tIns="0" rIns="0" bIns="0">
              <a:spAutoFit/>
            </a:bodyPr>
            <a:lstStyle/>
            <a:p>
              <a:r>
                <a:rPr lang="en-US" sz="1100" b="1">
                  <a:solidFill>
                    <a:srgbClr val="1672AD"/>
                  </a:solidFill>
                  <a:latin typeface="Verdana" pitchFamily="34" charset="0"/>
                </a:rPr>
                <a:t>Elect:</a:t>
              </a:r>
            </a:p>
          </p:txBody>
        </p:sp>
        <p:sp>
          <p:nvSpPr>
            <p:cNvPr id="22574" name="TextBox 78"/>
            <p:cNvSpPr txBox="1">
              <a:spLocks noChangeArrowheads="1"/>
            </p:cNvSpPr>
            <p:nvPr/>
          </p:nvSpPr>
          <p:spPr bwMode="auto">
            <a:xfrm>
              <a:off x="1419225" y="3852863"/>
              <a:ext cx="3733800" cy="415925"/>
            </a:xfrm>
            <a:prstGeom prst="rect">
              <a:avLst/>
            </a:prstGeom>
            <a:noFill/>
            <a:ln w="9525">
              <a:noFill/>
              <a:miter lim="800000"/>
              <a:headEnd/>
              <a:tailEnd/>
            </a:ln>
          </p:spPr>
          <p:txBody>
            <a:bodyPr lIns="0" tIns="0" rIns="0" bIns="0">
              <a:spAutoFit/>
            </a:bodyPr>
            <a:lstStyle/>
            <a:p>
              <a:pPr>
                <a:spcBef>
                  <a:spcPts val="600"/>
                </a:spcBef>
              </a:pPr>
              <a:r>
                <a:rPr lang="en-US" sz="900">
                  <a:solidFill>
                    <a:srgbClr val="002060"/>
                  </a:solidFill>
                  <a:latin typeface="Verdana" pitchFamily="34" charset="0"/>
                </a:rPr>
                <a:t>Elect one person to be the head of your family. It is the role of this person to make sure that everyone in your family participates in all the activities and discussions.</a:t>
              </a:r>
            </a:p>
          </p:txBody>
        </p:sp>
        <p:sp>
          <p:nvSpPr>
            <p:cNvPr id="22575" name="TextBox 81"/>
            <p:cNvSpPr txBox="1">
              <a:spLocks noChangeArrowheads="1"/>
            </p:cNvSpPr>
            <p:nvPr/>
          </p:nvSpPr>
          <p:spPr bwMode="auto">
            <a:xfrm>
              <a:off x="5457825" y="2311623"/>
              <a:ext cx="1671638" cy="1923604"/>
            </a:xfrm>
            <a:prstGeom prst="rect">
              <a:avLst/>
            </a:prstGeom>
            <a:noFill/>
            <a:ln w="9525">
              <a:noFill/>
              <a:miter lim="800000"/>
              <a:headEnd/>
              <a:tailEnd/>
            </a:ln>
          </p:spPr>
          <p:txBody>
            <a:bodyPr>
              <a:spAutoFit/>
            </a:bodyPr>
            <a:lstStyle/>
            <a:p>
              <a:r>
                <a:rPr lang="en-US" sz="1100" b="1" dirty="0">
                  <a:solidFill>
                    <a:srgbClr val="CC006A"/>
                  </a:solidFill>
                  <a:latin typeface="Verdana" pitchFamily="34" charset="0"/>
                </a:rPr>
                <a:t>Be aware! </a:t>
              </a:r>
            </a:p>
            <a:p>
              <a:r>
                <a:rPr lang="en-US" sz="900" dirty="0">
                  <a:latin typeface="Verdana" pitchFamily="34" charset="0"/>
                </a:rPr>
                <a:t>Your family may be affected by a number of things </a:t>
              </a:r>
              <a:r>
                <a:rPr lang="en-US" sz="900" dirty="0" smtClean="0">
                  <a:latin typeface="Verdana" pitchFamily="34" charset="0"/>
                </a:rPr>
                <a:t>beyond </a:t>
              </a:r>
              <a:r>
                <a:rPr lang="en-US" sz="900" dirty="0">
                  <a:latin typeface="Verdana" pitchFamily="34" charset="0"/>
                </a:rPr>
                <a:t>your control. If and when things happen, as a family, you must discuss your situation in light of the new circumstances. </a:t>
              </a:r>
              <a:br>
                <a:rPr lang="en-US" sz="900" dirty="0">
                  <a:latin typeface="Verdana" pitchFamily="34" charset="0"/>
                </a:rPr>
              </a:br>
              <a:r>
                <a:rPr lang="en-US" sz="900" dirty="0">
                  <a:latin typeface="Verdana" pitchFamily="34" charset="0"/>
                </a:rPr>
                <a:t>You may be forced to make some difficult choices.</a:t>
              </a:r>
            </a:p>
            <a:p>
              <a:endParaRPr lang="en-US" sz="900" dirty="0">
                <a:latin typeface="Verdana" pitchFamily="34" charset="0"/>
              </a:endParaRPr>
            </a:p>
          </p:txBody>
        </p:sp>
        <p:pic>
          <p:nvPicPr>
            <p:cNvPr id="22578" name="Picture 50" descr="P1010980 - Latex"/>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480050" y="433388"/>
              <a:ext cx="1674813" cy="1506537"/>
            </a:xfrm>
            <a:prstGeom prst="rect">
              <a:avLst/>
            </a:prstGeom>
            <a:noFill/>
          </p:spPr>
        </p:pic>
      </p:grpSp>
      <p:pic>
        <p:nvPicPr>
          <p:cNvPr id="22579" name="Picture 51" descr="map_01_Ecuado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254625" y="6945313"/>
            <a:ext cx="1335088" cy="1289050"/>
          </a:xfrm>
          <a:prstGeom prst="rect">
            <a:avLst/>
          </a:prstGeom>
          <a:noFill/>
        </p:spPr>
      </p:pic>
      <p:pic>
        <p:nvPicPr>
          <p:cNvPr id="22580" name="Picture 52" descr="shutterstock_192636839"/>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963613" y="7200900"/>
            <a:ext cx="2370137" cy="1609725"/>
          </a:xfrm>
          <a:prstGeom prst="rect">
            <a:avLst/>
          </a:prstGeom>
          <a:noFill/>
          <a:ln w="9525">
            <a:noFill/>
            <a:miter lim="800000"/>
            <a:headEnd/>
            <a:tailEnd/>
          </a:ln>
        </p:spPr>
      </p:pic>
      <p:sp>
        <p:nvSpPr>
          <p:cNvPr id="51" name="TextBox 75"/>
          <p:cNvSpPr txBox="1">
            <a:spLocks noChangeArrowheads="1"/>
          </p:cNvSpPr>
          <p:nvPr/>
        </p:nvSpPr>
        <p:spPr bwMode="auto">
          <a:xfrm rot="10800000">
            <a:off x="2349798" y="2024704"/>
            <a:ext cx="3733800" cy="415498"/>
          </a:xfrm>
          <a:prstGeom prst="rect">
            <a:avLst/>
          </a:prstGeom>
          <a:noFill/>
          <a:ln w="9525">
            <a:noFill/>
            <a:miter lim="800000"/>
            <a:headEnd/>
            <a:tailEnd/>
          </a:ln>
        </p:spPr>
        <p:txBody>
          <a:bodyPr lIns="0" tIns="0" rIns="0" bIns="0">
            <a:spAutoFit/>
          </a:bodyPr>
          <a:lstStyle/>
          <a:p>
            <a:pPr>
              <a:spcBef>
                <a:spcPts val="600"/>
              </a:spcBef>
            </a:pPr>
            <a:r>
              <a:rPr lang="en-US" sz="900" dirty="0" smtClean="0">
                <a:solidFill>
                  <a:srgbClr val="002060"/>
                </a:solidFill>
                <a:latin typeface="Verdana" pitchFamily="34" charset="0"/>
              </a:rPr>
              <a:t>The banker/market will pay you for your produce – be aware they may drive a hard bargain. Your </a:t>
            </a:r>
            <a:r>
              <a:rPr lang="en-US" sz="900" dirty="0">
                <a:solidFill>
                  <a:srgbClr val="002060"/>
                </a:solidFill>
                <a:latin typeface="Verdana" pitchFamily="34" charset="0"/>
              </a:rPr>
              <a:t>income will be registered and displayed on the electronic balance sheet</a:t>
            </a:r>
            <a:r>
              <a:rPr lang="en-US" sz="900" dirty="0" smtClean="0">
                <a:solidFill>
                  <a:srgbClr val="002060"/>
                </a:solidFill>
                <a:latin typeface="Verdana" pitchFamily="34" charset="0"/>
              </a:rPr>
              <a:t>.</a:t>
            </a:r>
            <a:endParaRPr lang="en-US" sz="900" dirty="0">
              <a:solidFill>
                <a:srgbClr val="002060"/>
              </a:solidFill>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1490</Words>
  <Application>Microsoft Office PowerPoint</Application>
  <PresentationFormat>Custom</PresentationFormat>
  <Paragraphs>138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David</dc:creator>
  <cp:lastModifiedBy>Lauren Wright</cp:lastModifiedBy>
  <cp:revision>120</cp:revision>
  <cp:lastPrinted>2015-08-20T12:54:02Z</cp:lastPrinted>
  <dcterms:created xsi:type="dcterms:W3CDTF">2014-09-24T09:45:32Z</dcterms:created>
  <dcterms:modified xsi:type="dcterms:W3CDTF">2015-09-07T10:05:50Z</dcterms:modified>
</cp:coreProperties>
</file>