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88" r:id="rId6"/>
    <p:sldId id="273" r:id="rId7"/>
    <p:sldId id="275" r:id="rId8"/>
    <p:sldId id="269" r:id="rId9"/>
    <p:sldId id="339" r:id="rId10"/>
    <p:sldId id="356" r:id="rId11"/>
    <p:sldId id="358" r:id="rId12"/>
    <p:sldId id="359" r:id="rId13"/>
    <p:sldId id="263" r:id="rId14"/>
    <p:sldId id="262" r:id="rId15"/>
    <p:sldId id="261" r:id="rId16"/>
    <p:sldId id="260" r:id="rId17"/>
    <p:sldId id="300" r:id="rId18"/>
    <p:sldId id="363" r:id="rId19"/>
    <p:sldId id="258"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AF459-DD81-0852-8F59-DA3B66D57096}" v="193" dt="2025-02-05T14:04:37.513"/>
    <p1510:client id="{68BC0CBC-04E8-0747-5791-88158AE6B375}" v="670" dt="2025-02-04T16:04:53.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31" autoAdjust="0"/>
    <p:restoredTop sz="84179" autoAdjust="0"/>
  </p:normalViewPr>
  <p:slideViewPr>
    <p:cSldViewPr snapToGrid="0">
      <p:cViewPr varScale="1">
        <p:scale>
          <a:sx n="69" d="100"/>
          <a:sy n="69" d="100"/>
        </p:scale>
        <p:origin x="75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D27C5-9730-4522-97F0-BF11BC6ABD84}" type="datetimeFigureOut">
              <a:rPr lang="en-US"/>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5366C-5F8C-42CA-9C4D-03125D9DB2B7}" type="slidenum">
              <a:rPr lang="en-US"/>
              <a:t>‹#›</a:t>
            </a:fld>
            <a:endParaRPr lang="en-US"/>
          </a:p>
        </p:txBody>
      </p:sp>
    </p:spTree>
    <p:extLst>
      <p:ext uri="{BB962C8B-B14F-4D97-AF65-F5344CB8AC3E}">
        <p14:creationId xmlns:p14="http://schemas.microsoft.com/office/powerpoint/2010/main" val="82760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rial" panose="020B0604020202020204" pitchFamily="34" charset="0"/>
                <a:ea typeface="Calibri" panose="020F0502020204030204" pitchFamily="34" charset="0"/>
                <a:cs typeface="Times New Roman" panose="02020603050405020304" pitchFamily="18" charset="0"/>
              </a:rPr>
              <a:t>Children’s liturgy – Fifth Sunday in Ordinary Time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Arial" panose="020B0604020202020204" pitchFamily="34" charset="0"/>
                <a:ea typeface="Calibri" panose="020F0502020204030204" pitchFamily="34" charset="0"/>
                <a:cs typeface="Times New Roman" panose="02020603050405020304" pitchFamily="18" charset="0"/>
              </a:rPr>
              <a:t>Preparation of the worship space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Colour: green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Arial" panose="020B0604020202020204" pitchFamily="34" charset="0"/>
                <a:ea typeface="Calibri" panose="020F0502020204030204" pitchFamily="34" charset="0"/>
                <a:cs typeface="Times New Roman" panose="02020603050405020304" pitchFamily="18" charset="0"/>
              </a:rPr>
              <a:t>Song suggestions: </a:t>
            </a:r>
            <a:r>
              <a:rPr lang="en-GB" sz="1800" dirty="0">
                <a:effectLst/>
                <a:latin typeface="Arial" panose="020B0604020202020204" pitchFamily="34" charset="0"/>
                <a:ea typeface="Calibri" panose="020F0502020204030204" pitchFamily="34" charset="0"/>
                <a:cs typeface="Times New Roman" panose="02020603050405020304" pitchFamily="18" charset="0"/>
              </a:rPr>
              <a:t>Here I am, Lord (865, Laudate)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Follow me, follow me (863, Laudate)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b="1" dirty="0">
                <a:effectLst/>
                <a:latin typeface="Arial"/>
                <a:ea typeface="Calibri"/>
                <a:cs typeface="Arial"/>
              </a:rPr>
              <a:t>Welcome: </a:t>
            </a:r>
            <a:r>
              <a:rPr lang="en-GB" sz="1800" dirty="0">
                <a:effectLst/>
                <a:latin typeface="Arial"/>
                <a:ea typeface="Calibri"/>
                <a:cs typeface="Arial"/>
              </a:rPr>
              <a:t>Today we hear something special that happened </a:t>
            </a:r>
            <a:r>
              <a:rPr lang="en-GB" sz="1800" dirty="0">
                <a:latin typeface="Arial"/>
                <a:ea typeface="Calibri"/>
                <a:cs typeface="Arial"/>
              </a:rPr>
              <a:t>when</a:t>
            </a:r>
            <a:r>
              <a:rPr lang="en-GB" sz="1800" dirty="0">
                <a:effectLst/>
                <a:latin typeface="Arial"/>
                <a:ea typeface="Calibri"/>
                <a:cs typeface="Arial"/>
              </a:rPr>
              <a:t> Jesus went fishing, and how the fishermen left everything to follow him. Let’s think a bit about how we can follow Jesus in our lives today…</a:t>
            </a:r>
          </a:p>
          <a:p>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B55366C-5F8C-42CA-9C4D-03125D9DB2B7}" type="slidenum">
              <a:rPr lang="en-US" smtClean="0"/>
              <a:t>1</a:t>
            </a:fld>
            <a:endParaRPr lang="en-US"/>
          </a:p>
        </p:txBody>
      </p:sp>
    </p:spTree>
    <p:extLst>
      <p:ext uri="{BB962C8B-B14F-4D97-AF65-F5344CB8AC3E}">
        <p14:creationId xmlns:p14="http://schemas.microsoft.com/office/powerpoint/2010/main" val="61657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Young campaigners at the G7 summit, Cornwall</a:t>
            </a:r>
            <a:endParaRPr lang="en-US" dirty="0">
              <a:ea typeface="Calibri"/>
              <a:cs typeface="Calibri"/>
            </a:endParaRPr>
          </a:p>
          <a:p>
            <a:r>
              <a:rPr lang="en-US" dirty="0">
                <a:ea typeface="Calibri"/>
                <a:cs typeface="Calibri"/>
              </a:rPr>
              <a:t>Photo credit: Annie </a:t>
            </a:r>
            <a:r>
              <a:rPr lang="en-US" dirty="0" err="1">
                <a:ea typeface="Calibri"/>
                <a:cs typeface="Calibri"/>
              </a:rPr>
              <a:t>Bungeroth</a:t>
            </a:r>
          </a:p>
        </p:txBody>
      </p:sp>
      <p:sp>
        <p:nvSpPr>
          <p:cNvPr id="4" name="Slide Number Placeholder 3"/>
          <p:cNvSpPr>
            <a:spLocks noGrp="1"/>
          </p:cNvSpPr>
          <p:nvPr>
            <p:ph type="sldNum" sz="quarter" idx="5"/>
          </p:nvPr>
        </p:nvSpPr>
        <p:spPr/>
        <p:txBody>
          <a:bodyPr/>
          <a:lstStyle/>
          <a:p>
            <a:fld id="{467C0A84-E356-4051-98B9-B29298D6E6F5}" type="slidenum">
              <a:rPr lang="en-GB" smtClean="0"/>
              <a:t>12</a:t>
            </a:fld>
            <a:endParaRPr lang="en-GB"/>
          </a:p>
        </p:txBody>
      </p:sp>
    </p:spTree>
    <p:extLst>
      <p:ext uri="{BB962C8B-B14F-4D97-AF65-F5344CB8AC3E}">
        <p14:creationId xmlns:p14="http://schemas.microsoft.com/office/powerpoint/2010/main" val="2686005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1B048E-2C72-41FB-A114-8C1CC8DCA0BD}" type="slidenum">
              <a:rPr lang="en-GB" smtClean="0"/>
              <a:t>13</a:t>
            </a:fld>
            <a:endParaRPr lang="en-GB"/>
          </a:p>
        </p:txBody>
      </p:sp>
    </p:spTree>
    <p:extLst>
      <p:ext uri="{BB962C8B-B14F-4D97-AF65-F5344CB8AC3E}">
        <p14:creationId xmlns:p14="http://schemas.microsoft.com/office/powerpoint/2010/main" val="684143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Illustration: Jane Smith</a:t>
            </a:r>
          </a:p>
          <a:p>
            <a:endParaRPr lang="en-GB" dirty="0"/>
          </a:p>
        </p:txBody>
      </p:sp>
      <p:sp>
        <p:nvSpPr>
          <p:cNvPr id="4" name="Slide Number Placeholder 3"/>
          <p:cNvSpPr>
            <a:spLocks noGrp="1"/>
          </p:cNvSpPr>
          <p:nvPr>
            <p:ph type="sldNum" sz="quarter" idx="5"/>
          </p:nvPr>
        </p:nvSpPr>
        <p:spPr/>
        <p:txBody>
          <a:bodyPr/>
          <a:lstStyle/>
          <a:p>
            <a:fld id="{7A176E7C-A6AE-4FD1-AFE5-00287C0352B5}" type="slidenum">
              <a:rPr lang="en-GB" smtClean="0"/>
              <a:t>15</a:t>
            </a:fld>
            <a:endParaRPr lang="en-GB"/>
          </a:p>
        </p:txBody>
      </p:sp>
    </p:spTree>
    <p:extLst>
      <p:ext uri="{BB962C8B-B14F-4D97-AF65-F5344CB8AC3E}">
        <p14:creationId xmlns:p14="http://schemas.microsoft.com/office/powerpoint/2010/main" val="1640135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C0A84-E356-4051-98B9-B29298D6E6F5}" type="slidenum">
              <a:rPr lang="en-GB" smtClean="0"/>
              <a:t>16</a:t>
            </a:fld>
            <a:endParaRPr lang="en-GB"/>
          </a:p>
        </p:txBody>
      </p:sp>
    </p:spTree>
    <p:extLst>
      <p:ext uri="{BB962C8B-B14F-4D97-AF65-F5344CB8AC3E}">
        <p14:creationId xmlns:p14="http://schemas.microsoft.com/office/powerpoint/2010/main" val="40414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Children at Our Lady Queen of Heaven Primary School</a:t>
            </a:r>
            <a:endParaRPr lang="en-US"/>
          </a:p>
          <a:p>
            <a:r>
              <a:rPr lang="en-GB"/>
              <a:t>Photo credit: Thom Flint</a:t>
            </a:r>
            <a:endParaRPr lang="en-US"/>
          </a:p>
          <a:p>
            <a:endParaRPr lang="en-GB" dirty="0"/>
          </a:p>
          <a:p>
            <a:endParaRPr lang="en-GB" sz="1800" dirty="0">
              <a:effectLst/>
              <a:latin typeface="Calibri" panose="020F0502020204030204" pitchFamily="34" charset="0"/>
              <a:ea typeface="Calibri" panose="020F0502020204030204" pitchFamily="34" charset="0"/>
              <a:cs typeface="Calibri"/>
            </a:endParaRPr>
          </a:p>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2</a:t>
            </a:fld>
            <a:endParaRPr lang="en-GB"/>
          </a:p>
        </p:txBody>
      </p:sp>
    </p:spTree>
    <p:extLst>
      <p:ext uri="{BB962C8B-B14F-4D97-AF65-F5344CB8AC3E}">
        <p14:creationId xmlns:p14="http://schemas.microsoft.com/office/powerpoint/2010/main" val="197171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3</a:t>
            </a:fld>
            <a:endParaRPr lang="en-GB"/>
          </a:p>
        </p:txBody>
      </p:sp>
    </p:spTree>
    <p:extLst>
      <p:ext uri="{BB962C8B-B14F-4D97-AF65-F5344CB8AC3E}">
        <p14:creationId xmlns:p14="http://schemas.microsoft.com/office/powerpoint/2010/main" val="24831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Illustration: Jane Smith</a:t>
            </a:r>
            <a:endParaRPr lang="en-US" dirty="0"/>
          </a:p>
          <a:p>
            <a:endParaRPr lang="en-US" dirty="0"/>
          </a:p>
        </p:txBody>
      </p:sp>
      <p:sp>
        <p:nvSpPr>
          <p:cNvPr id="4" name="Slide Number Placeholder 3"/>
          <p:cNvSpPr>
            <a:spLocks noGrp="1"/>
          </p:cNvSpPr>
          <p:nvPr>
            <p:ph type="sldNum" sz="quarter" idx="5"/>
          </p:nvPr>
        </p:nvSpPr>
        <p:spPr/>
        <p:txBody>
          <a:bodyPr/>
          <a:lstStyle/>
          <a:p>
            <a:fld id="{9B55366C-5F8C-42CA-9C4D-03125D9DB2B7}" type="slidenum">
              <a:rPr lang="en-US" smtClean="0"/>
              <a:t>4</a:t>
            </a:fld>
            <a:endParaRPr lang="en-US"/>
          </a:p>
        </p:txBody>
      </p:sp>
    </p:spTree>
    <p:extLst>
      <p:ext uri="{BB962C8B-B14F-4D97-AF65-F5344CB8AC3E}">
        <p14:creationId xmlns:p14="http://schemas.microsoft.com/office/powerpoint/2010/main" val="410501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Photo credit: Stock image</a:t>
            </a:r>
          </a:p>
        </p:txBody>
      </p:sp>
      <p:sp>
        <p:nvSpPr>
          <p:cNvPr id="4" name="Slide Number Placeholder 3"/>
          <p:cNvSpPr>
            <a:spLocks noGrp="1"/>
          </p:cNvSpPr>
          <p:nvPr>
            <p:ph type="sldNum" sz="quarter" idx="5"/>
          </p:nvPr>
        </p:nvSpPr>
        <p:spPr/>
        <p:txBody>
          <a:bodyPr/>
          <a:lstStyle/>
          <a:p>
            <a:fld id="{9B55366C-5F8C-42CA-9C4D-03125D9DB2B7}" type="slidenum">
              <a:rPr lang="en-US" smtClean="0"/>
              <a:t>5</a:t>
            </a:fld>
            <a:endParaRPr lang="en-US"/>
          </a:p>
        </p:txBody>
      </p:sp>
    </p:spTree>
    <p:extLst>
      <p:ext uri="{BB962C8B-B14F-4D97-AF65-F5344CB8AC3E}">
        <p14:creationId xmlns:p14="http://schemas.microsoft.com/office/powerpoint/2010/main" val="3843948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Aaron, Monrovia, Liberia</a:t>
            </a:r>
            <a:endParaRPr lang="en-GB" dirty="0">
              <a:ea typeface="Calibri"/>
              <a:cs typeface="Calibri"/>
            </a:endParaRPr>
          </a:p>
          <a:p>
            <a:r>
              <a:rPr lang="en-GB" dirty="0">
                <a:ea typeface="Calibri"/>
                <a:cs typeface="Calibri"/>
              </a:rPr>
              <a:t>Photo credit: Carielle Doe</a:t>
            </a:r>
          </a:p>
        </p:txBody>
      </p:sp>
      <p:sp>
        <p:nvSpPr>
          <p:cNvPr id="4" name="Slide Number Placeholder 3"/>
          <p:cNvSpPr>
            <a:spLocks noGrp="1"/>
          </p:cNvSpPr>
          <p:nvPr>
            <p:ph type="sldNum" sz="quarter" idx="5"/>
          </p:nvPr>
        </p:nvSpPr>
        <p:spPr/>
        <p:txBody>
          <a:bodyPr/>
          <a:lstStyle/>
          <a:p>
            <a:fld id="{9B55366C-5F8C-42CA-9C4D-03125D9DB2B7}" type="slidenum">
              <a:rPr lang="en-US" smtClean="0"/>
              <a:t>6</a:t>
            </a:fld>
            <a:endParaRPr lang="en-US"/>
          </a:p>
        </p:txBody>
      </p:sp>
    </p:spTree>
    <p:extLst>
      <p:ext uri="{BB962C8B-B14F-4D97-AF65-F5344CB8AC3E}">
        <p14:creationId xmlns:p14="http://schemas.microsoft.com/office/powerpoint/2010/main" val="320291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Photo credit: Stock image</a:t>
            </a:r>
          </a:p>
        </p:txBody>
      </p:sp>
      <p:sp>
        <p:nvSpPr>
          <p:cNvPr id="4" name="Slide Number Placeholder 3"/>
          <p:cNvSpPr>
            <a:spLocks noGrp="1"/>
          </p:cNvSpPr>
          <p:nvPr>
            <p:ph type="sldNum" sz="quarter" idx="5"/>
          </p:nvPr>
        </p:nvSpPr>
        <p:spPr/>
        <p:txBody>
          <a:bodyPr/>
          <a:lstStyle/>
          <a:p>
            <a:fld id="{9B55366C-5F8C-42CA-9C4D-03125D9DB2B7}" type="slidenum">
              <a:rPr lang="en-US"/>
              <a:t>7</a:t>
            </a:fld>
            <a:endParaRPr lang="en-US"/>
          </a:p>
        </p:txBody>
      </p:sp>
    </p:spTree>
    <p:extLst>
      <p:ext uri="{BB962C8B-B14F-4D97-AF65-F5344CB8AC3E}">
        <p14:creationId xmlns:p14="http://schemas.microsoft.com/office/powerpoint/2010/main" val="107387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Pupils from All Saints Catholic Primary School in Anfield, Liverpool have formed a group called 'Poverty Busters', whose ambition is to help tackle poverty in the UK and around the world.</a:t>
            </a:r>
          </a:p>
          <a:p>
            <a:r>
              <a:rPr lang="en-US" dirty="0">
                <a:ea typeface="Calibri"/>
                <a:cs typeface="Calibri"/>
              </a:rPr>
              <a:t>Photo credit: All Saints</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a:t>8</a:t>
            </a:fld>
            <a:endParaRPr lang="en-US"/>
          </a:p>
        </p:txBody>
      </p:sp>
    </p:spTree>
    <p:extLst>
      <p:ext uri="{BB962C8B-B14F-4D97-AF65-F5344CB8AC3E}">
        <p14:creationId xmlns:p14="http://schemas.microsoft.com/office/powerpoint/2010/main" val="1834594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9</a:t>
            </a:fld>
            <a:endParaRPr lang="en-GB"/>
          </a:p>
        </p:txBody>
      </p:sp>
    </p:spTree>
    <p:extLst>
      <p:ext uri="{BB962C8B-B14F-4D97-AF65-F5344CB8AC3E}">
        <p14:creationId xmlns:p14="http://schemas.microsoft.com/office/powerpoint/2010/main" val="1186176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8" name="Title 1"/>
          <p:cNvSpPr>
            <a:spLocks noGrp="1"/>
          </p:cNvSpPr>
          <p:nvPr>
            <p:ph type="ctrTitle"/>
          </p:nvPr>
        </p:nvSpPr>
        <p:spPr>
          <a:xfrm>
            <a:off x="485999" y="2116800"/>
            <a:ext cx="5884983" cy="1323439"/>
          </a:xfrm>
        </p:spPr>
        <p:txBody>
          <a:bodyPr wrap="square"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9" name="Subtitle 2"/>
          <p:cNvSpPr>
            <a:spLocks noGrp="1"/>
          </p:cNvSpPr>
          <p:nvPr>
            <p:ph type="subTitle" idx="1"/>
          </p:nvPr>
        </p:nvSpPr>
        <p:spPr>
          <a:xfrm>
            <a:off x="486000" y="4935600"/>
            <a:ext cx="56088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1183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3" name="Title 1"/>
          <p:cNvSpPr>
            <a:spLocks noGrp="1"/>
          </p:cNvSpPr>
          <p:nvPr>
            <p:ph type="title"/>
          </p:nvPr>
        </p:nvSpPr>
        <p:spPr>
          <a:xfrm>
            <a:off x="637200" y="1299600"/>
            <a:ext cx="10890000" cy="810000"/>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797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 righ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22637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56352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n left grey">
    <p:spTree>
      <p:nvGrpSpPr>
        <p:cNvPr id="1" name=""/>
        <p:cNvGrpSpPr/>
        <p:nvPr/>
      </p:nvGrpSpPr>
      <p:grpSpPr>
        <a:xfrm>
          <a:off x="0" y="0"/>
          <a:ext cx="0" cy="0"/>
          <a:chOff x="0" y="0"/>
          <a:chExt cx="0" cy="0"/>
        </a:xfrm>
      </p:grpSpPr>
      <p:sp>
        <p:nvSpPr>
          <p:cNvPr id="5" name="Rectangle 4"/>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2962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or video grab">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687445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or video grab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50897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or video grab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97998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3" name="TextBox 2"/>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455087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424642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solidFill>
                  <a:schemeClr val="bg1"/>
                </a:solidFill>
              </a:defRPr>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chemeClr val="bg1"/>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chemeClr val="bg1"/>
                </a:solidFill>
                <a:latin typeface="+mn-lt"/>
                <a:ea typeface="+mn-ea"/>
                <a:cs typeface="+mn-cs"/>
              </a:rPr>
            </a:br>
            <a:r>
              <a:rPr lang="en-GB" sz="1300" b="0" i="0" u="none" strike="noStrike" kern="1200" baseline="30000">
                <a:solidFill>
                  <a:schemeClr val="bg1"/>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5767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4" name="Title 1"/>
          <p:cNvSpPr>
            <a:spLocks noGrp="1"/>
          </p:cNvSpPr>
          <p:nvPr>
            <p:ph type="title"/>
          </p:nvPr>
        </p:nvSpPr>
        <p:spPr>
          <a:xfrm>
            <a:off x="6094800" y="2116800"/>
            <a:ext cx="5608800" cy="1323439"/>
          </a:xfrm>
        </p:spPr>
        <p:txBody>
          <a:bodyPr/>
          <a:lstStyle>
            <a:lvl1pPr>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6094800" y="4935600"/>
            <a:ext cx="5608800" cy="400110"/>
          </a:xfrm>
        </p:spPr>
        <p:txBody>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31097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AF46-C57D-4982-BFAE-3CE62740AED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4608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55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81199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5" name="Rectangle 4"/>
          <p:cNvSpPr/>
          <p:nvPr userDrawn="1"/>
        </p:nvSpPr>
        <p:spPr>
          <a:xfrm>
            <a:off x="0" y="885825"/>
            <a:ext cx="12192000" cy="5972175"/>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0139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79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E84E-E248-4528-BBAA-120DF61087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448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conten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108900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279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126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s tex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09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6B0B3-DE56-41B8-BF63-E55B60D3E6AF}"/>
              </a:ext>
            </a:extLst>
          </p:cNvPr>
          <p:cNvSpPr>
            <a:spLocks noGrp="1"/>
          </p:cNvSpPr>
          <p:nvPr>
            <p:ph type="title"/>
          </p:nvPr>
        </p:nvSpPr>
        <p:spPr>
          <a:xfrm>
            <a:off x="637200" y="1299600"/>
            <a:ext cx="10890000" cy="451406"/>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D7B7D7-9F2A-45E8-B552-FAE2315F9032}"/>
              </a:ext>
            </a:extLst>
          </p:cNvPr>
          <p:cNvSpPr>
            <a:spLocks noGrp="1"/>
          </p:cNvSpPr>
          <p:nvPr>
            <p:ph type="body" idx="1"/>
          </p:nvPr>
        </p:nvSpPr>
        <p:spPr>
          <a:xfrm>
            <a:off x="637200" y="2278800"/>
            <a:ext cx="10890000" cy="2246400"/>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25555" y="329271"/>
            <a:ext cx="2707578" cy="273330"/>
          </a:xfrm>
          <a:prstGeom prst="rect">
            <a:avLst/>
          </a:prstGeom>
        </p:spPr>
      </p:pic>
      <p:sp>
        <p:nvSpPr>
          <p:cNvPr id="10" name="Rectangle 9"/>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34085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50"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51" r:id="rId17"/>
    <p:sldLayoutId id="2147483678" r:id="rId18"/>
    <p:sldLayoutId id="2147483679" r:id="rId19"/>
    <p:sldLayoutId id="2147483654" r:id="rId20"/>
    <p:sldLayoutId id="2147483655" r:id="rId21"/>
  </p:sldLayoutIdLst>
  <p:txStyles>
    <p:title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p:titleStyle>
    <p:body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5.jpe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cafod.formstack.com/forms/blw25_schools_sign_up" TargetMode="External"/><Relationship Id="rId2" Type="http://schemas.openxmlformats.org/officeDocument/2006/relationships/hyperlink" Target="https://cafod.org.uk/jubilee-schools" TargetMode="Externa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cafod.org.uk/Education/For-teachers/CAFOD-club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C719EA-E584-C84C-A030-1119C7870560}"/>
              </a:ext>
            </a:extLst>
          </p:cNvPr>
          <p:cNvGrpSpPr/>
          <p:nvPr/>
        </p:nvGrpSpPr>
        <p:grpSpPr>
          <a:xfrm>
            <a:off x="377494" y="6087213"/>
            <a:ext cx="3374364" cy="831747"/>
            <a:chOff x="595248" y="5423187"/>
            <a:chExt cx="3374364" cy="831747"/>
          </a:xfrm>
        </p:grpSpPr>
        <p:pic>
          <p:nvPicPr>
            <p:cNvPr id="6" name="Graphic 14" descr="Candle">
              <a:extLst>
                <a:ext uri="{FF2B5EF4-FFF2-40B4-BE49-F238E27FC236}">
                  <a16:creationId xmlns:a16="http://schemas.microsoft.com/office/drawing/2014/main" id="{CC9B8632-FA05-1446-BF28-64AF8A7552B9}"/>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5248" y="5423187"/>
              <a:ext cx="789914" cy="710769"/>
            </a:xfrm>
            <a:prstGeom prst="rect">
              <a:avLst/>
            </a:prstGeom>
          </p:spPr>
        </p:pic>
        <p:sp>
          <p:nvSpPr>
            <p:cNvPr id="7" name="Subtitle 2">
              <a:extLst>
                <a:ext uri="{FF2B5EF4-FFF2-40B4-BE49-F238E27FC236}">
                  <a16:creationId xmlns:a16="http://schemas.microsoft.com/office/drawing/2014/main" id="{A8957E48-2F34-4A46-984C-D7FECC49445E}"/>
                </a:ext>
              </a:extLst>
            </p:cNvPr>
            <p:cNvSpPr txBox="1">
              <a:spLocks/>
            </p:cNvSpPr>
            <p:nvPr/>
          </p:nvSpPr>
          <p:spPr bwMode="auto">
            <a:xfrm>
              <a:off x="1385162" y="5684658"/>
              <a:ext cx="2584450" cy="5702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ct val="0"/>
                </a:spcAft>
                <a:buClr>
                  <a:srgbClr val="AACB2A"/>
                </a:buClr>
                <a:buFont typeface="Times" charset="0"/>
                <a:buNone/>
                <a:defRPr sz="2600">
                  <a:solidFill>
                    <a:schemeClr val="tx2"/>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a:lstStyle>
            <a:p>
              <a:pPr lvl="0">
                <a:defRPr/>
              </a:pPr>
              <a:r>
                <a:rPr lang="en-GB" sz="2800" b="1" i="1" dirty="0">
                  <a:solidFill>
                    <a:srgbClr val="FF7F00"/>
                  </a:solidFill>
                  <a:latin typeface="Century Gothic"/>
                  <a:ea typeface="Verdana"/>
                  <a:cs typeface="Arial"/>
                </a:rPr>
                <a:t>Gather</a:t>
              </a:r>
              <a:endParaRPr kumimoji="0" lang="en-GB" altLang="en-US" sz="2800" b="1" i="0" u="none" strike="noStrike" kern="0" cap="none" spc="0" normalizeH="0" baseline="0" noProof="0" dirty="0">
                <a:ln>
                  <a:noFill/>
                </a:ln>
                <a:solidFill>
                  <a:srgbClr val="FF7F00"/>
                </a:solidFill>
                <a:effectLst/>
                <a:uLnTx/>
                <a:uFillTx/>
                <a:latin typeface="Century Gothic" panose="020B0502020202020204" pitchFamily="34" charset="0"/>
                <a:ea typeface="Verdana" panose="020B0604030504040204" pitchFamily="34" charset="0"/>
                <a:cs typeface="Arial" panose="020B0604020202020204" pitchFamily="34" charset="0"/>
              </a:endParaRPr>
            </a:p>
          </p:txBody>
        </p:sp>
      </p:grpSp>
      <p:sp>
        <p:nvSpPr>
          <p:cNvPr id="4" name="Subtitle 2">
            <a:extLst>
              <a:ext uri="{FF2B5EF4-FFF2-40B4-BE49-F238E27FC236}">
                <a16:creationId xmlns:a16="http://schemas.microsoft.com/office/drawing/2014/main" id="{9969988A-DAD8-9A4A-9AC4-2561F3723218}"/>
              </a:ext>
            </a:extLst>
          </p:cNvPr>
          <p:cNvSpPr txBox="1">
            <a:spLocks/>
          </p:cNvSpPr>
          <p:nvPr/>
        </p:nvSpPr>
        <p:spPr>
          <a:xfrm>
            <a:off x="241934" y="2505787"/>
            <a:ext cx="4837754" cy="18493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tx1"/>
                </a:solidFill>
                <a:latin typeface="Century Gothic" panose="020B0502020202020204" pitchFamily="34" charset="0"/>
              </a:rPr>
              <a:t>How can I follow Jesus and share </a:t>
            </a:r>
            <a:r>
              <a:rPr lang="en-GB" sz="4000" dirty="0">
                <a:effectLst/>
                <a:latin typeface="Century Gothic" panose="020B0502020202020204" pitchFamily="34" charset="0"/>
                <a:ea typeface="Calibri" panose="020F0502020204030204" pitchFamily="34" charset="0"/>
              </a:rPr>
              <a:t>his message of love?</a:t>
            </a:r>
            <a:endParaRPr lang="en-US" sz="4000" dirty="0">
              <a:solidFill>
                <a:schemeClr val="tx1"/>
              </a:solidFill>
              <a:latin typeface="Century Gothic" panose="020B0502020202020204" pitchFamily="34" charset="0"/>
            </a:endParaRPr>
          </a:p>
        </p:txBody>
      </p:sp>
      <p:pic>
        <p:nvPicPr>
          <p:cNvPr id="2" name="Picture 1" descr="A group of people holding a sign&#10;&#10;AI-generated content may be incorrect.">
            <a:extLst>
              <a:ext uri="{FF2B5EF4-FFF2-40B4-BE49-F238E27FC236}">
                <a16:creationId xmlns:a16="http://schemas.microsoft.com/office/drawing/2014/main" id="{F57AED01-A9E6-95AC-FF2B-8A17019002D2}"/>
              </a:ext>
            </a:extLst>
          </p:cNvPr>
          <p:cNvPicPr>
            <a:picLocks noChangeAspect="1"/>
          </p:cNvPicPr>
          <p:nvPr/>
        </p:nvPicPr>
        <p:blipFill>
          <a:blip r:embed="rId5"/>
          <a:stretch>
            <a:fillRect/>
          </a:stretch>
        </p:blipFill>
        <p:spPr>
          <a:xfrm>
            <a:off x="5237031" y="1069674"/>
            <a:ext cx="7095343" cy="4731144"/>
          </a:xfrm>
          <a:prstGeom prst="rect">
            <a:avLst/>
          </a:prstGeom>
        </p:spPr>
      </p:pic>
    </p:spTree>
    <p:extLst>
      <p:ext uri="{BB962C8B-B14F-4D97-AF65-F5344CB8AC3E}">
        <p14:creationId xmlns:p14="http://schemas.microsoft.com/office/powerpoint/2010/main" val="366592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89BDF3-7F6F-4237-BE9C-35EAC1F4CF9E}"/>
              </a:ext>
            </a:extLst>
          </p:cNvPr>
          <p:cNvSpPr txBox="1"/>
          <p:nvPr/>
        </p:nvSpPr>
        <p:spPr>
          <a:xfrm>
            <a:off x="789432" y="1257013"/>
            <a:ext cx="11263100" cy="1077218"/>
          </a:xfrm>
          <a:prstGeom prst="rect">
            <a:avLst/>
          </a:prstGeom>
          <a:noFill/>
        </p:spPr>
        <p:txBody>
          <a:bodyPr wrap="square" lIns="91440" tIns="45720" rIns="91440" bIns="45720" rtlCol="0" anchor="t">
            <a:spAutoFit/>
          </a:bodyPr>
          <a:lstStyle/>
          <a:p>
            <a:r>
              <a:rPr lang="en-GB" sz="3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We pray for world leaders: that they may seek the truth and so bring peace to the world. Lord, in your mercy…</a:t>
            </a:r>
          </a:p>
        </p:txBody>
      </p:sp>
      <p:sp>
        <p:nvSpPr>
          <p:cNvPr id="7" name="TextBox 6">
            <a:extLst>
              <a:ext uri="{FF2B5EF4-FFF2-40B4-BE49-F238E27FC236}">
                <a16:creationId xmlns:a16="http://schemas.microsoft.com/office/drawing/2014/main" id="{C6688FBD-1FCD-499E-82E9-15AD17208363}"/>
              </a:ext>
            </a:extLst>
          </p:cNvPr>
          <p:cNvSpPr txBox="1"/>
          <p:nvPr/>
        </p:nvSpPr>
        <p:spPr>
          <a:xfrm>
            <a:off x="3944373" y="3538885"/>
            <a:ext cx="7658099" cy="3539430"/>
          </a:xfrm>
          <a:prstGeom prst="rect">
            <a:avLst/>
          </a:prstGeom>
          <a:noFill/>
        </p:spPr>
        <p:txBody>
          <a:bodyPr wrap="square" lIns="91440" tIns="45720" rIns="91440" bIns="45720" rtlCol="0" anchor="t">
            <a:spAutoFit/>
          </a:bodyPr>
          <a:lstStyle/>
          <a:p>
            <a:r>
              <a:rPr lang="en-GB" sz="3200" dirty="0">
                <a:solidFill>
                  <a:schemeClr val="bg1"/>
                </a:solidFill>
                <a:latin typeface="Century Gothic"/>
              </a:rPr>
              <a:t>We pray for all fisherfolk throughout the world: that they may stay safe while out on the water and catch enough fish to meet their needs. </a:t>
            </a:r>
            <a:endParaRPr lang="en-US">
              <a:solidFill>
                <a:schemeClr val="bg1"/>
              </a:solidFill>
              <a:latin typeface="Century Gothic"/>
            </a:endParaRPr>
          </a:p>
          <a:p>
            <a:r>
              <a:rPr lang="en-GB" sz="3200" dirty="0">
                <a:solidFill>
                  <a:schemeClr val="bg1"/>
                </a:solidFill>
                <a:latin typeface="Century Gothic"/>
              </a:rPr>
              <a:t>Lord, in your mercy… </a:t>
            </a:r>
            <a:endParaRPr lang="en-GB">
              <a:solidFill>
                <a:schemeClr val="bg1"/>
              </a:solidFill>
              <a:latin typeface="Century Gothic"/>
            </a:endParaRPr>
          </a:p>
          <a:p>
            <a:endParaRPr lang="en-GB" sz="3200" dirty="0">
              <a:solidFill>
                <a:schemeClr val="bg1"/>
              </a:solidFill>
              <a:latin typeface="Century Gothic" panose="020B0502020202020204" pitchFamily="34" charset="0"/>
            </a:endParaRPr>
          </a:p>
          <a:p>
            <a:endParaRPr lang="en-US" sz="3200" dirty="0">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41C9495D-EF41-9A47-86EC-CA8AC1536B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60493" y="3495823"/>
            <a:ext cx="2374900" cy="2997200"/>
          </a:xfrm>
          <a:prstGeom prst="rect">
            <a:avLst/>
          </a:prstGeom>
        </p:spPr>
      </p:pic>
    </p:spTree>
    <p:extLst>
      <p:ext uri="{BB962C8B-B14F-4D97-AF65-F5344CB8AC3E}">
        <p14:creationId xmlns:p14="http://schemas.microsoft.com/office/powerpoint/2010/main" val="105367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2F76BF-4D96-493A-90A8-CA78BD8231DE}"/>
              </a:ext>
            </a:extLst>
          </p:cNvPr>
          <p:cNvSpPr txBox="1"/>
          <p:nvPr/>
        </p:nvSpPr>
        <p:spPr>
          <a:xfrm>
            <a:off x="1036013" y="1117726"/>
            <a:ext cx="10718302" cy="2055884"/>
          </a:xfrm>
          <a:prstGeom prst="rect">
            <a:avLst/>
          </a:prstGeom>
          <a:noFill/>
        </p:spPr>
        <p:txBody>
          <a:bodyPr wrap="square" lIns="91440" tIns="45720" rIns="91440" bIns="45720" anchor="t">
            <a:spAutoFit/>
          </a:bodyPr>
          <a:lstStyle/>
          <a:p>
            <a:r>
              <a:rPr lang="en-GB" sz="3200" dirty="0">
                <a:solidFill>
                  <a:schemeClr val="bg1"/>
                </a:solidFill>
                <a:effectLst/>
                <a:latin typeface="Century Gothic"/>
                <a:ea typeface="Calibri"/>
                <a:cs typeface="Times New Roman"/>
              </a:rPr>
              <a:t>We pray for our parish, families and friends: that we may follow Christ and show our faith in our words and in our actions. Lord, in your mercy…   </a:t>
            </a:r>
          </a:p>
          <a:p>
            <a:pPr>
              <a:lnSpc>
                <a:spcPct val="107000"/>
              </a:lnSpc>
              <a:spcAft>
                <a:spcPts val="800"/>
              </a:spcAft>
            </a:pPr>
            <a:endParaRPr lang="en-US" sz="3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B2683F3-DB4E-144A-867C-37EA61BECE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915" y="3173610"/>
            <a:ext cx="2152162" cy="2716097"/>
          </a:xfrm>
          <a:prstGeom prst="rect">
            <a:avLst/>
          </a:prstGeom>
        </p:spPr>
      </p:pic>
      <p:sp>
        <p:nvSpPr>
          <p:cNvPr id="6" name="TextBox 5">
            <a:extLst>
              <a:ext uri="{FF2B5EF4-FFF2-40B4-BE49-F238E27FC236}">
                <a16:creationId xmlns:a16="http://schemas.microsoft.com/office/drawing/2014/main" id="{38916120-0C04-421D-8A55-88367C6EB668}"/>
              </a:ext>
            </a:extLst>
          </p:cNvPr>
          <p:cNvSpPr txBox="1"/>
          <p:nvPr/>
        </p:nvSpPr>
        <p:spPr>
          <a:xfrm>
            <a:off x="3531052" y="3173610"/>
            <a:ext cx="7705288" cy="3046988"/>
          </a:xfrm>
          <a:prstGeom prst="rect">
            <a:avLst/>
          </a:prstGeom>
          <a:noFill/>
        </p:spPr>
        <p:txBody>
          <a:bodyPr wrap="square" lIns="91440" tIns="45720" rIns="91440" bIns="45720" anchor="t">
            <a:spAutoFit/>
          </a:bodyPr>
          <a:lstStyle/>
          <a:p>
            <a:r>
              <a:rPr lang="en-GB" sz="3200" dirty="0">
                <a:solidFill>
                  <a:schemeClr val="bg1"/>
                </a:solidFill>
                <a:latin typeface="Century Gothic"/>
              </a:rPr>
              <a:t>Loving God, may we try our best to follow your Son and to serve you faithfully each day, in what we do and how we treat others, especially our brothers and sisters who are living in poverty. Amen.</a:t>
            </a:r>
            <a:endParaRPr lang="en-US" sz="3200" dirty="0">
              <a:solidFill>
                <a:schemeClr val="bg1"/>
              </a:solidFill>
              <a:latin typeface="Century Gothic"/>
              <a:ea typeface="Times New Roman" panose="02020603050405020304" pitchFamily="18" charset="0"/>
            </a:endParaRPr>
          </a:p>
        </p:txBody>
      </p:sp>
    </p:spTree>
    <p:extLst>
      <p:ext uri="{BB962C8B-B14F-4D97-AF65-F5344CB8AC3E}">
        <p14:creationId xmlns:p14="http://schemas.microsoft.com/office/powerpoint/2010/main" val="301557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0032C3-66DE-4641-9DD8-F5E8D3F71E47}"/>
              </a:ext>
            </a:extLst>
          </p:cNvPr>
          <p:cNvSpPr txBox="1">
            <a:spLocks/>
          </p:cNvSpPr>
          <p:nvPr/>
        </p:nvSpPr>
        <p:spPr>
          <a:xfrm>
            <a:off x="692542" y="1302452"/>
            <a:ext cx="11054958" cy="5582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GB" sz="9600" i="1" dirty="0">
              <a:latin typeface="Segoe UI" panose="020B0502040204020203" pitchFamily="34" charset="0"/>
              <a:ea typeface="Segoe UI Historic" panose="020B0502040204020203" pitchFamily="34" charset="0"/>
              <a:cs typeface="Segoe UI" panose="020B0502040204020203" pitchFamily="34" charset="0"/>
            </a:endParaRPr>
          </a:p>
          <a:p>
            <a:pPr marL="0" indent="0">
              <a:lnSpc>
                <a:spcPct val="120000"/>
              </a:lnSpc>
              <a:buFont typeface="Arial" panose="020B0604020202020204" pitchFamily="34" charset="0"/>
              <a:buNone/>
            </a:pPr>
            <a:endParaRPr lang="en-GB" sz="3200" i="1" dirty="0">
              <a:latin typeface="Segoe UI" panose="020B0502040204020203" pitchFamily="34" charset="0"/>
              <a:ea typeface="Calibri" panose="020F0502020204030204" pitchFamily="34" charset="0"/>
              <a:cs typeface="Segoe UI" panose="020B0502040204020203" pitchFamily="34" charset="0"/>
            </a:endParaRPr>
          </a:p>
        </p:txBody>
      </p:sp>
      <p:sp>
        <p:nvSpPr>
          <p:cNvPr id="4" name="Content Placeholder 4">
            <a:extLst>
              <a:ext uri="{FF2B5EF4-FFF2-40B4-BE49-F238E27FC236}">
                <a16:creationId xmlns:a16="http://schemas.microsoft.com/office/drawing/2014/main" id="{A93B0124-7EE9-8647-B504-89E0A4CA760D}"/>
              </a:ext>
            </a:extLst>
          </p:cNvPr>
          <p:cNvSpPr>
            <a:spLocks noGrp="1"/>
          </p:cNvSpPr>
          <p:nvPr>
            <p:ph idx="1"/>
          </p:nvPr>
        </p:nvSpPr>
        <p:spPr>
          <a:xfrm>
            <a:off x="579550" y="1435187"/>
            <a:ext cx="3699316" cy="3767460"/>
          </a:xfrm>
        </p:spPr>
        <p:txBody>
          <a:bodyPr vert="horz" lIns="91440" tIns="45720" rIns="91440" bIns="45720" rtlCol="0" anchor="t">
            <a:noAutofit/>
          </a:bodyPr>
          <a:lstStyle/>
          <a:p>
            <a:pPr marL="0" indent="0">
              <a:lnSpc>
                <a:spcPct val="120000"/>
              </a:lnSpc>
              <a:buNone/>
            </a:pPr>
            <a:r>
              <a:rPr lang="en-US" sz="2400" dirty="0">
                <a:solidFill>
                  <a:schemeClr val="tx1"/>
                </a:solidFill>
                <a:latin typeface="Century Gothic" panose="020B0502020202020204" pitchFamily="34" charset="0"/>
                <a:cs typeface="Segoe UI" panose="020B0502040204020203" pitchFamily="34" charset="0"/>
              </a:rPr>
              <a:t> </a:t>
            </a:r>
          </a:p>
          <a:p>
            <a:pPr marL="0" indent="0">
              <a:lnSpc>
                <a:spcPct val="120000"/>
              </a:lnSpc>
              <a:buNone/>
            </a:pPr>
            <a:endParaRPr lang="en-US" sz="2400" dirty="0">
              <a:solidFill>
                <a:schemeClr val="tx1"/>
              </a:solidFill>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3200" i="1" dirty="0">
              <a:effectLst/>
              <a:latin typeface="Segoe UI" panose="020B0502040204020203" pitchFamily="34" charset="0"/>
              <a:ea typeface="Calibri" panose="020F0502020204030204"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55586551-CDD2-5E40-A17D-FFF2E00F5042}"/>
              </a:ext>
            </a:extLst>
          </p:cNvPr>
          <p:cNvGrpSpPr/>
          <p:nvPr/>
        </p:nvGrpSpPr>
        <p:grpSpPr>
          <a:xfrm>
            <a:off x="1365992" y="5559855"/>
            <a:ext cx="1824434" cy="729895"/>
            <a:chOff x="318457" y="5627837"/>
            <a:chExt cx="1824434" cy="729895"/>
          </a:xfrm>
        </p:grpSpPr>
        <p:pic>
          <p:nvPicPr>
            <p:cNvPr id="9" name="Graphic 8" descr="Shooting star">
              <a:extLst>
                <a:ext uri="{FF2B5EF4-FFF2-40B4-BE49-F238E27FC236}">
                  <a16:creationId xmlns:a16="http://schemas.microsoft.com/office/drawing/2014/main" id="{0858A1C8-2B91-9F4C-A5E5-E763DA8A0E7E}"/>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8457" y="5627837"/>
              <a:ext cx="772543" cy="729895"/>
            </a:xfrm>
            <a:prstGeom prst="rect">
              <a:avLst/>
            </a:prstGeom>
          </p:spPr>
        </p:pic>
        <p:sp>
          <p:nvSpPr>
            <p:cNvPr id="8" name="Rectangle 7">
              <a:extLst>
                <a:ext uri="{FF2B5EF4-FFF2-40B4-BE49-F238E27FC236}">
                  <a16:creationId xmlns:a16="http://schemas.microsoft.com/office/drawing/2014/main" id="{024106C4-2161-D843-91C0-56CDEF44799A}"/>
                </a:ext>
              </a:extLst>
            </p:cNvPr>
            <p:cNvSpPr/>
            <p:nvPr/>
          </p:nvSpPr>
          <p:spPr>
            <a:xfrm>
              <a:off x="1091000" y="5796412"/>
              <a:ext cx="1051891" cy="523220"/>
            </a:xfrm>
            <a:prstGeom prst="rect">
              <a:avLst/>
            </a:prstGeom>
          </p:spPr>
          <p:txBody>
            <a:bodyPr wrap="none" lIns="91440" tIns="45720" rIns="91440" bIns="45720" anchor="t">
              <a:spAutoFit/>
            </a:bodyPr>
            <a:lstStyle/>
            <a:p>
              <a:r>
                <a:rPr lang="en-GB" sz="2800" b="1" i="1" dirty="0">
                  <a:solidFill>
                    <a:srgbClr val="008DAE"/>
                  </a:solidFill>
                  <a:latin typeface="Century Gothic"/>
                  <a:ea typeface="Verdana"/>
                  <a:cs typeface="Arial"/>
                </a:rPr>
                <a:t>Send</a:t>
              </a:r>
              <a:endParaRPr lang="en-GB" sz="2800" b="1" i="1" dirty="0">
                <a:solidFill>
                  <a:srgbClr val="008DAE"/>
                </a:solidFill>
                <a:latin typeface="Century Gothic" panose="020B0502020202020204" pitchFamily="34" charset="0"/>
                <a:ea typeface="Verdana" panose="020B060403050404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00CDD5FD-3A32-4B3C-82E4-D8C95EA97139}"/>
              </a:ext>
            </a:extLst>
          </p:cNvPr>
          <p:cNvSpPr txBox="1"/>
          <p:nvPr/>
        </p:nvSpPr>
        <p:spPr>
          <a:xfrm>
            <a:off x="304859" y="2521974"/>
            <a:ext cx="5170264" cy="1815882"/>
          </a:xfrm>
          <a:prstGeom prst="rect">
            <a:avLst/>
          </a:prstGeom>
          <a:noFill/>
        </p:spPr>
        <p:txBody>
          <a:bodyPr wrap="square" lIns="91440" tIns="45720" rIns="91440" bIns="45720" rtlCol="0" anchor="t">
            <a:spAutoFit/>
          </a:bodyPr>
          <a:lstStyle/>
          <a:p>
            <a:r>
              <a:rPr lang="en-GB" sz="2800" dirty="0">
                <a:effectLst/>
                <a:latin typeface="Century Gothic"/>
                <a:ea typeface="Calibri"/>
              </a:rPr>
              <a:t>Jesus calls us all to follow him. </a:t>
            </a:r>
            <a:r>
              <a:rPr lang="en-US" sz="2800" dirty="0">
                <a:latin typeface="Century Gothic"/>
              </a:rPr>
              <a:t>How will you show others that you follow Jesus in the coming week?</a:t>
            </a:r>
          </a:p>
        </p:txBody>
      </p:sp>
      <p:pic>
        <p:nvPicPr>
          <p:cNvPr id="6" name="Picture 5" descr="A group of people holding a sign&#10;&#10;AI-generated content may be incorrect.">
            <a:extLst>
              <a:ext uri="{FF2B5EF4-FFF2-40B4-BE49-F238E27FC236}">
                <a16:creationId xmlns:a16="http://schemas.microsoft.com/office/drawing/2014/main" id="{B5FBD327-AE95-2824-CD51-F1901026E1FF}"/>
              </a:ext>
            </a:extLst>
          </p:cNvPr>
          <p:cNvPicPr>
            <a:picLocks noChangeAspect="1"/>
          </p:cNvPicPr>
          <p:nvPr/>
        </p:nvPicPr>
        <p:blipFill>
          <a:blip r:embed="rId5"/>
          <a:stretch>
            <a:fillRect/>
          </a:stretch>
        </p:blipFill>
        <p:spPr>
          <a:xfrm>
            <a:off x="5450926" y="1096411"/>
            <a:ext cx="6587343" cy="4450407"/>
          </a:xfrm>
          <a:prstGeom prst="rect">
            <a:avLst/>
          </a:prstGeom>
        </p:spPr>
      </p:pic>
    </p:spTree>
    <p:extLst>
      <p:ext uri="{BB962C8B-B14F-4D97-AF65-F5344CB8AC3E}">
        <p14:creationId xmlns:p14="http://schemas.microsoft.com/office/powerpoint/2010/main" val="2809459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3E223C-3EF9-4551-8E66-AB7C21349824}"/>
              </a:ext>
            </a:extLst>
          </p:cNvPr>
          <p:cNvSpPr txBox="1"/>
          <p:nvPr/>
        </p:nvSpPr>
        <p:spPr>
          <a:xfrm>
            <a:off x="366439" y="1469414"/>
            <a:ext cx="8358449" cy="6432530"/>
          </a:xfrm>
          <a:prstGeom prst="rect">
            <a:avLst/>
          </a:prstGeom>
          <a:noFill/>
        </p:spPr>
        <p:txBody>
          <a:bodyPr wrap="square" lIns="91440" tIns="45720" rIns="91440" bIns="45720" anchor="t">
            <a:spAutoFit/>
          </a:bodyPr>
          <a:lstStyle/>
          <a:p>
            <a:r>
              <a:rPr lang="en-GB" b="1" dirty="0">
                <a:latin typeface="Century Gothic" panose="020B0502020202020204" pitchFamily="34" charset="0"/>
              </a:rPr>
              <a:t>Activity suggestions</a:t>
            </a:r>
          </a:p>
          <a:p>
            <a:endParaRPr lang="en-US" dirty="0">
              <a:latin typeface="Century Gothic" panose="020B0502020202020204" pitchFamily="34" charset="0"/>
            </a:endParaRPr>
          </a:p>
          <a:p>
            <a:r>
              <a:rPr lang="en-US" dirty="0">
                <a:latin typeface="Century Gothic" panose="020B0502020202020204" pitchFamily="34" charset="0"/>
                <a:ea typeface="MS Mincho" panose="02020609040205080304" pitchFamily="49" charset="-128"/>
                <a:cs typeface="Arial" panose="020B0604020202020204" pitchFamily="34" charset="0"/>
              </a:rPr>
              <a:t>Invite the children to </a:t>
            </a:r>
            <a:r>
              <a:rPr lang="en-US" dirty="0" err="1">
                <a:latin typeface="Century Gothic" panose="020B0502020202020204" pitchFamily="34" charset="0"/>
                <a:ea typeface="MS Mincho" panose="02020609040205080304" pitchFamily="49" charset="-128"/>
                <a:cs typeface="Arial" panose="020B0604020202020204" pitchFamily="34" charset="0"/>
              </a:rPr>
              <a:t>colour</a:t>
            </a:r>
            <a:r>
              <a:rPr lang="en-US" dirty="0">
                <a:latin typeface="Century Gothic" panose="020B0502020202020204" pitchFamily="34" charset="0"/>
                <a:ea typeface="MS Mincho" panose="02020609040205080304" pitchFamily="49" charset="-128"/>
                <a:cs typeface="Arial" panose="020B0604020202020204" pitchFamily="34" charset="0"/>
              </a:rPr>
              <a:t> in the accompanying illustration and on the back to draw </a:t>
            </a:r>
            <a:r>
              <a:rPr lang="en-GB" dirty="0">
                <a:effectLst/>
                <a:latin typeface="Century Gothic" panose="020B0502020202020204" pitchFamily="34" charset="0"/>
                <a:ea typeface="Calibri" panose="020F0502020204030204" pitchFamily="34" charset="0"/>
                <a:cs typeface="Times New Roman" panose="02020603050405020304" pitchFamily="18" charset="0"/>
              </a:rPr>
              <a:t>how they will show others that they are followers of Jesus during the coming week.</a:t>
            </a:r>
          </a:p>
          <a:p>
            <a:endParaRPr lang="en-GB"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dirty="0">
                <a:effectLst/>
                <a:latin typeface="Century Gothic"/>
                <a:ea typeface="Calibri"/>
                <a:cs typeface="Times New Roman"/>
              </a:rPr>
              <a:t>Give the children a fish cut out of paper or card and encourage them to colour it in or decorate it. They could perhaps write or draw how they will show they are followers of Jesus. Or they could draw a picture of</a:t>
            </a:r>
            <a:r>
              <a:rPr lang="en-GB" dirty="0">
                <a:latin typeface="Century Gothic"/>
                <a:ea typeface="Calibri"/>
                <a:cs typeface="Times New Roman"/>
              </a:rPr>
              <a:t> </a:t>
            </a:r>
            <a:r>
              <a:rPr lang="en-GB" dirty="0">
                <a:effectLst/>
                <a:latin typeface="Century Gothic"/>
                <a:ea typeface="Calibri"/>
                <a:cs typeface="Times New Roman"/>
              </a:rPr>
              <a:t>Chico or his daughter, </a:t>
            </a:r>
            <a:r>
              <a:rPr lang="en-GB" dirty="0">
                <a:latin typeface="Century Gothic"/>
                <a:ea typeface="Calibri"/>
                <a:cs typeface="Times New Roman"/>
              </a:rPr>
              <a:t>or Aaron, who</a:t>
            </a:r>
            <a:r>
              <a:rPr lang="en-GB" dirty="0">
                <a:effectLst/>
                <a:latin typeface="Century Gothic"/>
                <a:ea typeface="Calibri"/>
                <a:cs typeface="Times New Roman"/>
              </a:rPr>
              <a:t> all go fishing, to remind them to pray for them during the next week. </a:t>
            </a:r>
          </a:p>
          <a:p>
            <a:endParaRPr lang="en-GB"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dirty="0">
                <a:effectLst/>
                <a:latin typeface="Century Gothic"/>
                <a:ea typeface="Calibri"/>
              </a:rPr>
              <a:t>Encourage the children to share all that they have heard and thought about today with the people at home, to pray for all fisherfolk during the coming week and to think about how they will show that they are followers of Jesus</a:t>
            </a:r>
            <a:r>
              <a:rPr lang="en-GB" dirty="0">
                <a:latin typeface="Century Gothic"/>
                <a:ea typeface="Calibri"/>
              </a:rPr>
              <a:t>.</a:t>
            </a:r>
            <a:endParaRPr lang="en-GB" dirty="0">
              <a:effectLst/>
              <a:latin typeface="Century Gothic" panose="020B0502020202020204" pitchFamily="34" charset="0"/>
              <a:ea typeface="Calibri" panose="020F0502020204030204" pitchFamily="34" charset="0"/>
            </a:endParaRPr>
          </a:p>
          <a:p>
            <a:endParaRPr lang="en-US" dirty="0">
              <a:latin typeface="Century Gothic" panose="020B0502020202020204" pitchFamily="34" charset="0"/>
              <a:ea typeface="MS Mincho" panose="02020609040205080304" pitchFamily="49" charset="-128"/>
              <a:cs typeface="Arial" panose="020B0604020202020204" pitchFamily="34" charset="0"/>
            </a:endParaRPr>
          </a:p>
          <a:p>
            <a:endParaRPr lang="en-US">
              <a:latin typeface="Century Gothic" panose="020B0502020202020204" pitchFamily="34" charset="0"/>
              <a:ea typeface="MS Mincho" panose="02020609040205080304" pitchFamily="49" charset="-128"/>
              <a:cs typeface="Arial" panose="020B0604020202020204" pitchFamily="34" charset="0"/>
            </a:endParaRPr>
          </a:p>
          <a:p>
            <a:endParaRPr lang="en-US" dirty="0">
              <a:latin typeface="Century Gothic" panose="020B0502020202020204" pitchFamily="34" charset="0"/>
              <a:ea typeface="MS Mincho" panose="02020609040205080304" pitchFamily="49" charset="-128"/>
              <a:cs typeface="Arial" panose="020B0604020202020204" pitchFamily="34" charset="0"/>
            </a:endParaRPr>
          </a:p>
          <a:p>
            <a:endParaRPr lang="en-US" sz="1400" dirty="0">
              <a:latin typeface="Century Gothic" panose="020B0502020202020204" pitchFamily="34" charset="0"/>
              <a:ea typeface="MS Mincho" panose="02020609040205080304" pitchFamily="49" charset="-128"/>
              <a:cs typeface="Arial" panose="020B0604020202020204" pitchFamily="34" charset="0"/>
            </a:endParaRPr>
          </a:p>
          <a:p>
            <a:endParaRPr lang="en-US" sz="1400" dirty="0">
              <a:latin typeface="Century Gothic" panose="020B0502020202020204" pitchFamily="34" charset="0"/>
              <a:ea typeface="MS Mincho" panose="02020609040205080304" pitchFamily="49" charset="-128"/>
              <a:cs typeface="Arial" panose="020B0604020202020204" pitchFamily="34" charset="0"/>
            </a:endParaRPr>
          </a:p>
          <a:p>
            <a:endParaRPr lang="en-US" sz="1400" dirty="0">
              <a:latin typeface="Century Gothic" panose="020B0502020202020204" pitchFamily="34" charset="0"/>
              <a:ea typeface="MS Mincho" panose="02020609040205080304" pitchFamily="49" charset="-128"/>
              <a:cs typeface="Arial" panose="020B0604020202020204" pitchFamily="34" charset="0"/>
            </a:endParaRPr>
          </a:p>
          <a:p>
            <a:endParaRPr lang="en-US" sz="1400" dirty="0">
              <a:latin typeface="Century Gothic" panose="020B0502020202020204" pitchFamily="34" charset="0"/>
              <a:ea typeface="MS Mincho" panose="02020609040205080304" pitchFamily="49" charset="-128"/>
              <a:cs typeface="Arial" panose="020B0604020202020204" pitchFamily="34" charset="0"/>
            </a:endParaRPr>
          </a:p>
          <a:p>
            <a:endParaRPr lang="en-US" sz="1400" dirty="0">
              <a:latin typeface="Century Gothic" panose="020B0502020202020204" pitchFamily="34" charset="0"/>
              <a:ea typeface="MS Mincho" panose="02020609040205080304" pitchFamily="49" charset="-128"/>
              <a:cs typeface="Arial" panose="020B0604020202020204" pitchFamily="34" charset="0"/>
            </a:endParaRPr>
          </a:p>
        </p:txBody>
      </p:sp>
      <p:pic>
        <p:nvPicPr>
          <p:cNvPr id="4" name="Picture 3" descr="A picture containing diagram&#10;&#10;Description automatically generated">
            <a:extLst>
              <a:ext uri="{FF2B5EF4-FFF2-40B4-BE49-F238E27FC236}">
                <a16:creationId xmlns:a16="http://schemas.microsoft.com/office/drawing/2014/main" id="{B87A38FC-FD29-484A-86FF-BEE6CFF7B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9265" y="1467116"/>
            <a:ext cx="3343742" cy="4896533"/>
          </a:xfrm>
          <a:prstGeom prst="rect">
            <a:avLst/>
          </a:prstGeom>
        </p:spPr>
      </p:pic>
    </p:spTree>
    <p:extLst>
      <p:ext uri="{BB962C8B-B14F-4D97-AF65-F5344CB8AC3E}">
        <p14:creationId xmlns:p14="http://schemas.microsoft.com/office/powerpoint/2010/main" val="4264153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3A8ED9-1869-E6E9-AF4D-A87A390B16F1}"/>
              </a:ext>
            </a:extLst>
          </p:cNvPr>
          <p:cNvSpPr>
            <a:spLocks noGrp="1"/>
          </p:cNvSpPr>
          <p:nvPr>
            <p:ph idx="1"/>
          </p:nvPr>
        </p:nvSpPr>
        <p:spPr>
          <a:xfrm>
            <a:off x="599533" y="1524102"/>
            <a:ext cx="7384800" cy="4339650"/>
          </a:xfrm>
        </p:spPr>
        <p:txBody>
          <a:bodyPr vert="horz" wrap="square" lIns="91440" tIns="45720" rIns="91440" bIns="45720" rtlCol="0" anchor="t">
            <a:spAutoFit/>
          </a:bodyPr>
          <a:lstStyle/>
          <a:p>
            <a:pPr marL="0" indent="0">
              <a:spcBef>
                <a:spcPts val="0"/>
              </a:spcBef>
              <a:spcAft>
                <a:spcPts val="0"/>
              </a:spcAft>
              <a:buNone/>
            </a:pPr>
            <a:r>
              <a:rPr lang="en-GB" sz="2400" b="1" dirty="0">
                <a:solidFill>
                  <a:srgbClr val="000000"/>
                </a:solidFill>
                <a:latin typeface="Century Gothic"/>
                <a:cs typeface="Arial" panose="020B0604020202020204"/>
              </a:rPr>
              <a:t>Jubilee activities!</a:t>
            </a:r>
            <a:endParaRPr lang="en-US" sz="2400" dirty="0">
              <a:solidFill>
                <a:srgbClr val="000000"/>
              </a:solidFill>
              <a:latin typeface="Century Gothic"/>
              <a:cs typeface="Arial" panose="020B0604020202020204"/>
            </a:endParaRPr>
          </a:p>
          <a:p>
            <a:pPr marL="0" indent="0">
              <a:spcBef>
                <a:spcPts val="0"/>
              </a:spcBef>
              <a:spcAft>
                <a:spcPts val="0"/>
              </a:spcAft>
              <a:buNone/>
            </a:pPr>
            <a:endParaRPr lang="en-US" sz="1800" dirty="0">
              <a:solidFill>
                <a:srgbClr val="000000"/>
              </a:solidFill>
              <a:latin typeface="Century Gothic"/>
              <a:cs typeface="Arial" panose="020B0604020202020204"/>
            </a:endParaRPr>
          </a:p>
          <a:p>
            <a:pPr marL="0" indent="0">
              <a:spcBef>
                <a:spcPts val="0"/>
              </a:spcBef>
              <a:spcAft>
                <a:spcPts val="0"/>
              </a:spcAft>
              <a:buNone/>
            </a:pPr>
            <a:r>
              <a:rPr lang="en-US" sz="1800" dirty="0">
                <a:solidFill>
                  <a:srgbClr val="000000"/>
                </a:solidFill>
                <a:latin typeface="Century Gothic"/>
                <a:cs typeface="Arial" panose="020B0604020202020204"/>
              </a:rPr>
              <a:t>The Jubilee Year is a landmark moment in the life of the global church. School communities are invited to join together as pilgrims of hope, pledging to work together for God’s kingdom of justice, peace and love. Find resources at: </a:t>
            </a:r>
          </a:p>
          <a:p>
            <a:pPr marL="0" indent="0">
              <a:spcBef>
                <a:spcPts val="0"/>
              </a:spcBef>
              <a:spcAft>
                <a:spcPts val="0"/>
              </a:spcAft>
              <a:buNone/>
            </a:pPr>
            <a:r>
              <a:rPr lang="en-US" sz="1800" dirty="0">
                <a:solidFill>
                  <a:srgbClr val="000000"/>
                </a:solidFill>
                <a:latin typeface="Century Gothic"/>
                <a:cs typeface="Arial" panose="020B0604020202020204"/>
                <a:hlinkClick r:id="rId2"/>
              </a:rPr>
              <a:t>Jubilee for schools 2025 – Pilgrims of Hope</a:t>
            </a:r>
            <a:endParaRPr lang="en-US" sz="1800" dirty="0">
              <a:solidFill>
                <a:srgbClr val="000000"/>
              </a:solidFill>
              <a:latin typeface="Century Gothic"/>
              <a:cs typeface="Arial" panose="020B0604020202020204"/>
            </a:endParaRPr>
          </a:p>
          <a:p>
            <a:pPr marL="0" indent="0">
              <a:spcBef>
                <a:spcPts val="0"/>
              </a:spcBef>
              <a:spcAft>
                <a:spcPts val="0"/>
              </a:spcAft>
              <a:buNone/>
            </a:pPr>
            <a:endParaRPr lang="en-US" sz="1800" dirty="0">
              <a:solidFill>
                <a:srgbClr val="000000"/>
              </a:solidFill>
              <a:latin typeface="Century Gothic"/>
              <a:cs typeface="Arial" panose="020B0604020202020204"/>
            </a:endParaRPr>
          </a:p>
          <a:p>
            <a:pPr marL="0" indent="0">
              <a:spcBef>
                <a:spcPts val="0"/>
              </a:spcBef>
              <a:spcAft>
                <a:spcPts val="0"/>
              </a:spcAft>
              <a:buNone/>
            </a:pPr>
            <a:r>
              <a:rPr lang="en-US" sz="1800" dirty="0">
                <a:solidFill>
                  <a:srgbClr val="000000"/>
                </a:solidFill>
                <a:latin typeface="Century Gothic"/>
                <a:cs typeface="Arial" panose="020B0604020202020204"/>
              </a:rPr>
              <a:t>Why not make the Big Lent Walk part of your Jubilee pledge? </a:t>
            </a:r>
            <a:endParaRPr lang="en-US" sz="1800">
              <a:solidFill>
                <a:srgbClr val="000000"/>
              </a:solidFill>
              <a:latin typeface="Century Gothic"/>
              <a:cs typeface="Arial" panose="020B0604020202020204"/>
            </a:endParaRPr>
          </a:p>
          <a:p>
            <a:pPr marL="0" indent="0">
              <a:spcBef>
                <a:spcPts val="0"/>
              </a:spcBef>
              <a:spcAft>
                <a:spcPts val="0"/>
              </a:spcAft>
              <a:buNone/>
            </a:pPr>
            <a:r>
              <a:rPr lang="en-US" sz="1800" dirty="0">
                <a:solidFill>
                  <a:srgbClr val="000000"/>
                </a:solidFill>
                <a:latin typeface="Century Gothic"/>
                <a:cs typeface="Arial" panose="020B0604020202020204"/>
              </a:rPr>
              <a:t>For sign up and more information go here: </a:t>
            </a:r>
          </a:p>
          <a:p>
            <a:pPr marL="0" indent="0">
              <a:spcBef>
                <a:spcPts val="0"/>
              </a:spcBef>
              <a:spcAft>
                <a:spcPts val="0"/>
              </a:spcAft>
              <a:buNone/>
            </a:pPr>
            <a:r>
              <a:rPr lang="en-US" sz="1800" dirty="0">
                <a:solidFill>
                  <a:srgbClr val="000000"/>
                </a:solidFill>
                <a:latin typeface="Century Gothic"/>
                <a:cs typeface="Arial" panose="020B0604020202020204"/>
                <a:hlinkClick r:id="rId3"/>
              </a:rPr>
              <a:t>BLW25 Schools Sign up - Formstack</a:t>
            </a:r>
            <a:endParaRPr lang="en-US" sz="1800" dirty="0">
              <a:solidFill>
                <a:srgbClr val="000000"/>
              </a:solidFill>
              <a:latin typeface="Century Gothic"/>
              <a:cs typeface="Arial" panose="020B0604020202020204"/>
            </a:endParaRPr>
          </a:p>
          <a:p>
            <a:pPr marL="0" indent="0">
              <a:spcBef>
                <a:spcPts val="0"/>
              </a:spcBef>
              <a:spcAft>
                <a:spcPts val="0"/>
              </a:spcAft>
              <a:buNone/>
            </a:pPr>
            <a:endParaRPr lang="en-US" sz="1800" dirty="0">
              <a:solidFill>
                <a:srgbClr val="000000"/>
              </a:solidFill>
              <a:latin typeface="Century Gothic"/>
              <a:cs typeface="Arial" panose="020B0604020202020204"/>
            </a:endParaRPr>
          </a:p>
          <a:p>
            <a:pPr marL="0" indent="0">
              <a:spcBef>
                <a:spcPts val="0"/>
              </a:spcBef>
              <a:spcAft>
                <a:spcPts val="0"/>
              </a:spcAft>
              <a:buNone/>
            </a:pPr>
            <a:r>
              <a:rPr lang="en-US" sz="1800" dirty="0">
                <a:solidFill>
                  <a:srgbClr val="000000"/>
                </a:solidFill>
                <a:latin typeface="Century Gothic"/>
                <a:cs typeface="Arial" panose="020B0604020202020204"/>
              </a:rPr>
              <a:t>A CAFOD club could strongly support the Catholic life of your school, particularly in this Jubilee year. Find out more:</a:t>
            </a:r>
            <a:endParaRPr lang="en-US" dirty="0">
              <a:latin typeface="Arial" panose="020B0604020202020204"/>
              <a:cs typeface="Arial" panose="020B0604020202020204"/>
            </a:endParaRPr>
          </a:p>
          <a:p>
            <a:pPr marL="0" indent="0">
              <a:spcBef>
                <a:spcPts val="0"/>
              </a:spcBef>
              <a:spcAft>
                <a:spcPts val="0"/>
              </a:spcAft>
              <a:buNone/>
            </a:pPr>
            <a:r>
              <a:rPr lang="en-US" sz="1800" dirty="0">
                <a:solidFill>
                  <a:srgbClr val="000000"/>
                </a:solidFill>
                <a:latin typeface="Century Gothic"/>
                <a:cs typeface="Arial" panose="020B0604020202020204"/>
                <a:hlinkClick r:id="rId4"/>
              </a:rPr>
              <a:t>https://cafod.org.uk/Education/For-teachers/CAFOD-clubs</a:t>
            </a:r>
            <a:r>
              <a:rPr lang="en-US" sz="1800" dirty="0">
                <a:solidFill>
                  <a:srgbClr val="000000"/>
                </a:solidFill>
                <a:latin typeface="Century Gothic"/>
                <a:cs typeface="Arial" panose="020B0604020202020204"/>
              </a:rPr>
              <a:t> </a:t>
            </a:r>
            <a:endParaRPr lang="en-US">
              <a:cs typeface="Arial"/>
            </a:endParaRPr>
          </a:p>
        </p:txBody>
      </p:sp>
      <p:pic>
        <p:nvPicPr>
          <p:cNvPr id="5" name="Picture 4" descr="A logo with a cross and a boat&#10;&#10;Description automatically generated">
            <a:extLst>
              <a:ext uri="{FF2B5EF4-FFF2-40B4-BE49-F238E27FC236}">
                <a16:creationId xmlns:a16="http://schemas.microsoft.com/office/drawing/2014/main" id="{A7113F69-8C37-27E3-D142-E1B9D3FB5BD3}"/>
              </a:ext>
            </a:extLst>
          </p:cNvPr>
          <p:cNvPicPr>
            <a:picLocks noChangeAspect="1"/>
          </p:cNvPicPr>
          <p:nvPr/>
        </p:nvPicPr>
        <p:blipFill>
          <a:blip r:embed="rId5"/>
          <a:stretch>
            <a:fillRect/>
          </a:stretch>
        </p:blipFill>
        <p:spPr>
          <a:xfrm>
            <a:off x="7565759" y="-482468"/>
            <a:ext cx="5121936" cy="7336133"/>
          </a:xfrm>
          <a:prstGeom prst="rect">
            <a:avLst/>
          </a:prstGeom>
        </p:spPr>
      </p:pic>
      <p:pic>
        <p:nvPicPr>
          <p:cNvPr id="2" name="Picture 1" descr="A picture containing text, sign&#10;&#10;Description automatically generated">
            <a:extLst>
              <a:ext uri="{FF2B5EF4-FFF2-40B4-BE49-F238E27FC236}">
                <a16:creationId xmlns:a16="http://schemas.microsoft.com/office/drawing/2014/main" id="{5CF2F839-A7F3-9D05-1FE0-732FEEB02EDA}"/>
              </a:ext>
            </a:extLst>
          </p:cNvPr>
          <p:cNvPicPr>
            <a:picLocks noChangeAspect="1"/>
          </p:cNvPicPr>
          <p:nvPr/>
        </p:nvPicPr>
        <p:blipFill>
          <a:blip r:embed="rId6"/>
          <a:stretch>
            <a:fillRect/>
          </a:stretch>
        </p:blipFill>
        <p:spPr>
          <a:xfrm>
            <a:off x="7352935" y="3868887"/>
            <a:ext cx="2476500" cy="2476500"/>
          </a:xfrm>
          <a:prstGeom prst="rect">
            <a:avLst/>
          </a:prstGeom>
        </p:spPr>
      </p:pic>
    </p:spTree>
    <p:extLst>
      <p:ext uri="{BB962C8B-B14F-4D97-AF65-F5344CB8AC3E}">
        <p14:creationId xmlns:p14="http://schemas.microsoft.com/office/powerpoint/2010/main" val="3386802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9FC33656-B244-4BCE-AF58-EA724B5D5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720" y="1139778"/>
            <a:ext cx="3766560" cy="5515702"/>
          </a:xfrm>
          <a:prstGeom prst="rect">
            <a:avLst/>
          </a:prstGeom>
        </p:spPr>
      </p:pic>
    </p:spTree>
    <p:extLst>
      <p:ext uri="{BB962C8B-B14F-4D97-AF65-F5344CB8AC3E}">
        <p14:creationId xmlns:p14="http://schemas.microsoft.com/office/powerpoint/2010/main" val="1868636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B4E48F-E0F2-4657-B4FB-97601F5DC2E3}"/>
              </a:ext>
            </a:extLst>
          </p:cNvPr>
          <p:cNvPicPr>
            <a:picLocks noChangeAspect="1"/>
          </p:cNvPicPr>
          <p:nvPr/>
        </p:nvPicPr>
        <p:blipFill>
          <a:blip r:embed="rId3"/>
          <a:stretch>
            <a:fillRect/>
          </a:stretch>
        </p:blipFill>
        <p:spPr>
          <a:xfrm>
            <a:off x="390363" y="1385503"/>
            <a:ext cx="11803341" cy="4855276"/>
          </a:xfrm>
          <a:prstGeom prst="rect">
            <a:avLst/>
          </a:prstGeom>
        </p:spPr>
      </p:pic>
    </p:spTree>
    <p:extLst>
      <p:ext uri="{BB962C8B-B14F-4D97-AF65-F5344CB8AC3E}">
        <p14:creationId xmlns:p14="http://schemas.microsoft.com/office/powerpoint/2010/main" val="259385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BA8697F-6FCB-481B-AD0F-C217C505E145}"/>
              </a:ext>
            </a:extLst>
          </p:cNvPr>
          <p:cNvSpPr txBox="1"/>
          <p:nvPr/>
        </p:nvSpPr>
        <p:spPr>
          <a:xfrm>
            <a:off x="6621529" y="1252096"/>
            <a:ext cx="5055928" cy="4801314"/>
          </a:xfrm>
          <a:prstGeom prst="rect">
            <a:avLst/>
          </a:prstGeom>
          <a:noFill/>
        </p:spPr>
        <p:txBody>
          <a:bodyPr wrap="square" lIns="91440" tIns="45720" rIns="91440" bIns="45720" rtlCol="0" anchor="t">
            <a:spAutoFit/>
          </a:bodyPr>
          <a:lstStyle/>
          <a:p>
            <a:r>
              <a:rPr lang="en-GB" sz="3400" dirty="0">
                <a:effectLst/>
                <a:latin typeface="Century Gothic"/>
                <a:ea typeface="Calibri"/>
              </a:rPr>
              <a:t>God of love, </a:t>
            </a:r>
          </a:p>
          <a:p>
            <a:r>
              <a:rPr lang="en-GB" sz="3400" dirty="0">
                <a:effectLst/>
                <a:latin typeface="Century Gothic"/>
                <a:ea typeface="Calibri"/>
              </a:rPr>
              <a:t>give us the strength and courage to follow your Son Jesus in all that we say and do. </a:t>
            </a:r>
          </a:p>
          <a:p>
            <a:r>
              <a:rPr lang="en-GB" sz="3400" dirty="0">
                <a:effectLst/>
                <a:latin typeface="Century Gothic"/>
                <a:ea typeface="Calibri"/>
              </a:rPr>
              <a:t>May our words and actions spread your message of love for all people. Amen.</a:t>
            </a:r>
            <a:endParaRPr lang="en-US" sz="3400" dirty="0">
              <a:latin typeface="Century Gothic"/>
              <a:ea typeface="Calibri"/>
              <a:cs typeface="+mn-lt"/>
            </a:endParaRPr>
          </a:p>
        </p:txBody>
      </p:sp>
      <p:pic>
        <p:nvPicPr>
          <p:cNvPr id="6" name="Picture 2">
            <a:extLst>
              <a:ext uri="{FF2B5EF4-FFF2-40B4-BE49-F238E27FC236}">
                <a16:creationId xmlns:a16="http://schemas.microsoft.com/office/drawing/2014/main" id="{87B10231-3F69-4259-9DA7-B5DC50F6A8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5407" y="949877"/>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393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6346A1-1220-415A-BBB7-FF3DBE3AC8FC}"/>
              </a:ext>
            </a:extLst>
          </p:cNvPr>
          <p:cNvSpPr>
            <a:spLocks noGrp="1"/>
          </p:cNvSpPr>
          <p:nvPr>
            <p:ph idx="1"/>
          </p:nvPr>
        </p:nvSpPr>
        <p:spPr>
          <a:xfrm>
            <a:off x="377696" y="1106349"/>
            <a:ext cx="11157800" cy="5582656"/>
          </a:xfrm>
        </p:spPr>
        <p:txBody>
          <a:bodyPr vert="horz" lIns="91440" tIns="45720" rIns="91440" bIns="45720" rtlCol="0" anchor="t">
            <a:noAutofit/>
          </a:bodyPr>
          <a:lstStyle/>
          <a:p>
            <a:pPr marL="0" indent="0">
              <a:buNone/>
            </a:pPr>
            <a:endParaRPr lang="en-US" sz="2400" i="1" dirty="0">
              <a:solidFill>
                <a:schemeClr val="tx1"/>
              </a:solidFill>
              <a:latin typeface="Century Gothic"/>
              <a:cs typeface="Arial"/>
            </a:endParaRPr>
          </a:p>
          <a:p>
            <a:pPr marL="0" indent="0">
              <a:buNone/>
            </a:pPr>
            <a:endParaRPr lang="en-US" sz="2800" i="1" dirty="0">
              <a:solidFill>
                <a:schemeClr val="tx1"/>
              </a:solidFill>
              <a:latin typeface="Century Gothic"/>
              <a:cs typeface="Arial"/>
            </a:endParaRPr>
          </a:p>
          <a:p>
            <a:pPr marL="0" indent="0">
              <a:buNone/>
            </a:pPr>
            <a:endParaRPr lang="en-US" sz="2800" i="1" dirty="0">
              <a:solidFill>
                <a:schemeClr val="tx1"/>
              </a:solidFill>
              <a:latin typeface="Century Gothic"/>
              <a:cs typeface="Arial"/>
            </a:endParaRPr>
          </a:p>
          <a:p>
            <a:pPr marL="0" indent="0">
              <a:lnSpc>
                <a:spcPct val="120000"/>
              </a:lnSpc>
              <a:buNone/>
            </a:pPr>
            <a:br>
              <a:rPr lang="en-US" sz="2800" i="1" dirty="0">
                <a:solidFill>
                  <a:schemeClr val="tx1"/>
                </a:solidFill>
                <a:latin typeface="Century Gothic"/>
                <a:cs typeface="Arial"/>
              </a:rPr>
            </a:br>
            <a:endParaRPr lang="en-US" sz="2800" i="1" dirty="0">
              <a:solidFill>
                <a:schemeClr val="tx1"/>
              </a:solidFill>
              <a:latin typeface="Century Gothic"/>
              <a:cs typeface="Arial"/>
            </a:endParaRPr>
          </a:p>
          <a:p>
            <a:pPr marL="0" indent="0">
              <a:lnSpc>
                <a:spcPct val="120000"/>
              </a:lnSpc>
              <a:buNone/>
            </a:pPr>
            <a:endParaRPr lang="en-US" sz="2800" i="1" dirty="0">
              <a:solidFill>
                <a:schemeClr val="tx1"/>
              </a:solidFill>
              <a:latin typeface="Century Gothic"/>
              <a:cs typeface="Arial"/>
            </a:endParaRPr>
          </a:p>
          <a:p>
            <a:pPr marL="0" indent="0">
              <a:lnSpc>
                <a:spcPct val="120000"/>
              </a:lnSpc>
              <a:buNone/>
            </a:pPr>
            <a:br>
              <a:rPr lang="en-US" sz="2800" dirty="0">
                <a:latin typeface="Century Gothic"/>
                <a:cs typeface="Arial"/>
              </a:rPr>
            </a:br>
            <a:endParaRPr lang="en-US" sz="2800" dirty="0">
              <a:latin typeface="Century Gothic"/>
              <a:cs typeface="Arial"/>
            </a:endParaRPr>
          </a:p>
        </p:txBody>
      </p:sp>
      <p:sp>
        <p:nvSpPr>
          <p:cNvPr id="3" name="TextBox 2">
            <a:extLst>
              <a:ext uri="{FF2B5EF4-FFF2-40B4-BE49-F238E27FC236}">
                <a16:creationId xmlns:a16="http://schemas.microsoft.com/office/drawing/2014/main" id="{B843C0C8-2E80-4A00-8FE9-DD73BB168080}"/>
              </a:ext>
            </a:extLst>
          </p:cNvPr>
          <p:cNvSpPr txBox="1"/>
          <p:nvPr/>
        </p:nvSpPr>
        <p:spPr>
          <a:xfrm>
            <a:off x="7832035" y="275001"/>
            <a:ext cx="4718581" cy="461665"/>
          </a:xfrm>
          <a:prstGeom prst="rect">
            <a:avLst/>
          </a:prstGeom>
          <a:noFill/>
        </p:spPr>
        <p:txBody>
          <a:bodyPr wrap="square" lIns="91440" tIns="45720" rIns="91440" bIns="45720" rtlCol="0" anchor="t">
            <a:spAutoFit/>
          </a:bodyPr>
          <a:lstStyle/>
          <a:p>
            <a:r>
              <a:rPr lang="en-US" sz="2400" b="1" dirty="0">
                <a:latin typeface="Century Gothic" panose="020B0502020202020204" pitchFamily="34" charset="0"/>
                <a:cs typeface="Segoe UI"/>
              </a:rPr>
              <a:t>Gospel:</a:t>
            </a:r>
            <a:r>
              <a:rPr lang="en-GB" sz="2400" b="1" dirty="0">
                <a:latin typeface="Century Gothic" panose="020B0502020202020204" pitchFamily="34" charset="0"/>
                <a:cs typeface="Segoe UI"/>
              </a:rPr>
              <a:t> </a:t>
            </a:r>
            <a:r>
              <a:rPr lang="en-GB" sz="2400" b="1" dirty="0">
                <a:solidFill>
                  <a:srgbClr val="000000"/>
                </a:solidFill>
                <a:effectLst/>
                <a:latin typeface="Century Gothic" panose="020B0502020202020204" pitchFamily="34" charset="0"/>
                <a:ea typeface="Calibri" panose="020F0502020204030204" pitchFamily="34" charset="0"/>
              </a:rPr>
              <a:t>Luke 5:1-11</a:t>
            </a:r>
            <a:endParaRPr lang="en-US" sz="2400" b="1" dirty="0">
              <a:latin typeface="Century Gothic" panose="020B0502020202020204" pitchFamily="34" charset="0"/>
              <a:cs typeface="Segoe UI"/>
            </a:endParaRPr>
          </a:p>
        </p:txBody>
      </p:sp>
      <p:grpSp>
        <p:nvGrpSpPr>
          <p:cNvPr id="6" name="Group 5">
            <a:extLst>
              <a:ext uri="{FF2B5EF4-FFF2-40B4-BE49-F238E27FC236}">
                <a16:creationId xmlns:a16="http://schemas.microsoft.com/office/drawing/2014/main" id="{543B6994-2C10-6B42-8D44-5312D8E35403}"/>
              </a:ext>
            </a:extLst>
          </p:cNvPr>
          <p:cNvGrpSpPr/>
          <p:nvPr/>
        </p:nvGrpSpPr>
        <p:grpSpPr>
          <a:xfrm>
            <a:off x="9114048" y="5970548"/>
            <a:ext cx="7221092" cy="718457"/>
            <a:chOff x="344402" y="5598515"/>
            <a:chExt cx="7221092" cy="718457"/>
          </a:xfrm>
        </p:grpSpPr>
        <p:sp>
          <p:nvSpPr>
            <p:cNvPr id="7" name="Rectangle 6">
              <a:extLst>
                <a:ext uri="{FF2B5EF4-FFF2-40B4-BE49-F238E27FC236}">
                  <a16:creationId xmlns:a16="http://schemas.microsoft.com/office/drawing/2014/main" id="{0A072B9C-E184-0244-BB43-DBA58811F855}"/>
                </a:ext>
              </a:extLst>
            </p:cNvPr>
            <p:cNvSpPr/>
            <p:nvPr/>
          </p:nvSpPr>
          <p:spPr>
            <a:xfrm>
              <a:off x="1061635" y="5793752"/>
              <a:ext cx="6503859" cy="523220"/>
            </a:xfrm>
            <a:prstGeom prst="rect">
              <a:avLst/>
            </a:prstGeom>
          </p:spPr>
          <p:txBody>
            <a:bodyPr wrap="square" lIns="91440" tIns="45720" rIns="91440" bIns="45720" anchor="t">
              <a:spAutoFit/>
            </a:bodyPr>
            <a:lstStyle/>
            <a:p>
              <a:r>
                <a:rPr lang="en-GB" sz="2800" b="1" i="1" dirty="0">
                  <a:solidFill>
                    <a:srgbClr val="A1C60F"/>
                  </a:solidFill>
                  <a:latin typeface="Century Gothic"/>
                  <a:cs typeface="Arial"/>
                </a:rPr>
                <a:t>Word</a:t>
              </a:r>
              <a:endParaRPr lang="en-GB" sz="2800" b="1" dirty="0">
                <a:solidFill>
                  <a:srgbClr val="A1C60F"/>
                </a:solidFill>
                <a:latin typeface="Century Gothic" panose="020B0502020202020204" pitchFamily="34" charset="0"/>
                <a:cs typeface="Arial" panose="020B0604020202020204" pitchFamily="34" charset="0"/>
              </a:endParaRPr>
            </a:p>
          </p:txBody>
        </p:sp>
        <p:pic>
          <p:nvPicPr>
            <p:cNvPr id="8" name="Graphic 13" descr="Open Book">
              <a:extLst>
                <a:ext uri="{FF2B5EF4-FFF2-40B4-BE49-F238E27FC236}">
                  <a16:creationId xmlns:a16="http://schemas.microsoft.com/office/drawing/2014/main" id="{B30804C5-4B79-924F-B12E-DF285BD3D9B4}"/>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4402" y="5598515"/>
              <a:ext cx="717233" cy="718457"/>
            </a:xfrm>
            <a:prstGeom prst="rect">
              <a:avLst/>
            </a:prstGeom>
          </p:spPr>
        </p:pic>
      </p:grpSp>
      <p:sp>
        <p:nvSpPr>
          <p:cNvPr id="9" name="TextBox 8">
            <a:extLst>
              <a:ext uri="{FF2B5EF4-FFF2-40B4-BE49-F238E27FC236}">
                <a16:creationId xmlns:a16="http://schemas.microsoft.com/office/drawing/2014/main" id="{08C63BF5-DA15-450E-A230-53781DAF323D}"/>
              </a:ext>
            </a:extLst>
          </p:cNvPr>
          <p:cNvSpPr txBox="1"/>
          <p:nvPr/>
        </p:nvSpPr>
        <p:spPr>
          <a:xfrm>
            <a:off x="172527" y="1022253"/>
            <a:ext cx="11869947" cy="6308907"/>
          </a:xfrm>
          <a:prstGeom prst="rect">
            <a:avLst/>
          </a:prstGeom>
          <a:noFill/>
        </p:spPr>
        <p:txBody>
          <a:bodyPr wrap="square" lIns="91440" tIns="45720" rIns="91440" bIns="45720" anchor="t">
            <a:spAutoFit/>
          </a:bodyPr>
          <a:lstStyle/>
          <a:p>
            <a:r>
              <a:rPr lang="en-GB"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One day Jesus was standing on the shore of Lake Gennesaret while the people pushed their way up to him to listen to the word of God.</a:t>
            </a:r>
            <a:r>
              <a:rPr lang="en-GB" b="1" baseline="30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He saw two boats pulled up on the beach; the fishermen had left them and were washing the nets. Jesus got into one of the boats—it belonged to Simon—and asked him to push off a little from the shore. Jesus sat in the boat and taught the crowd.</a:t>
            </a:r>
          </a:p>
          <a:p>
            <a:endParaRPr lang="en-GB"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When he finished speaking, he said to Simon, “Push the boat out further to the deep water, and you and your partners let down your nets for a catch.”</a:t>
            </a:r>
          </a:p>
          <a:p>
            <a:endParaRPr lang="en-GB"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dirty="0">
                <a:solidFill>
                  <a:srgbClr val="000000"/>
                </a:solidFill>
                <a:effectLst/>
                <a:latin typeface="Century Gothic"/>
                <a:ea typeface="Times New Roman" panose="02020603050405020304" pitchFamily="18" charset="0"/>
                <a:cs typeface="Times New Roman"/>
              </a:rPr>
              <a:t>“Master,” Simon answered, “we worked hard all night long and caught nothing. But if you say so, I will let down the nets.” They let them down and caught such a large number of fish that the nets were about to break. So they motioned to their partners in the other boat to come and help them. They came and filled both boats so full of fish that the boats were about to sink. When Simon Peter saw what had happened, he fell on his knees before Jesus and said, “Go away from me, Lord! I am a sinful man</a:t>
            </a:r>
            <a:r>
              <a:rPr lang="en-GB" dirty="0">
                <a:solidFill>
                  <a:srgbClr val="000000"/>
                </a:solidFill>
                <a:latin typeface="Century Gothic"/>
                <a:ea typeface="Times New Roman" panose="02020603050405020304" pitchFamily="18" charset="0"/>
                <a:cs typeface="Times New Roman"/>
              </a:rPr>
              <a:t>!"</a:t>
            </a:r>
            <a:endParaRPr lang="en-GB"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GB"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dirty="0">
                <a:solidFill>
                  <a:srgbClr val="000000"/>
                </a:solidFill>
                <a:effectLst/>
                <a:latin typeface="Century Gothic"/>
                <a:ea typeface="Times New Roman" panose="02020603050405020304" pitchFamily="18" charset="0"/>
                <a:cs typeface="Times New Roman"/>
              </a:rPr>
              <a:t>He and the others with him were all amazed at the large number of fish they had caught. The same was true of Simon's partners, James and John, the sons of Zebedee. Jesus said to Simon, “Don't be afraid; from now on you will be catching people.”</a:t>
            </a:r>
          </a:p>
          <a:p>
            <a:endParaRPr lang="en-GB"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They pulled the boats up on the beach, left everything, and followed Jesus.</a:t>
            </a:r>
            <a:endParaRPr lang="en-GB"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20000"/>
              </a:lnSpc>
              <a:spcAft>
                <a:spcPts val="1100"/>
              </a:spcAft>
            </a:pPr>
            <a:endParaRPr lang="en-US" sz="2400" i="1" dirty="0">
              <a:latin typeface="Century Gothic"/>
              <a:cs typeface="Arial"/>
            </a:endParaRPr>
          </a:p>
          <a:p>
            <a:pPr marL="0" indent="0">
              <a:buNone/>
            </a:pPr>
            <a:endParaRPr lang="en-US" sz="2400" i="1" dirty="0">
              <a:solidFill>
                <a:schemeClr val="tx1"/>
              </a:solidFill>
              <a:latin typeface="Century Gothic"/>
              <a:cs typeface="Arial"/>
            </a:endParaRPr>
          </a:p>
        </p:txBody>
      </p:sp>
    </p:spTree>
    <p:extLst>
      <p:ext uri="{BB962C8B-B14F-4D97-AF65-F5344CB8AC3E}">
        <p14:creationId xmlns:p14="http://schemas.microsoft.com/office/powerpoint/2010/main" val="248878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1EF81-DB0B-F940-A522-72216D690198}"/>
              </a:ext>
            </a:extLst>
          </p:cNvPr>
          <p:cNvSpPr>
            <a:spLocks noGrp="1"/>
          </p:cNvSpPr>
          <p:nvPr>
            <p:ph idx="1"/>
          </p:nvPr>
        </p:nvSpPr>
        <p:spPr>
          <a:xfrm>
            <a:off x="617342" y="1746920"/>
            <a:ext cx="7673218" cy="1107996"/>
          </a:xfrm>
        </p:spPr>
        <p:txBody>
          <a:bodyPr vert="horz" wrap="square" lIns="91440" tIns="45720" rIns="91440" bIns="45720" rtlCol="0" anchor="t">
            <a:spAutoFit/>
          </a:bodyPr>
          <a:lstStyle/>
          <a:p>
            <a:pPr marL="0" indent="0">
              <a:buNone/>
            </a:pPr>
            <a:endParaRPr lang="en-GB" sz="2800" dirty="0">
              <a:solidFill>
                <a:schemeClr val="tx1"/>
              </a:solidFill>
              <a:latin typeface="Century Gothic" panose="020B0502020202020204" pitchFamily="34" charset="0"/>
            </a:endParaRPr>
          </a:p>
          <a:p>
            <a:pPr algn="just">
              <a:buNone/>
            </a:pPr>
            <a:endParaRPr lang="en-US" sz="2800" dirty="0">
              <a:latin typeface="Century Gothic" panose="020B0502020202020204" pitchFamily="34" charset="0"/>
              <a:ea typeface="+mn-lt"/>
              <a:cs typeface="+mn-lt"/>
            </a:endParaRPr>
          </a:p>
        </p:txBody>
      </p:sp>
      <p:grpSp>
        <p:nvGrpSpPr>
          <p:cNvPr id="4" name="Group 3">
            <a:extLst>
              <a:ext uri="{FF2B5EF4-FFF2-40B4-BE49-F238E27FC236}">
                <a16:creationId xmlns:a16="http://schemas.microsoft.com/office/drawing/2014/main" id="{6DBD4C91-A496-624F-8468-8A64F0062560}"/>
              </a:ext>
            </a:extLst>
          </p:cNvPr>
          <p:cNvGrpSpPr/>
          <p:nvPr/>
        </p:nvGrpSpPr>
        <p:grpSpPr>
          <a:xfrm>
            <a:off x="8640525" y="5904190"/>
            <a:ext cx="3440070" cy="672205"/>
            <a:chOff x="263250" y="5650540"/>
            <a:chExt cx="3832500" cy="717055"/>
          </a:xfrm>
        </p:grpSpPr>
        <p:pic>
          <p:nvPicPr>
            <p:cNvPr id="5" name="Graphic 16" descr="Heart">
              <a:extLst>
                <a:ext uri="{FF2B5EF4-FFF2-40B4-BE49-F238E27FC236}">
                  <a16:creationId xmlns:a16="http://schemas.microsoft.com/office/drawing/2014/main" id="{4D98E368-1CE9-FD4F-872C-B9B1D9A3587D}"/>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3250" y="5650540"/>
              <a:ext cx="870065" cy="689455"/>
            </a:xfrm>
            <a:prstGeom prst="rect">
              <a:avLst/>
            </a:prstGeom>
          </p:spPr>
        </p:pic>
        <p:sp>
          <p:nvSpPr>
            <p:cNvPr id="6" name="Rectangle 5">
              <a:extLst>
                <a:ext uri="{FF2B5EF4-FFF2-40B4-BE49-F238E27FC236}">
                  <a16:creationId xmlns:a16="http://schemas.microsoft.com/office/drawing/2014/main" id="{D4A84882-145D-4347-9304-DFF61E872648}"/>
                </a:ext>
              </a:extLst>
            </p:cNvPr>
            <p:cNvSpPr/>
            <p:nvPr/>
          </p:nvSpPr>
          <p:spPr>
            <a:xfrm>
              <a:off x="999965" y="5809465"/>
              <a:ext cx="3095785" cy="558130"/>
            </a:xfrm>
            <a:prstGeom prst="rect">
              <a:avLst/>
            </a:prstGeom>
          </p:spPr>
          <p:txBody>
            <a:bodyPr wrap="square" lIns="91440" tIns="45720" rIns="91440" bIns="45720" anchor="t">
              <a:spAutoFit/>
            </a:bodyPr>
            <a:lstStyle/>
            <a:p>
              <a:r>
                <a:rPr lang="en-GB" sz="2800" b="1" i="1" dirty="0">
                  <a:solidFill>
                    <a:srgbClr val="C51B8A"/>
                  </a:solidFill>
                  <a:latin typeface="Century Gothic"/>
                  <a:cs typeface="Arial"/>
                </a:rPr>
                <a:t>Respond</a:t>
              </a:r>
              <a:endParaRPr lang="en-GB" sz="2800" b="1" dirty="0">
                <a:solidFill>
                  <a:srgbClr val="C51B8A"/>
                </a:solidFill>
                <a:latin typeface="Century Gothic" panose="020B0502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C470F02D-09CE-4645-9868-E10538A4114C}"/>
              </a:ext>
            </a:extLst>
          </p:cNvPr>
          <p:cNvSpPr/>
          <p:nvPr/>
        </p:nvSpPr>
        <p:spPr>
          <a:xfrm>
            <a:off x="379538" y="1055375"/>
            <a:ext cx="11432924" cy="5262979"/>
          </a:xfrm>
          <a:prstGeom prst="rect">
            <a:avLst/>
          </a:prstGeom>
        </p:spPr>
        <p:txBody>
          <a:bodyPr wrap="square">
            <a:spAutoFit/>
          </a:bodyPr>
          <a:lstStyle/>
          <a:p>
            <a:endParaRPr lang="en-US"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r>
              <a:rPr lang="en-GB" sz="2800" dirty="0">
                <a:latin typeface="Century Gothic" panose="020B0502020202020204" pitchFamily="34" charset="0"/>
              </a:rPr>
              <a:t> </a:t>
            </a: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GB" sz="2800" dirty="0">
              <a:latin typeface="Century Gothic" panose="020B0502020202020204" pitchFamily="34" charset="0"/>
            </a:endParaRPr>
          </a:p>
        </p:txBody>
      </p:sp>
      <p:sp>
        <p:nvSpPr>
          <p:cNvPr id="2" name="TextBox 1">
            <a:extLst>
              <a:ext uri="{FF2B5EF4-FFF2-40B4-BE49-F238E27FC236}">
                <a16:creationId xmlns:a16="http://schemas.microsoft.com/office/drawing/2014/main" id="{6DFEE86D-3048-40BF-9372-4952BFD8D288}"/>
              </a:ext>
            </a:extLst>
          </p:cNvPr>
          <p:cNvSpPr txBox="1"/>
          <p:nvPr/>
        </p:nvSpPr>
        <p:spPr>
          <a:xfrm>
            <a:off x="372929" y="1049547"/>
            <a:ext cx="9277761" cy="954107"/>
          </a:xfrm>
          <a:prstGeom prst="rect">
            <a:avLst/>
          </a:prstGeom>
          <a:noFill/>
        </p:spPr>
        <p:txBody>
          <a:bodyPr wrap="square" lIns="91440" tIns="45720" rIns="91440" bIns="45720" rtlCol="0" anchor="t">
            <a:spAutoFit/>
          </a:bodyPr>
          <a:lstStyle/>
          <a:p>
            <a:r>
              <a:rPr lang="en-GB" sz="2800" b="1" dirty="0">
                <a:latin typeface="Century Gothic"/>
                <a:cs typeface="Segoe UI"/>
              </a:rPr>
              <a:t>What do you remember from the Gospel reading? </a:t>
            </a:r>
            <a:endParaRPr lang="en-US" sz="2800" b="1" dirty="0">
              <a:latin typeface="Century Gothic"/>
              <a:cs typeface="Segoe UI"/>
            </a:endParaRPr>
          </a:p>
          <a:p>
            <a:endParaRPr lang="en-GB" sz="2800" dirty="0">
              <a:latin typeface="Century Gothic" panose="020B0502020202020204" pitchFamily="34" charset="0"/>
            </a:endParaRPr>
          </a:p>
        </p:txBody>
      </p:sp>
      <p:sp>
        <p:nvSpPr>
          <p:cNvPr id="8" name="TextBox 7">
            <a:extLst>
              <a:ext uri="{FF2B5EF4-FFF2-40B4-BE49-F238E27FC236}">
                <a16:creationId xmlns:a16="http://schemas.microsoft.com/office/drawing/2014/main" id="{8612EAAA-99A1-409C-882B-FCFD6468095B}"/>
              </a:ext>
            </a:extLst>
          </p:cNvPr>
          <p:cNvSpPr txBox="1"/>
          <p:nvPr/>
        </p:nvSpPr>
        <p:spPr>
          <a:xfrm>
            <a:off x="372926" y="1751783"/>
            <a:ext cx="8957803" cy="2308324"/>
          </a:xfrm>
          <a:prstGeom prst="rect">
            <a:avLst/>
          </a:prstGeom>
          <a:noFill/>
        </p:spPr>
        <p:txBody>
          <a:bodyPr wrap="square" lIns="91440" tIns="45720" rIns="91440" bIns="45720" rtlCol="0" anchor="t">
            <a:spAutoFit/>
          </a:bodyPr>
          <a:lstStyle/>
          <a:p>
            <a:r>
              <a:rPr lang="en-GB" sz="2400" dirty="0">
                <a:latin typeface="Century Gothic"/>
                <a:ea typeface="Calibri"/>
                <a:cs typeface="Times New Roman"/>
              </a:rPr>
              <a:t>When Jesus has finished speaking to the crowd, he asks Simon Peter to put his fishing nets out into the water. What</a:t>
            </a:r>
            <a:r>
              <a:rPr lang="en-GB" sz="2400" dirty="0">
                <a:effectLst/>
                <a:latin typeface="Century Gothic"/>
                <a:ea typeface="Calibri"/>
                <a:cs typeface="Times New Roman"/>
              </a:rPr>
              <a:t> </a:t>
            </a:r>
            <a:r>
              <a:rPr lang="en-GB" sz="2400" dirty="0">
                <a:latin typeface="Century Gothic"/>
                <a:ea typeface="Calibri"/>
                <a:cs typeface="Times New Roman"/>
              </a:rPr>
              <a:t>does Simon Peter say</a:t>
            </a:r>
            <a:r>
              <a:rPr lang="en-GB" sz="2400" dirty="0">
                <a:effectLst/>
                <a:latin typeface="Century Gothic"/>
                <a:ea typeface="Calibri"/>
                <a:cs typeface="Times New Roman"/>
              </a:rPr>
              <a:t>? </a:t>
            </a:r>
            <a:r>
              <a:rPr lang="en-GB" sz="2400" dirty="0">
                <a:latin typeface="Century Gothic"/>
                <a:ea typeface="Calibri"/>
                <a:cs typeface="Times New Roman"/>
              </a:rPr>
              <a:t>He does not think they will catch anything as they haven't caught anything all night. </a:t>
            </a:r>
            <a:endParaRPr lang="en-GB" sz="2400" dirty="0">
              <a:effectLst/>
              <a:latin typeface="Century Gothic"/>
              <a:ea typeface="Calibri"/>
              <a:cs typeface="Times New Roman"/>
            </a:endParaRPr>
          </a:p>
          <a:p>
            <a:endParaRPr lang="en-GB" sz="2400" dirty="0">
              <a:latin typeface="Century Gothic" panose="020B0502020202020204" pitchFamily="34" charset="0"/>
              <a:ea typeface="Calibri" panose="020F0502020204030204" pitchFamily="34" charset="0"/>
              <a:cs typeface="Times New Roman" panose="02020603050405020304" pitchFamily="18" charset="0"/>
            </a:endParaRPr>
          </a:p>
          <a:p>
            <a:endParaRPr lang="en-GB" sz="2400" dirty="0">
              <a:latin typeface="Century Gothic" panose="020B0502020202020204" pitchFamily="34" charset="0"/>
            </a:endParaRPr>
          </a:p>
        </p:txBody>
      </p:sp>
      <p:sp>
        <p:nvSpPr>
          <p:cNvPr id="9" name="TextBox 8">
            <a:extLst>
              <a:ext uri="{FF2B5EF4-FFF2-40B4-BE49-F238E27FC236}">
                <a16:creationId xmlns:a16="http://schemas.microsoft.com/office/drawing/2014/main" id="{6D466EA8-4F65-45FA-ABC3-5696286412E8}"/>
              </a:ext>
            </a:extLst>
          </p:cNvPr>
          <p:cNvSpPr txBox="1"/>
          <p:nvPr/>
        </p:nvSpPr>
        <p:spPr>
          <a:xfrm>
            <a:off x="372925" y="3391038"/>
            <a:ext cx="9193644" cy="1213697"/>
          </a:xfrm>
          <a:prstGeom prst="rect">
            <a:avLst/>
          </a:prstGeom>
          <a:noFill/>
        </p:spPr>
        <p:txBody>
          <a:bodyPr wrap="square" lIns="91440" tIns="45720" rIns="91440" bIns="45720" rtlCol="0" anchor="t">
            <a:spAutoFit/>
          </a:bodyPr>
          <a:lstStyle/>
          <a:p>
            <a:r>
              <a:rPr lang="en-GB" sz="2400" dirty="0">
                <a:latin typeface="Century Gothic"/>
                <a:cs typeface="Times New Roman"/>
              </a:rPr>
              <a:t>What happens when they put out the nets? How do you think the disciples felt when they pulled up their nets and found a big catch of fish?</a:t>
            </a:r>
          </a:p>
        </p:txBody>
      </p:sp>
      <p:sp>
        <p:nvSpPr>
          <p:cNvPr id="10" name="TextBox 9">
            <a:extLst>
              <a:ext uri="{FF2B5EF4-FFF2-40B4-BE49-F238E27FC236}">
                <a16:creationId xmlns:a16="http://schemas.microsoft.com/office/drawing/2014/main" id="{B9A37CAD-E82E-427D-9D49-2E83B39B3119}"/>
              </a:ext>
            </a:extLst>
          </p:cNvPr>
          <p:cNvSpPr txBox="1"/>
          <p:nvPr/>
        </p:nvSpPr>
        <p:spPr>
          <a:xfrm>
            <a:off x="372925" y="4663826"/>
            <a:ext cx="8781240" cy="1569660"/>
          </a:xfrm>
          <a:prstGeom prst="rect">
            <a:avLst/>
          </a:prstGeom>
          <a:noFill/>
        </p:spPr>
        <p:txBody>
          <a:bodyPr wrap="square" lIns="91440" tIns="45720" rIns="91440" bIns="45720" rtlCol="0" anchor="t">
            <a:spAutoFit/>
          </a:bodyPr>
          <a:lstStyle/>
          <a:p>
            <a:r>
              <a:rPr lang="en-GB" sz="2400" dirty="0">
                <a:latin typeface="Century Gothic"/>
                <a:ea typeface="Calibri"/>
                <a:cs typeface="Times New Roman"/>
              </a:rPr>
              <a:t>Many people around the world still make their living from catching fish today. Do</a:t>
            </a:r>
            <a:r>
              <a:rPr lang="en-GB" sz="2400" dirty="0">
                <a:effectLst/>
                <a:latin typeface="Century Gothic"/>
                <a:ea typeface="Calibri"/>
                <a:cs typeface="Times New Roman"/>
              </a:rPr>
              <a:t> you know anyone who goes fishing – either for work or in their spare time? Have you ever been fishing? What was it like? </a:t>
            </a:r>
            <a:endParaRPr lang="en-GB"/>
          </a:p>
        </p:txBody>
      </p:sp>
      <p:pic>
        <p:nvPicPr>
          <p:cNvPr id="13" name="Picture 12" descr="A picture containing diagram&#10;&#10;Description automatically generated">
            <a:extLst>
              <a:ext uri="{FF2B5EF4-FFF2-40B4-BE49-F238E27FC236}">
                <a16:creationId xmlns:a16="http://schemas.microsoft.com/office/drawing/2014/main" id="{897FFB09-CCDA-AFBA-3E30-C200E5FB24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3686" y="1025958"/>
            <a:ext cx="2969426" cy="4361797"/>
          </a:xfrm>
          <a:prstGeom prst="rect">
            <a:avLst/>
          </a:prstGeom>
        </p:spPr>
      </p:pic>
    </p:spTree>
    <p:extLst>
      <p:ext uri="{BB962C8B-B14F-4D97-AF65-F5344CB8AC3E}">
        <p14:creationId xmlns:p14="http://schemas.microsoft.com/office/powerpoint/2010/main" val="4346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BC7F77-ADB3-4E83-9146-641D0595FD5F}"/>
              </a:ext>
            </a:extLst>
          </p:cNvPr>
          <p:cNvSpPr txBox="1"/>
          <p:nvPr/>
        </p:nvSpPr>
        <p:spPr>
          <a:xfrm>
            <a:off x="342900" y="1169846"/>
            <a:ext cx="11623813" cy="1569660"/>
          </a:xfrm>
          <a:prstGeom prst="rect">
            <a:avLst/>
          </a:prstGeom>
          <a:noFill/>
        </p:spPr>
        <p:txBody>
          <a:bodyPr wrap="square">
            <a:spAutoFit/>
          </a:bodyPr>
          <a:lstStyle/>
          <a:p>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sz="2400" dirty="0">
              <a:latin typeface="Century Gothic" panose="020B0502020202020204" pitchFamily="34" charset="0"/>
            </a:endParaRPr>
          </a:p>
        </p:txBody>
      </p:sp>
      <p:sp>
        <p:nvSpPr>
          <p:cNvPr id="4" name="TextBox 3">
            <a:extLst>
              <a:ext uri="{FF2B5EF4-FFF2-40B4-BE49-F238E27FC236}">
                <a16:creationId xmlns:a16="http://schemas.microsoft.com/office/drawing/2014/main" id="{96DE0F6E-4A2F-469B-80B2-046A8249FFFD}"/>
              </a:ext>
            </a:extLst>
          </p:cNvPr>
          <p:cNvSpPr txBox="1"/>
          <p:nvPr/>
        </p:nvSpPr>
        <p:spPr>
          <a:xfrm>
            <a:off x="345603" y="1165384"/>
            <a:ext cx="7095995" cy="5093702"/>
          </a:xfrm>
          <a:prstGeom prst="rect">
            <a:avLst/>
          </a:prstGeom>
          <a:noFill/>
        </p:spPr>
        <p:txBody>
          <a:bodyPr wrap="square">
            <a:spAutoFit/>
          </a:bodyPr>
          <a:lstStyle/>
          <a:p>
            <a:r>
              <a:rPr lang="en-GB" sz="2500" dirty="0">
                <a:effectLst/>
                <a:latin typeface="Century Gothic" panose="020B0502020202020204" pitchFamily="34" charset="0"/>
                <a:ea typeface="Calibri" panose="020F0502020204030204" pitchFamily="34" charset="0"/>
                <a:cs typeface="Times New Roman" panose="02020603050405020304" pitchFamily="18" charset="0"/>
              </a:rPr>
              <a:t>Chico lives in the Brazilian Amazon rainforest. He is a leader of the indigenous </a:t>
            </a:r>
            <a:r>
              <a:rPr lang="en-GB" sz="2500" dirty="0" err="1">
                <a:effectLst/>
                <a:latin typeface="Century Gothic" panose="020B0502020202020204" pitchFamily="34" charset="0"/>
                <a:ea typeface="Calibri" panose="020F0502020204030204" pitchFamily="34" charset="0"/>
                <a:cs typeface="Times New Roman" panose="02020603050405020304" pitchFamily="18" charset="0"/>
              </a:rPr>
              <a:t>Tururukare</a:t>
            </a:r>
            <a:r>
              <a:rPr lang="en-GB" sz="2500" dirty="0">
                <a:effectLst/>
                <a:latin typeface="Century Gothic" panose="020B0502020202020204" pitchFamily="34" charset="0"/>
                <a:ea typeface="Calibri" panose="020F0502020204030204" pitchFamily="34" charset="0"/>
                <a:cs typeface="Times New Roman" panose="02020603050405020304" pitchFamily="18" charset="0"/>
              </a:rPr>
              <a:t> community and lives beside the river. </a:t>
            </a:r>
          </a:p>
          <a:p>
            <a:endParaRPr lang="en-GB" sz="2500" dirty="0">
              <a:latin typeface="Century Gothic" panose="020B0502020202020204" pitchFamily="34" charset="0"/>
              <a:ea typeface="Calibri" panose="020F0502020204030204" pitchFamily="34" charset="0"/>
              <a:cs typeface="Times New Roman" panose="02020603050405020304" pitchFamily="18" charset="0"/>
            </a:endParaRPr>
          </a:p>
          <a:p>
            <a:r>
              <a:rPr lang="en-GB" sz="2500" dirty="0">
                <a:effectLst/>
                <a:latin typeface="Century Gothic" panose="020B0502020202020204" pitchFamily="34" charset="0"/>
                <a:ea typeface="Calibri" panose="020F0502020204030204" pitchFamily="34" charset="0"/>
                <a:cs typeface="Times New Roman" panose="02020603050405020304" pitchFamily="18" charset="0"/>
              </a:rPr>
              <a:t>Chico takes his nine-year-old daughter fishing with him, when she is not at school or helping with housework. She really likes going fishing with her dad and uses a bow and arrow to catch the fish. </a:t>
            </a:r>
          </a:p>
          <a:p>
            <a:endParaRPr lang="en-GB" sz="2500" dirty="0">
              <a:latin typeface="Century Gothic" panose="020B0502020202020204" pitchFamily="34" charset="0"/>
              <a:ea typeface="Calibri" panose="020F0502020204030204" pitchFamily="34" charset="0"/>
              <a:cs typeface="Times New Roman" panose="02020603050405020304" pitchFamily="18" charset="0"/>
            </a:endParaRPr>
          </a:p>
          <a:p>
            <a:r>
              <a:rPr lang="en-GB" sz="2500" dirty="0">
                <a:effectLst/>
                <a:latin typeface="Century Gothic" panose="020B0502020202020204" pitchFamily="34" charset="0"/>
                <a:ea typeface="Calibri" panose="020F0502020204030204" pitchFamily="34" charset="0"/>
                <a:cs typeface="Times New Roman" panose="02020603050405020304" pitchFamily="18" charset="0"/>
              </a:rPr>
              <a:t>Every week the whole village community comes together to share a meal, including the fish they have caught in the river.</a:t>
            </a:r>
          </a:p>
        </p:txBody>
      </p:sp>
      <p:pic>
        <p:nvPicPr>
          <p:cNvPr id="3" name="Picture 2" descr="A bucket of fish&#10;&#10;Description automatically generated with medium confidence">
            <a:extLst>
              <a:ext uri="{FF2B5EF4-FFF2-40B4-BE49-F238E27FC236}">
                <a16:creationId xmlns:a16="http://schemas.microsoft.com/office/drawing/2014/main" id="{BE18194E-29AA-4EEE-9ACB-73B5FF72E2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011" t="22357" r="19188" b="22685"/>
          <a:stretch/>
        </p:blipFill>
        <p:spPr>
          <a:xfrm>
            <a:off x="7546569" y="947604"/>
            <a:ext cx="4645431" cy="5910395"/>
          </a:xfrm>
          <a:prstGeom prst="rect">
            <a:avLst/>
          </a:prstGeom>
        </p:spPr>
      </p:pic>
    </p:spTree>
    <p:extLst>
      <p:ext uri="{BB962C8B-B14F-4D97-AF65-F5344CB8AC3E}">
        <p14:creationId xmlns:p14="http://schemas.microsoft.com/office/powerpoint/2010/main" val="285774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hild holding a ball on a beach&#10;&#10;AI-generated content may be incorrect.">
            <a:extLst>
              <a:ext uri="{FF2B5EF4-FFF2-40B4-BE49-F238E27FC236}">
                <a16:creationId xmlns:a16="http://schemas.microsoft.com/office/drawing/2014/main" id="{65902245-FEA6-ED48-84CA-B88214E2BB2B}"/>
              </a:ext>
            </a:extLst>
          </p:cNvPr>
          <p:cNvPicPr>
            <a:picLocks noChangeAspect="1"/>
          </p:cNvPicPr>
          <p:nvPr/>
        </p:nvPicPr>
        <p:blipFill>
          <a:blip r:embed="rId3"/>
          <a:stretch>
            <a:fillRect/>
          </a:stretch>
        </p:blipFill>
        <p:spPr>
          <a:xfrm>
            <a:off x="-813940" y="1084107"/>
            <a:ext cx="8282064" cy="5691322"/>
          </a:xfrm>
          <a:prstGeom prst="rect">
            <a:avLst/>
          </a:prstGeom>
          <a:ln>
            <a:noFill/>
          </a:ln>
          <a:effectLst>
            <a:softEdge rad="112500"/>
          </a:effectLst>
        </p:spPr>
      </p:pic>
      <p:sp>
        <p:nvSpPr>
          <p:cNvPr id="4" name="Rectangle 3">
            <a:extLst>
              <a:ext uri="{FF2B5EF4-FFF2-40B4-BE49-F238E27FC236}">
                <a16:creationId xmlns:a16="http://schemas.microsoft.com/office/drawing/2014/main" id="{350FE4A9-B87D-5C47-ABB3-EBB5BF5D63B6}"/>
              </a:ext>
            </a:extLst>
          </p:cNvPr>
          <p:cNvSpPr/>
          <p:nvPr/>
        </p:nvSpPr>
        <p:spPr>
          <a:xfrm>
            <a:off x="1219200" y="1397674"/>
            <a:ext cx="3962400" cy="738664"/>
          </a:xfrm>
          <a:prstGeom prst="rect">
            <a:avLst/>
          </a:prstGeom>
        </p:spPr>
        <p:txBody>
          <a:bodyPr wrap="square">
            <a:spAutoFit/>
          </a:bodyPr>
          <a:lstStyle/>
          <a:p>
            <a:endParaRPr lang="en-US" sz="2400">
              <a:latin typeface="Century Gothic" panose="020B0502020202020204" pitchFamily="34" charset="0"/>
            </a:endParaRPr>
          </a:p>
          <a:p>
            <a:endParaRPr lang="en-US" dirty="0"/>
          </a:p>
        </p:txBody>
      </p:sp>
      <p:sp>
        <p:nvSpPr>
          <p:cNvPr id="5" name="TextBox 4">
            <a:extLst>
              <a:ext uri="{FF2B5EF4-FFF2-40B4-BE49-F238E27FC236}">
                <a16:creationId xmlns:a16="http://schemas.microsoft.com/office/drawing/2014/main" id="{CDBCB44C-4C4E-448C-BE02-7B1C9C48FF5F}"/>
              </a:ext>
            </a:extLst>
          </p:cNvPr>
          <p:cNvSpPr txBox="1"/>
          <p:nvPr/>
        </p:nvSpPr>
        <p:spPr>
          <a:xfrm>
            <a:off x="5025831" y="1350808"/>
            <a:ext cx="7162601" cy="5170646"/>
          </a:xfrm>
          <a:prstGeom prst="rect">
            <a:avLst/>
          </a:prstGeom>
          <a:noFill/>
        </p:spPr>
        <p:txBody>
          <a:bodyPr wrap="square" lIns="91440" tIns="45720" rIns="91440" bIns="45720" anchor="t">
            <a:spAutoFit/>
          </a:bodyPr>
          <a:lstStyle/>
          <a:p>
            <a:r>
              <a:rPr lang="en-GB" sz="2400" dirty="0">
                <a:latin typeface="Century Gothic"/>
                <a:ea typeface="Calibri"/>
                <a:cs typeface="Times New Roman"/>
              </a:rPr>
              <a:t>Aaron lives in Liberia with his grandparents. </a:t>
            </a:r>
            <a:endParaRPr lang="en-US" dirty="0"/>
          </a:p>
          <a:p>
            <a:r>
              <a:rPr lang="en-GB" sz="2400" dirty="0">
                <a:latin typeface="Century Gothic"/>
                <a:ea typeface="Calibri"/>
                <a:cs typeface="Times New Roman"/>
              </a:rPr>
              <a:t>His grandfather is a fisherman. "I would like </a:t>
            </a:r>
            <a:r>
              <a:rPr lang="en-GB" sz="2400" dirty="0">
                <a:effectLst/>
                <a:latin typeface="Century Gothic"/>
                <a:ea typeface="Calibri"/>
                <a:cs typeface="Times New Roman"/>
              </a:rPr>
              <a:t>to </a:t>
            </a:r>
            <a:r>
              <a:rPr lang="en-GB" sz="2400" dirty="0">
                <a:latin typeface="Century Gothic"/>
                <a:ea typeface="Calibri"/>
                <a:cs typeface="Times New Roman"/>
              </a:rPr>
              <a:t>be a fisherman," says Aaron, but being a fisherman is </a:t>
            </a:r>
            <a:r>
              <a:rPr lang="en-GB" sz="2400" dirty="0">
                <a:effectLst/>
                <a:latin typeface="Century Gothic"/>
                <a:ea typeface="Calibri"/>
                <a:cs typeface="Times New Roman"/>
              </a:rPr>
              <a:t>hard and </a:t>
            </a:r>
            <a:r>
              <a:rPr lang="en-GB" sz="2400" dirty="0">
                <a:latin typeface="Century Gothic"/>
                <a:ea typeface="Calibri"/>
                <a:cs typeface="Times New Roman"/>
              </a:rPr>
              <a:t>dangerous work</a:t>
            </a:r>
            <a:r>
              <a:rPr lang="en-GB" sz="2400" dirty="0">
                <a:effectLst/>
                <a:latin typeface="Century Gothic"/>
                <a:ea typeface="Calibri"/>
                <a:cs typeface="Times New Roman"/>
              </a:rPr>
              <a:t>. </a:t>
            </a:r>
            <a:r>
              <a:rPr lang="en-GB" sz="2400" dirty="0">
                <a:latin typeface="Century Gothic"/>
                <a:ea typeface="Calibri"/>
                <a:cs typeface="Times New Roman"/>
              </a:rPr>
              <a:t>The fish are becoming more </a:t>
            </a:r>
            <a:r>
              <a:rPr lang="en-GB" sz="2400" dirty="0">
                <a:effectLst/>
                <a:latin typeface="Century Gothic"/>
                <a:ea typeface="Calibri"/>
                <a:cs typeface="Times New Roman"/>
              </a:rPr>
              <a:t>and </a:t>
            </a:r>
            <a:r>
              <a:rPr lang="en-GB" sz="2400" dirty="0">
                <a:latin typeface="Century Gothic"/>
                <a:ea typeface="Calibri"/>
                <a:cs typeface="Times New Roman"/>
              </a:rPr>
              <a:t>more difficult </a:t>
            </a:r>
            <a:r>
              <a:rPr lang="en-GB" sz="2400" dirty="0">
                <a:effectLst/>
                <a:latin typeface="Century Gothic"/>
                <a:ea typeface="Calibri"/>
                <a:cs typeface="Times New Roman"/>
              </a:rPr>
              <a:t>to </a:t>
            </a:r>
            <a:r>
              <a:rPr lang="en-GB" sz="2400" dirty="0">
                <a:latin typeface="Century Gothic"/>
                <a:ea typeface="Calibri"/>
                <a:cs typeface="Times New Roman"/>
              </a:rPr>
              <a:t>find</a:t>
            </a:r>
            <a:r>
              <a:rPr lang="en-GB" sz="2400" dirty="0">
                <a:effectLst/>
                <a:latin typeface="Century Gothic"/>
                <a:ea typeface="Calibri"/>
                <a:cs typeface="Times New Roman"/>
              </a:rPr>
              <a:t>.</a:t>
            </a:r>
            <a:r>
              <a:rPr lang="en-GB" sz="2400" dirty="0">
                <a:latin typeface="Century Gothic"/>
                <a:ea typeface="Calibri"/>
                <a:cs typeface="Times New Roman"/>
              </a:rPr>
              <a:t> </a:t>
            </a:r>
            <a:endParaRPr lang="en-GB"/>
          </a:p>
          <a:p>
            <a:endParaRPr lang="en-GB" sz="2400" dirty="0">
              <a:latin typeface="Century Gothic"/>
              <a:ea typeface="Calibri"/>
              <a:cs typeface="Times New Roman"/>
            </a:endParaRPr>
          </a:p>
          <a:p>
            <a:r>
              <a:rPr lang="en-GB" sz="2400" dirty="0">
                <a:latin typeface="Century Gothic"/>
                <a:ea typeface="Calibri"/>
                <a:cs typeface="Times New Roman"/>
              </a:rPr>
              <a:t>With CAFOD's help, local fisherman use </a:t>
            </a:r>
            <a:r>
              <a:rPr lang="en-GB" sz="2400" dirty="0" err="1">
                <a:latin typeface="Century Gothic"/>
                <a:ea typeface="Calibri"/>
                <a:cs typeface="Times New Roman"/>
              </a:rPr>
              <a:t>fishfinders</a:t>
            </a:r>
            <a:r>
              <a:rPr lang="en-GB" sz="2400" dirty="0">
                <a:latin typeface="Century Gothic"/>
                <a:ea typeface="Calibri"/>
                <a:cs typeface="Times New Roman"/>
              </a:rPr>
              <a:t> on their boats so they can safely catch fish to eat and sell. </a:t>
            </a:r>
            <a:endParaRPr lang="en-US" sz="2400" dirty="0">
              <a:latin typeface="Century Gothic"/>
              <a:ea typeface="Calibri"/>
              <a:cs typeface="Times New Roman"/>
            </a:endParaRPr>
          </a:p>
          <a:p>
            <a:endParaRPr lang="en-GB" sz="2400" dirty="0">
              <a:latin typeface="Century Gothic"/>
              <a:ea typeface="Calibri"/>
              <a:cs typeface="Times New Roman"/>
            </a:endParaRPr>
          </a:p>
          <a:p>
            <a:r>
              <a:rPr lang="en-GB" sz="2400" dirty="0">
                <a:latin typeface="Century Gothic"/>
                <a:cs typeface="Arial" panose="020B0604020202020204"/>
              </a:rPr>
              <a:t>Aaron's grandparents can give Aaron food, clean water and the things he needs to be happy - as everyone deserves. </a:t>
            </a:r>
            <a:endParaRPr lang="en-GB" dirty="0"/>
          </a:p>
          <a:p>
            <a:endParaRPr lang="en-GB" dirty="0">
              <a:cs typeface="Arial" panose="020B0604020202020204"/>
            </a:endParaRPr>
          </a:p>
        </p:txBody>
      </p:sp>
    </p:spTree>
    <p:extLst>
      <p:ext uri="{BB962C8B-B14F-4D97-AF65-F5344CB8AC3E}">
        <p14:creationId xmlns:p14="http://schemas.microsoft.com/office/powerpoint/2010/main" val="225302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7AF5534-2CF1-46E1-95C4-9E907DF22897}"/>
              </a:ext>
            </a:extLst>
          </p:cNvPr>
          <p:cNvPicPr>
            <a:picLocks noChangeAspect="1"/>
          </p:cNvPicPr>
          <p:nvPr/>
        </p:nvPicPr>
        <p:blipFill rotWithShape="1">
          <a:blip r:embed="rId3">
            <a:extLst>
              <a:ext uri="{28A0092B-C50C-407E-A947-70E740481C1C}">
                <a14:useLocalDpi xmlns:a14="http://schemas.microsoft.com/office/drawing/2010/main" val="0"/>
              </a:ext>
            </a:extLst>
          </a:blip>
          <a:srcRect l="27098" r="29501"/>
          <a:stretch/>
        </p:blipFill>
        <p:spPr>
          <a:xfrm>
            <a:off x="-1" y="0"/>
            <a:ext cx="6094475" cy="6858000"/>
          </a:xfrm>
          <a:prstGeom prst="rect">
            <a:avLst/>
          </a:prstGeom>
        </p:spPr>
      </p:pic>
      <p:sp>
        <p:nvSpPr>
          <p:cNvPr id="18"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3E3F92F-7370-4C22-BA65-A0C5BA04F456}"/>
              </a:ext>
            </a:extLst>
          </p:cNvPr>
          <p:cNvSpPr txBox="1"/>
          <p:nvPr/>
        </p:nvSpPr>
        <p:spPr>
          <a:xfrm>
            <a:off x="6439499" y="1149245"/>
            <a:ext cx="5387190" cy="4154984"/>
          </a:xfrm>
          <a:prstGeom prst="rect">
            <a:avLst/>
          </a:prstGeom>
          <a:noFill/>
        </p:spPr>
        <p:txBody>
          <a:bodyPr wrap="square" lIns="91440" tIns="45720" rIns="91440" bIns="45720" anchor="t">
            <a:spAutoFit/>
          </a:bodyPr>
          <a:lstStyle/>
          <a:p>
            <a:r>
              <a:rPr lang="en-GB" sz="2400" dirty="0">
                <a:effectLst/>
                <a:latin typeface="Century Gothic"/>
                <a:ea typeface="Calibri"/>
                <a:cs typeface="Times New Roman"/>
              </a:rPr>
              <a:t>Jesus tells the disciples that they will become fishers of people. What do you think that this means?</a:t>
            </a:r>
          </a:p>
          <a:p>
            <a:endParaRPr lang="en-GB" sz="2400" dirty="0">
              <a:effectLst/>
              <a:latin typeface="Century Gothic"/>
              <a:ea typeface="Calibri"/>
              <a:cs typeface="Times New Roman"/>
            </a:endParaRPr>
          </a:p>
          <a:p>
            <a:r>
              <a:rPr lang="en-GB" sz="2400" dirty="0">
                <a:effectLst/>
                <a:latin typeface="Century Gothic"/>
                <a:ea typeface="Calibri"/>
                <a:cs typeface="Times New Roman"/>
              </a:rPr>
              <a:t>At the end of the reading</a:t>
            </a:r>
            <a:r>
              <a:rPr lang="en-GB" sz="2400" dirty="0">
                <a:latin typeface="Century Gothic"/>
                <a:ea typeface="Calibri"/>
                <a:cs typeface="Times New Roman"/>
              </a:rPr>
              <a:t>,</a:t>
            </a:r>
            <a:r>
              <a:rPr lang="en-GB" sz="2400" dirty="0">
                <a:effectLst/>
                <a:latin typeface="Century Gothic"/>
                <a:ea typeface="Calibri"/>
                <a:cs typeface="Times New Roman"/>
              </a:rPr>
              <a:t> the disciples leave everything behind to follow Jesus. From now on they will spend their time with him, sharing his message with </a:t>
            </a:r>
            <a:r>
              <a:rPr lang="en-GB" sz="2400" dirty="0">
                <a:latin typeface="Century Gothic"/>
                <a:ea typeface="Calibri"/>
                <a:cs typeface="Times New Roman"/>
              </a:rPr>
              <a:t>the other</a:t>
            </a:r>
            <a:r>
              <a:rPr lang="en-GB" sz="2400" dirty="0">
                <a:effectLst/>
                <a:latin typeface="Century Gothic"/>
                <a:ea typeface="Calibri"/>
                <a:cs typeface="Times New Roman"/>
              </a:rPr>
              <a:t> people</a:t>
            </a:r>
            <a:r>
              <a:rPr lang="en-GB" sz="2400" dirty="0">
                <a:latin typeface="Century Gothic"/>
                <a:ea typeface="Calibri"/>
                <a:cs typeface="Times New Roman"/>
              </a:rPr>
              <a:t> they meet</a:t>
            </a:r>
            <a:r>
              <a:rPr lang="en-GB" sz="2400" dirty="0">
                <a:effectLst/>
                <a:latin typeface="Century Gothic"/>
                <a:ea typeface="Calibri"/>
                <a:cs typeface="Times New Roman"/>
              </a:rPr>
              <a:t>.</a:t>
            </a:r>
          </a:p>
          <a:p>
            <a:endParaRPr lang="en-US" sz="2400" dirty="0">
              <a:latin typeface="Century Gothic"/>
              <a:ea typeface="Calibri"/>
              <a:cs typeface="Times New Roman"/>
            </a:endParaRPr>
          </a:p>
        </p:txBody>
      </p:sp>
    </p:spTree>
    <p:extLst>
      <p:ext uri="{BB962C8B-B14F-4D97-AF65-F5344CB8AC3E}">
        <p14:creationId xmlns:p14="http://schemas.microsoft.com/office/powerpoint/2010/main" val="118204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07BB6-697A-AF57-BC1E-196E763810FA}"/>
              </a:ext>
            </a:extLst>
          </p:cNvPr>
          <p:cNvSpPr>
            <a:spLocks noGrp="1"/>
          </p:cNvSpPr>
          <p:nvPr>
            <p:ph idx="1"/>
          </p:nvPr>
        </p:nvSpPr>
        <p:spPr>
          <a:xfrm>
            <a:off x="274937" y="1404373"/>
            <a:ext cx="5531017" cy="4475584"/>
          </a:xfrm>
        </p:spPr>
        <p:txBody>
          <a:bodyPr vert="horz" wrap="square" lIns="91440" tIns="45720" rIns="91440" bIns="45720" rtlCol="0" anchor="t">
            <a:spAutoFit/>
          </a:bodyPr>
          <a:lstStyle/>
          <a:p>
            <a:pPr marL="0" indent="0">
              <a:spcBef>
                <a:spcPts val="0"/>
              </a:spcBef>
              <a:spcAft>
                <a:spcPts val="0"/>
              </a:spcAft>
              <a:buNone/>
            </a:pPr>
            <a:r>
              <a:rPr lang="en-GB" sz="2400" dirty="0">
                <a:solidFill>
                  <a:srgbClr val="000000"/>
                </a:solidFill>
                <a:latin typeface="Century Gothic"/>
              </a:rPr>
              <a:t>How do you think it must have felt for the disciples to leave all their belongings and all their family and friends behind, to follow Jesus? How do you think their family and friends felt?</a:t>
            </a:r>
            <a:endParaRPr lang="en-US" sz="2400" dirty="0">
              <a:solidFill>
                <a:srgbClr val="000000"/>
              </a:solidFill>
              <a:latin typeface="Century Gothic"/>
            </a:endParaRPr>
          </a:p>
          <a:p>
            <a:pPr marL="0" indent="0">
              <a:spcBef>
                <a:spcPts val="0"/>
              </a:spcBef>
              <a:spcAft>
                <a:spcPts val="0"/>
              </a:spcAft>
              <a:buNone/>
            </a:pPr>
            <a:endParaRPr lang="en-GB" sz="2400" dirty="0">
              <a:solidFill>
                <a:srgbClr val="000000"/>
              </a:solidFill>
              <a:latin typeface="Century Gothic"/>
            </a:endParaRPr>
          </a:p>
          <a:p>
            <a:pPr marL="0" indent="0">
              <a:spcBef>
                <a:spcPts val="0"/>
              </a:spcBef>
              <a:spcAft>
                <a:spcPts val="0"/>
              </a:spcAft>
              <a:buNone/>
            </a:pPr>
            <a:r>
              <a:rPr lang="en-GB" sz="2400" dirty="0">
                <a:solidFill>
                  <a:srgbClr val="000000"/>
                </a:solidFill>
                <a:latin typeface="Century Gothic"/>
              </a:rPr>
              <a:t>Jesus calls us all to follow him. How do you think we can follow Jesus in our lives and share his message of love and good news for all people?</a:t>
            </a:r>
            <a:endParaRPr lang="en-US" sz="2400" dirty="0">
              <a:solidFill>
                <a:srgbClr val="000000"/>
              </a:solidFill>
              <a:latin typeface="Century Gothic"/>
            </a:endParaRPr>
          </a:p>
          <a:p>
            <a:pPr marL="0" indent="0">
              <a:buNone/>
            </a:pPr>
            <a:endParaRPr lang="en-US" dirty="0">
              <a:cs typeface="Arial"/>
            </a:endParaRPr>
          </a:p>
        </p:txBody>
      </p:sp>
      <p:pic>
        <p:nvPicPr>
          <p:cNvPr id="4" name="Picture 3" descr="A group of children in uniform&#10;&#10;AI-generated content may be incorrect.">
            <a:extLst>
              <a:ext uri="{FF2B5EF4-FFF2-40B4-BE49-F238E27FC236}">
                <a16:creationId xmlns:a16="http://schemas.microsoft.com/office/drawing/2014/main" id="{9772B30C-6E67-E06A-7759-27D00D62258F}"/>
              </a:ext>
            </a:extLst>
          </p:cNvPr>
          <p:cNvPicPr>
            <a:picLocks noChangeAspect="1"/>
          </p:cNvPicPr>
          <p:nvPr/>
        </p:nvPicPr>
        <p:blipFill>
          <a:blip r:embed="rId3"/>
          <a:stretch>
            <a:fillRect/>
          </a:stretch>
        </p:blipFill>
        <p:spPr>
          <a:xfrm>
            <a:off x="5812313" y="1371600"/>
            <a:ext cx="6101241" cy="4527029"/>
          </a:xfrm>
          <a:prstGeom prst="rect">
            <a:avLst/>
          </a:prstGeom>
        </p:spPr>
      </p:pic>
    </p:spTree>
    <p:extLst>
      <p:ext uri="{BB962C8B-B14F-4D97-AF65-F5344CB8AC3E}">
        <p14:creationId xmlns:p14="http://schemas.microsoft.com/office/powerpoint/2010/main" val="32312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1F3DC-5F20-4447-BEFB-15F4218D3552}"/>
              </a:ext>
            </a:extLst>
          </p:cNvPr>
          <p:cNvSpPr/>
          <p:nvPr/>
        </p:nvSpPr>
        <p:spPr>
          <a:xfrm>
            <a:off x="0" y="899670"/>
            <a:ext cx="4490935" cy="5958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descr="A birthday cake with lit candles&#10;&#10;Description automatically generated">
            <a:extLst>
              <a:ext uri="{FF2B5EF4-FFF2-40B4-BE49-F238E27FC236}">
                <a16:creationId xmlns:a16="http://schemas.microsoft.com/office/drawing/2014/main" id="{CA0AAEE6-744A-4AE9-8B5A-73FEE32EC0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87841" y="899670"/>
            <a:ext cx="10504159" cy="5958330"/>
          </a:xfrm>
          <a:prstGeom prst="rect">
            <a:avLst/>
          </a:prstGeom>
        </p:spPr>
      </p:pic>
      <p:sp>
        <p:nvSpPr>
          <p:cNvPr id="9" name="Rectangle 8">
            <a:extLst>
              <a:ext uri="{FF2B5EF4-FFF2-40B4-BE49-F238E27FC236}">
                <a16:creationId xmlns:a16="http://schemas.microsoft.com/office/drawing/2014/main" id="{D1CB4E1A-04A6-47BD-813D-C239004CF6E0}"/>
              </a:ext>
            </a:extLst>
          </p:cNvPr>
          <p:cNvSpPr/>
          <p:nvPr/>
        </p:nvSpPr>
        <p:spPr>
          <a:xfrm>
            <a:off x="411804" y="1084694"/>
            <a:ext cx="7691337" cy="1118127"/>
          </a:xfrm>
          <a:prstGeom prst="rect">
            <a:avLst/>
          </a:prstGeom>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en-US" sz="4800" b="0" u="none" strike="noStrike" kern="1200" cap="none" spc="0" normalizeH="0" baseline="0" noProof="0" dirty="0">
                <a:ln>
                  <a:noFill/>
                </a:ln>
                <a:solidFill>
                  <a:prstClr val="white"/>
                </a:solidFill>
                <a:effectLst/>
                <a:uLnTx/>
                <a:uFillTx/>
                <a:latin typeface="Century Gothic" panose="020B0502020202020204" pitchFamily="34" charset="0"/>
                <a:cs typeface="Segoe UI" panose="020B0502040204020203" pitchFamily="34" charset="0"/>
              </a:rPr>
              <a:t>Let us pray…</a:t>
            </a:r>
          </a:p>
        </p:txBody>
      </p:sp>
    </p:spTree>
    <p:extLst>
      <p:ext uri="{BB962C8B-B14F-4D97-AF65-F5344CB8AC3E}">
        <p14:creationId xmlns:p14="http://schemas.microsoft.com/office/powerpoint/2010/main" val="299882310"/>
      </p:ext>
    </p:extLst>
  </p:cSld>
  <p:clrMapOvr>
    <a:masterClrMapping/>
  </p:clrMapOvr>
</p:sld>
</file>

<file path=ppt/theme/theme1.xml><?xml version="1.0" encoding="utf-8"?>
<a:theme xmlns:a="http://schemas.openxmlformats.org/drawingml/2006/main" name="Standard CAFOD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tivity xmlns="236a9a4b-a03c-46ba-8ec6-624c184acbc6">Advent</Activity>
    <Audience xmlns="236a9a4b-a03c-46ba-8ec6-624c184acbc6">Primary</Audience>
    <_Status xmlns="http://schemas.microsoft.com/sharepoint/v3/fields">Not Started</_Status>
    <_dlc_DocId xmlns="04672002-f21f-4240-adfb-f0b653fb6fb5">SZUU6KYVHK2A-2146017777-18529</_dlc_DocId>
    <_dlc_DocIdUrl xmlns="04672002-f21f-4240-adfb-f0b653fb6fb5">
      <Url>https://cafod365.sharepoint.com/sites/int/Education/_layouts/15/DocIdRedir.aspx?ID=SZUU6KYVHK2A-2146017777-18529</Url>
      <Description>SZUU6KYVHK2A-2146017777-18529</Description>
    </_dlc_DocIdUrl>
    <lcf76f155ced4ddcb4097134ff3c332f xmlns="236a9a4b-a03c-46ba-8ec6-624c184acbc6">
      <Terms xmlns="http://schemas.microsoft.com/office/infopath/2007/PartnerControls"/>
    </lcf76f155ced4ddcb4097134ff3c332f>
    <TaxCatchAll xmlns="453a0c7f-c966-4a5c-a0f8-de0f8150ea1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6" ma:contentTypeDescription="Create a new document." ma:contentTypeScope="" ma:versionID="1cd5efdf3ce76515720b5128cd026d23">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xmlns:ns6="453a0c7f-c966-4a5c-a0f8-de0f8150ea1e" targetNamespace="http://schemas.microsoft.com/office/2006/metadata/properties" ma:root="true" ma:fieldsID="67d2abc0b29ab5b5c3b0a78c25a21d22" ns2:_="" ns3:_="" ns4:_="" ns5:_="" ns6:_="">
    <xsd:import namespace="04672002-f21f-4240-adfb-f0b653fb6fb5"/>
    <xsd:import namespace="236a9a4b-a03c-46ba-8ec6-624c184acbc6"/>
    <xsd:import namespace="http://schemas.microsoft.com/sharepoint/v3/fields"/>
    <xsd:import namespace="bdf04112-6931-4610-9724-cd62e91446a3"/>
    <xsd:import namespace="453a0c7f-c966-4a5c-a0f8-de0f8150ea1e"/>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6: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0FDB06-B221-499B-BA77-123DF03D2BB2}">
  <ds:schemaRefs>
    <ds:schemaRef ds:uri="http://purl.org/dc/terms/"/>
    <ds:schemaRef ds:uri="http://schemas.microsoft.com/office/2006/documentManagement/types"/>
    <ds:schemaRef ds:uri="http://schemas.microsoft.com/sharepoint/v3/fields"/>
    <ds:schemaRef ds:uri="453a0c7f-c966-4a5c-a0f8-de0f8150ea1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04672002-f21f-4240-adfb-f0b653fb6fb5"/>
    <ds:schemaRef ds:uri="bdf04112-6931-4610-9724-cd62e91446a3"/>
    <ds:schemaRef ds:uri="236a9a4b-a03c-46ba-8ec6-624c184acbc6"/>
    <ds:schemaRef ds:uri="http://www.w3.org/XML/1998/namespace"/>
    <ds:schemaRef ds:uri="http://purl.org/dc/dcmitype/"/>
  </ds:schemaRefs>
</ds:datastoreItem>
</file>

<file path=customXml/itemProps2.xml><?xml version="1.0" encoding="utf-8"?>
<ds:datastoreItem xmlns:ds="http://schemas.openxmlformats.org/officeDocument/2006/customXml" ds:itemID="{D1910123-57BA-4FC6-B0E6-B1E0094CA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453a0c7f-c966-4a5c-a0f8-de0f8150e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5CB3E2-8709-4147-8C75-634C1593348D}">
  <ds:schemaRefs>
    <ds:schemaRef ds:uri="http://schemas.microsoft.com/sharepoint/events"/>
  </ds:schemaRefs>
</ds:datastoreItem>
</file>

<file path=customXml/itemProps4.xml><?xml version="1.0" encoding="utf-8"?>
<ds:datastoreItem xmlns:ds="http://schemas.openxmlformats.org/officeDocument/2006/customXml" ds:itemID="{7FDDA5B9-3490-495B-84D2-C69657A097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4464</TotalTime>
  <Words>1413</Words>
  <Application>Microsoft Office PowerPoint</Application>
  <PresentationFormat>Widescreen</PresentationFormat>
  <Paragraphs>129</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Century Gothic</vt:lpstr>
      <vt:lpstr>Segoe UI</vt:lpstr>
      <vt:lpstr>Wingdings</vt:lpstr>
      <vt:lpstr>Standard CAFOD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Ahmed</dc:creator>
  <cp:lastModifiedBy>Victoria Ahmed</cp:lastModifiedBy>
  <cp:revision>703</cp:revision>
  <dcterms:created xsi:type="dcterms:W3CDTF">2021-02-16T09:08:51Z</dcterms:created>
  <dcterms:modified xsi:type="dcterms:W3CDTF">2025-02-05T23:14:32Z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8bd35ec9-fc96-4510-b152-3efc293d9e1a</vt:lpwstr>
  </property>
  <property fmtid="{D5CDD505-2E9C-101B-9397-08002B2CF9AE}" pid="4" name="MediaServiceImageTags">
    <vt:lpwstr/>
  </property>
</Properties>
</file>