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5"/>
    <p:sldMasterId id="2147483689" r:id="rId6"/>
  </p:sldMasterIdLst>
  <p:notesMasterIdLst>
    <p:notesMasterId r:id="rId12"/>
  </p:notesMasterIdLst>
  <p:sldIdLst>
    <p:sldId id="257" r:id="rId7"/>
    <p:sldId id="1411" r:id="rId8"/>
    <p:sldId id="1422" r:id="rId9"/>
    <p:sldId id="1423" r:id="rId10"/>
    <p:sldId id="1424" r:id="rId11"/>
  </p:sldIdLst>
  <p:sldSz cx="12192000" cy="6858000"/>
  <p:notesSz cx="6865938" cy="95408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leen O'Brien" initials="KO" lastIdx="1" clrIdx="0">
    <p:extLst>
      <p:ext uri="{19B8F6BF-5375-455C-9EA6-DF929625EA0E}">
        <p15:presenceInfo xmlns:p15="http://schemas.microsoft.com/office/powerpoint/2012/main" userId="S::kobrien@cafod.org.uk::872af46c-d8f8-4f0f-b917-30299ae5c31e" providerId="AD"/>
      </p:ext>
    </p:extLst>
  </p:cmAuthor>
  <p:cmAuthor id="2" name="Helen Lavan" initials="HL" lastIdx="6" clrIdx="1">
    <p:extLst>
      <p:ext uri="{19B8F6BF-5375-455C-9EA6-DF929625EA0E}">
        <p15:presenceInfo xmlns:p15="http://schemas.microsoft.com/office/powerpoint/2012/main" userId="0f793f017798a97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50A"/>
    <a:srgbClr val="A4C50B"/>
    <a:srgbClr val="A3C40B"/>
    <a:srgbClr val="20294F"/>
    <a:srgbClr val="222544"/>
    <a:srgbClr val="000000"/>
    <a:srgbClr val="FEBA0E"/>
    <a:srgbClr val="93C121"/>
    <a:srgbClr val="96C11F"/>
    <a:srgbClr val="19AA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256AAA-2A18-4335-8652-2B75A0765EB7}" v="271" dt="2023-07-11T08:05:07.706"/>
  </p1510:revLst>
</p1510:revInfo>
</file>

<file path=ppt/tableStyles.xml><?xml version="1.0" encoding="utf-8"?>
<a:tblStyleLst xmlns:a="http://schemas.openxmlformats.org/drawingml/2006/main" def="{5C22544A-7EE6-4342-B048-85BDC9FD1C3A}">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211" autoAdjust="0"/>
  </p:normalViewPr>
  <p:slideViewPr>
    <p:cSldViewPr snapToGrid="0">
      <p:cViewPr varScale="1">
        <p:scale>
          <a:sx n="53" d="100"/>
          <a:sy n="53" d="100"/>
        </p:scale>
        <p:origin x="10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4308588" cy="6459393"/>
          </a:xfrm>
          <a:prstGeom prst="rect">
            <a:avLst/>
          </a:prstGeom>
        </p:spPr>
        <p:txBody>
          <a:bodyPr vert="horz" lIns="308903" tIns="154451" rIns="308903" bIns="154451" rtlCol="0"/>
          <a:lstStyle>
            <a:lvl1pPr algn="l">
              <a:defRPr sz="4100"/>
            </a:lvl1pPr>
          </a:lstStyle>
          <a:p>
            <a:endParaRPr lang="en-GB"/>
          </a:p>
        </p:txBody>
      </p:sp>
      <p:sp>
        <p:nvSpPr>
          <p:cNvPr id="3" name="Date Placeholder 2"/>
          <p:cNvSpPr>
            <a:spLocks noGrp="1"/>
          </p:cNvSpPr>
          <p:nvPr>
            <p:ph type="dt" idx="1"/>
          </p:nvPr>
        </p:nvSpPr>
        <p:spPr>
          <a:xfrm>
            <a:off x="5632007" y="4"/>
            <a:ext cx="4308588" cy="6459393"/>
          </a:xfrm>
          <a:prstGeom prst="rect">
            <a:avLst/>
          </a:prstGeom>
        </p:spPr>
        <p:txBody>
          <a:bodyPr vert="horz" lIns="308903" tIns="154451" rIns="308903" bIns="154451" rtlCol="0"/>
          <a:lstStyle>
            <a:lvl1pPr algn="r">
              <a:defRPr sz="4100"/>
            </a:lvl1pPr>
          </a:lstStyle>
          <a:p>
            <a:fld id="{4CAF5031-E1FD-4377-B1E0-4F6F8249720B}" type="datetimeFigureOut">
              <a:rPr lang="en-GB" smtClean="0"/>
              <a:t>11/07/2023</a:t>
            </a:fld>
            <a:endParaRPr lang="en-GB"/>
          </a:p>
        </p:txBody>
      </p:sp>
      <p:sp>
        <p:nvSpPr>
          <p:cNvPr id="4" name="Slide Image Placeholder 3"/>
          <p:cNvSpPr>
            <a:spLocks noGrp="1" noRot="1" noChangeAspect="1"/>
          </p:cNvSpPr>
          <p:nvPr>
            <p:ph type="sldImg" idx="2"/>
          </p:nvPr>
        </p:nvSpPr>
        <p:spPr>
          <a:xfrm>
            <a:off x="-33650238" y="16090900"/>
            <a:ext cx="77241401" cy="43448288"/>
          </a:xfrm>
          <a:prstGeom prst="rect">
            <a:avLst/>
          </a:prstGeom>
          <a:noFill/>
          <a:ln w="12700">
            <a:solidFill>
              <a:prstClr val="black"/>
            </a:solidFill>
          </a:ln>
        </p:spPr>
        <p:txBody>
          <a:bodyPr vert="horz" lIns="308903" tIns="154451" rIns="308903" bIns="154451" rtlCol="0" anchor="ctr"/>
          <a:lstStyle/>
          <a:p>
            <a:endParaRPr lang="en-GB"/>
          </a:p>
        </p:txBody>
      </p:sp>
      <p:sp>
        <p:nvSpPr>
          <p:cNvPr id="5" name="Notes Placeholder 4"/>
          <p:cNvSpPr>
            <a:spLocks noGrp="1"/>
          </p:cNvSpPr>
          <p:nvPr>
            <p:ph type="body" sz="quarter" idx="3"/>
          </p:nvPr>
        </p:nvSpPr>
        <p:spPr>
          <a:xfrm>
            <a:off x="994290" y="61956469"/>
            <a:ext cx="7954316" cy="50691656"/>
          </a:xfrm>
          <a:prstGeom prst="rect">
            <a:avLst/>
          </a:prstGeom>
        </p:spPr>
        <p:txBody>
          <a:bodyPr vert="horz" lIns="308903" tIns="154451" rIns="308903" bIns="15445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122281340"/>
            <a:ext cx="4308588" cy="6459378"/>
          </a:xfrm>
          <a:prstGeom prst="rect">
            <a:avLst/>
          </a:prstGeom>
        </p:spPr>
        <p:txBody>
          <a:bodyPr vert="horz" lIns="308903" tIns="154451" rIns="308903" bIns="154451" rtlCol="0" anchor="b"/>
          <a:lstStyle>
            <a:lvl1pPr algn="l">
              <a:defRPr sz="4100"/>
            </a:lvl1pPr>
          </a:lstStyle>
          <a:p>
            <a:endParaRPr lang="en-GB"/>
          </a:p>
        </p:txBody>
      </p:sp>
      <p:sp>
        <p:nvSpPr>
          <p:cNvPr id="7" name="Slide Number Placeholder 6"/>
          <p:cNvSpPr>
            <a:spLocks noGrp="1"/>
          </p:cNvSpPr>
          <p:nvPr>
            <p:ph type="sldNum" sz="quarter" idx="5"/>
          </p:nvPr>
        </p:nvSpPr>
        <p:spPr>
          <a:xfrm>
            <a:off x="5632007" y="122281340"/>
            <a:ext cx="4308588" cy="6459378"/>
          </a:xfrm>
          <a:prstGeom prst="rect">
            <a:avLst/>
          </a:prstGeom>
        </p:spPr>
        <p:txBody>
          <a:bodyPr vert="horz" lIns="308903" tIns="154451" rIns="308903" bIns="154451" rtlCol="0" anchor="b"/>
          <a:lstStyle>
            <a:lvl1pPr algn="r">
              <a:defRPr sz="4100"/>
            </a:lvl1pPr>
          </a:lstStyle>
          <a:p>
            <a:fld id="{7A176E7C-A6AE-4FD1-AFE5-00287C0352B5}" type="slidenum">
              <a:rPr lang="en-GB" smtClean="0"/>
              <a:t>‹#›</a:t>
            </a:fld>
            <a:endParaRPr lang="en-GB"/>
          </a:p>
        </p:txBody>
      </p:sp>
    </p:spTree>
    <p:extLst>
      <p:ext uri="{BB962C8B-B14F-4D97-AF65-F5344CB8AC3E}">
        <p14:creationId xmlns:p14="http://schemas.microsoft.com/office/powerpoint/2010/main" val="387070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t>
            </a:r>
            <a:r>
              <a:rPr lang="en-US" i="1" dirty="0"/>
              <a:t>Religious Education Directory for Catholic schools</a:t>
            </a:r>
            <a:r>
              <a:rPr lang="en-US" dirty="0"/>
              <a:t>, Y9 , Prophecy and Promise:</a:t>
            </a:r>
          </a:p>
          <a:p>
            <a:r>
              <a:rPr lang="en-US" b="1" i="1" dirty="0">
                <a:cs typeface="Calibri" panose="020F0502020204030204"/>
              </a:rPr>
              <a:t>Live</a:t>
            </a:r>
            <a:r>
              <a:rPr lang="en-US" i="1" dirty="0">
                <a:cs typeface="Calibri" panose="020F0502020204030204"/>
              </a:rPr>
              <a:t> – Artistic expression, for example... Marian iconography, for example... CAFOD icon for the Jubilee Year 2000: Mary of the Magnificat: Mother of the Poor.</a:t>
            </a:r>
            <a:endParaRPr lang="en-US" i="1" dirty="0">
              <a:ea typeface="Calibri"/>
              <a:cs typeface="Calibri" panose="020F0502020204030204"/>
            </a:endParaRPr>
          </a:p>
          <a:p>
            <a:r>
              <a:rPr lang="en-US" b="1" i="1" dirty="0"/>
              <a:t>R9.2.2.</a:t>
            </a:r>
            <a:r>
              <a:rPr lang="en-US" i="1" dirty="0"/>
              <a:t> Compare their own and others' responses to questions of belief in the importance of social justice, leading to reasonable explanations of their own and others’ views, in the light of the words of the Magnificat.</a:t>
            </a:r>
          </a:p>
          <a:p>
            <a:r>
              <a:rPr lang="en-US" b="1" i="1" dirty="0">
                <a:ea typeface="Calibri"/>
                <a:cs typeface="Calibri"/>
              </a:rPr>
              <a:t>R9.2.3.</a:t>
            </a:r>
            <a:r>
              <a:rPr lang="en-US" i="1" dirty="0">
                <a:ea typeface="Calibri"/>
                <a:cs typeface="Calibri"/>
              </a:rPr>
              <a:t> Consider a particular Marian artwork which appeals to them and reflect on what meaning it conveys to them.</a:t>
            </a:r>
          </a:p>
          <a:p>
            <a:r>
              <a:rPr lang="en-US" b="1" i="1" dirty="0">
                <a:ea typeface="Calibri"/>
                <a:cs typeface="Calibri"/>
              </a:rPr>
              <a:t>R9.2.4 </a:t>
            </a:r>
            <a:r>
              <a:rPr lang="en-US" i="1" dirty="0">
                <a:ea typeface="Calibri"/>
                <a:cs typeface="Calibri"/>
              </a:rPr>
              <a:t>Consider how they could be a person of the Magnificat.</a:t>
            </a:r>
          </a:p>
          <a:p>
            <a:endParaRPr lang="en-US" i="1" dirty="0">
              <a:ea typeface="Calibri"/>
              <a:cs typeface="Calibri"/>
            </a:endParaRPr>
          </a:p>
          <a:p>
            <a:r>
              <a:rPr lang="en-US" i="1" dirty="0">
                <a:ea typeface="Calibri"/>
                <a:cs typeface="Calibri"/>
              </a:rPr>
              <a:t>Photo credit: Louise Norton/CAFOD</a:t>
            </a:r>
          </a:p>
          <a:p>
            <a:r>
              <a:rPr lang="en-GB" i="1" dirty="0">
                <a:ea typeface="Calibri"/>
                <a:cs typeface="Calibri"/>
              </a:rPr>
              <a:t>Iconographer: Father William Hart McNichols S.J.</a:t>
            </a:r>
            <a:endParaRPr lang="en-US" i="1" dirty="0">
              <a:ea typeface="Calibri"/>
              <a:cs typeface="Calibri"/>
            </a:endParaRPr>
          </a:p>
        </p:txBody>
      </p:sp>
      <p:sp>
        <p:nvSpPr>
          <p:cNvPr id="4" name="Slide Number Placeholder 3"/>
          <p:cNvSpPr>
            <a:spLocks noGrp="1"/>
          </p:cNvSpPr>
          <p:nvPr>
            <p:ph type="sldNum" sz="quarter" idx="5"/>
          </p:nvPr>
        </p:nvSpPr>
        <p:spPr/>
        <p:txBody>
          <a:bodyPr/>
          <a:lstStyle/>
          <a:p>
            <a:fld id="{7A176E7C-A6AE-4FD1-AFE5-00287C0352B5}" type="slidenum">
              <a:rPr lang="en-GB" smtClean="0"/>
              <a:t>1</a:t>
            </a:fld>
            <a:endParaRPr lang="en-GB"/>
          </a:p>
        </p:txBody>
      </p:sp>
    </p:spTree>
    <p:extLst>
      <p:ext uri="{BB962C8B-B14F-4D97-AF65-F5344CB8AC3E}">
        <p14:creationId xmlns:p14="http://schemas.microsoft.com/office/powerpoint/2010/main" val="1539202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ts val="1500"/>
              </a:lnSpc>
            </a:pPr>
            <a:r>
              <a:rPr lang="en-GB" dirty="0"/>
              <a:t>(NRSV Catholic Edition)</a:t>
            </a:r>
          </a:p>
          <a:p>
            <a:pPr algn="l">
              <a:lnSpc>
                <a:spcPts val="1500"/>
              </a:lnSpc>
            </a:pPr>
            <a:endParaRPr lang="en-GB" dirty="0"/>
          </a:p>
          <a:p>
            <a:pPr algn="l">
              <a:lnSpc>
                <a:spcPts val="1500"/>
              </a:lnSpc>
            </a:pPr>
            <a:r>
              <a:rPr lang="en-GB" dirty="0"/>
              <a:t>Ask the students:</a:t>
            </a:r>
          </a:p>
          <a:p>
            <a:pPr marL="171450" marR="0" lvl="0" indent="-171450" algn="l" defTabSz="914400" rtl="0" eaLnBrk="1" fontAlgn="auto" latinLnBrk="0" hangingPunct="1">
              <a:lnSpc>
                <a:spcPts val="1500"/>
              </a:lnSpc>
              <a:spcBef>
                <a:spcPts val="0"/>
              </a:spcBef>
              <a:spcAft>
                <a:spcPts val="0"/>
              </a:spcAft>
              <a:buClrTx/>
              <a:buSzTx/>
              <a:buFont typeface="Arial" panose="020B0604020202020204" pitchFamily="34" charset="0"/>
              <a:buChar char="•"/>
              <a:tabLst/>
              <a:defRPr/>
            </a:pPr>
            <a:r>
              <a:rPr lang="en-GB" dirty="0"/>
              <a:t>The Magnificat has often been prayed by oppressed people around the world. Why do you think this is?</a:t>
            </a:r>
          </a:p>
          <a:p>
            <a:pPr marL="171450" marR="0" lvl="0" indent="-171450" algn="l" defTabSz="914400" rtl="0" eaLnBrk="1" fontAlgn="auto" latinLnBrk="0" hangingPunct="1">
              <a:lnSpc>
                <a:spcPts val="1500"/>
              </a:lnSpc>
              <a:spcBef>
                <a:spcPts val="0"/>
              </a:spcBef>
              <a:spcAft>
                <a:spcPts val="0"/>
              </a:spcAft>
              <a:buClrTx/>
              <a:buSzTx/>
              <a:buFont typeface="Arial" panose="020B0604020202020204" pitchFamily="34" charset="0"/>
              <a:buChar char="•"/>
              <a:tabLst/>
              <a:defRPr/>
            </a:pPr>
            <a:r>
              <a:rPr lang="en-GB" dirty="0"/>
              <a:t>In at least three countries, oppressive regimes banned people from reading out the Magnificat. Can you work out why?</a:t>
            </a:r>
          </a:p>
          <a:p>
            <a:pPr marL="171450" indent="-171450" algn="l">
              <a:lnSpc>
                <a:spcPts val="1500"/>
              </a:lnSpc>
              <a:buFont typeface="Arial" panose="020B0604020202020204" pitchFamily="34" charset="0"/>
              <a:buChar char="•"/>
            </a:pPr>
            <a:r>
              <a:rPr lang="en-GB" dirty="0"/>
              <a:t>What does the Magnificat say about social justice? Why does social justice matter?</a:t>
            </a:r>
          </a:p>
          <a:p>
            <a:pPr marL="171450" indent="-171450" algn="l">
              <a:lnSpc>
                <a:spcPts val="1500"/>
              </a:lnSpc>
              <a:buFont typeface="Arial" panose="020B0604020202020204" pitchFamily="34" charset="0"/>
              <a:buChar char="•"/>
            </a:pPr>
            <a:r>
              <a:rPr lang="en-GB" dirty="0"/>
              <a:t>Think of a situation of injustice today. If you were in that situation, which lines of the Magnificat might ‘speak’ to you?</a:t>
            </a:r>
          </a:p>
          <a:p>
            <a:pPr marL="0" indent="0" algn="l">
              <a:lnSpc>
                <a:spcPts val="1500"/>
              </a:lnSpc>
              <a:buFont typeface="Arial" panose="020B0604020202020204" pitchFamily="34" charset="0"/>
              <a:buNone/>
            </a:pPr>
            <a:endParaRPr lang="en-GB" dirty="0"/>
          </a:p>
          <a:p>
            <a:pPr algn="l">
              <a:lnSpc>
                <a:spcPts val="1500"/>
              </a:lnSpc>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6369E2-444E-4138-B60B-9C749676DB3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6602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ts val="1500"/>
              </a:lnSpc>
            </a:pPr>
            <a:r>
              <a:rPr lang="en-GB"/>
              <a:t>Reference: https://www.advocacyinternational.co.uk/featured-project/jubilee-2000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6369E2-444E-4138-B60B-9C749676DB3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3941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ts val="1500"/>
              </a:lnSpc>
            </a:pPr>
            <a:r>
              <a:rPr lang="en-GB" dirty="0">
                <a:ea typeface="Calibri"/>
                <a:cs typeface="Calibri"/>
              </a:rPr>
              <a:t>Ask students what they notice or what they know about icons. Answers could include:</a:t>
            </a:r>
          </a:p>
          <a:p>
            <a:pPr marL="171450" indent="-171450">
              <a:lnSpc>
                <a:spcPts val="1500"/>
              </a:lnSpc>
              <a:buFont typeface="Calibri"/>
              <a:buChar char="-"/>
            </a:pPr>
            <a:r>
              <a:rPr lang="en-GB" dirty="0">
                <a:ea typeface="Calibri"/>
                <a:cs typeface="Calibri"/>
              </a:rPr>
              <a:t>Mary is barefoot, a simple of simplicity and of poverty. Mary lived in a poor town in Galilee.</a:t>
            </a:r>
          </a:p>
          <a:p>
            <a:pPr marL="171450" indent="-171450">
              <a:lnSpc>
                <a:spcPts val="1500"/>
              </a:lnSpc>
              <a:buFont typeface="Calibri"/>
              <a:buChar char="-"/>
            </a:pPr>
            <a:r>
              <a:rPr lang="en-GB" dirty="0">
                <a:ea typeface="Calibri"/>
                <a:cs typeface="Calibri"/>
              </a:rPr>
              <a:t>Mary has her arms extended, holding out her cloak as if to let people shelter beneath it. It may remind students of Jesus saying that he had often wanted to shelter the people of Jerusalem "as a hen gathers her brood under her wings" (Luke 13:34).</a:t>
            </a:r>
          </a:p>
          <a:p>
            <a:pPr marL="171450" indent="-171450">
              <a:lnSpc>
                <a:spcPts val="1500"/>
              </a:lnSpc>
              <a:buFont typeface="Calibri"/>
              <a:buChar char="-"/>
            </a:pPr>
            <a:r>
              <a:rPr lang="en-GB" dirty="0">
                <a:ea typeface="Calibri"/>
                <a:cs typeface="Calibri"/>
              </a:rPr>
              <a:t>The fact that Mary's head is uncovered in this icon may remind students of her poverty, simplicity and, perhaps, her youth. At the time of visiting Elisabeth, Mary would still have been a young girl. In Byzantine icons, Mary is never shown with an uncovered head.</a:t>
            </a:r>
          </a:p>
          <a:p>
            <a:pPr marL="171450" indent="-171450">
              <a:lnSpc>
                <a:spcPts val="1500"/>
              </a:lnSpc>
              <a:buFont typeface="Calibri"/>
              <a:buChar char="-"/>
            </a:pPr>
            <a:r>
              <a:rPr lang="en-GB" dirty="0">
                <a:ea typeface="Calibri"/>
                <a:cs typeface="Calibri"/>
              </a:rPr>
              <a:t>The colour red in icons can symbolise love and life-giving energy, as well as sacrifice.</a:t>
            </a:r>
            <a:endParaRPr lang="en-GB" dirty="0"/>
          </a:p>
          <a:p>
            <a:pPr marL="171450" indent="-171450">
              <a:lnSpc>
                <a:spcPts val="1500"/>
              </a:lnSpc>
              <a:buFont typeface="Calibri"/>
              <a:buChar char="-"/>
            </a:pPr>
            <a:r>
              <a:rPr lang="en-GB" dirty="0">
                <a:ea typeface="Calibri"/>
                <a:cs typeface="Calibri"/>
              </a:rPr>
              <a:t>Green is the colour of natural, living things. Ancient iconographers often painted the earth green to denote where life began. Catholics honour Mary as Mother of Jesus, source of all life. </a:t>
            </a:r>
          </a:p>
          <a:p>
            <a:pPr marL="171450" indent="-171450">
              <a:lnSpc>
                <a:spcPts val="1500"/>
              </a:lnSpc>
              <a:buFont typeface="Calibri"/>
              <a:buChar char="-"/>
            </a:pPr>
            <a:r>
              <a:rPr lang="en-GB" dirty="0">
                <a:ea typeface="Calibri"/>
                <a:cs typeface="Calibri"/>
              </a:rPr>
              <a:t>In icons, a gold background indicates that what is depicted is in heaven, and a halo represents the grace of God shining forth.</a:t>
            </a:r>
          </a:p>
          <a:p>
            <a:pPr marL="171450" indent="-171450">
              <a:lnSpc>
                <a:spcPts val="1500"/>
              </a:lnSpc>
              <a:buFont typeface="Calibri"/>
              <a:buChar char="-"/>
            </a:pPr>
            <a:r>
              <a:rPr lang="en-GB" dirty="0">
                <a:ea typeface="Calibri"/>
                <a:cs typeface="Calibri"/>
              </a:rPr>
              <a:t>The Greek letters are short for </a:t>
            </a:r>
            <a:r>
              <a:rPr lang="en-GB" dirty="0" err="1">
                <a:ea typeface="Calibri"/>
                <a:cs typeface="Calibri"/>
              </a:rPr>
              <a:t>Μητερ</a:t>
            </a:r>
            <a:r>
              <a:rPr lang="en-GB" dirty="0">
                <a:ea typeface="Calibri"/>
                <a:cs typeface="Calibri"/>
              </a:rPr>
              <a:t> </a:t>
            </a:r>
            <a:r>
              <a:rPr lang="en-GB" dirty="0" err="1">
                <a:ea typeface="Calibri"/>
                <a:cs typeface="Calibri"/>
              </a:rPr>
              <a:t>Θεου</a:t>
            </a:r>
            <a:r>
              <a:rPr lang="en-GB" dirty="0">
                <a:ea typeface="Calibri"/>
                <a:cs typeface="Calibri"/>
              </a:rPr>
              <a:t> (Mother of God).</a:t>
            </a:r>
          </a:p>
          <a:p>
            <a:pPr marL="171450" indent="-171450">
              <a:lnSpc>
                <a:spcPts val="1500"/>
              </a:lnSpc>
              <a:buFont typeface="Calibri"/>
              <a:buChar char="-"/>
            </a:pPr>
            <a:r>
              <a:rPr lang="en-GB" dirty="0">
                <a:ea typeface="Calibri"/>
                <a:cs typeface="Calibri"/>
              </a:rPr>
              <a:t>In iconography, stars have sometimes been understood to represent the Holy Trinity. They have also been used to represent that Mary is ever-virgin.</a:t>
            </a:r>
          </a:p>
          <a:p>
            <a:pPr marL="171450" indent="-171450">
              <a:lnSpc>
                <a:spcPts val="1500"/>
              </a:lnSpc>
              <a:buFont typeface="Calibri"/>
              <a:buChar char="-"/>
            </a:pPr>
            <a:endParaRPr lang="en-GB" dirty="0">
              <a:ea typeface="Calibri"/>
              <a:cs typeface="Calibri"/>
            </a:endParaRPr>
          </a:p>
          <a:p>
            <a:pPr>
              <a:lnSpc>
                <a:spcPts val="1500"/>
              </a:lnSpc>
            </a:pPr>
            <a:r>
              <a:rPr lang="en-GB" dirty="0">
                <a:ea typeface="Calibri"/>
                <a:cs typeface="Calibri"/>
              </a:rPr>
              <a:t>What are your students' own interpretations of the colours and the way Mary has been depicted? For example, why might she be standing on a dark surface? Might there be other reasons for the colour choice for the background and for Mary’s garment? Why might Mary have been shown wearing a belt?</a:t>
            </a:r>
          </a:p>
          <a:p>
            <a:pPr>
              <a:lnSpc>
                <a:spcPts val="1500"/>
              </a:lnSpc>
            </a:pPr>
            <a:endParaRPr lang="en-GB" dirty="0">
              <a:cs typeface="Calibri"/>
            </a:endParaRPr>
          </a:p>
          <a:p>
            <a:pPr>
              <a:lnSpc>
                <a:spcPts val="1500"/>
              </a:lnSpc>
            </a:pPr>
            <a:r>
              <a:rPr lang="en-GB" i="1" dirty="0"/>
              <a:t>Photo credit: Louise Norton/CAFOD</a:t>
            </a:r>
          </a:p>
          <a:p>
            <a:pPr>
              <a:lnSpc>
                <a:spcPts val="1500"/>
              </a:lnSpc>
            </a:pPr>
            <a:r>
              <a:rPr lang="en-GB" i="1" dirty="0"/>
              <a:t>Iconographer: Father William Hart McNichols S.J.</a:t>
            </a:r>
          </a:p>
          <a:p>
            <a:pPr>
              <a:lnSpc>
                <a:spcPts val="1500"/>
              </a:lnSpc>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6369E2-444E-4138-B60B-9C749676DB3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789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ts val="1500"/>
              </a:lnSpc>
            </a:pPr>
            <a:endParaRPr lang="en-GB" dirty="0">
              <a:ea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6369E2-444E-4138-B60B-9C749676DB3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2787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hoto cover or section slide text left">
    <p:spTree>
      <p:nvGrpSpPr>
        <p:cNvPr id="1" name=""/>
        <p:cNvGrpSpPr/>
        <p:nvPr/>
      </p:nvGrpSpPr>
      <p:grpSpPr>
        <a:xfrm>
          <a:off x="0" y="0"/>
          <a:ext cx="0" cy="0"/>
          <a:chOff x="0" y="0"/>
          <a:chExt cx="0" cy="0"/>
        </a:xfrm>
      </p:grpSpPr>
      <p:sp>
        <p:nvSpPr>
          <p:cNvPr id="2" name="Title 1"/>
          <p:cNvSpPr>
            <a:spLocks noGrp="1"/>
          </p:cNvSpPr>
          <p:nvPr>
            <p:ph type="ctrTitle"/>
          </p:nvPr>
        </p:nvSpPr>
        <p:spPr>
          <a:xfrm>
            <a:off x="486000" y="2116800"/>
            <a:ext cx="5934678" cy="1323439"/>
          </a:xfrm>
        </p:spPr>
        <p:txBody>
          <a:bodyPr wrap="square" anchor="t" anchorCtr="0">
            <a:spAutoFit/>
          </a:bodyPr>
          <a:lstStyle>
            <a:lvl1pPr algn="l">
              <a:defRPr sz="4800">
                <a:solidFill>
                  <a:schemeClr val="bg1"/>
                </a:solidFill>
              </a:defRPr>
            </a:lvl1pPr>
          </a:lstStyle>
          <a:p>
            <a:r>
              <a:rPr lang="en-GB"/>
              <a:t>Click to edit Master title style</a:t>
            </a:r>
            <a:endParaRPr lang="en-US"/>
          </a:p>
        </p:txBody>
      </p:sp>
      <p:sp>
        <p:nvSpPr>
          <p:cNvPr id="3" name="Subtitle 2"/>
          <p:cNvSpPr>
            <a:spLocks noGrp="1"/>
          </p:cNvSpPr>
          <p:nvPr>
            <p:ph type="subTitle" idx="1"/>
          </p:nvPr>
        </p:nvSpPr>
        <p:spPr>
          <a:xfrm>
            <a:off x="486000" y="4935600"/>
            <a:ext cx="5608800" cy="400110"/>
          </a:xfrm>
        </p:spPr>
        <p:txBody>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194990663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3AA8-BB87-4B44-AED1-999B833CEEF2}"/>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E50818-F9AF-41CB-AE82-2F97C463733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6D2D0E-4C8E-4A1E-8C61-65A633299787}"/>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A077421-E017-4167-A640-D7B6B6320CB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804706-A4EA-4363-933F-E00FE23A8E82}"/>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F42955-B4B3-4E19-B228-BA31F8504379}"/>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8" name="Footer Placeholder 7">
            <a:extLst>
              <a:ext uri="{FF2B5EF4-FFF2-40B4-BE49-F238E27FC236}">
                <a16:creationId xmlns:a16="http://schemas.microsoft.com/office/drawing/2014/main" id="{65292C40-9151-4E0B-9477-7058744E5F5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6E00A61A-02B2-4658-828B-42B28EFCFBEC}"/>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224893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437C2-6EF7-4629-8C88-E179A62B711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F24FFF5-2C70-4B08-9E5A-9594EEA8A7D5}"/>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4" name="Footer Placeholder 3">
            <a:extLst>
              <a:ext uri="{FF2B5EF4-FFF2-40B4-BE49-F238E27FC236}">
                <a16:creationId xmlns:a16="http://schemas.microsoft.com/office/drawing/2014/main" id="{74217CB7-B0C8-42F2-989E-4555035D57C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F5856712-9453-45E9-87FF-017D58FE6CB1}"/>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1860505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F71BD9-1607-4778-976A-3D7F4CB50AD8}"/>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3" name="Footer Placeholder 2">
            <a:extLst>
              <a:ext uri="{FF2B5EF4-FFF2-40B4-BE49-F238E27FC236}">
                <a16:creationId xmlns:a16="http://schemas.microsoft.com/office/drawing/2014/main" id="{4EFF5994-FC26-4302-BD45-B1EAAC49C2BF}"/>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F065FC55-B8E7-4299-BE9D-D443A2F6ACD3}"/>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410844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24FC-4889-48A0-BF5A-5B85B0CE31D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72FADA2-9EB9-4D7D-B656-429AD79EF79B}"/>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6A830F-658D-4B75-934B-808F5F02FFC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D33C32-5F49-46C6-92B4-F6B2C2A02A6C}"/>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6" name="Footer Placeholder 5">
            <a:extLst>
              <a:ext uri="{FF2B5EF4-FFF2-40B4-BE49-F238E27FC236}">
                <a16:creationId xmlns:a16="http://schemas.microsoft.com/office/drawing/2014/main" id="{A918A82B-F95B-4FA3-BCF8-E443F158613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92E71A-601B-4690-B89B-EF2468EEA9B1}"/>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1222315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16BC2-5F41-48E4-9544-9A860EC1213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D889A1E-B1EC-4960-AC28-A9267AD07C3E}"/>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8ABB52-6CB3-4DA2-B225-D7EE61A3A96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9D5A8-F4E6-4BAA-BC33-2143C155913E}"/>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6" name="Footer Placeholder 5">
            <a:extLst>
              <a:ext uri="{FF2B5EF4-FFF2-40B4-BE49-F238E27FC236}">
                <a16:creationId xmlns:a16="http://schemas.microsoft.com/office/drawing/2014/main" id="{2E67634F-184E-4BF1-94E5-030EAAF908F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1B584AE8-4DBA-4F55-A5BE-300E27CD1A17}"/>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2980162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1DA2E-880E-472C-9680-EF7EEFBDA9A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03FE2C-A1CA-4C68-BE12-53D56BE51057}"/>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9284A9-BB78-40FB-9CB6-A9F10FB9747A}"/>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5" name="Footer Placeholder 4">
            <a:extLst>
              <a:ext uri="{FF2B5EF4-FFF2-40B4-BE49-F238E27FC236}">
                <a16:creationId xmlns:a16="http://schemas.microsoft.com/office/drawing/2014/main" id="{9E2C5EEB-500B-415C-8C14-D34AABD6A9D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52A3663-A321-4193-8315-E299434DE893}"/>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3951981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3D1CB2-288A-4229-BB0B-2826647E88C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971828-373D-45A0-AE8D-6A123DAC81DF}"/>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EFFB78-6DAD-4DEE-9BB7-CE8E73FAE9F6}"/>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5" name="Footer Placeholder 4">
            <a:extLst>
              <a:ext uri="{FF2B5EF4-FFF2-40B4-BE49-F238E27FC236}">
                <a16:creationId xmlns:a16="http://schemas.microsoft.com/office/drawing/2014/main" id="{1A838021-B59B-49B8-B407-E257131BAB1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807C8D7-06FF-48C3-BB41-57CA46389FF2}"/>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1974831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ver or section slide dark blue">
    <p:spTree>
      <p:nvGrpSpPr>
        <p:cNvPr id="1" name=""/>
        <p:cNvGrpSpPr/>
        <p:nvPr/>
      </p:nvGrpSpPr>
      <p:grpSpPr>
        <a:xfrm>
          <a:off x="0" y="0"/>
          <a:ext cx="0" cy="0"/>
          <a:chOff x="0" y="0"/>
          <a:chExt cx="0" cy="0"/>
        </a:xfrm>
      </p:grpSpPr>
      <p:sp>
        <p:nvSpPr>
          <p:cNvPr id="3" name="Rectangle 2"/>
          <p:cNvSpPr/>
          <p:nvPr userDrawn="1"/>
        </p:nvSpPr>
        <p:spPr>
          <a:xfrm>
            <a:off x="0" y="885825"/>
            <a:ext cx="12192000" cy="5972175"/>
          </a:xfrm>
          <a:prstGeom prst="rect">
            <a:avLst/>
          </a:prstGeom>
          <a:solidFill>
            <a:srgbClr val="1126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2919600" y="2296800"/>
            <a:ext cx="6321600" cy="1323439"/>
          </a:xfrm>
        </p:spPr>
        <p:txBody>
          <a:bodyPr anchor="t" anchorCtr="0">
            <a:spAutoFit/>
          </a:bodyPr>
          <a:lstStyle>
            <a:lvl1pPr algn="l">
              <a:lnSpc>
                <a:spcPts val="4800"/>
              </a:lnSpc>
              <a:defRPr sz="4800">
                <a:solidFill>
                  <a:schemeClr val="bg1"/>
                </a:solidFill>
              </a:defRPr>
            </a:lvl1pPr>
          </a:lstStyle>
          <a:p>
            <a:r>
              <a:rPr lang="en-GB"/>
              <a:t>Click to edit Master title style</a:t>
            </a:r>
            <a:endParaRPr lang="en-US"/>
          </a:p>
        </p:txBody>
      </p:sp>
      <p:sp>
        <p:nvSpPr>
          <p:cNvPr id="5" name="Subtitle 2"/>
          <p:cNvSpPr>
            <a:spLocks noGrp="1"/>
          </p:cNvSpPr>
          <p:nvPr>
            <p:ph type="subTitle" idx="1"/>
          </p:nvPr>
        </p:nvSpPr>
        <p:spPr>
          <a:xfrm>
            <a:off x="2919600" y="4521600"/>
            <a:ext cx="6321600" cy="400110"/>
          </a:xfrm>
        </p:spPr>
        <p:txBody>
          <a:bodyPr/>
          <a:lstStyle>
            <a:lvl1pPr marL="0" indent="0" algn="l">
              <a:buNone/>
              <a:defRPr sz="2000" b="1" i="0">
                <a:solidFill>
                  <a:schemeClr val="bg1"/>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76337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hoto cover or section slide text right">
    <p:spTree>
      <p:nvGrpSpPr>
        <p:cNvPr id="1" name=""/>
        <p:cNvGrpSpPr/>
        <p:nvPr/>
      </p:nvGrpSpPr>
      <p:grpSpPr>
        <a:xfrm>
          <a:off x="0" y="0"/>
          <a:ext cx="0" cy="0"/>
          <a:chOff x="0" y="0"/>
          <a:chExt cx="0" cy="0"/>
        </a:xfrm>
      </p:grpSpPr>
      <p:sp>
        <p:nvSpPr>
          <p:cNvPr id="2" name="Title 1"/>
          <p:cNvSpPr>
            <a:spLocks noGrp="1"/>
          </p:cNvSpPr>
          <p:nvPr>
            <p:ph type="title"/>
          </p:nvPr>
        </p:nvSpPr>
        <p:spPr>
          <a:xfrm>
            <a:off x="6094800" y="2116800"/>
            <a:ext cx="5608800" cy="1323439"/>
          </a:xfrm>
        </p:spPr>
        <p:txBody>
          <a:bodyPr/>
          <a:lstStyle>
            <a:lvl1pPr>
              <a:defRPr>
                <a:solidFill>
                  <a:schemeClr val="bg1"/>
                </a:solidFill>
              </a:defRPr>
            </a:lvl1pPr>
          </a:lstStyle>
          <a:p>
            <a:r>
              <a:rPr lang="en-GB"/>
              <a:t>Click to edit Master title style</a:t>
            </a:r>
            <a:endParaRPr lang="en-US"/>
          </a:p>
        </p:txBody>
      </p:sp>
      <p:sp>
        <p:nvSpPr>
          <p:cNvPr id="3" name="Subtitle 2"/>
          <p:cNvSpPr>
            <a:spLocks noGrp="1"/>
          </p:cNvSpPr>
          <p:nvPr>
            <p:ph type="subTitle" idx="1"/>
          </p:nvPr>
        </p:nvSpPr>
        <p:spPr>
          <a:xfrm>
            <a:off x="6094800" y="4935600"/>
            <a:ext cx="5608800" cy="400110"/>
          </a:xfrm>
        </p:spPr>
        <p:txBody>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55990902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or section slide plain">
    <p:spTree>
      <p:nvGrpSpPr>
        <p:cNvPr id="1" name=""/>
        <p:cNvGrpSpPr/>
        <p:nvPr/>
      </p:nvGrpSpPr>
      <p:grpSpPr>
        <a:xfrm>
          <a:off x="0" y="0"/>
          <a:ext cx="0" cy="0"/>
          <a:chOff x="0" y="0"/>
          <a:chExt cx="0" cy="0"/>
        </a:xfrm>
      </p:grpSpPr>
      <p:sp>
        <p:nvSpPr>
          <p:cNvPr id="4" name="Title 1"/>
          <p:cNvSpPr>
            <a:spLocks noGrp="1"/>
          </p:cNvSpPr>
          <p:nvPr>
            <p:ph type="ctrTitle"/>
          </p:nvPr>
        </p:nvSpPr>
        <p:spPr>
          <a:xfrm>
            <a:off x="2919600" y="2296800"/>
            <a:ext cx="6321600" cy="1323439"/>
          </a:xfrm>
        </p:spPr>
        <p:txBody>
          <a:bodyPr anchor="t" anchorCtr="0">
            <a:spAutoFit/>
          </a:bodyPr>
          <a:lstStyle>
            <a:lvl1pPr algn="l">
              <a:defRPr sz="4800">
                <a:solidFill>
                  <a:srgbClr val="112643"/>
                </a:solidFill>
              </a:defRPr>
            </a:lvl1pPr>
          </a:lstStyle>
          <a:p>
            <a:r>
              <a:rPr lang="en-GB"/>
              <a:t>Click to edit Master title style</a:t>
            </a:r>
            <a:endParaRPr lang="en-US"/>
          </a:p>
        </p:txBody>
      </p:sp>
      <p:sp>
        <p:nvSpPr>
          <p:cNvPr id="5" name="Subtitle 2"/>
          <p:cNvSpPr>
            <a:spLocks noGrp="1"/>
          </p:cNvSpPr>
          <p:nvPr>
            <p:ph type="subTitle" idx="1"/>
          </p:nvPr>
        </p:nvSpPr>
        <p:spPr>
          <a:xfrm>
            <a:off x="2919600" y="4521600"/>
            <a:ext cx="6321600" cy="400110"/>
          </a:xfrm>
        </p:spPr>
        <p:txBody>
          <a:bodyPr/>
          <a:lstStyle>
            <a:lvl1pPr marL="0" indent="0" algn="l">
              <a:buNone/>
              <a:defRPr sz="2000">
                <a:solidFill>
                  <a:srgbClr val="11264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2547014"/>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or section slide green">
    <p:spTree>
      <p:nvGrpSpPr>
        <p:cNvPr id="1" name=""/>
        <p:cNvGrpSpPr/>
        <p:nvPr/>
      </p:nvGrpSpPr>
      <p:grpSpPr>
        <a:xfrm>
          <a:off x="0" y="0"/>
          <a:ext cx="0" cy="0"/>
          <a:chOff x="0" y="0"/>
          <a:chExt cx="0" cy="0"/>
        </a:xfrm>
      </p:grpSpPr>
      <p:sp>
        <p:nvSpPr>
          <p:cNvPr id="3" name="Rectangle 2"/>
          <p:cNvSpPr/>
          <p:nvPr userDrawn="1"/>
        </p:nvSpPr>
        <p:spPr>
          <a:xfrm>
            <a:off x="0" y="1271588"/>
            <a:ext cx="12192000" cy="5586412"/>
          </a:xfrm>
          <a:prstGeom prst="rect">
            <a:avLst/>
          </a:prstGeom>
          <a:solidFill>
            <a:srgbClr val="A5C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2919600" y="2296800"/>
            <a:ext cx="6321600" cy="1323439"/>
          </a:xfrm>
        </p:spPr>
        <p:txBody>
          <a:bodyPr anchor="t" anchorCtr="0">
            <a:spAutoFit/>
          </a:bodyPr>
          <a:lstStyle>
            <a:lvl1pPr algn="l">
              <a:defRPr sz="4800">
                <a:solidFill>
                  <a:srgbClr val="112643"/>
                </a:solidFill>
              </a:defRPr>
            </a:lvl1pPr>
          </a:lstStyle>
          <a:p>
            <a:r>
              <a:rPr lang="en-GB"/>
              <a:t>Click to edit Master title style</a:t>
            </a:r>
            <a:endParaRPr lang="en-US"/>
          </a:p>
        </p:txBody>
      </p:sp>
      <p:sp>
        <p:nvSpPr>
          <p:cNvPr id="5" name="Subtitle 2"/>
          <p:cNvSpPr>
            <a:spLocks noGrp="1"/>
          </p:cNvSpPr>
          <p:nvPr>
            <p:ph type="subTitle" idx="1"/>
          </p:nvPr>
        </p:nvSpPr>
        <p:spPr>
          <a:xfrm>
            <a:off x="2919600" y="4521600"/>
            <a:ext cx="6321600" cy="400110"/>
          </a:xfrm>
        </p:spPr>
        <p:txBody>
          <a:bodyPr/>
          <a:lstStyle>
            <a:lvl1pPr marL="0" indent="0" algn="l">
              <a:buNone/>
              <a:defRPr sz="2000">
                <a:solidFill>
                  <a:srgbClr val="11264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24936309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or section slide dark blue">
    <p:spTree>
      <p:nvGrpSpPr>
        <p:cNvPr id="1" name=""/>
        <p:cNvGrpSpPr/>
        <p:nvPr/>
      </p:nvGrpSpPr>
      <p:grpSpPr>
        <a:xfrm>
          <a:off x="0" y="0"/>
          <a:ext cx="0" cy="0"/>
          <a:chOff x="0" y="0"/>
          <a:chExt cx="0" cy="0"/>
        </a:xfrm>
      </p:grpSpPr>
      <p:sp>
        <p:nvSpPr>
          <p:cNvPr id="3" name="Rectangle 2"/>
          <p:cNvSpPr/>
          <p:nvPr userDrawn="1"/>
        </p:nvSpPr>
        <p:spPr>
          <a:xfrm>
            <a:off x="0" y="1271588"/>
            <a:ext cx="12192000" cy="5586412"/>
          </a:xfrm>
          <a:prstGeom prst="rect">
            <a:avLst/>
          </a:prstGeom>
          <a:solidFill>
            <a:srgbClr val="1126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2919600" y="2296800"/>
            <a:ext cx="6321600" cy="1323439"/>
          </a:xfrm>
        </p:spPr>
        <p:txBody>
          <a:bodyPr anchor="t" anchorCtr="0">
            <a:spAutoFit/>
          </a:bodyPr>
          <a:lstStyle>
            <a:lvl1pPr algn="l">
              <a:defRPr sz="4800">
                <a:solidFill>
                  <a:schemeClr val="bg1"/>
                </a:solidFill>
              </a:defRPr>
            </a:lvl1pPr>
          </a:lstStyle>
          <a:p>
            <a:r>
              <a:rPr lang="en-GB"/>
              <a:t>Click to edit Master title style</a:t>
            </a:r>
            <a:endParaRPr lang="en-US"/>
          </a:p>
        </p:txBody>
      </p:sp>
      <p:sp>
        <p:nvSpPr>
          <p:cNvPr id="5" name="Subtitle 2"/>
          <p:cNvSpPr>
            <a:spLocks noGrp="1"/>
          </p:cNvSpPr>
          <p:nvPr>
            <p:ph type="subTitle" idx="1"/>
          </p:nvPr>
        </p:nvSpPr>
        <p:spPr>
          <a:xfrm>
            <a:off x="2919600" y="4521600"/>
            <a:ext cx="6321600" cy="400110"/>
          </a:xfrm>
        </p:spPr>
        <p:txBody>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110769245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35221-4F2B-4D58-9F78-0632BBEA179E}"/>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28F0170-09C6-47F8-B88C-60AF34F1DD3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07C536D-5694-4690-AE9E-B718EE6C511C}"/>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5" name="Footer Placeholder 4">
            <a:extLst>
              <a:ext uri="{FF2B5EF4-FFF2-40B4-BE49-F238E27FC236}">
                <a16:creationId xmlns:a16="http://schemas.microsoft.com/office/drawing/2014/main" id="{95E384BD-628E-411D-9287-A96A58DF7C0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773CAE39-7C69-452E-AA41-DF3963D6FE9F}"/>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3323065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A0E79-8883-4723-BA50-EE606C7A3AC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932F11-1AA3-469B-8EF2-425D14A60F66}"/>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C744EB-5F0A-4FA0-B1F7-4D7B6A748F39}"/>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5" name="Footer Placeholder 4">
            <a:extLst>
              <a:ext uri="{FF2B5EF4-FFF2-40B4-BE49-F238E27FC236}">
                <a16:creationId xmlns:a16="http://schemas.microsoft.com/office/drawing/2014/main" id="{EAE8F75F-BB41-4B9D-9D05-B7E42800ADA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AAF56BB8-A0D7-4D89-B251-04981DD682C2}"/>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3402925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C5F7E-D961-41F5-81D1-5C5EE50DD34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A43AAA7-7D62-4114-9EAD-799E42EAA51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5BAF1-8682-4EF9-9C3B-86B0E9166292}"/>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5" name="Footer Placeholder 4">
            <a:extLst>
              <a:ext uri="{FF2B5EF4-FFF2-40B4-BE49-F238E27FC236}">
                <a16:creationId xmlns:a16="http://schemas.microsoft.com/office/drawing/2014/main" id="{A319A639-0F6D-4D9F-9E19-085BDB207EA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6C81E2A-934D-4159-90D3-CBE2AD21D619}"/>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2429126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7239C-B132-4DE1-9483-7B8583E9D37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29B922-9CCB-4B88-953A-7636944BF72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B82184A-9FE7-4D96-8054-CC95F61E359A}"/>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D8BFA02-25E5-4C16-98B2-1C93CE16DFDE}"/>
              </a:ext>
            </a:extLst>
          </p:cNvPr>
          <p:cNvSpPr>
            <a:spLocks noGrp="1"/>
          </p:cNvSpPr>
          <p:nvPr>
            <p:ph type="dt" sz="half" idx="10"/>
          </p:nvPr>
        </p:nvSpPr>
        <p:spPr>
          <a:xfrm>
            <a:off x="838200" y="6356350"/>
            <a:ext cx="2743200" cy="365125"/>
          </a:xfrm>
          <a:prstGeom prst="rect">
            <a:avLst/>
          </a:prstGeom>
        </p:spPr>
        <p:txBody>
          <a:bodyPr/>
          <a:lstStyle/>
          <a:p>
            <a:fld id="{231EC020-2A10-4898-8396-4B815E396426}" type="datetimeFigureOut">
              <a:rPr lang="en-GB" smtClean="0"/>
              <a:t>11/07/2023</a:t>
            </a:fld>
            <a:endParaRPr lang="en-GB"/>
          </a:p>
        </p:txBody>
      </p:sp>
      <p:sp>
        <p:nvSpPr>
          <p:cNvPr id="6" name="Footer Placeholder 5">
            <a:extLst>
              <a:ext uri="{FF2B5EF4-FFF2-40B4-BE49-F238E27FC236}">
                <a16:creationId xmlns:a16="http://schemas.microsoft.com/office/drawing/2014/main" id="{D3A4478B-2E01-4CD6-89CD-EDD5A62D4A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7308B66-1B9D-438B-82D8-0456E17E6331}"/>
              </a:ext>
            </a:extLst>
          </p:cNvPr>
          <p:cNvSpPr>
            <a:spLocks noGrp="1"/>
          </p:cNvSpPr>
          <p:nvPr>
            <p:ph type="sldNum" sz="quarter" idx="12"/>
          </p:nvPr>
        </p:nvSpPr>
        <p:spPr>
          <a:xfrm>
            <a:off x="8610600" y="6356350"/>
            <a:ext cx="2743200" cy="365125"/>
          </a:xfrm>
          <a:prstGeom prst="rect">
            <a:avLst/>
          </a:prstGeom>
        </p:spPr>
        <p:txBody>
          <a:bodyPr/>
          <a:lstStyle/>
          <a:p>
            <a:fld id="{37EDD9A1-1FE9-48CC-B54C-A5CBE91B495A}" type="slidenum">
              <a:rPr lang="en-GB" smtClean="0"/>
              <a:t>‹#›</a:t>
            </a:fld>
            <a:endParaRPr lang="en-GB"/>
          </a:p>
        </p:txBody>
      </p:sp>
    </p:spTree>
    <p:extLst>
      <p:ext uri="{BB962C8B-B14F-4D97-AF65-F5344CB8AC3E}">
        <p14:creationId xmlns:p14="http://schemas.microsoft.com/office/powerpoint/2010/main" val="9466235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6000" y="2116800"/>
            <a:ext cx="5894922" cy="1323439"/>
          </a:xfrm>
          <a:prstGeom prst="rect">
            <a:avLst/>
          </a:prstGeom>
        </p:spPr>
        <p:txBody>
          <a:bodyPr vert="horz" wrap="square" lIns="91440" tIns="45720" rIns="91440" bIns="45720" rtlCol="0" anchor="t" anchorCtr="0">
            <a:spAutoFit/>
          </a:bodyPr>
          <a:lstStyle/>
          <a:p>
            <a:r>
              <a:rPr lang="en-GB"/>
              <a:t>Click to edit Master title style</a:t>
            </a:r>
            <a:endParaRPr lang="en-US"/>
          </a:p>
        </p:txBody>
      </p:sp>
      <p:sp>
        <p:nvSpPr>
          <p:cNvPr id="3" name="Text Placeholder 2"/>
          <p:cNvSpPr>
            <a:spLocks noGrp="1"/>
          </p:cNvSpPr>
          <p:nvPr>
            <p:ph type="body" idx="1"/>
          </p:nvPr>
        </p:nvSpPr>
        <p:spPr>
          <a:xfrm>
            <a:off x="486000" y="4935600"/>
            <a:ext cx="5608800" cy="400110"/>
          </a:xfrm>
          <a:prstGeom prst="rect">
            <a:avLst/>
          </a:prstGeom>
        </p:spPr>
        <p:txBody>
          <a:bodyPr vert="horz" lIns="91440" tIns="45720" rIns="91440" bIns="45720" rtlCol="0">
            <a:spAutoFit/>
          </a:bodyPr>
          <a:lstStyle/>
          <a:p>
            <a:pPr lvl="0"/>
            <a:r>
              <a:rPr lang="en-GB"/>
              <a:t>Click to edit Master text styles</a:t>
            </a:r>
          </a:p>
        </p:txBody>
      </p:sp>
      <p:pic>
        <p:nvPicPr>
          <p:cNvPr id="5" name="Picture 4">
            <a:extLst>
              <a:ext uri="{FF2B5EF4-FFF2-40B4-BE49-F238E27FC236}">
                <a16:creationId xmlns:a16="http://schemas.microsoft.com/office/drawing/2014/main" id="{7DDA4112-C3D0-5017-4C3D-D7849942A588}"/>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88295" y="304337"/>
            <a:ext cx="4412305" cy="445420"/>
          </a:xfrm>
          <a:prstGeom prst="rect">
            <a:avLst/>
          </a:prstGeom>
        </p:spPr>
      </p:pic>
      <p:cxnSp>
        <p:nvCxnSpPr>
          <p:cNvPr id="6" name="Straight Connector 5">
            <a:extLst>
              <a:ext uri="{FF2B5EF4-FFF2-40B4-BE49-F238E27FC236}">
                <a16:creationId xmlns:a16="http://schemas.microsoft.com/office/drawing/2014/main" id="{6D9B8612-1B42-2F2D-655A-DA51EBB3A69D}"/>
              </a:ext>
            </a:extLst>
          </p:cNvPr>
          <p:cNvCxnSpPr/>
          <p:nvPr userDrawn="1"/>
        </p:nvCxnSpPr>
        <p:spPr>
          <a:xfrm>
            <a:off x="0" y="914403"/>
            <a:ext cx="12192000" cy="0"/>
          </a:xfrm>
          <a:prstGeom prst="line">
            <a:avLst/>
          </a:prstGeom>
          <a:ln w="44450">
            <a:solidFill>
              <a:srgbClr val="A4C50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1878655"/>
      </p:ext>
    </p:extLst>
  </p:cSld>
  <p:clrMap bg1="lt1" tx1="dk1" bg2="lt2" tx2="dk2" accent1="accent1" accent2="accent2" accent3="accent3" accent4="accent4" accent5="accent5" accent6="accent6" hlink="hlink" folHlink="folHlink"/>
  <p:sldLayoutIdLst>
    <p:sldLayoutId id="2147483687" r:id="rId1"/>
    <p:sldLayoutId id="2147483660" r:id="rId2"/>
    <p:sldLayoutId id="2147483661" r:id="rId3"/>
    <p:sldLayoutId id="2147483662" r:id="rId4"/>
    <p:sldLayoutId id="2147483663" r:id="rId5"/>
  </p:sldLayoutIdLst>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xStyles>
    <p:titleStyle>
      <a:lvl1pPr algn="l" defTabSz="914400" rtl="0" eaLnBrk="1" latinLnBrk="0" hangingPunct="1">
        <a:lnSpc>
          <a:spcPts val="4800"/>
        </a:lnSpc>
        <a:spcBef>
          <a:spcPct val="0"/>
        </a:spcBef>
        <a:buNone/>
        <a:defRPr sz="4800" b="1" i="0" kern="1200">
          <a:solidFill>
            <a:srgbClr val="112643"/>
          </a:solidFill>
          <a:latin typeface="Arial Black" charset="0"/>
          <a:ea typeface="Arial Black" charset="0"/>
          <a:cs typeface="Arial Black" charset="0"/>
        </a:defRPr>
      </a:lvl1pPr>
    </p:titleStyle>
    <p:bodyStyle>
      <a:lvl1pPr marL="0" indent="0" algn="l" defTabSz="914400" rtl="0" eaLnBrk="1" latinLnBrk="0" hangingPunct="1">
        <a:lnSpc>
          <a:spcPct val="100000"/>
        </a:lnSpc>
        <a:spcBef>
          <a:spcPts val="0"/>
        </a:spcBef>
        <a:buFont typeface="Arial"/>
        <a:buNone/>
        <a:defRPr sz="2000" b="1" i="0" kern="1200">
          <a:solidFill>
            <a:srgbClr val="112643"/>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585FC-259D-4C85-AF68-6C4E1BDE6B19}"/>
              </a:ext>
            </a:extLst>
          </p:cNvPr>
          <p:cNvSpPr/>
          <p:nvPr userDrawn="1"/>
        </p:nvSpPr>
        <p:spPr>
          <a:xfrm>
            <a:off x="0" y="0"/>
            <a:ext cx="12192000" cy="6858000"/>
          </a:xfrm>
          <a:prstGeom prst="rect">
            <a:avLst/>
          </a:prstGeom>
          <a:solidFill>
            <a:srgbClr val="222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0B1B76A3-97A8-4F58-BF26-281114A87BF6}"/>
              </a:ext>
            </a:extLst>
          </p:cNvPr>
          <p:cNvSpPr/>
          <p:nvPr userDrawn="1"/>
        </p:nvSpPr>
        <p:spPr>
          <a:xfrm>
            <a:off x="0" y="0"/>
            <a:ext cx="12192000" cy="9032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46351081-1A43-44B2-8CA1-838B5C5BFBC2}"/>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98234" y="317491"/>
            <a:ext cx="4412305" cy="445420"/>
          </a:xfrm>
          <a:prstGeom prst="rect">
            <a:avLst/>
          </a:prstGeom>
        </p:spPr>
      </p:pic>
      <p:cxnSp>
        <p:nvCxnSpPr>
          <p:cNvPr id="5" name="Straight Connector 4">
            <a:extLst>
              <a:ext uri="{FF2B5EF4-FFF2-40B4-BE49-F238E27FC236}">
                <a16:creationId xmlns:a16="http://schemas.microsoft.com/office/drawing/2014/main" id="{09D68466-B2C6-4B5A-09FC-4ADF7339764F}"/>
              </a:ext>
            </a:extLst>
          </p:cNvPr>
          <p:cNvCxnSpPr/>
          <p:nvPr userDrawn="1"/>
        </p:nvCxnSpPr>
        <p:spPr>
          <a:xfrm>
            <a:off x="0" y="914403"/>
            <a:ext cx="12192000" cy="0"/>
          </a:xfrm>
          <a:prstGeom prst="line">
            <a:avLst/>
          </a:prstGeom>
          <a:ln w="44450">
            <a:solidFill>
              <a:srgbClr val="A4C50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78816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F056916-1210-3FB8-A171-DA0A9737B513}"/>
              </a:ext>
            </a:extLst>
          </p:cNvPr>
          <p:cNvSpPr/>
          <p:nvPr/>
        </p:nvSpPr>
        <p:spPr>
          <a:xfrm>
            <a:off x="661737" y="1209722"/>
            <a:ext cx="6344815" cy="12796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400">
                <a:solidFill>
                  <a:srgbClr val="20294F"/>
                </a:solidFill>
                <a:latin typeface="Arial Black" panose="020B0A04020102020204" pitchFamily="34" charset="0"/>
              </a:rPr>
              <a:t>Mary of the Magnificat: Mother of the Poor</a:t>
            </a:r>
          </a:p>
        </p:txBody>
      </p:sp>
      <p:pic>
        <p:nvPicPr>
          <p:cNvPr id="4" name="Picture 3" descr="A painting of a person with a red cape&#10;&#10;Description automatically generated">
            <a:extLst>
              <a:ext uri="{FF2B5EF4-FFF2-40B4-BE49-F238E27FC236}">
                <a16:creationId xmlns:a16="http://schemas.microsoft.com/office/drawing/2014/main" id="{DDD8911F-7DF7-F285-7D02-A4C458D440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6552" y="1079635"/>
            <a:ext cx="4434103" cy="5538009"/>
          </a:xfrm>
          <a:prstGeom prst="rect">
            <a:avLst/>
          </a:prstGeom>
        </p:spPr>
      </p:pic>
    </p:spTree>
    <p:extLst>
      <p:ext uri="{BB962C8B-B14F-4D97-AF65-F5344CB8AC3E}">
        <p14:creationId xmlns:p14="http://schemas.microsoft.com/office/powerpoint/2010/main" val="97267055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10995E-0573-9EB1-628C-D05447D14989}"/>
              </a:ext>
            </a:extLst>
          </p:cNvPr>
          <p:cNvSpPr txBox="1"/>
          <p:nvPr/>
        </p:nvSpPr>
        <p:spPr>
          <a:xfrm>
            <a:off x="385012" y="1094874"/>
            <a:ext cx="4126830" cy="3108543"/>
          </a:xfrm>
          <a:prstGeom prst="rect">
            <a:avLst/>
          </a:prstGeom>
          <a:noFill/>
        </p:spPr>
        <p:txBody>
          <a:bodyPr wrap="square" rtlCol="0">
            <a:spAutoFit/>
          </a:bodyPr>
          <a:lstStyle/>
          <a:p>
            <a:r>
              <a:rPr lang="en-GB" sz="3400" b="1">
                <a:solidFill>
                  <a:schemeClr val="bg1"/>
                </a:solidFill>
                <a:latin typeface="Arial" panose="020B0604020202020204" pitchFamily="34" charset="0"/>
                <a:cs typeface="Arial" panose="020B0604020202020204" pitchFamily="34" charset="0"/>
              </a:rPr>
              <a:t>The Magnificat</a:t>
            </a:r>
          </a:p>
          <a:p>
            <a:endParaRPr lang="en-GB">
              <a:solidFill>
                <a:schemeClr val="bg1"/>
              </a:solidFill>
              <a:latin typeface="Arial" panose="020B0604020202020204" pitchFamily="34" charset="0"/>
              <a:cs typeface="Arial" panose="020B0604020202020204" pitchFamily="34" charset="0"/>
            </a:endParaRPr>
          </a:p>
          <a:p>
            <a:r>
              <a:rPr lang="en-GB">
                <a:solidFill>
                  <a:schemeClr val="bg1"/>
                </a:solidFill>
                <a:latin typeface="Arial" panose="020B0604020202020204" pitchFamily="34" charset="0"/>
                <a:cs typeface="Arial" panose="020B0604020202020204" pitchFamily="34" charset="0"/>
              </a:rPr>
              <a:t>In Luke 1, the Angel Gabriel told Mary that she would be mother of Jesus, and that her cousin Elisabeth was also expecting a baby.</a:t>
            </a:r>
          </a:p>
          <a:p>
            <a:endParaRPr lang="en-GB">
              <a:solidFill>
                <a:schemeClr val="bg1"/>
              </a:solidFill>
              <a:latin typeface="Arial" panose="020B0604020202020204" pitchFamily="34" charset="0"/>
              <a:cs typeface="Arial" panose="020B0604020202020204" pitchFamily="34" charset="0"/>
            </a:endParaRPr>
          </a:p>
          <a:p>
            <a:r>
              <a:rPr lang="en-GB">
                <a:solidFill>
                  <a:schemeClr val="bg1"/>
                </a:solidFill>
                <a:latin typeface="Arial" panose="020B0604020202020204" pitchFamily="34" charset="0"/>
                <a:cs typeface="Arial" panose="020B0604020202020204" pitchFamily="34" charset="0"/>
              </a:rPr>
              <a:t>The Magnificat is Mary’s joyful hymn of praise when she arrived at Elisabeth’s, according to Luke 1:46-54.</a:t>
            </a:r>
          </a:p>
        </p:txBody>
      </p:sp>
      <p:sp>
        <p:nvSpPr>
          <p:cNvPr id="3" name="TextBox 2">
            <a:extLst>
              <a:ext uri="{FF2B5EF4-FFF2-40B4-BE49-F238E27FC236}">
                <a16:creationId xmlns:a16="http://schemas.microsoft.com/office/drawing/2014/main" id="{CBA89D4F-599B-33F4-7480-9F896977D761}"/>
              </a:ext>
            </a:extLst>
          </p:cNvPr>
          <p:cNvSpPr txBox="1"/>
          <p:nvPr/>
        </p:nvSpPr>
        <p:spPr>
          <a:xfrm>
            <a:off x="4825026" y="1094874"/>
            <a:ext cx="7217489" cy="5632311"/>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“My soul magnifies the Lord,</a:t>
            </a:r>
          </a:p>
          <a:p>
            <a:r>
              <a:rPr lang="en-GB" sz="2000" dirty="0">
                <a:solidFill>
                  <a:schemeClr val="bg1"/>
                </a:solidFill>
                <a:latin typeface="Arial" panose="020B0604020202020204" pitchFamily="34" charset="0"/>
                <a:cs typeface="Arial" panose="020B0604020202020204" pitchFamily="34" charset="0"/>
              </a:rPr>
              <a:t>and my spirit rejoices in God my Saviour,</a:t>
            </a:r>
          </a:p>
          <a:p>
            <a:r>
              <a:rPr lang="en-GB" sz="2000" dirty="0">
                <a:solidFill>
                  <a:schemeClr val="bg1"/>
                </a:solidFill>
                <a:latin typeface="Arial" panose="020B0604020202020204" pitchFamily="34" charset="0"/>
                <a:cs typeface="Arial" panose="020B0604020202020204" pitchFamily="34" charset="0"/>
              </a:rPr>
              <a:t>for he has looked with favour on the lowliness of his servant.</a:t>
            </a:r>
          </a:p>
          <a:p>
            <a:r>
              <a:rPr lang="en-GB" sz="2000" dirty="0">
                <a:solidFill>
                  <a:schemeClr val="bg1"/>
                </a:solidFill>
                <a:latin typeface="Arial" panose="020B0604020202020204" pitchFamily="34" charset="0"/>
                <a:cs typeface="Arial" panose="020B0604020202020204" pitchFamily="34" charset="0"/>
              </a:rPr>
              <a:t>Surely, from now on all generations will call me blessed;</a:t>
            </a:r>
          </a:p>
          <a:p>
            <a:r>
              <a:rPr lang="en-GB" sz="2000" dirty="0">
                <a:solidFill>
                  <a:schemeClr val="bg1"/>
                </a:solidFill>
                <a:latin typeface="Arial" panose="020B0604020202020204" pitchFamily="34" charset="0"/>
                <a:cs typeface="Arial" panose="020B0604020202020204" pitchFamily="34" charset="0"/>
              </a:rPr>
              <a:t>for the Mighty One has done great things for me,</a:t>
            </a:r>
          </a:p>
          <a:p>
            <a:r>
              <a:rPr lang="en-GB" sz="2000" dirty="0">
                <a:solidFill>
                  <a:schemeClr val="bg1"/>
                </a:solidFill>
                <a:latin typeface="Arial" panose="020B0604020202020204" pitchFamily="34" charset="0"/>
                <a:cs typeface="Arial" panose="020B0604020202020204" pitchFamily="34" charset="0"/>
              </a:rPr>
              <a:t>and holy is his name.</a:t>
            </a:r>
          </a:p>
          <a:p>
            <a:r>
              <a:rPr lang="en-GB" sz="2000" dirty="0">
                <a:solidFill>
                  <a:schemeClr val="bg1"/>
                </a:solidFill>
                <a:latin typeface="Arial" panose="020B0604020202020204" pitchFamily="34" charset="0"/>
                <a:cs typeface="Arial" panose="020B0604020202020204" pitchFamily="34" charset="0"/>
              </a:rPr>
              <a:t>His mercy is for those who fear him</a:t>
            </a:r>
          </a:p>
          <a:p>
            <a:r>
              <a:rPr lang="en-GB" sz="2000" dirty="0">
                <a:solidFill>
                  <a:schemeClr val="bg1"/>
                </a:solidFill>
                <a:latin typeface="Arial" panose="020B0604020202020204" pitchFamily="34" charset="0"/>
                <a:cs typeface="Arial" panose="020B0604020202020204" pitchFamily="34" charset="0"/>
              </a:rPr>
              <a:t>from generation to generation.</a:t>
            </a:r>
          </a:p>
          <a:p>
            <a:r>
              <a:rPr lang="en-GB" sz="2000" dirty="0">
                <a:solidFill>
                  <a:schemeClr val="bg1"/>
                </a:solidFill>
                <a:latin typeface="Arial" panose="020B0604020202020204" pitchFamily="34" charset="0"/>
                <a:cs typeface="Arial" panose="020B0604020202020204" pitchFamily="34" charset="0"/>
              </a:rPr>
              <a:t>He has shown strength with his arm;</a:t>
            </a:r>
          </a:p>
          <a:p>
            <a:r>
              <a:rPr lang="en-GB" sz="2000" dirty="0">
                <a:solidFill>
                  <a:schemeClr val="bg1"/>
                </a:solidFill>
                <a:latin typeface="Arial" panose="020B0604020202020204" pitchFamily="34" charset="0"/>
                <a:cs typeface="Arial" panose="020B0604020202020204" pitchFamily="34" charset="0"/>
              </a:rPr>
              <a:t>he has scattered the proud in the thoughts of their hearts.</a:t>
            </a:r>
          </a:p>
          <a:p>
            <a:r>
              <a:rPr lang="en-GB" sz="2000" dirty="0">
                <a:solidFill>
                  <a:schemeClr val="bg1"/>
                </a:solidFill>
                <a:latin typeface="Arial" panose="020B0604020202020204" pitchFamily="34" charset="0"/>
                <a:cs typeface="Arial" panose="020B0604020202020204" pitchFamily="34" charset="0"/>
              </a:rPr>
              <a:t>He has brought down the powerful from their thrones,</a:t>
            </a:r>
          </a:p>
          <a:p>
            <a:r>
              <a:rPr lang="en-GB" sz="2000" dirty="0">
                <a:solidFill>
                  <a:schemeClr val="bg1"/>
                </a:solidFill>
                <a:latin typeface="Arial" panose="020B0604020202020204" pitchFamily="34" charset="0"/>
                <a:cs typeface="Arial" panose="020B0604020202020204" pitchFamily="34" charset="0"/>
              </a:rPr>
              <a:t>and lifted up the lowly;</a:t>
            </a:r>
          </a:p>
          <a:p>
            <a:r>
              <a:rPr lang="en-GB" sz="2000" dirty="0">
                <a:solidFill>
                  <a:schemeClr val="bg1"/>
                </a:solidFill>
                <a:latin typeface="Arial" panose="020B0604020202020204" pitchFamily="34" charset="0"/>
                <a:cs typeface="Arial" panose="020B0604020202020204" pitchFamily="34" charset="0"/>
              </a:rPr>
              <a:t>he has filled the hungry with good things,</a:t>
            </a:r>
          </a:p>
          <a:p>
            <a:r>
              <a:rPr lang="en-GB" sz="2000" dirty="0">
                <a:solidFill>
                  <a:schemeClr val="bg1"/>
                </a:solidFill>
                <a:latin typeface="Arial" panose="020B0604020202020204" pitchFamily="34" charset="0"/>
                <a:cs typeface="Arial" panose="020B0604020202020204" pitchFamily="34" charset="0"/>
              </a:rPr>
              <a:t>and sent the rich away empty.</a:t>
            </a:r>
          </a:p>
          <a:p>
            <a:r>
              <a:rPr lang="en-GB" sz="2000" dirty="0">
                <a:solidFill>
                  <a:schemeClr val="bg1"/>
                </a:solidFill>
                <a:latin typeface="Arial" panose="020B0604020202020204" pitchFamily="34" charset="0"/>
                <a:cs typeface="Arial" panose="020B0604020202020204" pitchFamily="34" charset="0"/>
              </a:rPr>
              <a:t>He has helped his servant Israel,</a:t>
            </a:r>
          </a:p>
          <a:p>
            <a:r>
              <a:rPr lang="en-GB" sz="2000" dirty="0">
                <a:solidFill>
                  <a:schemeClr val="bg1"/>
                </a:solidFill>
                <a:latin typeface="Arial" panose="020B0604020202020204" pitchFamily="34" charset="0"/>
                <a:cs typeface="Arial" panose="020B0604020202020204" pitchFamily="34" charset="0"/>
              </a:rPr>
              <a:t>in remembrance of his mercy,</a:t>
            </a:r>
          </a:p>
          <a:p>
            <a:r>
              <a:rPr lang="en-GB" sz="2000" dirty="0">
                <a:solidFill>
                  <a:schemeClr val="bg1"/>
                </a:solidFill>
                <a:latin typeface="Arial" panose="020B0604020202020204" pitchFamily="34" charset="0"/>
                <a:cs typeface="Arial" panose="020B0604020202020204" pitchFamily="34" charset="0"/>
              </a:rPr>
              <a:t>according to the promise he made to our ancestors,</a:t>
            </a:r>
          </a:p>
          <a:p>
            <a:r>
              <a:rPr lang="en-GB" sz="2000" dirty="0">
                <a:solidFill>
                  <a:schemeClr val="bg1"/>
                </a:solidFill>
                <a:latin typeface="Arial" panose="020B0604020202020204" pitchFamily="34" charset="0"/>
                <a:cs typeface="Arial" panose="020B0604020202020204" pitchFamily="34" charset="0"/>
              </a:rPr>
              <a:t>to Abraham and to his descendants forever.”</a:t>
            </a:r>
          </a:p>
        </p:txBody>
      </p:sp>
    </p:spTree>
    <p:extLst>
      <p:ext uri="{BB962C8B-B14F-4D97-AF65-F5344CB8AC3E}">
        <p14:creationId xmlns:p14="http://schemas.microsoft.com/office/powerpoint/2010/main" val="176087066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10995E-0573-9EB1-628C-D05447D14989}"/>
              </a:ext>
            </a:extLst>
          </p:cNvPr>
          <p:cNvSpPr txBox="1"/>
          <p:nvPr/>
        </p:nvSpPr>
        <p:spPr>
          <a:xfrm>
            <a:off x="4800601" y="1227220"/>
            <a:ext cx="6978314" cy="4770537"/>
          </a:xfrm>
          <a:prstGeom prst="rect">
            <a:avLst/>
          </a:prstGeom>
          <a:noFill/>
        </p:spPr>
        <p:txBody>
          <a:bodyPr wrap="square" lIns="91440" tIns="45720" rIns="91440" bIns="45720" rtlCol="0" anchor="t">
            <a:spAutoFit/>
          </a:bodyPr>
          <a:lstStyle/>
          <a:p>
            <a:r>
              <a:rPr lang="en-GB" sz="3400" b="1" dirty="0">
                <a:solidFill>
                  <a:schemeClr val="bg1"/>
                </a:solidFill>
                <a:latin typeface="Arial"/>
                <a:cs typeface="Arial"/>
              </a:rPr>
              <a:t>What is a Jubilee Year?</a:t>
            </a:r>
          </a:p>
          <a:p>
            <a:endParaRPr lang="en-GB">
              <a:solidFill>
                <a:schemeClr val="bg1"/>
              </a:solidFill>
              <a:latin typeface="Arial" panose="020B0604020202020204" pitchFamily="34" charset="0"/>
              <a:cs typeface="Arial" panose="020B0604020202020204" pitchFamily="34" charset="0"/>
            </a:endParaRPr>
          </a:p>
          <a:p>
            <a:r>
              <a:rPr lang="en-GB" dirty="0">
                <a:solidFill>
                  <a:schemeClr val="bg1"/>
                </a:solidFill>
                <a:latin typeface="Arial"/>
                <a:cs typeface="Arial"/>
              </a:rPr>
              <a:t>The Catholic Church holds a ‘Jubilee Year’ every 25 years. For example, 2025 is a Jubilee Year with the theme ‘Pilgrims of Hope’. The purpose of jubilee years is to encourage holiness of life. </a:t>
            </a:r>
          </a:p>
          <a:p>
            <a:endParaRPr lang="en-GB">
              <a:solidFill>
                <a:schemeClr val="bg1"/>
              </a:solidFill>
              <a:latin typeface="Arial" panose="020B0604020202020204" pitchFamily="34" charset="0"/>
              <a:cs typeface="Arial" panose="020B0604020202020204" pitchFamily="34" charset="0"/>
            </a:endParaRPr>
          </a:p>
          <a:p>
            <a:r>
              <a:rPr lang="en-GB" dirty="0">
                <a:solidFill>
                  <a:schemeClr val="bg1"/>
                </a:solidFill>
                <a:latin typeface="Arial"/>
                <a:cs typeface="Arial"/>
              </a:rPr>
              <a:t>In the Old Testament, jubilee years were a time when debts were cancelled and slaves freed (Leviticus 25:8-55). </a:t>
            </a:r>
          </a:p>
          <a:p>
            <a:endParaRPr lang="en-GB">
              <a:solidFill>
                <a:schemeClr val="bg1"/>
              </a:solidFill>
              <a:latin typeface="Arial" panose="020B0604020202020204" pitchFamily="34" charset="0"/>
              <a:cs typeface="Arial" panose="020B0604020202020204" pitchFamily="34" charset="0"/>
            </a:endParaRPr>
          </a:p>
          <a:p>
            <a:r>
              <a:rPr lang="en-GB" dirty="0">
                <a:solidFill>
                  <a:schemeClr val="bg1"/>
                </a:solidFill>
                <a:latin typeface="Arial"/>
                <a:cs typeface="Arial"/>
              </a:rPr>
              <a:t>In the Jubilee Year 2000, organisations around the world, including CAFOD, united in a coalition calling for cancellation of debt owed by the world's poorest nations to foreign creditors. </a:t>
            </a:r>
            <a:endParaRPr lang="en-GB">
              <a:solidFill>
                <a:schemeClr val="bg1"/>
              </a:solidFill>
              <a:latin typeface="Arial" panose="020B0604020202020204" pitchFamily="34" charset="0"/>
              <a:cs typeface="Arial" panose="020B0604020202020204" pitchFamily="34" charset="0"/>
            </a:endParaRPr>
          </a:p>
          <a:p>
            <a:endParaRPr lang="en-GB">
              <a:solidFill>
                <a:schemeClr val="bg1"/>
              </a:solidFill>
              <a:latin typeface="Arial" panose="020B0604020202020204" pitchFamily="34" charset="0"/>
              <a:cs typeface="Arial" panose="020B0604020202020204" pitchFamily="34" charset="0"/>
            </a:endParaRPr>
          </a:p>
          <a:p>
            <a:r>
              <a:rPr lang="en-GB" dirty="0">
                <a:solidFill>
                  <a:schemeClr val="bg1"/>
                </a:solidFill>
                <a:latin typeface="Arial"/>
                <a:cs typeface="Arial"/>
              </a:rPr>
              <a:t>As a result, billions of pounds worth of debt owed by more than 35 countries was cancelled, freeing up money for things like hospitals and schools.</a:t>
            </a:r>
          </a:p>
        </p:txBody>
      </p:sp>
      <p:pic>
        <p:nvPicPr>
          <p:cNvPr id="4" name="Picture 3" descr="A picture containing text, font, logo, graphics&#10;&#10;Description automatically generated">
            <a:extLst>
              <a:ext uri="{FF2B5EF4-FFF2-40B4-BE49-F238E27FC236}">
                <a16:creationId xmlns:a16="http://schemas.microsoft.com/office/drawing/2014/main" id="{2CC6930E-F33D-E758-42C1-423D4F21A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482" y="3770886"/>
            <a:ext cx="4062661" cy="1285652"/>
          </a:xfrm>
          <a:prstGeom prst="rect">
            <a:avLst/>
          </a:prstGeom>
        </p:spPr>
      </p:pic>
    </p:spTree>
    <p:extLst>
      <p:ext uri="{BB962C8B-B14F-4D97-AF65-F5344CB8AC3E}">
        <p14:creationId xmlns:p14="http://schemas.microsoft.com/office/powerpoint/2010/main" val="74780716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10995E-0573-9EB1-628C-D05447D14989}"/>
              </a:ext>
            </a:extLst>
          </p:cNvPr>
          <p:cNvSpPr txBox="1"/>
          <p:nvPr/>
        </p:nvSpPr>
        <p:spPr>
          <a:xfrm>
            <a:off x="5842518" y="1258557"/>
            <a:ext cx="6044682" cy="4770537"/>
          </a:xfrm>
          <a:prstGeom prst="rect">
            <a:avLst/>
          </a:prstGeom>
          <a:noFill/>
        </p:spPr>
        <p:txBody>
          <a:bodyPr wrap="square" lIns="91440" tIns="45720" rIns="91440" bIns="45720" rtlCol="0" anchor="t">
            <a:spAutoFit/>
          </a:bodyPr>
          <a:lstStyle/>
          <a:p>
            <a:r>
              <a:rPr lang="en-GB" sz="3400" b="1" dirty="0">
                <a:solidFill>
                  <a:schemeClr val="bg1"/>
                </a:solidFill>
                <a:latin typeface="Arial"/>
                <a:cs typeface="Arial"/>
              </a:rPr>
              <a:t>The icon</a:t>
            </a:r>
          </a:p>
          <a:p>
            <a:endParaRPr lang="en-GB" dirty="0">
              <a:solidFill>
                <a:schemeClr val="bg1"/>
              </a:solidFill>
              <a:latin typeface="Arial" panose="020B0604020202020204" pitchFamily="34" charset="0"/>
              <a:cs typeface="Arial" panose="020B0604020202020204" pitchFamily="34" charset="0"/>
            </a:endParaRPr>
          </a:p>
          <a:p>
            <a:r>
              <a:rPr lang="en-GB" dirty="0">
                <a:solidFill>
                  <a:schemeClr val="bg1"/>
                </a:solidFill>
                <a:latin typeface="Arial"/>
                <a:cs typeface="Arial"/>
              </a:rPr>
              <a:t>As part of Jubilee Year 2000, CAFOD asked </a:t>
            </a:r>
          </a:p>
          <a:p>
            <a:r>
              <a:rPr lang="en-GB" dirty="0">
                <a:solidFill>
                  <a:schemeClr val="bg1"/>
                </a:solidFill>
                <a:latin typeface="Arial"/>
                <a:cs typeface="Arial"/>
              </a:rPr>
              <a:t>Father William Hart McNichols S.J. to write the icon, </a:t>
            </a:r>
          </a:p>
          <a:p>
            <a:r>
              <a:rPr lang="en-GB" dirty="0">
                <a:solidFill>
                  <a:schemeClr val="bg1"/>
                </a:solidFill>
                <a:latin typeface="Arial"/>
                <a:cs typeface="Arial"/>
              </a:rPr>
              <a:t>Mary of the Magnificat: Mother of the Poor.</a:t>
            </a:r>
            <a:endParaRPr lang="en-GB" dirty="0">
              <a:solidFill>
                <a:schemeClr val="bg1"/>
              </a:solidFill>
              <a:latin typeface="Arial" panose="020B0604020202020204" pitchFamily="34" charset="0"/>
              <a:cs typeface="Arial" panose="020B0604020202020204" pitchFamily="34" charset="0"/>
            </a:endParaRPr>
          </a:p>
          <a:p>
            <a:endParaRPr lang="en-GB" dirty="0">
              <a:solidFill>
                <a:schemeClr val="bg1"/>
              </a:solidFill>
              <a:latin typeface="Arial"/>
              <a:cs typeface="Arial"/>
            </a:endParaRPr>
          </a:p>
          <a:p>
            <a:r>
              <a:rPr lang="en-GB" dirty="0">
                <a:solidFill>
                  <a:schemeClr val="bg1"/>
                </a:solidFill>
                <a:latin typeface="Arial"/>
                <a:cs typeface="Arial"/>
              </a:rPr>
              <a:t>Icons are prayerfully painted (or ‘written’) as a ‘window into heaven’, to assist people in prayer as they gaze on the icon quietly and patiently. </a:t>
            </a:r>
            <a:endParaRPr lang="en-GB" dirty="0">
              <a:solidFill>
                <a:schemeClr val="bg1"/>
              </a:solidFill>
              <a:latin typeface="Arial" panose="020B0604020202020204" pitchFamily="34" charset="0"/>
              <a:cs typeface="Arial" panose="020B0604020202020204" pitchFamily="34" charset="0"/>
            </a:endParaRPr>
          </a:p>
          <a:p>
            <a:endParaRPr lang="en-GB" dirty="0">
              <a:solidFill>
                <a:schemeClr val="bg1"/>
              </a:solidFill>
              <a:latin typeface="Arial" panose="020B0604020202020204" pitchFamily="34" charset="0"/>
              <a:cs typeface="Arial" panose="020B0604020202020204" pitchFamily="34" charset="0"/>
            </a:endParaRPr>
          </a:p>
          <a:p>
            <a:r>
              <a:rPr lang="en-GB" dirty="0">
                <a:solidFill>
                  <a:schemeClr val="bg1"/>
                </a:solidFill>
                <a:latin typeface="Arial"/>
                <a:cs typeface="Arial"/>
              </a:rPr>
              <a:t>CAFOD believes that Catholics, and all Christians, are called to walk in hope and solidarity alongside people who are living in poverty.</a:t>
            </a:r>
          </a:p>
          <a:p>
            <a:endParaRPr lang="en-GB" dirty="0">
              <a:solidFill>
                <a:schemeClr val="bg1"/>
              </a:solidFill>
              <a:latin typeface="Arial" panose="020B0604020202020204" pitchFamily="34" charset="0"/>
              <a:cs typeface="Arial" panose="020B0604020202020204" pitchFamily="34" charset="0"/>
            </a:endParaRPr>
          </a:p>
          <a:p>
            <a:r>
              <a:rPr lang="en-GB" dirty="0">
                <a:solidFill>
                  <a:schemeClr val="bg1"/>
                </a:solidFill>
                <a:latin typeface="Arial"/>
                <a:cs typeface="Arial"/>
              </a:rPr>
              <a:t>This icon reminds us that Mary sang praise to God who loves the poor and raises them up.</a:t>
            </a:r>
          </a:p>
        </p:txBody>
      </p:sp>
      <p:pic>
        <p:nvPicPr>
          <p:cNvPr id="4" name="Picture 3" descr="A painting of a person with a red cape&#10;&#10;Description automatically generated">
            <a:extLst>
              <a:ext uri="{FF2B5EF4-FFF2-40B4-BE49-F238E27FC236}">
                <a16:creationId xmlns:a16="http://schemas.microsoft.com/office/drawing/2014/main" id="{8C79B055-FDD1-4737-6841-A50DE9D6F4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 y="1220457"/>
            <a:ext cx="4248150" cy="5305763"/>
          </a:xfrm>
          <a:prstGeom prst="rect">
            <a:avLst/>
          </a:prstGeom>
        </p:spPr>
      </p:pic>
    </p:spTree>
    <p:extLst>
      <p:ext uri="{BB962C8B-B14F-4D97-AF65-F5344CB8AC3E}">
        <p14:creationId xmlns:p14="http://schemas.microsoft.com/office/powerpoint/2010/main" val="2531540094"/>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10995E-0573-9EB1-628C-D05447D14989}"/>
              </a:ext>
            </a:extLst>
          </p:cNvPr>
          <p:cNvSpPr txBox="1"/>
          <p:nvPr/>
        </p:nvSpPr>
        <p:spPr>
          <a:xfrm>
            <a:off x="645545" y="1716050"/>
            <a:ext cx="10903332" cy="3200876"/>
          </a:xfrm>
          <a:prstGeom prst="rect">
            <a:avLst/>
          </a:prstGeom>
          <a:noFill/>
        </p:spPr>
        <p:txBody>
          <a:bodyPr wrap="square" lIns="91440" tIns="45720" rIns="91440" bIns="45720" rtlCol="0" anchor="t">
            <a:spAutoFit/>
          </a:bodyPr>
          <a:lstStyle/>
          <a:p>
            <a:r>
              <a:rPr lang="en-GB" sz="3400" b="1" dirty="0">
                <a:solidFill>
                  <a:schemeClr val="bg1"/>
                </a:solidFill>
                <a:latin typeface="Arial"/>
                <a:cs typeface="Arial"/>
              </a:rPr>
              <a:t>Questions to ponder</a:t>
            </a:r>
          </a:p>
          <a:p>
            <a:endParaRPr lang="en-GB" sz="2800" dirty="0">
              <a:solidFill>
                <a:schemeClr val="bg1"/>
              </a:solidFill>
              <a:latin typeface="Arial" panose="020B0604020202020204" pitchFamily="34" charset="0"/>
              <a:cs typeface="Arial" panose="020B0604020202020204" pitchFamily="34" charset="0"/>
            </a:endParaRPr>
          </a:p>
          <a:p>
            <a:r>
              <a:rPr lang="en-GB" sz="2800" dirty="0">
                <a:solidFill>
                  <a:schemeClr val="bg1"/>
                </a:solidFill>
                <a:latin typeface="Arial"/>
                <a:cs typeface="Arial"/>
              </a:rPr>
              <a:t>What details do you notice about the image?  </a:t>
            </a:r>
          </a:p>
          <a:p>
            <a:endParaRPr lang="en-GB" sz="2800" dirty="0">
              <a:solidFill>
                <a:schemeClr val="bg1"/>
              </a:solidFill>
              <a:latin typeface="Arial"/>
              <a:cs typeface="Arial"/>
            </a:endParaRPr>
          </a:p>
          <a:p>
            <a:r>
              <a:rPr lang="en-GB" sz="2800" dirty="0">
                <a:solidFill>
                  <a:schemeClr val="bg1"/>
                </a:solidFill>
                <a:latin typeface="Arial"/>
                <a:cs typeface="Arial"/>
              </a:rPr>
              <a:t>What meaning does it convey to you?</a:t>
            </a:r>
            <a:endParaRPr lang="en-GB" dirty="0">
              <a:solidFill>
                <a:schemeClr val="bg1"/>
              </a:solidFill>
              <a:latin typeface="Calibri" panose="020F0502020204030204"/>
              <a:ea typeface="Calibri"/>
              <a:cs typeface="Calibri"/>
            </a:endParaRPr>
          </a:p>
          <a:p>
            <a:endParaRPr lang="en-GB" sz="2800" dirty="0">
              <a:solidFill>
                <a:schemeClr val="bg1"/>
              </a:solidFill>
              <a:latin typeface="Arial"/>
              <a:cs typeface="Arial"/>
            </a:endParaRPr>
          </a:p>
          <a:p>
            <a:r>
              <a:rPr lang="en-GB" sz="2800" dirty="0">
                <a:solidFill>
                  <a:schemeClr val="bg1"/>
                </a:solidFill>
                <a:latin typeface="Arial"/>
                <a:cs typeface="Arial"/>
              </a:rPr>
              <a:t>How could YOU be a person of the Magnificat?</a:t>
            </a:r>
            <a:endParaRPr lang="en-GB" sz="2800" dirty="0">
              <a:solidFill>
                <a:schemeClr val="bg1"/>
              </a:solidFill>
              <a:ea typeface="Calibri"/>
              <a:cs typeface="Calibri"/>
            </a:endParaRPr>
          </a:p>
        </p:txBody>
      </p:sp>
    </p:spTree>
    <p:extLst>
      <p:ext uri="{BB962C8B-B14F-4D97-AF65-F5344CB8AC3E}">
        <p14:creationId xmlns:p14="http://schemas.microsoft.com/office/powerpoint/2010/main" val="240593569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theme/theme1.xml><?xml version="1.0" encoding="utf-8"?>
<a:theme xmlns:a="http://schemas.openxmlformats.org/drawingml/2006/main" name="Deeper header for cover 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6472308B02E1E4A9F4BBEA19176AB65" ma:contentTypeVersion="2974" ma:contentTypeDescription="Create a new document." ma:contentTypeScope="" ma:versionID="4ec4b15c488ff80ea1f0ee3524fcbe96">
  <xsd:schema xmlns:xsd="http://www.w3.org/2001/XMLSchema" xmlns:xs="http://www.w3.org/2001/XMLSchema" xmlns:p="http://schemas.microsoft.com/office/2006/metadata/properties" xmlns:ns2="04672002-f21f-4240-adfb-f0b653fb6fb5" xmlns:ns3="236a9a4b-a03c-46ba-8ec6-624c184acbc6" xmlns:ns4="http://schemas.microsoft.com/sharepoint/v3/fields" xmlns:ns5="bdf04112-6931-4610-9724-cd62e91446a3" xmlns:ns6="453a0c7f-c966-4a5c-a0f8-de0f8150ea1e" targetNamespace="http://schemas.microsoft.com/office/2006/metadata/properties" ma:root="true" ma:fieldsID="fbddf5ed808f418dce6fb81263be1638" ns2:_="" ns3:_="" ns4:_="" ns5:_="" ns6:_="">
    <xsd:import namespace="04672002-f21f-4240-adfb-f0b653fb6fb5"/>
    <xsd:import namespace="236a9a4b-a03c-46ba-8ec6-624c184acbc6"/>
    <xsd:import namespace="http://schemas.microsoft.com/sharepoint/v3/fields"/>
    <xsd:import namespace="bdf04112-6931-4610-9724-cd62e91446a3"/>
    <xsd:import namespace="453a0c7f-c966-4a5c-a0f8-de0f8150ea1e"/>
    <xsd:element name="properties">
      <xsd:complexType>
        <xsd:sequence>
          <xsd:element name="documentManagement">
            <xsd:complexType>
              <xsd:all>
                <xsd:element ref="ns2:_dlc_DocId" minOccurs="0"/>
                <xsd:element ref="ns2:_dlc_DocIdUrl" minOccurs="0"/>
                <xsd:element ref="ns2:_dlc_DocIdPersistId" minOccurs="0"/>
                <xsd:element ref="ns3:Audience"/>
                <xsd:element ref="ns3:Activity" minOccurs="0"/>
                <xsd:element ref="ns4:_Status" minOccurs="0"/>
                <xsd:element ref="ns3:MediaServiceMetadata" minOccurs="0"/>
                <xsd:element ref="ns3:MediaServiceFastMetadata" minOccurs="0"/>
                <xsd:element ref="ns3:MediaServiceAutoTags" minOccurs="0"/>
                <xsd:element ref="ns3:MediaServiceOCR" minOccurs="0"/>
                <xsd:element ref="ns3:MediaServiceDateTaken" minOccurs="0"/>
                <xsd:element ref="ns5:SharedWithUsers" minOccurs="0"/>
                <xsd:element ref="ns5:SharedWithDetails"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6: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672002-f21f-4240-adfb-f0b653fb6fb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36a9a4b-a03c-46ba-8ec6-624c184acbc6" elementFormDefault="qualified">
    <xsd:import namespace="http://schemas.microsoft.com/office/2006/documentManagement/types"/>
    <xsd:import namespace="http://schemas.microsoft.com/office/infopath/2007/PartnerControls"/>
    <xsd:element name="Audience" ma:index="11" ma:displayName="Audience" ma:format="Dropdown" ma:internalName="Audience">
      <xsd:simpleType>
        <xsd:restriction base="dms:Choice">
          <xsd:enumeration value="Primary"/>
          <xsd:enumeration value="11-18"/>
          <xsd:enumeration value="Both"/>
          <xsd:enumeration value="N/A"/>
        </xsd:restriction>
      </xsd:simpleType>
    </xsd:element>
    <xsd:element name="Activity" ma:index="12" nillable="true" ma:displayName="Activity" ma:default="Advent" ma:format="Dropdown" ma:internalName="Activity">
      <xsd:simpleType>
        <xsd:restriction base="dms:Choice">
          <xsd:enumeration value="Advent"/>
          <xsd:enumeration value="CAFOD Clubs"/>
          <xsd:enumeration value="Campaigns"/>
          <xsd:enumeration value="Fairtrade"/>
          <xsd:enumeration value="Faith in Action"/>
          <xsd:enumeration value="Harvest"/>
          <xsd:enumeration value="Lent"/>
          <xsd:enumeration value="Other Curriculum"/>
          <xsd:enumeration value="Prayer and Worship"/>
          <xsd:enumeration value="RE Curriculum"/>
          <xsd:enumeration value="Sport"/>
          <xsd:enumeration value="World Gifts"/>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Location" ma:index="23" nillable="true" ma:displayName="Location" ma:internalName="MediaServiceLocation" ma:readOnly="true">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element name="MediaLengthInSeconds" ma:index="26" nillable="true" ma:displayName="Length (seconds)" ma:internalName="MediaLengthInSeconds" ma:readOnly="true">
      <xsd:simpleType>
        <xsd:restriction base="dms:Unknown"/>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73aede18-5762-4cff-92fc-bd8aa2d2911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13"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df04112-6931-4610-9724-cd62e91446a3"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3a0c7f-c966-4a5c-a0f8-de0f8150ea1e" elementFormDefault="qualified">
    <xsd:import namespace="http://schemas.microsoft.com/office/2006/documentManagement/types"/>
    <xsd:import namespace="http://schemas.microsoft.com/office/infopath/2007/PartnerControls"/>
    <xsd:element name="TaxCatchAll" ma:index="29" nillable="true" ma:displayName="Taxonomy Catch All Column" ma:hidden="true" ma:list="{3b9f4064-c5ee-4255-b955-fb8a72b2bce5}" ma:internalName="TaxCatchAll" ma:showField="CatchAllData" ma:web="04672002-f21f-4240-adfb-f0b653fb6fb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04672002-f21f-4240-adfb-f0b653fb6fb5">SZUU6KYVHK2A-2146017777-16150</_dlc_DocId>
    <_dlc_DocIdUrl xmlns="04672002-f21f-4240-adfb-f0b653fb6fb5">
      <Url>https://cafod365.sharepoint.com/sites/int/Education/_layouts/15/DocIdRedir.aspx?ID=SZUU6KYVHK2A-2146017777-16150</Url>
      <Description>SZUU6KYVHK2A-2146017777-16150</Description>
    </_dlc_DocIdUrl>
    <Activity xmlns="236a9a4b-a03c-46ba-8ec6-624c184acbc6">Lent</Activity>
    <Audience xmlns="236a9a4b-a03c-46ba-8ec6-624c184acbc6">11-18</Audience>
    <_Status xmlns="http://schemas.microsoft.com/sharepoint/v3/fields">Not Started</_Status>
    <lcf76f155ced4ddcb4097134ff3c332f xmlns="236a9a4b-a03c-46ba-8ec6-624c184acbc6">
      <Terms xmlns="http://schemas.microsoft.com/office/infopath/2007/PartnerControls"/>
    </lcf76f155ced4ddcb4097134ff3c332f>
    <TaxCatchAll xmlns="453a0c7f-c966-4a5c-a0f8-de0f8150ea1e" xsi:nil="true"/>
  </documentManagement>
</p:properties>
</file>

<file path=customXml/itemProps1.xml><?xml version="1.0" encoding="utf-8"?>
<ds:datastoreItem xmlns:ds="http://schemas.openxmlformats.org/officeDocument/2006/customXml" ds:itemID="{78F8F324-CDC9-4933-8C85-D79B4FFDA6D0}">
  <ds:schemaRefs>
    <ds:schemaRef ds:uri="http://schemas.microsoft.com/sharepoint/v3/contenttype/forms"/>
  </ds:schemaRefs>
</ds:datastoreItem>
</file>

<file path=customXml/itemProps2.xml><?xml version="1.0" encoding="utf-8"?>
<ds:datastoreItem xmlns:ds="http://schemas.openxmlformats.org/officeDocument/2006/customXml" ds:itemID="{FCF867C2-C9A3-4F76-822B-163623A9CD24}">
  <ds:schemaRefs>
    <ds:schemaRef ds:uri="04672002-f21f-4240-adfb-f0b653fb6fb5"/>
    <ds:schemaRef ds:uri="236a9a4b-a03c-46ba-8ec6-624c184acbc6"/>
    <ds:schemaRef ds:uri="453a0c7f-c966-4a5c-a0f8-de0f8150ea1e"/>
    <ds:schemaRef ds:uri="bdf04112-6931-4610-9724-cd62e91446a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field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0125B66-5B72-49E1-80BF-A9629689D96E}">
  <ds:schemaRefs>
    <ds:schemaRef ds:uri="http://schemas.microsoft.com/sharepoint/events"/>
  </ds:schemaRefs>
</ds:datastoreItem>
</file>

<file path=customXml/itemProps4.xml><?xml version="1.0" encoding="utf-8"?>
<ds:datastoreItem xmlns:ds="http://schemas.openxmlformats.org/officeDocument/2006/customXml" ds:itemID="{BB8AE2DC-ECA7-4BDB-A1D9-CE1D53814864}">
  <ds:schemaRefs>
    <ds:schemaRef ds:uri="04672002-f21f-4240-adfb-f0b653fb6fb5"/>
    <ds:schemaRef ds:uri="236a9a4b-a03c-46ba-8ec6-624c184acbc6"/>
    <ds:schemaRef ds:uri="http://purl.org/dc/terms/"/>
    <ds:schemaRef ds:uri="453a0c7f-c966-4a5c-a0f8-de0f8150ea1e"/>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bdf04112-6931-4610-9724-cd62e91446a3"/>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TotalTime>
  <Words>1068</Words>
  <Application>Microsoft Office PowerPoint</Application>
  <PresentationFormat>Widescreen</PresentationFormat>
  <Paragraphs>86</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Arial Black</vt:lpstr>
      <vt:lpstr>Calibri</vt:lpstr>
      <vt:lpstr>Calibri Light</vt:lpstr>
      <vt:lpstr>Deeper header for cover slides</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Brinn</dc:creator>
  <cp:lastModifiedBy>Kathleen O'Brien</cp:lastModifiedBy>
  <cp:revision>3</cp:revision>
  <cp:lastPrinted>2019-12-17T10:21:40Z</cp:lastPrinted>
  <dcterms:created xsi:type="dcterms:W3CDTF">2019-01-09T08:40:52Z</dcterms:created>
  <dcterms:modified xsi:type="dcterms:W3CDTF">2023-07-11T08:13:06Z</dcterms:modified>
  <cp:contentStatus>Published</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cademic Year">
    <vt:lpwstr>110;#2018-2019|0c0cc2e4-894c-4bae-84ab-54cf8c7f4c4b</vt:lpwstr>
  </property>
  <property fmtid="{D5CDD505-2E9C-101B-9397-08002B2CF9AE}" pid="3" name="ContentTypeId">
    <vt:lpwstr>0x01010096472308B02E1E4A9F4BBEA19176AB65</vt:lpwstr>
  </property>
  <property fmtid="{D5CDD505-2E9C-101B-9397-08002B2CF9AE}" pid="4" name="Diocese">
    <vt:lpwstr>66;#UK Clifton|8b026b32-65d7-4ef4-bae1-e983b626a5d7</vt:lpwstr>
  </property>
  <property fmtid="{D5CDD505-2E9C-101B-9397-08002B2CF9AE}" pid="5" name="NXPowerLiteLastOptimized">
    <vt:lpwstr>3090517</vt:lpwstr>
  </property>
  <property fmtid="{D5CDD505-2E9C-101B-9397-08002B2CF9AE}" pid="6" name="NXPowerLiteSettings">
    <vt:lpwstr>C700052003A000</vt:lpwstr>
  </property>
  <property fmtid="{D5CDD505-2E9C-101B-9397-08002B2CF9AE}" pid="7" name="NXPowerLiteVersion">
    <vt:lpwstr>D8.0.4</vt:lpwstr>
  </property>
  <property fmtid="{D5CDD505-2E9C-101B-9397-08002B2CF9AE}" pid="8" name="Year">
    <vt:lpwstr>121;#2018|70089784-6a9d-4c9c-a3a4-1d83a4067355</vt:lpwstr>
  </property>
  <property fmtid="{D5CDD505-2E9C-101B-9397-08002B2CF9AE}" pid="9" name="_dlc_DocIdItemGuid">
    <vt:lpwstr>0acdc2e3-f8eb-490d-8714-3857c990a5ed</vt:lpwstr>
  </property>
  <property fmtid="{D5CDD505-2E9C-101B-9397-08002B2CF9AE}" pid="10" name="MediaServiceImageTags">
    <vt:lpwstr/>
  </property>
</Properties>
</file>