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5"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544"/>
    <a:srgbClr val="A2C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4A9050-D4EC-4777-ACF5-3FBBF6D11CFA}"/>
              </a:ext>
            </a:extLst>
          </p:cNvPr>
          <p:cNvSpPr/>
          <p:nvPr userDrawn="1"/>
        </p:nvSpPr>
        <p:spPr>
          <a:xfrm>
            <a:off x="0" y="0"/>
            <a:ext cx="12192000" cy="6858000"/>
          </a:xfrm>
          <a:prstGeom prst="rect">
            <a:avLst/>
          </a:prstGeom>
          <a:solidFill>
            <a:srgbClr val="22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FDC7859-1D43-4E62-B114-95FBACB384CE}"/>
              </a:ext>
            </a:extLst>
          </p:cNvPr>
          <p:cNvSpPr/>
          <p:nvPr userDrawn="1"/>
        </p:nvSpPr>
        <p:spPr>
          <a:xfrm>
            <a:off x="0" y="0"/>
            <a:ext cx="12192000" cy="90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3CA8F43-34B1-40D9-AB5A-7E5B6B88597F}"/>
              </a:ext>
            </a:extLst>
          </p:cNvPr>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73CAA0C-37E2-4E6C-8874-88CE6B5E22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235" y="327430"/>
            <a:ext cx="2460536" cy="248390"/>
          </a:xfrm>
          <a:prstGeom prst="rect">
            <a:avLst/>
          </a:prstGeom>
        </p:spPr>
      </p:pic>
    </p:spTree>
    <p:extLst>
      <p:ext uri="{BB962C8B-B14F-4D97-AF65-F5344CB8AC3E}">
        <p14:creationId xmlns:p14="http://schemas.microsoft.com/office/powerpoint/2010/main" val="65999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FE48-09CC-4CB4-A46E-ABE2A38BEE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315D28-A891-457D-9CD5-E230523E1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7C5E18-336D-4A75-92F3-0AE6300726AD}"/>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5" name="Footer Placeholder 4">
            <a:extLst>
              <a:ext uri="{FF2B5EF4-FFF2-40B4-BE49-F238E27FC236}">
                <a16:creationId xmlns:a16="http://schemas.microsoft.com/office/drawing/2014/main" id="{523E7BC9-369F-4904-8745-5AD090440E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0E162-B3E6-4742-8E4D-8ECDFC95B19C}"/>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71365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2014B0-965D-44F0-8FEA-6CBF88192B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FF7EDC-A689-4D3C-80DB-643872E905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35BEA5-6200-46FF-8977-EF009E50EC44}"/>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5" name="Footer Placeholder 4">
            <a:extLst>
              <a:ext uri="{FF2B5EF4-FFF2-40B4-BE49-F238E27FC236}">
                <a16:creationId xmlns:a16="http://schemas.microsoft.com/office/drawing/2014/main" id="{75634E6B-6A68-457F-9963-90E96E33C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B0990-0836-450C-B91F-EC10DFBD1AC7}"/>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206911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C5FE-E1B5-4C27-9B1E-4A83C194E9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7A936-FF16-433E-82F9-FB81B1C181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2357A8-17F4-4C43-A279-98BE609A488C}"/>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5" name="Footer Placeholder 4">
            <a:extLst>
              <a:ext uri="{FF2B5EF4-FFF2-40B4-BE49-F238E27FC236}">
                <a16:creationId xmlns:a16="http://schemas.microsoft.com/office/drawing/2014/main" id="{D14D2E01-F341-4C03-B045-915E767FF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5D707A-ED93-46FF-AE60-0E63AE588790}"/>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116428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A2D2-8B2E-4BF4-B6FD-4D52CE06A7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B6C8FD-25EF-4A82-98C8-3984756A8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C4A8A-71F8-4ECC-884A-A6258734CE32}"/>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5" name="Footer Placeholder 4">
            <a:extLst>
              <a:ext uri="{FF2B5EF4-FFF2-40B4-BE49-F238E27FC236}">
                <a16:creationId xmlns:a16="http://schemas.microsoft.com/office/drawing/2014/main" id="{9A44ADD0-BCE7-4713-900D-58D603996F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3FBFC6-0CCA-48FE-AD70-0109D7CA80C0}"/>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420171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FA4E-AFDC-427E-A23B-9244FC9AD5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66CF1B-8F3B-4EB6-8858-E64DCBA1D9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64D431-FD40-4E2B-B210-C394516D90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D9B86E-5059-48AE-9B1E-75FC43CE2D2C}"/>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6" name="Footer Placeholder 5">
            <a:extLst>
              <a:ext uri="{FF2B5EF4-FFF2-40B4-BE49-F238E27FC236}">
                <a16:creationId xmlns:a16="http://schemas.microsoft.com/office/drawing/2014/main" id="{792F3377-5DA5-407A-86E2-B1BF64D2A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4873A2-D582-4516-8D40-A3BBBBFE8B26}"/>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44206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F98E-591F-4745-A80B-06E32DB109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DA99D4-5E48-4962-BB6A-F1553F0D8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ACE9-F879-451F-B123-DF757B505F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A920AE-9A14-4CE0-83D8-423A73313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03913-5167-48D6-8FC5-C7A7B5605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C2C8FA-BCB4-4258-9F40-7DAC1D30EF22}"/>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8" name="Footer Placeholder 7">
            <a:extLst>
              <a:ext uri="{FF2B5EF4-FFF2-40B4-BE49-F238E27FC236}">
                <a16:creationId xmlns:a16="http://schemas.microsoft.com/office/drawing/2014/main" id="{E017A270-75D5-411A-979C-33B6378BF2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822E16-4B6F-41E4-A768-FDCE9E75E509}"/>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53754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3CA7-2FA6-488B-ACDB-A6DC8DC530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A21258-ADF3-4EDA-B4E4-38924D989CBC}"/>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4" name="Footer Placeholder 3">
            <a:extLst>
              <a:ext uri="{FF2B5EF4-FFF2-40B4-BE49-F238E27FC236}">
                <a16:creationId xmlns:a16="http://schemas.microsoft.com/office/drawing/2014/main" id="{D4868DE6-9EEA-449A-8065-7D2A7A29E3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6ADE16-5210-4FE4-B40E-5AFDE0ADB4DB}"/>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149712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73694-D8BA-424D-BB94-8682B8212D83}"/>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3" name="Footer Placeholder 2">
            <a:extLst>
              <a:ext uri="{FF2B5EF4-FFF2-40B4-BE49-F238E27FC236}">
                <a16:creationId xmlns:a16="http://schemas.microsoft.com/office/drawing/2014/main" id="{7E25D307-CDAE-4148-BCDE-8D5664DACF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A30851-16E1-4AE9-8DAD-BA6B349DD829}"/>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16152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071D-601E-442C-8699-69D480165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E36558-DD17-4253-A8B6-80933DDC3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AD22B4-D957-46B1-A3F2-0D642DDEE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C3CE3-77E3-4D3B-8C7D-B38417C05CB9}"/>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6" name="Footer Placeholder 5">
            <a:extLst>
              <a:ext uri="{FF2B5EF4-FFF2-40B4-BE49-F238E27FC236}">
                <a16:creationId xmlns:a16="http://schemas.microsoft.com/office/drawing/2014/main" id="{D4A7AC19-061C-445E-A337-ED066781B6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409402-6490-4106-81FA-73F414283D91}"/>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138701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89F0-D3BA-4074-87A1-84F9F980A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ED6005-B009-4D8C-A749-48F785E8B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1DA3CB-376A-4385-B5F5-B8FFDE912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3F292F-336F-47B6-ACD5-ADCF10B45954}"/>
              </a:ext>
            </a:extLst>
          </p:cNvPr>
          <p:cNvSpPr>
            <a:spLocks noGrp="1"/>
          </p:cNvSpPr>
          <p:nvPr>
            <p:ph type="dt" sz="half" idx="10"/>
          </p:nvPr>
        </p:nvSpPr>
        <p:spPr/>
        <p:txBody>
          <a:bodyPr/>
          <a:lstStyle/>
          <a:p>
            <a:fld id="{79D54BB5-1554-4BEF-992D-6D329499CD59}" type="datetimeFigureOut">
              <a:rPr lang="en-GB" smtClean="0"/>
              <a:t>27/04/2021</a:t>
            </a:fld>
            <a:endParaRPr lang="en-GB"/>
          </a:p>
        </p:txBody>
      </p:sp>
      <p:sp>
        <p:nvSpPr>
          <p:cNvPr id="6" name="Footer Placeholder 5">
            <a:extLst>
              <a:ext uri="{FF2B5EF4-FFF2-40B4-BE49-F238E27FC236}">
                <a16:creationId xmlns:a16="http://schemas.microsoft.com/office/drawing/2014/main" id="{D61955A5-3E30-4212-A63F-1185D2ADB5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1FF5DC-465C-4458-B4BB-D0947A4696FD}"/>
              </a:ext>
            </a:extLst>
          </p:cNvPr>
          <p:cNvSpPr>
            <a:spLocks noGrp="1"/>
          </p:cNvSpPr>
          <p:nvPr>
            <p:ph type="sldNum" sz="quarter" idx="12"/>
          </p:nvPr>
        </p:nvSpPr>
        <p:spPr/>
        <p:txBody>
          <a:bodyPr/>
          <a:lstStyle/>
          <a:p>
            <a:fld id="{28C88655-154D-4DC5-9EF5-FC8E2FC14DB0}" type="slidenum">
              <a:rPr lang="en-GB" smtClean="0"/>
              <a:t>‹#›</a:t>
            </a:fld>
            <a:endParaRPr lang="en-GB"/>
          </a:p>
        </p:txBody>
      </p:sp>
    </p:spTree>
    <p:extLst>
      <p:ext uri="{BB962C8B-B14F-4D97-AF65-F5344CB8AC3E}">
        <p14:creationId xmlns:p14="http://schemas.microsoft.com/office/powerpoint/2010/main" val="233571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775DA-0B4F-4214-B0D3-6C673295F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434AE6-7966-43F1-ADC0-03060EE90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57224-07AE-428B-B669-C8726402E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54BB5-1554-4BEF-992D-6D329499CD59}" type="datetimeFigureOut">
              <a:rPr lang="en-GB" smtClean="0"/>
              <a:t>27/04/2021</a:t>
            </a:fld>
            <a:endParaRPr lang="en-GB"/>
          </a:p>
        </p:txBody>
      </p:sp>
      <p:sp>
        <p:nvSpPr>
          <p:cNvPr id="5" name="Footer Placeholder 4">
            <a:extLst>
              <a:ext uri="{FF2B5EF4-FFF2-40B4-BE49-F238E27FC236}">
                <a16:creationId xmlns:a16="http://schemas.microsoft.com/office/drawing/2014/main" id="{056ED9B0-0C79-4856-893F-DFB6A6851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B2DB41-6BD1-4E15-AA58-96C67ABE5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88655-154D-4DC5-9EF5-FC8E2FC14DB0}" type="slidenum">
              <a:rPr lang="en-GB" smtClean="0"/>
              <a:t>‹#›</a:t>
            </a:fld>
            <a:endParaRPr lang="en-GB"/>
          </a:p>
        </p:txBody>
      </p:sp>
    </p:spTree>
    <p:extLst>
      <p:ext uri="{BB962C8B-B14F-4D97-AF65-F5344CB8AC3E}">
        <p14:creationId xmlns:p14="http://schemas.microsoft.com/office/powerpoint/2010/main" val="1762097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B33D5D-796A-4B85-9096-1A88DE1D32AB}"/>
              </a:ext>
            </a:extLst>
          </p:cNvPr>
          <p:cNvSpPr txBox="1"/>
          <p:nvPr/>
        </p:nvSpPr>
        <p:spPr>
          <a:xfrm>
            <a:off x="5353878" y="2663688"/>
            <a:ext cx="5685183" cy="2800767"/>
          </a:xfrm>
          <a:prstGeom prst="rect">
            <a:avLst/>
          </a:prstGeom>
          <a:noFill/>
        </p:spPr>
        <p:txBody>
          <a:bodyPr wrap="square" rtlCol="0">
            <a:spAutoFit/>
          </a:bodyPr>
          <a:lstStyle/>
          <a:p>
            <a:pPr algn="ctr"/>
            <a:r>
              <a:rPr lang="en-GB" sz="8800" b="1" dirty="0">
                <a:solidFill>
                  <a:schemeClr val="bg1"/>
                </a:solidFill>
                <a:latin typeface="Century Gothic" panose="020B0502020202020204" pitchFamily="34" charset="0"/>
              </a:rPr>
              <a:t>Raphael’s Bike</a:t>
            </a:r>
          </a:p>
        </p:txBody>
      </p:sp>
      <p:pic>
        <p:nvPicPr>
          <p:cNvPr id="4" name="Picture 3">
            <a:extLst>
              <a:ext uri="{FF2B5EF4-FFF2-40B4-BE49-F238E27FC236}">
                <a16:creationId xmlns:a16="http://schemas.microsoft.com/office/drawing/2014/main" id="{7B6231C8-F3D6-42AA-B72D-B29375772E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5618" y="1651747"/>
            <a:ext cx="4427882" cy="4480336"/>
          </a:xfrm>
          <a:prstGeom prst="rect">
            <a:avLst/>
          </a:prstGeom>
        </p:spPr>
      </p:pic>
    </p:spTree>
    <p:extLst>
      <p:ext uri="{BB962C8B-B14F-4D97-AF65-F5344CB8AC3E}">
        <p14:creationId xmlns:p14="http://schemas.microsoft.com/office/powerpoint/2010/main" val="282832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35C8A-6BE3-44C3-9624-222B4B8E29E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5618" y="1651747"/>
            <a:ext cx="4427882" cy="4480336"/>
          </a:xfrm>
          <a:prstGeom prst="rect">
            <a:avLst/>
          </a:prstGeom>
        </p:spPr>
      </p:pic>
      <p:sp>
        <p:nvSpPr>
          <p:cNvPr id="6" name="TextBox 5">
            <a:extLst>
              <a:ext uri="{FF2B5EF4-FFF2-40B4-BE49-F238E27FC236}">
                <a16:creationId xmlns:a16="http://schemas.microsoft.com/office/drawing/2014/main" id="{33825698-206A-483B-BCCE-7360B132EE14}"/>
              </a:ext>
            </a:extLst>
          </p:cNvPr>
          <p:cNvSpPr txBox="1"/>
          <p:nvPr/>
        </p:nvSpPr>
        <p:spPr>
          <a:xfrm>
            <a:off x="5353878" y="1604909"/>
            <a:ext cx="5685183" cy="2800767"/>
          </a:xfrm>
          <a:prstGeom prst="rect">
            <a:avLst/>
          </a:prstGeom>
          <a:noFill/>
        </p:spPr>
        <p:txBody>
          <a:bodyPr wrap="square" rtlCol="0">
            <a:spAutoFit/>
          </a:bodyPr>
          <a:lstStyle/>
          <a:p>
            <a:pPr algn="ctr"/>
            <a:r>
              <a:rPr lang="en-GB" sz="8800" b="1" dirty="0">
                <a:solidFill>
                  <a:schemeClr val="bg1"/>
                </a:solidFill>
                <a:latin typeface="Century Gothic" panose="020B0502020202020204" pitchFamily="34" charset="0"/>
              </a:rPr>
              <a:t>Raphael’s Bike</a:t>
            </a:r>
          </a:p>
        </p:txBody>
      </p:sp>
      <p:sp>
        <p:nvSpPr>
          <p:cNvPr id="7" name="TextBox 6">
            <a:extLst>
              <a:ext uri="{FF2B5EF4-FFF2-40B4-BE49-F238E27FC236}">
                <a16:creationId xmlns:a16="http://schemas.microsoft.com/office/drawing/2014/main" id="{3854F01E-29B6-4A9D-8E7D-8D45D9FD0F85}"/>
              </a:ext>
            </a:extLst>
          </p:cNvPr>
          <p:cNvSpPr txBox="1"/>
          <p:nvPr/>
        </p:nvSpPr>
        <p:spPr>
          <a:xfrm>
            <a:off x="6721904" y="6153703"/>
            <a:ext cx="5873242" cy="507190"/>
          </a:xfrm>
          <a:prstGeom prst="rect">
            <a:avLst/>
          </a:prstGeom>
          <a:noFill/>
        </p:spPr>
        <p:txBody>
          <a:bodyPr wrap="square" rtlCol="0">
            <a:spAutoFit/>
          </a:bodyPr>
          <a:lstStyle/>
          <a:p>
            <a:pPr>
              <a:lnSpc>
                <a:spcPct val="200000"/>
              </a:lnSpc>
            </a:pPr>
            <a:r>
              <a:rPr lang="en-GB" sz="1600" dirty="0">
                <a:solidFill>
                  <a:schemeClr val="bg1"/>
                </a:solidFill>
                <a:latin typeface="Century Gothic" panose="020B0502020202020204" pitchFamily="34" charset="0"/>
              </a:rPr>
              <a:t>Photo credit: Mark </a:t>
            </a:r>
            <a:r>
              <a:rPr lang="en-GB" sz="1600" dirty="0" err="1">
                <a:solidFill>
                  <a:schemeClr val="bg1"/>
                </a:solidFill>
                <a:latin typeface="Century Gothic" panose="020B0502020202020204" pitchFamily="34" charset="0"/>
              </a:rPr>
              <a:t>Kipkirui</a:t>
            </a:r>
            <a:r>
              <a:rPr lang="en-GB" sz="1600" dirty="0">
                <a:solidFill>
                  <a:schemeClr val="bg1"/>
                </a:solidFill>
                <a:latin typeface="Century Gothic" panose="020B0502020202020204" pitchFamily="34" charset="0"/>
              </a:rPr>
              <a:t> </a:t>
            </a:r>
            <a:r>
              <a:rPr lang="en-GB" sz="1600" dirty="0" err="1">
                <a:solidFill>
                  <a:schemeClr val="bg1"/>
                </a:solidFill>
                <a:latin typeface="Century Gothic" panose="020B0502020202020204" pitchFamily="34" charset="0"/>
              </a:rPr>
              <a:t>Baiywoh</a:t>
            </a:r>
            <a:r>
              <a:rPr lang="en-GB" sz="1600" dirty="0">
                <a:solidFill>
                  <a:schemeClr val="bg1"/>
                </a:solidFill>
                <a:latin typeface="Century Gothic" panose="020B0502020202020204" pitchFamily="34" charset="0"/>
              </a:rPr>
              <a:t>, Caritas Moroto</a:t>
            </a:r>
          </a:p>
        </p:txBody>
      </p:sp>
    </p:spTree>
    <p:extLst>
      <p:ext uri="{BB962C8B-B14F-4D97-AF65-F5344CB8AC3E}">
        <p14:creationId xmlns:p14="http://schemas.microsoft.com/office/powerpoint/2010/main" val="43893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on a bicycle&#10;&#10;Description automatically generated with medium confidence">
            <a:extLst>
              <a:ext uri="{FF2B5EF4-FFF2-40B4-BE49-F238E27FC236}">
                <a16:creationId xmlns:a16="http://schemas.microsoft.com/office/drawing/2014/main" id="{0D77474B-3733-484E-8198-69FD62B608A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4157"/>
            <a:ext cx="4427882" cy="5903843"/>
          </a:xfrm>
          <a:prstGeom prst="rect">
            <a:avLst/>
          </a:prstGeom>
        </p:spPr>
      </p:pic>
      <p:sp>
        <p:nvSpPr>
          <p:cNvPr id="7" name="TextBox 6">
            <a:extLst>
              <a:ext uri="{FF2B5EF4-FFF2-40B4-BE49-F238E27FC236}">
                <a16:creationId xmlns:a16="http://schemas.microsoft.com/office/drawing/2014/main" id="{0EB33D5D-796A-4B85-9096-1A88DE1D32AB}"/>
              </a:ext>
            </a:extLst>
          </p:cNvPr>
          <p:cNvSpPr txBox="1"/>
          <p:nvPr/>
        </p:nvSpPr>
        <p:spPr>
          <a:xfrm>
            <a:off x="5353878" y="2663688"/>
            <a:ext cx="5685183" cy="2800767"/>
          </a:xfrm>
          <a:prstGeom prst="rect">
            <a:avLst/>
          </a:prstGeom>
          <a:noFill/>
        </p:spPr>
        <p:txBody>
          <a:bodyPr wrap="square" rtlCol="0">
            <a:spAutoFit/>
          </a:bodyPr>
          <a:lstStyle/>
          <a:p>
            <a:pPr algn="ctr"/>
            <a:r>
              <a:rPr lang="en-GB" sz="8800" dirty="0">
                <a:solidFill>
                  <a:schemeClr val="bg1"/>
                </a:solidFill>
                <a:latin typeface="Century Gothic" panose="020B0502020202020204" pitchFamily="34" charset="0"/>
              </a:rPr>
              <a:t>This is </a:t>
            </a:r>
            <a:r>
              <a:rPr lang="en-GB" sz="8800" b="1" dirty="0">
                <a:solidFill>
                  <a:schemeClr val="bg1"/>
                </a:solidFill>
                <a:latin typeface="Century Gothic" panose="020B0502020202020204" pitchFamily="34" charset="0"/>
              </a:rPr>
              <a:t>Raphael.</a:t>
            </a:r>
          </a:p>
        </p:txBody>
      </p:sp>
    </p:spTree>
    <p:extLst>
      <p:ext uri="{BB962C8B-B14F-4D97-AF65-F5344CB8AC3E}">
        <p14:creationId xmlns:p14="http://schemas.microsoft.com/office/powerpoint/2010/main" val="222936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1274B4-C4F1-4799-8C48-E9D03EC0554D}"/>
              </a:ext>
            </a:extLst>
          </p:cNvPr>
          <p:cNvGrpSpPr/>
          <p:nvPr/>
        </p:nvGrpSpPr>
        <p:grpSpPr>
          <a:xfrm>
            <a:off x="962526" y="955014"/>
            <a:ext cx="11229474" cy="5902986"/>
            <a:chOff x="962526" y="955014"/>
            <a:chExt cx="11229474" cy="5902986"/>
          </a:xfrm>
        </p:grpSpPr>
        <p:pic>
          <p:nvPicPr>
            <p:cNvPr id="2051" name="Picture 3">
              <a:extLst>
                <a:ext uri="{FF2B5EF4-FFF2-40B4-BE49-F238E27FC236}">
                  <a16:creationId xmlns:a16="http://schemas.microsoft.com/office/drawing/2014/main" id="{3CD3DC9D-346A-4265-B12E-4BA70D8A832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913"/>
            <a:stretch/>
          </p:blipFill>
          <p:spPr bwMode="auto">
            <a:xfrm>
              <a:off x="962526" y="955014"/>
              <a:ext cx="11229474" cy="5834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a:extLst>
                <a:ext uri="{FF2B5EF4-FFF2-40B4-BE49-F238E27FC236}">
                  <a16:creationId xmlns:a16="http://schemas.microsoft.com/office/drawing/2014/main" id="{976F7F2F-B890-4F10-8526-3A222352A7CF}"/>
                </a:ext>
              </a:extLst>
            </p:cNvPr>
            <p:cNvSpPr/>
            <p:nvPr/>
          </p:nvSpPr>
          <p:spPr>
            <a:xfrm>
              <a:off x="962526" y="3160295"/>
              <a:ext cx="1331495" cy="3629173"/>
            </a:xfrm>
            <a:prstGeom prst="rect">
              <a:avLst/>
            </a:prstGeom>
            <a:solidFill>
              <a:srgbClr val="22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1E2F647-7717-452D-9C46-718BA36B4B98}"/>
                </a:ext>
              </a:extLst>
            </p:cNvPr>
            <p:cNvSpPr/>
            <p:nvPr/>
          </p:nvSpPr>
          <p:spPr>
            <a:xfrm>
              <a:off x="2438400" y="4668252"/>
              <a:ext cx="1195137" cy="1391300"/>
            </a:xfrm>
            <a:prstGeom prst="rect">
              <a:avLst/>
            </a:prstGeom>
            <a:solidFill>
              <a:srgbClr val="22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457D6BC-2246-43ED-A986-CD8F2C957E23}"/>
                </a:ext>
              </a:extLst>
            </p:cNvPr>
            <p:cNvSpPr/>
            <p:nvPr/>
          </p:nvSpPr>
          <p:spPr>
            <a:xfrm>
              <a:off x="5013158" y="5860699"/>
              <a:ext cx="1708484" cy="997301"/>
            </a:xfrm>
            <a:prstGeom prst="rect">
              <a:avLst/>
            </a:prstGeom>
            <a:solidFill>
              <a:srgbClr val="22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E41A6BC-6E35-4B56-9A6A-B638BAC01A31}"/>
                </a:ext>
              </a:extLst>
            </p:cNvPr>
            <p:cNvSpPr/>
            <p:nvPr/>
          </p:nvSpPr>
          <p:spPr>
            <a:xfrm>
              <a:off x="6845969" y="5994391"/>
              <a:ext cx="2610852" cy="729916"/>
            </a:xfrm>
            <a:prstGeom prst="rect">
              <a:avLst/>
            </a:prstGeom>
            <a:solidFill>
              <a:srgbClr val="22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105DAED-01F9-4ACD-B183-B852C475A26C}"/>
                </a:ext>
              </a:extLst>
            </p:cNvPr>
            <p:cNvSpPr/>
            <p:nvPr/>
          </p:nvSpPr>
          <p:spPr>
            <a:xfrm>
              <a:off x="5013158" y="3076074"/>
              <a:ext cx="850231" cy="609600"/>
            </a:xfrm>
            <a:prstGeom prst="rect">
              <a:avLst/>
            </a:prstGeom>
            <a:solidFill>
              <a:srgbClr val="22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14334CF-7C5A-4CAA-95AD-E411A1E62500}"/>
                </a:ext>
              </a:extLst>
            </p:cNvPr>
            <p:cNvSpPr/>
            <p:nvPr/>
          </p:nvSpPr>
          <p:spPr>
            <a:xfrm>
              <a:off x="10804358" y="3872241"/>
              <a:ext cx="850231" cy="609600"/>
            </a:xfrm>
            <a:prstGeom prst="rect">
              <a:avLst/>
            </a:prstGeom>
            <a:solidFill>
              <a:srgbClr val="22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C68ED43D-6EA9-487C-B967-E346DA2B6305}"/>
              </a:ext>
            </a:extLst>
          </p:cNvPr>
          <p:cNvSpPr txBox="1"/>
          <p:nvPr/>
        </p:nvSpPr>
        <p:spPr>
          <a:xfrm>
            <a:off x="141454" y="4122309"/>
            <a:ext cx="3341687"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Arial" panose="020B0604020202020204" pitchFamily="34" charset="0"/>
              </a:rPr>
              <a:t>Uganda</a:t>
            </a:r>
            <a:endParaRPr lang="en-GB" sz="4400" dirty="0">
              <a:solidFill>
                <a:schemeClr val="bg1"/>
              </a:solidFill>
              <a:latin typeface="Century Gothic" panose="020B0502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66E8D275-DF68-43BE-830D-14509CA78C34}"/>
              </a:ext>
            </a:extLst>
          </p:cNvPr>
          <p:cNvCxnSpPr>
            <a:cxnSpLocks/>
          </p:cNvCxnSpPr>
          <p:nvPr/>
        </p:nvCxnSpPr>
        <p:spPr>
          <a:xfrm>
            <a:off x="2630905" y="4599720"/>
            <a:ext cx="4636169" cy="99671"/>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053" name="Picture 5" descr="Very Big animated flag of Uganda">
            <a:extLst>
              <a:ext uri="{FF2B5EF4-FFF2-40B4-BE49-F238E27FC236}">
                <a16:creationId xmlns:a16="http://schemas.microsoft.com/office/drawing/2014/main" id="{6A40376C-7441-4628-AF39-8826AE3A151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205" y="5058260"/>
            <a:ext cx="2473790" cy="16048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D8A4449-0A48-4FAD-91B0-AA63094ABC8B}"/>
              </a:ext>
            </a:extLst>
          </p:cNvPr>
          <p:cNvSpPr txBox="1"/>
          <p:nvPr/>
        </p:nvSpPr>
        <p:spPr>
          <a:xfrm>
            <a:off x="561473" y="1376662"/>
            <a:ext cx="11534274"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Raphael </a:t>
            </a:r>
            <a:r>
              <a:rPr lang="en-GB" sz="6000" dirty="0">
                <a:solidFill>
                  <a:schemeClr val="bg1"/>
                </a:solidFill>
                <a:latin typeface="Century Gothic" panose="020B0502020202020204" pitchFamily="34" charset="0"/>
              </a:rPr>
              <a:t>lives in </a:t>
            </a:r>
            <a:r>
              <a:rPr lang="en-GB" sz="6000" b="1" dirty="0">
                <a:solidFill>
                  <a:schemeClr val="bg1"/>
                </a:solidFill>
                <a:latin typeface="Century Gothic" panose="020B0502020202020204" pitchFamily="34" charset="0"/>
              </a:rPr>
              <a:t>Uganda.</a:t>
            </a:r>
            <a:r>
              <a:rPr lang="en-GB" sz="6000" dirty="0">
                <a:solidFill>
                  <a:schemeClr val="bg1"/>
                </a:solidFill>
                <a:latin typeface="Century Gothic" panose="020B0502020202020204" pitchFamily="34" charset="0"/>
              </a:rPr>
              <a:t> </a:t>
            </a:r>
          </a:p>
          <a:p>
            <a:pPr algn="ctr"/>
            <a:r>
              <a:rPr lang="en-GB" sz="6000" dirty="0">
                <a:solidFill>
                  <a:schemeClr val="bg1"/>
                </a:solidFill>
                <a:latin typeface="Century Gothic" panose="020B0502020202020204" pitchFamily="34" charset="0"/>
              </a:rPr>
              <a:t>Uganda is a country in </a:t>
            </a:r>
            <a:r>
              <a:rPr lang="en-GB" sz="6000" b="1" dirty="0">
                <a:solidFill>
                  <a:schemeClr val="bg1"/>
                </a:solidFill>
                <a:latin typeface="Century Gothic" panose="020B0502020202020204" pitchFamily="34" charset="0"/>
              </a:rPr>
              <a:t>Africa</a:t>
            </a:r>
            <a:r>
              <a:rPr lang="en-GB" sz="6000" dirty="0">
                <a:solidFill>
                  <a:schemeClr val="bg1"/>
                </a:solidFill>
                <a:latin typeface="Century Gothic" panose="020B0502020202020204" pitchFamily="34" charset="0"/>
              </a:rPr>
              <a:t>.</a:t>
            </a:r>
            <a:endParaRPr lang="en-GB" sz="6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5971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1000"/>
                                  </p:stCondLst>
                                  <p:childTnLst>
                                    <p:set>
                                      <p:cBhvr>
                                        <p:cTn id="18" dur="1" fill="hold">
                                          <p:stCondLst>
                                            <p:cond delay="0"/>
                                          </p:stCondLst>
                                        </p:cTn>
                                        <p:tgtEl>
                                          <p:spTgt spid="2053"/>
                                        </p:tgtEl>
                                        <p:attrNameLst>
                                          <p:attrName>style.visibility</p:attrName>
                                        </p:attrNameLst>
                                      </p:cBhvr>
                                      <p:to>
                                        <p:strVal val="visible"/>
                                      </p:to>
                                    </p:set>
                                    <p:animEffect transition="in" filter="fade">
                                      <p:cBhvr>
                                        <p:cTn id="1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861D3E-E46E-43AE-8A79-56819E9EAAE0}"/>
              </a:ext>
            </a:extLst>
          </p:cNvPr>
          <p:cNvSpPr txBox="1"/>
          <p:nvPr/>
        </p:nvSpPr>
        <p:spPr>
          <a:xfrm>
            <a:off x="0" y="1431235"/>
            <a:ext cx="6102973" cy="4658583"/>
          </a:xfrm>
          <a:prstGeom prst="rect">
            <a:avLst/>
          </a:prstGeom>
          <a:noFill/>
        </p:spPr>
        <p:txBody>
          <a:bodyPr wrap="square" rtlCol="0">
            <a:spAutoFit/>
          </a:bodyPr>
          <a:lstStyle/>
          <a:p>
            <a:pPr>
              <a:lnSpc>
                <a:spcPct val="150000"/>
              </a:lnSpc>
            </a:pPr>
            <a:r>
              <a:rPr lang="en-GB" sz="3200" dirty="0">
                <a:solidFill>
                  <a:schemeClr val="bg1"/>
                </a:solidFill>
                <a:latin typeface="Century Gothic" panose="020B0502020202020204" pitchFamily="34" charset="0"/>
              </a:rPr>
              <a:t>Many people in </a:t>
            </a:r>
            <a:r>
              <a:rPr lang="en-GB" sz="3200" b="1" dirty="0">
                <a:solidFill>
                  <a:schemeClr val="bg1"/>
                </a:solidFill>
                <a:latin typeface="Century Gothic" panose="020B0502020202020204" pitchFamily="34" charset="0"/>
              </a:rPr>
              <a:t>Uganda</a:t>
            </a:r>
            <a:r>
              <a:rPr lang="en-GB" sz="3200" dirty="0">
                <a:solidFill>
                  <a:schemeClr val="bg1"/>
                </a:solidFill>
                <a:latin typeface="Century Gothic" panose="020B0502020202020204" pitchFamily="34" charset="0"/>
              </a:rPr>
              <a:t> do not have an easy way to get water.</a:t>
            </a:r>
          </a:p>
          <a:p>
            <a:pPr>
              <a:lnSpc>
                <a:spcPct val="150000"/>
              </a:lnSpc>
            </a:pPr>
            <a:endParaRPr lang="en-GB" sz="4000" dirty="0">
              <a:solidFill>
                <a:schemeClr val="bg1"/>
              </a:solidFill>
              <a:latin typeface="Century Gothic" panose="020B0502020202020204" pitchFamily="34" charset="0"/>
            </a:endParaRPr>
          </a:p>
          <a:p>
            <a:pPr>
              <a:lnSpc>
                <a:spcPct val="150000"/>
              </a:lnSpc>
            </a:pPr>
            <a:r>
              <a:rPr lang="en-GB" sz="3300" dirty="0">
                <a:solidFill>
                  <a:schemeClr val="bg1"/>
                </a:solidFill>
                <a:latin typeface="Century Gothic" panose="020B0502020202020204" pitchFamily="34" charset="0"/>
              </a:rPr>
              <a:t>They need </a:t>
            </a:r>
            <a:r>
              <a:rPr lang="en-GB" sz="3300" b="1" dirty="0">
                <a:solidFill>
                  <a:schemeClr val="bg1"/>
                </a:solidFill>
                <a:latin typeface="Century Gothic" panose="020B0502020202020204" pitchFamily="34" charset="0"/>
              </a:rPr>
              <a:t>pumps</a:t>
            </a:r>
            <a:r>
              <a:rPr lang="en-GB" sz="3300" dirty="0">
                <a:solidFill>
                  <a:schemeClr val="bg1"/>
                </a:solidFill>
                <a:latin typeface="Century Gothic" panose="020B0502020202020204" pitchFamily="34" charset="0"/>
              </a:rPr>
              <a:t> to bring water up from underground.</a:t>
            </a:r>
          </a:p>
        </p:txBody>
      </p:sp>
      <p:pic>
        <p:nvPicPr>
          <p:cNvPr id="6" name="Picture 5">
            <a:extLst>
              <a:ext uri="{FF2B5EF4-FFF2-40B4-BE49-F238E27FC236}">
                <a16:creationId xmlns:a16="http://schemas.microsoft.com/office/drawing/2014/main" id="{755E73B1-E00E-4C47-827F-04EAAD0CF244}"/>
              </a:ext>
            </a:extLst>
          </p:cNvPr>
          <p:cNvPicPr>
            <a:picLocks noChangeAspect="1"/>
          </p:cNvPicPr>
          <p:nvPr/>
        </p:nvPicPr>
        <p:blipFill rotWithShape="1">
          <a:blip r:embed="rId2">
            <a:extLst>
              <a:ext uri="{28A0092B-C50C-407E-A947-70E740481C1C}">
                <a14:useLocalDpi xmlns:a14="http://schemas.microsoft.com/office/drawing/2010/main" val="0"/>
              </a:ext>
            </a:extLst>
          </a:blip>
          <a:srcRect l="22602"/>
          <a:stretch/>
        </p:blipFill>
        <p:spPr>
          <a:xfrm>
            <a:off x="6096000" y="950843"/>
            <a:ext cx="6096000" cy="5907157"/>
          </a:xfrm>
          <a:prstGeom prst="rect">
            <a:avLst/>
          </a:prstGeom>
        </p:spPr>
      </p:pic>
    </p:spTree>
    <p:extLst>
      <p:ext uri="{BB962C8B-B14F-4D97-AF65-F5344CB8AC3E}">
        <p14:creationId xmlns:p14="http://schemas.microsoft.com/office/powerpoint/2010/main" val="182299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861D3E-E46E-43AE-8A79-56819E9EAAE0}"/>
              </a:ext>
            </a:extLst>
          </p:cNvPr>
          <p:cNvSpPr txBox="1"/>
          <p:nvPr/>
        </p:nvSpPr>
        <p:spPr>
          <a:xfrm>
            <a:off x="112295" y="914400"/>
            <a:ext cx="6256421" cy="5514908"/>
          </a:xfrm>
          <a:prstGeom prst="rect">
            <a:avLst/>
          </a:prstGeom>
          <a:noFill/>
        </p:spPr>
        <p:txBody>
          <a:bodyPr wrap="square" rtlCol="0">
            <a:spAutoFit/>
          </a:bodyPr>
          <a:lstStyle/>
          <a:p>
            <a:pPr>
              <a:lnSpc>
                <a:spcPct val="150000"/>
              </a:lnSpc>
            </a:pPr>
            <a:r>
              <a:rPr lang="en-GB" sz="4000" b="1" dirty="0">
                <a:solidFill>
                  <a:schemeClr val="bg1"/>
                </a:solidFill>
                <a:latin typeface="Century Gothic" panose="020B0502020202020204" pitchFamily="34" charset="0"/>
              </a:rPr>
              <a:t>Raphael </a:t>
            </a:r>
            <a:r>
              <a:rPr lang="en-GB" sz="4000" dirty="0">
                <a:solidFill>
                  <a:schemeClr val="bg1"/>
                </a:solidFill>
                <a:latin typeface="Century Gothic" panose="020B0502020202020204" pitchFamily="34" charset="0"/>
              </a:rPr>
              <a:t>works as a water </a:t>
            </a:r>
            <a:r>
              <a:rPr lang="en-GB" sz="4000" b="1" dirty="0">
                <a:solidFill>
                  <a:schemeClr val="bg1"/>
                </a:solidFill>
                <a:latin typeface="Century Gothic" panose="020B0502020202020204" pitchFamily="34" charset="0"/>
              </a:rPr>
              <a:t>mechanic. </a:t>
            </a:r>
          </a:p>
          <a:p>
            <a:pPr>
              <a:lnSpc>
                <a:spcPct val="150000"/>
              </a:lnSpc>
            </a:pPr>
            <a:endParaRPr lang="en-GB" sz="4000" b="1" dirty="0">
              <a:solidFill>
                <a:schemeClr val="bg1"/>
              </a:solidFill>
              <a:latin typeface="Century Gothic" panose="020B0502020202020204" pitchFamily="34" charset="0"/>
            </a:endParaRPr>
          </a:p>
          <a:p>
            <a:pPr>
              <a:lnSpc>
                <a:spcPct val="150000"/>
              </a:lnSpc>
            </a:pPr>
            <a:r>
              <a:rPr lang="en-GB" sz="4000" dirty="0">
                <a:solidFill>
                  <a:schemeClr val="bg1"/>
                </a:solidFill>
                <a:latin typeface="Century Gothic" panose="020B0502020202020204" pitchFamily="34" charset="0"/>
              </a:rPr>
              <a:t>This means he helps to mend broken </a:t>
            </a:r>
            <a:r>
              <a:rPr lang="en-GB" sz="4000" b="1" dirty="0">
                <a:solidFill>
                  <a:schemeClr val="bg1"/>
                </a:solidFill>
                <a:latin typeface="Century Gothic" panose="020B0502020202020204" pitchFamily="34" charset="0"/>
              </a:rPr>
              <a:t>water pumps</a:t>
            </a:r>
            <a:r>
              <a:rPr lang="en-GB" sz="4000" dirty="0">
                <a:solidFill>
                  <a:schemeClr val="bg1"/>
                </a:solidFill>
                <a:latin typeface="Century Gothic" panose="020B0502020202020204" pitchFamily="34" charset="0"/>
              </a:rPr>
              <a:t> in his area.</a:t>
            </a:r>
            <a:endParaRPr lang="en-GB" sz="4000" b="1" dirty="0">
              <a:solidFill>
                <a:schemeClr val="bg1"/>
              </a:solidFill>
              <a:latin typeface="Century Gothic" panose="020B0502020202020204" pitchFamily="34" charset="0"/>
            </a:endParaRPr>
          </a:p>
        </p:txBody>
      </p:sp>
      <p:pic>
        <p:nvPicPr>
          <p:cNvPr id="6" name="Picture 5" descr="A picture containing sky, outdoor, ground, dirt&#10;&#10;Description automatically generated">
            <a:extLst>
              <a:ext uri="{FF2B5EF4-FFF2-40B4-BE49-F238E27FC236}">
                <a16:creationId xmlns:a16="http://schemas.microsoft.com/office/drawing/2014/main" id="{755E73B1-E00E-4C47-827F-04EAAD0CF2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0" y="914400"/>
            <a:ext cx="6095999" cy="5943600"/>
          </a:xfrm>
          <a:prstGeom prst="rect">
            <a:avLst/>
          </a:prstGeom>
        </p:spPr>
      </p:pic>
    </p:spTree>
    <p:extLst>
      <p:ext uri="{BB962C8B-B14F-4D97-AF65-F5344CB8AC3E}">
        <p14:creationId xmlns:p14="http://schemas.microsoft.com/office/powerpoint/2010/main" val="325950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819DD-EB9C-479E-A927-6CA6B365B4C0}"/>
              </a:ext>
            </a:extLst>
          </p:cNvPr>
          <p:cNvSpPr txBox="1"/>
          <p:nvPr/>
        </p:nvSpPr>
        <p:spPr>
          <a:xfrm>
            <a:off x="6609349" y="1883634"/>
            <a:ext cx="5277853" cy="3668248"/>
          </a:xfrm>
          <a:prstGeom prst="rect">
            <a:avLst/>
          </a:prstGeom>
          <a:noFill/>
        </p:spPr>
        <p:txBody>
          <a:bodyPr wrap="square" rtlCol="0">
            <a:spAutoFit/>
          </a:bodyPr>
          <a:lstStyle/>
          <a:p>
            <a:pPr>
              <a:lnSpc>
                <a:spcPct val="150000"/>
              </a:lnSpc>
            </a:pPr>
            <a:r>
              <a:rPr lang="en-GB" sz="4000" b="1" dirty="0">
                <a:solidFill>
                  <a:schemeClr val="bg1"/>
                </a:solidFill>
                <a:latin typeface="Century Gothic" panose="020B0502020202020204" pitchFamily="34" charset="0"/>
              </a:rPr>
              <a:t>Raphael </a:t>
            </a:r>
            <a:r>
              <a:rPr lang="en-GB" sz="4000" dirty="0">
                <a:solidFill>
                  <a:schemeClr val="bg1"/>
                </a:solidFill>
                <a:latin typeface="Century Gothic" panose="020B0502020202020204" pitchFamily="34" charset="0"/>
              </a:rPr>
              <a:t>rides his bike to the town to buy spare parts to fix water pumps.</a:t>
            </a:r>
            <a:r>
              <a:rPr lang="en-GB" sz="4000" b="1" dirty="0">
                <a:solidFill>
                  <a:schemeClr val="bg1"/>
                </a:solidFill>
                <a:latin typeface="Century Gothic" panose="020B0502020202020204" pitchFamily="34" charset="0"/>
              </a:rPr>
              <a:t> </a:t>
            </a:r>
          </a:p>
        </p:txBody>
      </p:sp>
      <p:pic>
        <p:nvPicPr>
          <p:cNvPr id="4" name="Picture 3" descr="A picture containing bicycle, outdoor, sky, person&#10;&#10;Description automatically generated">
            <a:extLst>
              <a:ext uri="{FF2B5EF4-FFF2-40B4-BE49-F238E27FC236}">
                <a16:creationId xmlns:a16="http://schemas.microsoft.com/office/drawing/2014/main" id="{56024521-1E8B-440B-AF9E-9704DAB7EE9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950244"/>
            <a:ext cx="6400801" cy="5907756"/>
          </a:xfrm>
          <a:prstGeom prst="rect">
            <a:avLst/>
          </a:prstGeom>
        </p:spPr>
      </p:pic>
    </p:spTree>
    <p:extLst>
      <p:ext uri="{BB962C8B-B14F-4D97-AF65-F5344CB8AC3E}">
        <p14:creationId xmlns:p14="http://schemas.microsoft.com/office/powerpoint/2010/main" val="335505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C7E7D9B-F18E-415F-8FA7-A660674D059D}"/>
              </a:ext>
            </a:extLst>
          </p:cNvPr>
          <p:cNvSpPr txBox="1"/>
          <p:nvPr/>
        </p:nvSpPr>
        <p:spPr>
          <a:xfrm>
            <a:off x="8021053" y="2630905"/>
            <a:ext cx="4475748" cy="1938992"/>
          </a:xfrm>
          <a:prstGeom prst="rect">
            <a:avLst/>
          </a:prstGeom>
          <a:noFill/>
        </p:spPr>
        <p:txBody>
          <a:bodyPr wrap="square">
            <a:spAutoFit/>
          </a:bodyPr>
          <a:lstStyle/>
          <a:p>
            <a:r>
              <a:rPr lang="en-GB" sz="4000" dirty="0">
                <a:solidFill>
                  <a:schemeClr val="bg1"/>
                </a:solidFill>
                <a:latin typeface="Century Gothic" panose="020B0502020202020204" pitchFamily="34" charset="0"/>
              </a:rPr>
              <a:t>He helps his </a:t>
            </a:r>
            <a:r>
              <a:rPr lang="en-GB" sz="4000" b="1" dirty="0">
                <a:solidFill>
                  <a:schemeClr val="bg1"/>
                </a:solidFill>
                <a:latin typeface="Century Gothic" panose="020B0502020202020204" pitchFamily="34" charset="0"/>
              </a:rPr>
              <a:t>neighbours</a:t>
            </a:r>
            <a:r>
              <a:rPr lang="en-GB" sz="4000" dirty="0">
                <a:solidFill>
                  <a:schemeClr val="bg1"/>
                </a:solidFill>
                <a:latin typeface="Century Gothic" panose="020B0502020202020204" pitchFamily="34" charset="0"/>
              </a:rPr>
              <a:t> in other ways too.</a:t>
            </a:r>
            <a:endParaRPr lang="en-GB" sz="4000" dirty="0"/>
          </a:p>
        </p:txBody>
      </p:sp>
      <p:pic>
        <p:nvPicPr>
          <p:cNvPr id="10" name="Picture 9" descr="A group of men standing next to a bicycle&#10;&#10;Description automatically generated with medium confidence">
            <a:extLst>
              <a:ext uri="{FF2B5EF4-FFF2-40B4-BE49-F238E27FC236}">
                <a16:creationId xmlns:a16="http://schemas.microsoft.com/office/drawing/2014/main" id="{64CFE66D-B860-4F41-8D0A-44B0174390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494"/>
            <a:ext cx="7876674" cy="5907506"/>
          </a:xfrm>
          <a:prstGeom prst="rect">
            <a:avLst/>
          </a:prstGeom>
        </p:spPr>
      </p:pic>
      <p:sp>
        <p:nvSpPr>
          <p:cNvPr id="11" name="Speech Bubble: Oval 10">
            <a:extLst>
              <a:ext uri="{FF2B5EF4-FFF2-40B4-BE49-F238E27FC236}">
                <a16:creationId xmlns:a16="http://schemas.microsoft.com/office/drawing/2014/main" id="{A5C2CEE5-5842-48EA-BB1B-CDD97C3A816C}"/>
              </a:ext>
            </a:extLst>
          </p:cNvPr>
          <p:cNvSpPr/>
          <p:nvPr/>
        </p:nvSpPr>
        <p:spPr>
          <a:xfrm>
            <a:off x="6978315" y="1433763"/>
            <a:ext cx="5069305" cy="2953753"/>
          </a:xfrm>
          <a:prstGeom prst="wedgeEllipseCallout">
            <a:avLst>
              <a:gd name="adj1" fmla="val -56435"/>
              <a:gd name="adj2" fmla="val -206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544"/>
                </a:solidFill>
                <a:effectLst/>
                <a:latin typeface="Century Gothic" panose="020B0502020202020204" pitchFamily="34" charset="0"/>
                <a:ea typeface="Times New Roman" panose="02020603050405020304" pitchFamily="18" charset="0"/>
                <a:cs typeface="Times New Roman" panose="02020603050405020304" pitchFamily="18" charset="0"/>
              </a:rPr>
              <a:t>The bike helps me with my daily life … such as carrying a sick person to the hospital and buying food from the market.</a:t>
            </a:r>
            <a:endParaRPr lang="en-GB" sz="2400" dirty="0">
              <a:solidFill>
                <a:srgbClr val="222544"/>
              </a:solidFill>
              <a:latin typeface="Century Gothic" panose="020B0502020202020204" pitchFamily="34" charset="0"/>
            </a:endParaRPr>
          </a:p>
        </p:txBody>
      </p:sp>
      <p:sp>
        <p:nvSpPr>
          <p:cNvPr id="12" name="Speech Bubble: Oval 11">
            <a:extLst>
              <a:ext uri="{FF2B5EF4-FFF2-40B4-BE49-F238E27FC236}">
                <a16:creationId xmlns:a16="http://schemas.microsoft.com/office/drawing/2014/main" id="{7161C46F-C397-4C19-9612-B3978F2AA28A}"/>
              </a:ext>
            </a:extLst>
          </p:cNvPr>
          <p:cNvSpPr/>
          <p:nvPr/>
        </p:nvSpPr>
        <p:spPr>
          <a:xfrm>
            <a:off x="7732295" y="4653262"/>
            <a:ext cx="3858126" cy="1938992"/>
          </a:xfrm>
          <a:prstGeom prst="wedgeEllipseCallout">
            <a:avLst>
              <a:gd name="adj1" fmla="val -55760"/>
              <a:gd name="adj2" fmla="val -657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544"/>
                </a:solidFill>
                <a:effectLst/>
                <a:latin typeface="Century Gothic" panose="020B0502020202020204" pitchFamily="34" charset="0"/>
                <a:ea typeface="Times New Roman" panose="02020603050405020304" pitchFamily="18" charset="0"/>
                <a:cs typeface="Times New Roman" panose="02020603050405020304" pitchFamily="18" charset="0"/>
              </a:rPr>
              <a:t>I take my children to school on the bike.</a:t>
            </a:r>
            <a:endParaRPr lang="en-GB" sz="2400" dirty="0">
              <a:solidFill>
                <a:srgbClr val="222544"/>
              </a:solidFill>
              <a:latin typeface="Century Gothic" panose="020B0502020202020204" pitchFamily="34" charset="0"/>
            </a:endParaRPr>
          </a:p>
        </p:txBody>
      </p:sp>
    </p:spTree>
    <p:extLst>
      <p:ext uri="{BB962C8B-B14F-4D97-AF65-F5344CB8AC3E}">
        <p14:creationId xmlns:p14="http://schemas.microsoft.com/office/powerpoint/2010/main" val="57498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a bicycle&#10;&#10;Description automatically generated with medium confidence">
            <a:extLst>
              <a:ext uri="{FF2B5EF4-FFF2-40B4-BE49-F238E27FC236}">
                <a16:creationId xmlns:a16="http://schemas.microsoft.com/office/drawing/2014/main" id="{52F35C8A-6BE3-44C3-9624-222B4B8E29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4157"/>
            <a:ext cx="4427882" cy="5903843"/>
          </a:xfrm>
          <a:prstGeom prst="rect">
            <a:avLst/>
          </a:prstGeom>
        </p:spPr>
      </p:pic>
      <p:sp>
        <p:nvSpPr>
          <p:cNvPr id="5" name="TextBox 4">
            <a:extLst>
              <a:ext uri="{FF2B5EF4-FFF2-40B4-BE49-F238E27FC236}">
                <a16:creationId xmlns:a16="http://schemas.microsoft.com/office/drawing/2014/main" id="{5C7B2FD6-9E7E-4604-B431-3F192779AE3D}"/>
              </a:ext>
            </a:extLst>
          </p:cNvPr>
          <p:cNvSpPr txBox="1"/>
          <p:nvPr/>
        </p:nvSpPr>
        <p:spPr>
          <a:xfrm>
            <a:off x="4427882" y="1276904"/>
            <a:ext cx="7716251" cy="4304192"/>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GB" sz="2000" dirty="0">
                <a:solidFill>
                  <a:schemeClr val="bg1"/>
                </a:solidFill>
                <a:latin typeface="Century Gothic" panose="020B0502020202020204" pitchFamily="34" charset="0"/>
              </a:rPr>
              <a:t>What makes a good neighbour?</a:t>
            </a:r>
          </a:p>
          <a:p>
            <a:pPr marL="342900" indent="-342900">
              <a:lnSpc>
                <a:spcPct val="200000"/>
              </a:lnSpc>
              <a:buFont typeface="Arial" panose="020B0604020202020204" pitchFamily="34" charset="0"/>
              <a:buChar char="•"/>
            </a:pPr>
            <a:r>
              <a:rPr lang="en-GB" sz="2000" dirty="0">
                <a:solidFill>
                  <a:schemeClr val="bg1"/>
                </a:solidFill>
                <a:latin typeface="Century Gothic" panose="020B0502020202020204" pitchFamily="34" charset="0"/>
              </a:rPr>
              <a:t>How is Raphael being a good neighbour in his area? </a:t>
            </a:r>
          </a:p>
          <a:p>
            <a:pPr marL="342900" indent="-342900">
              <a:lnSpc>
                <a:spcPct val="200000"/>
              </a:lnSpc>
              <a:buFont typeface="Arial" panose="020B0604020202020204" pitchFamily="34" charset="0"/>
              <a:buChar char="•"/>
            </a:pPr>
            <a:r>
              <a:rPr lang="en-GB" sz="2000" dirty="0">
                <a:solidFill>
                  <a:schemeClr val="bg1"/>
                </a:solidFill>
                <a:latin typeface="Century Gothic" panose="020B0502020202020204" pitchFamily="34" charset="0"/>
              </a:rPr>
              <a:t>How can you be a good neighbour?</a:t>
            </a:r>
          </a:p>
          <a:p>
            <a:pPr marL="342900" indent="-342900">
              <a:lnSpc>
                <a:spcPct val="200000"/>
              </a:lnSpc>
              <a:buFont typeface="Arial" panose="020B0604020202020204" pitchFamily="34" charset="0"/>
              <a:buChar char="•"/>
            </a:pPr>
            <a:r>
              <a:rPr lang="en-GB" sz="2000" dirty="0">
                <a:solidFill>
                  <a:schemeClr val="bg1"/>
                </a:solidFill>
                <a:latin typeface="Century Gothic" panose="020B0502020202020204" pitchFamily="34" charset="0"/>
              </a:rPr>
              <a:t>Jesus taught his friends to be good neighbours. We can work with CAFOD to be good neighbours by sharing and caring for others. How did CAFOD help our global neighbours in Uganda?</a:t>
            </a:r>
          </a:p>
        </p:txBody>
      </p:sp>
    </p:spTree>
    <p:extLst>
      <p:ext uri="{BB962C8B-B14F-4D97-AF65-F5344CB8AC3E}">
        <p14:creationId xmlns:p14="http://schemas.microsoft.com/office/powerpoint/2010/main" val="371483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a bicycle&#10;&#10;Description automatically generated with medium confidence">
            <a:extLst>
              <a:ext uri="{FF2B5EF4-FFF2-40B4-BE49-F238E27FC236}">
                <a16:creationId xmlns:a16="http://schemas.microsoft.com/office/drawing/2014/main" id="{52F35C8A-6BE3-44C3-9624-222B4B8E29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4157"/>
            <a:ext cx="4427882" cy="5903843"/>
          </a:xfrm>
          <a:prstGeom prst="rect">
            <a:avLst/>
          </a:prstGeom>
        </p:spPr>
      </p:pic>
      <p:sp>
        <p:nvSpPr>
          <p:cNvPr id="5" name="TextBox 4">
            <a:extLst>
              <a:ext uri="{FF2B5EF4-FFF2-40B4-BE49-F238E27FC236}">
                <a16:creationId xmlns:a16="http://schemas.microsoft.com/office/drawing/2014/main" id="{5C7B2FD6-9E7E-4604-B431-3F192779AE3D}"/>
              </a:ext>
            </a:extLst>
          </p:cNvPr>
          <p:cNvSpPr txBox="1"/>
          <p:nvPr/>
        </p:nvSpPr>
        <p:spPr>
          <a:xfrm>
            <a:off x="4475749" y="737076"/>
            <a:ext cx="7716251" cy="5988947"/>
          </a:xfrm>
          <a:prstGeom prst="rect">
            <a:avLst/>
          </a:prstGeom>
          <a:noFill/>
        </p:spPr>
        <p:txBody>
          <a:bodyPr wrap="square" rtlCol="0">
            <a:spAutoFit/>
          </a:bodyPr>
          <a:lstStyle/>
          <a:p>
            <a:pPr>
              <a:lnSpc>
                <a:spcPct val="200000"/>
              </a:lnSpc>
            </a:pPr>
            <a:r>
              <a:rPr lang="en-GB" sz="2800" dirty="0">
                <a:solidFill>
                  <a:schemeClr val="bg1"/>
                </a:solidFill>
                <a:latin typeface="Century Gothic" panose="020B0502020202020204" pitchFamily="34" charset="0"/>
              </a:rPr>
              <a:t>Before he had his bike, Raphael had to walk to the water pumps. This took a long time.</a:t>
            </a:r>
          </a:p>
          <a:p>
            <a:pPr>
              <a:lnSpc>
                <a:spcPct val="200000"/>
              </a:lnSpc>
            </a:pPr>
            <a:r>
              <a:rPr lang="en-GB" sz="2800" dirty="0">
                <a:solidFill>
                  <a:schemeClr val="bg1"/>
                </a:solidFill>
                <a:latin typeface="Century Gothic" panose="020B0502020202020204" pitchFamily="34" charset="0"/>
              </a:rPr>
              <a:t>CAFOD was able to help Raphael because of the support of people in England and Wales. </a:t>
            </a:r>
          </a:p>
          <a:p>
            <a:pPr>
              <a:lnSpc>
                <a:spcPct val="200000"/>
              </a:lnSpc>
            </a:pPr>
            <a:r>
              <a:rPr lang="en-GB" sz="2800" dirty="0">
                <a:solidFill>
                  <a:schemeClr val="bg1"/>
                </a:solidFill>
                <a:latin typeface="Century Gothic" panose="020B0502020202020204" pitchFamily="34" charset="0"/>
              </a:rPr>
              <a:t>People like you – thank you! </a:t>
            </a:r>
          </a:p>
        </p:txBody>
      </p:sp>
    </p:spTree>
    <p:extLst>
      <p:ext uri="{BB962C8B-B14F-4D97-AF65-F5344CB8AC3E}">
        <p14:creationId xmlns:p14="http://schemas.microsoft.com/office/powerpoint/2010/main" val="3472490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239</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Ffion Mair</dc:creator>
  <cp:lastModifiedBy>Ffion Mair</cp:lastModifiedBy>
  <cp:revision>13</cp:revision>
  <dcterms:created xsi:type="dcterms:W3CDTF">2021-04-23T10:24:02Z</dcterms:created>
  <dcterms:modified xsi:type="dcterms:W3CDTF">2021-04-27T13:18:15Z</dcterms:modified>
</cp:coreProperties>
</file>