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288" r:id="rId6"/>
    <p:sldId id="273" r:id="rId7"/>
    <p:sldId id="275" r:id="rId8"/>
    <p:sldId id="269" r:id="rId9"/>
    <p:sldId id="386" r:id="rId10"/>
    <p:sldId id="368" r:id="rId11"/>
    <p:sldId id="381" r:id="rId12"/>
    <p:sldId id="382" r:id="rId13"/>
    <p:sldId id="389" r:id="rId14"/>
    <p:sldId id="390" r:id="rId15"/>
    <p:sldId id="393" r:id="rId16"/>
    <p:sldId id="394" r:id="rId17"/>
    <p:sldId id="263" r:id="rId18"/>
    <p:sldId id="262" r:id="rId19"/>
    <p:sldId id="261" r:id="rId20"/>
    <p:sldId id="260" r:id="rId21"/>
    <p:sldId id="361" r:id="rId22"/>
    <p:sldId id="258" r:id="rId23"/>
    <p:sldId id="397" r:id="rId24"/>
    <p:sldId id="396" r:id="rId25"/>
    <p:sldId id="363"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0B6B2-AEB2-0656-70E5-25C4476FA843}" v="428" dt="2025-09-09T14:24:44.116"/>
    <p1510:client id="{352B3A41-47F3-C747-A7CA-0D556634153C}" v="1077" dt="2025-09-09T19:46:06.696"/>
    <p1510:client id="{BD99E1BF-B43C-4830-958E-77237962D72B}" v="1" dt="2025-09-10T22:02:03.748"/>
    <p1510:client id="{E0CB45CA-80F7-A3C0-2980-39EFFEC38242}" v="480" dt="2025-09-10T17:43:01.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Children’s liturgy: The Exaltation of the Holy Cross</a:t>
            </a:r>
          </a:p>
          <a:p>
            <a:endParaRPr lang="en-US" b="1" dirty="0"/>
          </a:p>
          <a:p>
            <a:r>
              <a:rPr lang="en-US" b="1" dirty="0">
                <a:effectLst/>
              </a:rPr>
              <a:t>Preparation of the worship space</a:t>
            </a:r>
            <a:endParaRPr lang="en-US" b="1" dirty="0">
              <a:ea typeface="Calibri"/>
              <a:cs typeface="Calibri"/>
            </a:endParaRPr>
          </a:p>
          <a:p>
            <a:r>
              <a:rPr lang="en-US" b="1" dirty="0" err="1">
                <a:effectLst/>
              </a:rPr>
              <a:t>Colour</a:t>
            </a:r>
            <a:r>
              <a:rPr lang="en-US" b="1" dirty="0">
                <a:effectLst/>
              </a:rPr>
              <a:t>: </a:t>
            </a:r>
            <a:r>
              <a:rPr lang="en-US" dirty="0"/>
              <a:t>red </a:t>
            </a:r>
            <a:endParaRPr lang="en-US" dirty="0">
              <a:ea typeface="Calibri"/>
              <a:cs typeface="Calibri"/>
            </a:endParaRPr>
          </a:p>
          <a:p>
            <a:r>
              <a:rPr lang="en-US" b="1" dirty="0"/>
              <a:t>Props: </a:t>
            </a:r>
            <a:r>
              <a:rPr lang="en-US" err="1"/>
              <a:t>coloured</a:t>
            </a:r>
            <a:r>
              <a:rPr lang="en-US" dirty="0"/>
              <a:t> pens and pencils, </a:t>
            </a:r>
            <a:r>
              <a:rPr lang="en-US" err="1"/>
              <a:t>coloured</a:t>
            </a:r>
            <a:r>
              <a:rPr lang="en-US" dirty="0"/>
              <a:t> card</a:t>
            </a:r>
            <a:endParaRPr lang="en-US" dirty="0">
              <a:ea typeface="Calibri"/>
              <a:cs typeface="Calibri"/>
            </a:endParaRPr>
          </a:p>
          <a:p>
            <a:endParaRPr lang="en-US" dirty="0"/>
          </a:p>
          <a:p>
            <a:r>
              <a:rPr lang="en-US" b="1" dirty="0">
                <a:effectLst/>
              </a:rPr>
              <a:t>Song suggestions</a:t>
            </a:r>
            <a:endParaRPr lang="en-US" b="1" dirty="0">
              <a:ea typeface="Calibri"/>
              <a:cs typeface="Calibri"/>
            </a:endParaRPr>
          </a:p>
          <a:p>
            <a:r>
              <a:rPr lang="en-US" dirty="0"/>
              <a:t>Love is his word, love is his way (803, Laudate) He is Lord, he is Lord </a:t>
            </a:r>
            <a:r>
              <a:rPr lang="en-US" dirty="0">
                <a:effectLst/>
              </a:rPr>
              <a:t>(</a:t>
            </a:r>
            <a:r>
              <a:rPr lang="en-US" dirty="0"/>
              <a:t>761</a:t>
            </a:r>
            <a:r>
              <a:rPr lang="en-US" dirty="0">
                <a:effectLst/>
              </a:rPr>
              <a:t>, Laudate)</a:t>
            </a:r>
            <a:endParaRPr lang="en-US" dirty="0">
              <a:ea typeface="Calibri"/>
              <a:cs typeface="Calibri"/>
            </a:endParaRPr>
          </a:p>
          <a:p>
            <a:pPr>
              <a:defRPr/>
            </a:pPr>
            <a:endParaRPr lang="en-US" dirty="0"/>
          </a:p>
          <a:p>
            <a:pPr>
              <a:defRPr/>
            </a:pPr>
            <a:r>
              <a:rPr lang="en-US" b="1" dirty="0">
                <a:effectLst/>
              </a:rPr>
              <a:t>Welcome</a:t>
            </a:r>
            <a:endParaRPr lang="en-US" b="1" dirty="0">
              <a:ea typeface="Calibri"/>
              <a:cs typeface="Calibri"/>
            </a:endParaRPr>
          </a:p>
          <a:p>
            <a:pPr>
              <a:defRPr/>
            </a:pPr>
            <a:r>
              <a:rPr lang="en-US" dirty="0"/>
              <a:t>The cross is a very special symbol of our faith because it reminds us of Jesus’ death</a:t>
            </a:r>
            <a:r>
              <a:rPr lang="en-US" dirty="0">
                <a:solidFill>
                  <a:srgbClr val="000000"/>
                </a:solidFill>
              </a:rPr>
              <a:t> and </a:t>
            </a:r>
            <a:r>
              <a:rPr lang="en-US" dirty="0"/>
              <a:t>resurrection. Today </a:t>
            </a:r>
            <a:r>
              <a:rPr lang="en-US" dirty="0">
                <a:solidFill>
                  <a:srgbClr val="000000"/>
                </a:solidFill>
              </a:rPr>
              <a:t>we</a:t>
            </a:r>
            <a:r>
              <a:rPr lang="en-US" dirty="0"/>
              <a:t> celebrate the cross and remember how much God loves the world and all of us.</a:t>
            </a:r>
            <a:endParaRPr lang="en-US" dirty="0">
              <a:ea typeface="Calibri"/>
              <a:cs typeface="Calibri"/>
            </a:endParaRPr>
          </a:p>
          <a:p>
            <a:pPr>
              <a:defRPr/>
            </a:pPr>
            <a:endParaRPr lang="en-US" dirty="0">
              <a:ea typeface="Calibri"/>
              <a:cs typeface="Calibri"/>
            </a:endParaRPr>
          </a:p>
          <a:p>
            <a:pPr>
              <a:defRPr/>
            </a:pPr>
            <a:r>
              <a:rPr lang="en-US" dirty="0" err="1">
                <a:ea typeface="Calibri"/>
                <a:cs typeface="Calibri"/>
              </a:rPr>
              <a:t>Abbiott</a:t>
            </a:r>
            <a:r>
              <a:rPr lang="en-US" dirty="0">
                <a:ea typeface="Calibri"/>
                <a:cs typeface="Calibri"/>
              </a:rPr>
              <a:t>, Climate change officer, Southern Ethiopia</a:t>
            </a:r>
          </a:p>
          <a:p>
            <a:pPr>
              <a:defRPr/>
            </a:pPr>
            <a:r>
              <a:rPr lang="en-US" dirty="0">
                <a:ea typeface="Calibri"/>
                <a:cs typeface="Calibri"/>
              </a:rPr>
              <a:t>Photo credit: Louise Norton</a:t>
            </a:r>
          </a:p>
          <a:p>
            <a:pPr>
              <a:defRPr/>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38383C"/>
                </a:solidFill>
                <a:ea typeface="Calibri"/>
                <a:cs typeface="Calibri"/>
              </a:rPr>
              <a:t>Abbiott</a:t>
            </a:r>
            <a:r>
              <a:rPr lang="en-US" dirty="0">
                <a:solidFill>
                  <a:srgbClr val="38383C"/>
                </a:solidFill>
                <a:ea typeface="Calibri"/>
                <a:cs typeface="Calibri"/>
              </a:rPr>
              <a:t>, Climate change officer, Southern Ethiopia</a:t>
            </a:r>
          </a:p>
          <a:p>
            <a:r>
              <a:rPr lang="en-US" dirty="0">
                <a:solidFill>
                  <a:srgbClr val="38383C"/>
                </a:solidFill>
              </a:rPr>
              <a:t>Photo credit: Louise Norton</a:t>
            </a:r>
            <a:endParaRPr lang="en-US" dirty="0">
              <a:solidFill>
                <a:srgbClr val="38383C"/>
              </a:solidFill>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10</a:t>
            </a:fld>
            <a:endParaRPr lang="en-US"/>
          </a:p>
        </p:txBody>
      </p:sp>
    </p:spTree>
    <p:extLst>
      <p:ext uri="{BB962C8B-B14F-4D97-AF65-F5344CB8AC3E}">
        <p14:creationId xmlns:p14="http://schemas.microsoft.com/office/powerpoint/2010/main" val="101810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8383C"/>
                </a:solidFill>
              </a:rPr>
              <a:t>CIFA (Community Initiatives Facilitations and Assistance) water tank project</a:t>
            </a:r>
          </a:p>
          <a:p>
            <a:r>
              <a:rPr lang="en-US" dirty="0">
                <a:solidFill>
                  <a:srgbClr val="38383C"/>
                </a:solidFill>
                <a:ea typeface="Calibri"/>
                <a:cs typeface="Calibri"/>
              </a:rPr>
              <a:t>Photo credit: Louise Norton</a:t>
            </a:r>
          </a:p>
        </p:txBody>
      </p:sp>
      <p:sp>
        <p:nvSpPr>
          <p:cNvPr id="4" name="Slide Number Placeholder 3"/>
          <p:cNvSpPr>
            <a:spLocks noGrp="1"/>
          </p:cNvSpPr>
          <p:nvPr>
            <p:ph type="sldNum" sz="quarter" idx="5"/>
          </p:nvPr>
        </p:nvSpPr>
        <p:spPr/>
        <p:txBody>
          <a:bodyPr/>
          <a:lstStyle/>
          <a:p>
            <a:fld id="{9B55366C-5F8C-42CA-9C4D-03125D9DB2B7}" type="slidenum">
              <a:rPr lang="en-US"/>
              <a:t>11</a:t>
            </a:fld>
            <a:endParaRPr lang="en-US"/>
          </a:p>
        </p:txBody>
      </p:sp>
    </p:spTree>
    <p:extLst>
      <p:ext uri="{BB962C8B-B14F-4D97-AF65-F5344CB8AC3E}">
        <p14:creationId xmlns:p14="http://schemas.microsoft.com/office/powerpoint/2010/main" val="57890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38383C"/>
                </a:solidFill>
                <a:ea typeface="Calibri"/>
                <a:cs typeface="Calibri"/>
              </a:rPr>
              <a:t>Dalati</a:t>
            </a:r>
            <a:r>
              <a:rPr lang="en-US" dirty="0">
                <a:solidFill>
                  <a:srgbClr val="38383C"/>
                </a:solidFill>
                <a:ea typeface="Calibri"/>
                <a:cs typeface="Calibri"/>
              </a:rPr>
              <a:t> and Ware with </a:t>
            </a:r>
            <a:r>
              <a:rPr lang="en-US" dirty="0" err="1">
                <a:solidFill>
                  <a:srgbClr val="38383C"/>
                </a:solidFill>
                <a:ea typeface="Calibri"/>
                <a:cs typeface="Calibri"/>
              </a:rPr>
              <a:t>Abbiott</a:t>
            </a:r>
            <a:r>
              <a:rPr lang="en-US" dirty="0">
                <a:solidFill>
                  <a:srgbClr val="38383C"/>
                </a:solidFill>
                <a:ea typeface="Calibri"/>
                <a:cs typeface="Calibri"/>
              </a:rPr>
              <a:t>, Southern Ethiopia</a:t>
            </a:r>
            <a:endParaRPr lang="en-US" dirty="0">
              <a:solidFill>
                <a:srgbClr val="38383C"/>
              </a:solidFill>
            </a:endParaRPr>
          </a:p>
          <a:p>
            <a:r>
              <a:rPr lang="en-US" dirty="0">
                <a:solidFill>
                  <a:srgbClr val="38383C"/>
                </a:solidFill>
              </a:rPr>
              <a:t>Photo credit: Louise Norton</a:t>
            </a:r>
            <a:endParaRPr lang="en-US" dirty="0">
              <a:solidFill>
                <a:srgbClr val="38383C"/>
              </a:solidFill>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12</a:t>
            </a:fld>
            <a:endParaRPr lang="en-US"/>
          </a:p>
        </p:txBody>
      </p:sp>
    </p:spTree>
    <p:extLst>
      <p:ext uri="{BB962C8B-B14F-4D97-AF65-F5344CB8AC3E}">
        <p14:creationId xmlns:p14="http://schemas.microsoft.com/office/powerpoint/2010/main" val="421896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7C0A84-E356-4051-98B9-B29298D6E6F5}" type="slidenum">
              <a:rPr lang="en-GB" smtClean="0"/>
              <a:t>13</a:t>
            </a:fld>
            <a:endParaRPr lang="en-GB"/>
          </a:p>
        </p:txBody>
      </p:sp>
    </p:spTree>
    <p:extLst>
      <p:ext uri="{BB962C8B-B14F-4D97-AF65-F5344CB8AC3E}">
        <p14:creationId xmlns:p14="http://schemas.microsoft.com/office/powerpoint/2010/main" val="118617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5366C-5F8C-42CA-9C4D-03125D9DB2B7}" type="slidenum">
              <a:rPr lang="en-US" smtClean="0"/>
              <a:t>15</a:t>
            </a:fld>
            <a:endParaRPr lang="en-US"/>
          </a:p>
        </p:txBody>
      </p:sp>
    </p:spTree>
    <p:extLst>
      <p:ext uri="{BB962C8B-B14F-4D97-AF65-F5344CB8AC3E}">
        <p14:creationId xmlns:p14="http://schemas.microsoft.com/office/powerpoint/2010/main" val="2825538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8383C"/>
                </a:solidFill>
              </a:rPr>
              <a:t>Hands On Magdalena Medio Norwich wall hanging</a:t>
            </a:r>
            <a:endParaRPr lang="en-US" dirty="0"/>
          </a:p>
          <a:p>
            <a:r>
              <a:rPr lang="en-US" dirty="0">
                <a:ea typeface="Calibri"/>
                <a:cs typeface="Calibri"/>
              </a:rPr>
              <a:t>Photo credit: Joe Savage</a:t>
            </a:r>
          </a:p>
        </p:txBody>
      </p:sp>
      <p:sp>
        <p:nvSpPr>
          <p:cNvPr id="4" name="Slide Number Placeholder 3"/>
          <p:cNvSpPr>
            <a:spLocks noGrp="1"/>
          </p:cNvSpPr>
          <p:nvPr>
            <p:ph type="sldNum" sz="quarter" idx="5"/>
          </p:nvPr>
        </p:nvSpPr>
        <p:spPr/>
        <p:txBody>
          <a:bodyPr/>
          <a:lstStyle/>
          <a:p>
            <a:fld id="{467C0A84-E356-4051-98B9-B29298D6E6F5}" type="slidenum">
              <a:rPr lang="en-GB" smtClean="0"/>
              <a:t>16</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Illustration: Jane Smith</a:t>
            </a:r>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17</a:t>
            </a:fld>
            <a:endParaRPr lang="en-US"/>
          </a:p>
        </p:txBody>
      </p:sp>
    </p:spTree>
    <p:extLst>
      <p:ext uri="{BB962C8B-B14F-4D97-AF65-F5344CB8AC3E}">
        <p14:creationId xmlns:p14="http://schemas.microsoft.com/office/powerpoint/2010/main" val="367469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Illustration: Emma Metcalfe</a:t>
            </a:r>
          </a:p>
          <a:p>
            <a:endParaRPr lang="en-GB"/>
          </a:p>
        </p:txBody>
      </p:sp>
      <p:sp>
        <p:nvSpPr>
          <p:cNvPr id="4" name="Slide Number Placeholder 3"/>
          <p:cNvSpPr>
            <a:spLocks noGrp="1"/>
          </p:cNvSpPr>
          <p:nvPr>
            <p:ph type="sldNum" sz="quarter" idx="5"/>
          </p:nvPr>
        </p:nvSpPr>
        <p:spPr/>
        <p:txBody>
          <a:bodyPr/>
          <a:lstStyle/>
          <a:p>
            <a:fld id="{7A176E7C-A6AE-4FD1-AFE5-00287C0352B5}" type="slidenum">
              <a:rPr lang="en-GB" smtClean="0"/>
              <a:t>18</a:t>
            </a:fld>
            <a:endParaRPr lang="en-GB"/>
          </a:p>
        </p:txBody>
      </p:sp>
    </p:spTree>
    <p:extLst>
      <p:ext uri="{BB962C8B-B14F-4D97-AF65-F5344CB8AC3E}">
        <p14:creationId xmlns:p14="http://schemas.microsoft.com/office/powerpoint/2010/main" val="164013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Abadhalee</a:t>
            </a:r>
            <a:r>
              <a:rPr lang="en-US" dirty="0">
                <a:ea typeface="Calibri"/>
                <a:cs typeface="Calibri"/>
              </a:rPr>
              <a:t>, Southern Ethiopia</a:t>
            </a:r>
          </a:p>
          <a:p>
            <a:r>
              <a:rPr lang="en-US" dirty="0">
                <a:ea typeface="Calibri"/>
                <a:cs typeface="Calibri"/>
              </a:rPr>
              <a:t>Photo credit: Louise Norton </a:t>
            </a:r>
          </a:p>
        </p:txBody>
      </p:sp>
      <p:sp>
        <p:nvSpPr>
          <p:cNvPr id="4" name="Slide Number Placeholder 3"/>
          <p:cNvSpPr>
            <a:spLocks noGrp="1"/>
          </p:cNvSpPr>
          <p:nvPr>
            <p:ph type="sldNum" sz="quarter" idx="5"/>
          </p:nvPr>
        </p:nvSpPr>
        <p:spPr/>
        <p:txBody>
          <a:bodyPr/>
          <a:lstStyle/>
          <a:p>
            <a:fld id="{9B55366C-5F8C-42CA-9C4D-03125D9DB2B7}" type="slidenum">
              <a:rPr lang="en-US"/>
              <a:t>20</a:t>
            </a:fld>
            <a:endParaRPr lang="en-US"/>
          </a:p>
        </p:txBody>
      </p:sp>
    </p:spTree>
    <p:extLst>
      <p:ext uri="{BB962C8B-B14F-4D97-AF65-F5344CB8AC3E}">
        <p14:creationId xmlns:p14="http://schemas.microsoft.com/office/powerpoint/2010/main" val="159864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C0A84-E356-4051-98B9-B29298D6E6F5}" type="slidenum">
              <a:rPr lang="en-GB" smtClean="0"/>
              <a:t>22</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at Our Lady Queen of Heaven Primary School</a:t>
            </a:r>
            <a:endParaRPr lang="en-US"/>
          </a:p>
          <a:p>
            <a:r>
              <a:rPr lang="en-GB"/>
              <a:t>Photo credit: Thom Flint</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The cross</a:t>
            </a:r>
          </a:p>
          <a:p>
            <a:r>
              <a:rPr lang="en-GB" dirty="0">
                <a:ea typeface="Calibri"/>
                <a:cs typeface="Calibri"/>
              </a:rPr>
              <a:t>Photo credit: Aaron Burden on </a:t>
            </a:r>
            <a:r>
              <a:rPr lang="en-GB" dirty="0" err="1">
                <a:ea typeface="Calibri"/>
                <a:cs typeface="Calibri"/>
              </a:rPr>
              <a:t>Unsplash</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Tume and her family, Marsabit, Kenya</a:t>
            </a:r>
          </a:p>
          <a:p>
            <a:r>
              <a:rPr lang="en-US" dirty="0">
                <a:ea typeface="Calibri"/>
                <a:cs typeface="Calibri"/>
              </a:rPr>
              <a:t>Photo credit: Louise Norton</a:t>
            </a:r>
            <a:endParaRPr lang="en-US" dirty="0" err="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5</a:t>
            </a:fld>
            <a:endParaRPr lang="en-US"/>
          </a:p>
        </p:txBody>
      </p:sp>
    </p:spTree>
    <p:extLst>
      <p:ext uri="{BB962C8B-B14F-4D97-AF65-F5344CB8AC3E}">
        <p14:creationId xmlns:p14="http://schemas.microsoft.com/office/powerpoint/2010/main" val="247904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Joyful</a:t>
            </a:r>
          </a:p>
          <a:p>
            <a:r>
              <a:rPr lang="en-GB" dirty="0"/>
              <a:t>Photo credit: </a:t>
            </a:r>
            <a:r>
              <a:rPr lang="en-US" dirty="0"/>
              <a:t>Stock image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6</a:t>
            </a:fld>
            <a:endParaRPr lang="en-US"/>
          </a:p>
        </p:txBody>
      </p:sp>
    </p:spTree>
    <p:extLst>
      <p:ext uri="{BB962C8B-B14F-4D97-AF65-F5344CB8AC3E}">
        <p14:creationId xmlns:p14="http://schemas.microsoft.com/office/powerpoint/2010/main" val="287012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Rosa and her friends, </a:t>
            </a:r>
            <a:r>
              <a:rPr lang="en-US" dirty="0">
                <a:solidFill>
                  <a:srgbClr val="38383C"/>
                </a:solidFill>
              </a:rPr>
              <a:t>Bolivia</a:t>
            </a:r>
            <a:endParaRPr lang="en-US" dirty="0">
              <a:ea typeface="Calibri"/>
              <a:cs typeface="Calibri"/>
            </a:endParaRPr>
          </a:p>
          <a:p>
            <a:r>
              <a:rPr lang="en-US" dirty="0"/>
              <a:t>Photo credit: Nikki Evans</a:t>
            </a:r>
          </a:p>
          <a:p>
            <a:r>
              <a:rPr lang="en-US" dirty="0">
                <a:solidFill>
                  <a:srgbClr val="38383C"/>
                </a:solidFill>
              </a:rPr>
              <a:t>Miss Long </a:t>
            </a:r>
            <a:r>
              <a:rPr lang="en-US" dirty="0" err="1">
                <a:solidFill>
                  <a:srgbClr val="38383C"/>
                </a:solidFill>
              </a:rPr>
              <a:t>Sreyneang</a:t>
            </a:r>
            <a:r>
              <a:rPr lang="en-US" dirty="0">
                <a:solidFill>
                  <a:srgbClr val="38383C"/>
                </a:solidFill>
              </a:rPr>
              <a:t>, Cambodia</a:t>
            </a:r>
            <a:endParaRPr lang="en-US" dirty="0"/>
          </a:p>
          <a:p>
            <a:r>
              <a:rPr lang="en-US" dirty="0">
                <a:solidFill>
                  <a:srgbClr val="000000"/>
                </a:solidFill>
                <a:ea typeface="Calibri"/>
                <a:cs typeface="Calibri"/>
              </a:rPr>
              <a:t>Photo credit: </a:t>
            </a:r>
            <a:r>
              <a:rPr lang="en-US" dirty="0">
                <a:solidFill>
                  <a:srgbClr val="38383C"/>
                </a:solidFill>
              </a:rPr>
              <a:t>Tom </a:t>
            </a:r>
            <a:r>
              <a:rPr lang="en-US" err="1">
                <a:solidFill>
                  <a:srgbClr val="38383C"/>
                </a:solidFill>
              </a:rPr>
              <a:t>Chheat</a:t>
            </a:r>
            <a:endParaRPr lang="en-US">
              <a:solidFill>
                <a:srgbClr val="38383C"/>
              </a:solidFill>
              <a:ea typeface="Calibri"/>
              <a:cs typeface="Calibri"/>
            </a:endParaRPr>
          </a:p>
          <a:p>
            <a:r>
              <a:rPr lang="en-US" dirty="0" err="1">
                <a:solidFill>
                  <a:srgbClr val="38383C"/>
                </a:solidFill>
                <a:ea typeface="Calibri"/>
                <a:cs typeface="Calibri"/>
              </a:rPr>
              <a:t>Saidimu</a:t>
            </a:r>
            <a:r>
              <a:rPr lang="en-US" dirty="0">
                <a:solidFill>
                  <a:srgbClr val="38383C"/>
                </a:solidFill>
                <a:ea typeface="Calibri"/>
                <a:cs typeface="Calibri"/>
              </a:rPr>
              <a:t> and his goats, Kenya</a:t>
            </a:r>
          </a:p>
          <a:p>
            <a:r>
              <a:rPr lang="en-US" dirty="0">
                <a:solidFill>
                  <a:srgbClr val="38383C"/>
                </a:solidFill>
                <a:ea typeface="Calibri"/>
                <a:cs typeface="Calibri"/>
              </a:rPr>
              <a:t>Photo credit: </a:t>
            </a:r>
            <a:r>
              <a:rPr lang="en-US" dirty="0">
                <a:solidFill>
                  <a:srgbClr val="38383C"/>
                </a:solidFill>
              </a:rPr>
              <a:t>Mwangi </a:t>
            </a:r>
            <a:r>
              <a:rPr lang="en-US" dirty="0" err="1">
                <a:solidFill>
                  <a:srgbClr val="38383C"/>
                </a:solidFill>
              </a:rPr>
              <a:t>Kirubi</a:t>
            </a:r>
            <a:endParaRPr lang="en-US" dirty="0" err="1">
              <a:solidFill>
                <a:srgbClr val="38383C"/>
              </a:solidFill>
              <a:ea typeface="Calibri"/>
              <a:cs typeface="Calibri"/>
            </a:endParaRPr>
          </a:p>
          <a:p>
            <a:r>
              <a:rPr lang="en-US" dirty="0">
                <a:solidFill>
                  <a:srgbClr val="38383C"/>
                </a:solidFill>
                <a:ea typeface="Calibri"/>
                <a:cs typeface="Calibri"/>
              </a:rPr>
              <a:t>Big Lent Walk at St Gregory's Catholic School, UK</a:t>
            </a:r>
          </a:p>
          <a:p>
            <a:r>
              <a:rPr lang="en-US" dirty="0">
                <a:solidFill>
                  <a:srgbClr val="38383C"/>
                </a:solidFill>
                <a:ea typeface="Calibri"/>
                <a:cs typeface="Calibri"/>
              </a:rPr>
              <a:t>Photo credit: Joe Newman</a:t>
            </a:r>
          </a:p>
        </p:txBody>
      </p:sp>
      <p:sp>
        <p:nvSpPr>
          <p:cNvPr id="4" name="Slide Number Placeholder 3"/>
          <p:cNvSpPr>
            <a:spLocks noGrp="1"/>
          </p:cNvSpPr>
          <p:nvPr>
            <p:ph type="sldNum" sz="quarter" idx="5"/>
          </p:nvPr>
        </p:nvSpPr>
        <p:spPr/>
        <p:txBody>
          <a:bodyPr/>
          <a:lstStyle/>
          <a:p>
            <a:fld id="{9B55366C-5F8C-42CA-9C4D-03125D9DB2B7}" type="slidenum">
              <a:rPr lang="en-US"/>
              <a:t>7</a:t>
            </a:fld>
            <a:endParaRPr lang="en-US"/>
          </a:p>
        </p:txBody>
      </p:sp>
    </p:spTree>
    <p:extLst>
      <p:ext uri="{BB962C8B-B14F-4D97-AF65-F5344CB8AC3E}">
        <p14:creationId xmlns:p14="http://schemas.microsoft.com/office/powerpoint/2010/main" val="299863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8383C"/>
                </a:solidFill>
              </a:rPr>
              <a:t>Salina with her granddaughter, Ekra, Bangladesh</a:t>
            </a:r>
            <a:endParaRPr lang="en-US" dirty="0">
              <a:ea typeface="Calibri"/>
              <a:cs typeface="Calibri"/>
            </a:endParaRPr>
          </a:p>
          <a:p>
            <a:r>
              <a:rPr lang="en-US" dirty="0">
                <a:ea typeface="Calibri"/>
                <a:cs typeface="Calibri"/>
              </a:rPr>
              <a:t>Photo credit: Amit Rudro</a:t>
            </a:r>
          </a:p>
        </p:txBody>
      </p:sp>
      <p:sp>
        <p:nvSpPr>
          <p:cNvPr id="4" name="Slide Number Placeholder 3"/>
          <p:cNvSpPr>
            <a:spLocks noGrp="1"/>
          </p:cNvSpPr>
          <p:nvPr>
            <p:ph type="sldNum" sz="quarter" idx="5"/>
          </p:nvPr>
        </p:nvSpPr>
        <p:spPr/>
        <p:txBody>
          <a:bodyPr/>
          <a:lstStyle/>
          <a:p>
            <a:fld id="{9B55366C-5F8C-42CA-9C4D-03125D9DB2B7}" type="slidenum">
              <a:rPr lang="en-US"/>
              <a:t>8</a:t>
            </a:fld>
            <a:endParaRPr lang="en-US"/>
          </a:p>
        </p:txBody>
      </p:sp>
    </p:spTree>
    <p:extLst>
      <p:ext uri="{BB962C8B-B14F-4D97-AF65-F5344CB8AC3E}">
        <p14:creationId xmlns:p14="http://schemas.microsoft.com/office/powerpoint/2010/main" val="402413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8383C"/>
                </a:solidFill>
              </a:rPr>
              <a:t>School children </a:t>
            </a:r>
            <a:r>
              <a:rPr lang="en-US">
                <a:solidFill>
                  <a:srgbClr val="38383C"/>
                </a:solidFill>
              </a:rPr>
              <a:t>campaigning</a:t>
            </a:r>
            <a:r>
              <a:rPr lang="en-US" dirty="0">
                <a:solidFill>
                  <a:srgbClr val="38383C"/>
                </a:solidFill>
              </a:rPr>
              <a:t> for a better world</a:t>
            </a:r>
            <a:endParaRPr lang="en-US" dirty="0">
              <a:solidFill>
                <a:srgbClr val="38383C"/>
              </a:solidFill>
              <a:ea typeface="Calibri"/>
              <a:cs typeface="Calibri"/>
            </a:endParaRPr>
          </a:p>
          <a:p>
            <a:r>
              <a:rPr lang="en-US">
                <a:solidFill>
                  <a:srgbClr val="38383C"/>
                </a:solidFill>
              </a:rPr>
              <a:t>Photo credit: CAFOD</a:t>
            </a:r>
            <a:endParaRPr lang="en-US">
              <a:solidFill>
                <a:srgbClr val="38383C"/>
              </a:solidFill>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9</a:t>
            </a:fld>
            <a:endParaRPr lang="en-US"/>
          </a:p>
        </p:txBody>
      </p:sp>
    </p:spTree>
    <p:extLst>
      <p:ext uri="{BB962C8B-B14F-4D97-AF65-F5344CB8AC3E}">
        <p14:creationId xmlns:p14="http://schemas.microsoft.com/office/powerpoint/2010/main" val="223421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CB01-360B-DB94-9627-DA028545DA2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48FAFDD-C265-2B59-1973-0576EF6D6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2E6AFE-AB14-A526-B34A-B03463EF8CDF}"/>
              </a:ext>
            </a:extLst>
          </p:cNvPr>
          <p:cNvSpPr>
            <a:spLocks noGrp="1"/>
          </p:cNvSpPr>
          <p:nvPr>
            <p:ph type="dt" sz="half" idx="10"/>
          </p:nvPr>
        </p:nvSpPr>
        <p:spPr/>
        <p:txBody>
          <a:bodyPr/>
          <a:lstStyle/>
          <a:p>
            <a:fld id="{7DC16939-B828-D64A-8466-58793CA777A2}" type="datetimeFigureOut">
              <a:rPr lang="en-US" smtClean="0"/>
              <a:t>9/10/2025</a:t>
            </a:fld>
            <a:endParaRPr lang="en-US"/>
          </a:p>
        </p:txBody>
      </p:sp>
      <p:sp>
        <p:nvSpPr>
          <p:cNvPr id="5" name="Footer Placeholder 4">
            <a:extLst>
              <a:ext uri="{FF2B5EF4-FFF2-40B4-BE49-F238E27FC236}">
                <a16:creationId xmlns:a16="http://schemas.microsoft.com/office/drawing/2014/main" id="{E2D426F2-55D2-3329-0DE1-10BF9EEE9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AAD33-5598-7454-1A3F-F19C919CE9E9}"/>
              </a:ext>
            </a:extLst>
          </p:cNvPr>
          <p:cNvSpPr>
            <a:spLocks noGrp="1"/>
          </p:cNvSpPr>
          <p:nvPr>
            <p:ph type="sldNum" sz="quarter" idx="12"/>
          </p:nvPr>
        </p:nvSpPr>
        <p:spPr/>
        <p:txBody>
          <a:bodyPr/>
          <a:lstStyle/>
          <a:p>
            <a:fld id="{6DA69B81-BAC7-694D-9A74-9A7742181D44}" type="slidenum">
              <a:rPr lang="en-US" smtClean="0"/>
              <a:t>‹#›</a:t>
            </a:fld>
            <a:endParaRPr lang="en-US"/>
          </a:p>
        </p:txBody>
      </p:sp>
      <p:sp>
        <p:nvSpPr>
          <p:cNvPr id="7" name="Rectangle 6">
            <a:extLst>
              <a:ext uri="{FF2B5EF4-FFF2-40B4-BE49-F238E27FC236}">
                <a16:creationId xmlns:a16="http://schemas.microsoft.com/office/drawing/2014/main" id="{AFFB7C9F-9F27-A9EB-2C00-2B534FE09D40}"/>
              </a:ext>
            </a:extLst>
          </p:cNvPr>
          <p:cNvSpPr/>
          <p:nvPr userDrawn="1"/>
        </p:nvSpPr>
        <p:spPr>
          <a:xfrm>
            <a:off x="0" y="6274942"/>
            <a:ext cx="12192000" cy="583058"/>
          </a:xfrm>
          <a:prstGeom prst="rect">
            <a:avLst/>
          </a:prstGeom>
          <a:solidFill>
            <a:srgbClr val="1523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and white text&#10;&#10;Description automatically generated">
            <a:extLst>
              <a:ext uri="{FF2B5EF4-FFF2-40B4-BE49-F238E27FC236}">
                <a16:creationId xmlns:a16="http://schemas.microsoft.com/office/drawing/2014/main" id="{D4444EE8-0A64-D6B6-DC26-654A036F7CEC}"/>
              </a:ext>
            </a:extLst>
          </p:cNvPr>
          <p:cNvPicPr>
            <a:picLocks noChangeAspect="1"/>
          </p:cNvPicPr>
          <p:nvPr userDrawn="1"/>
        </p:nvPicPr>
        <p:blipFill>
          <a:blip r:embed="rId2"/>
          <a:stretch>
            <a:fillRect/>
          </a:stretch>
        </p:blipFill>
        <p:spPr>
          <a:xfrm>
            <a:off x="277369" y="6302501"/>
            <a:ext cx="4187518" cy="527939"/>
          </a:xfrm>
          <a:prstGeom prst="rect">
            <a:avLst/>
          </a:prstGeom>
        </p:spPr>
      </p:pic>
      <p:pic>
        <p:nvPicPr>
          <p:cNvPr id="10" name="Picture 9" descr="A white circle with a black background&#10;&#10;Description automatically generated">
            <a:extLst>
              <a:ext uri="{FF2B5EF4-FFF2-40B4-BE49-F238E27FC236}">
                <a16:creationId xmlns:a16="http://schemas.microsoft.com/office/drawing/2014/main" id="{9F24D9DE-30D0-4747-7DE9-14D6C27DA692}"/>
              </a:ext>
            </a:extLst>
          </p:cNvPr>
          <p:cNvPicPr>
            <a:picLocks noChangeAspect="1"/>
          </p:cNvPicPr>
          <p:nvPr userDrawn="1"/>
        </p:nvPicPr>
        <p:blipFill>
          <a:blip r:embed="rId3"/>
          <a:stretch>
            <a:fillRect/>
          </a:stretch>
        </p:blipFill>
        <p:spPr>
          <a:xfrm>
            <a:off x="8985504" y="6333765"/>
            <a:ext cx="3038855" cy="465410"/>
          </a:xfrm>
          <a:prstGeom prst="rect">
            <a:avLst/>
          </a:prstGeom>
        </p:spPr>
      </p:pic>
    </p:spTree>
    <p:extLst>
      <p:ext uri="{BB962C8B-B14F-4D97-AF65-F5344CB8AC3E}">
        <p14:creationId xmlns:p14="http://schemas.microsoft.com/office/powerpoint/2010/main" val="110868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 id="2147483680" r:id="rId22"/>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afod.org.uk/education/primary-teaching-resources/primary-school-assemblies/season-of-creation-assembly-for-ks2"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cafod.org.uk/education/education-resources/back-to-school-resources" TargetMode="External"/><Relationship Id="rId3" Type="http://schemas.openxmlformats.org/officeDocument/2006/relationships/hyperlink" Target="https://cafod.org.uk/education/education-resources/autumn-resources-for-schools" TargetMode="External"/><Relationship Id="rId7" Type="http://schemas.openxmlformats.org/officeDocument/2006/relationships/hyperlink" Target="https://cafod.org.uk/education/school-fundraisin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formstack.io/8716E" TargetMode="External"/><Relationship Id="rId5" Type="http://schemas.openxmlformats.org/officeDocument/2006/relationships/hyperlink" Target="https://view.officeapps.live.com/op/view.aspx?src=https%3A%2F%2Fdownloads.ctfassets.net%2Fvy3axnuecuwj%2F3SXDKw6bSUJyJhBMmup1VU%2Fc774ea4ab47bfbe2af0111764bc17ef3%2FWorld_Gifts_Assembly_2025.pptx&amp;wdOrigin=BROWSELINK" TargetMode="External"/><Relationship Id="rId10" Type="http://schemas.openxmlformats.org/officeDocument/2006/relationships/image" Target="../media/image34.png"/><Relationship Id="rId4" Type="http://schemas.openxmlformats.org/officeDocument/2006/relationships/hyperlink" Target="https://www.youtube.com/watch?v=ZaoyGlTlFL8" TargetMode="External"/><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hyperlink" Target="https://cafod.org.uk/jubilee-schools" TargetMode="External"/><Relationship Id="rId2" Type="http://schemas.openxmlformats.org/officeDocument/2006/relationships/hyperlink" Target="https://cafod.org.uk/jubilee-schools/jubilee-pledge"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313436" y="5767410"/>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a:solidFill>
                    <a:srgbClr val="FF7F00"/>
                  </a:solidFill>
                  <a:latin typeface="Century Gothic"/>
                  <a:ea typeface="Verdana"/>
                  <a:cs typeface="Arial"/>
                </a:rPr>
                <a:t>Gather</a:t>
              </a:r>
              <a:endParaRPr kumimoji="0" lang="en-GB" altLang="en-US" sz="2800" b="1" i="0" u="none" strike="noStrike" kern="0" cap="none" spc="0" normalizeH="0" baseline="0" noProof="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10" name="Subtitle 2">
            <a:extLst>
              <a:ext uri="{FF2B5EF4-FFF2-40B4-BE49-F238E27FC236}">
                <a16:creationId xmlns:a16="http://schemas.microsoft.com/office/drawing/2014/main" id="{48469EA3-C1FB-46AC-849A-3346F98B592B}"/>
              </a:ext>
            </a:extLst>
          </p:cNvPr>
          <p:cNvSpPr txBox="1">
            <a:spLocks/>
          </p:cNvSpPr>
          <p:nvPr/>
        </p:nvSpPr>
        <p:spPr>
          <a:xfrm>
            <a:off x="8138015" y="2298503"/>
            <a:ext cx="3742432" cy="307091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GB" sz="3200" dirty="0">
                <a:solidFill>
                  <a:schemeClr val="tx1"/>
                </a:solidFill>
                <a:latin typeface="Century Gothic"/>
                <a:cs typeface="Times New Roman"/>
              </a:rPr>
              <a:t>How will you share God's love with others?</a:t>
            </a:r>
          </a:p>
          <a:p>
            <a:pPr marL="0" indent="0">
              <a:buNone/>
            </a:pPr>
            <a:endParaRPr lang="en-US" sz="4000">
              <a:solidFill>
                <a:schemeClr val="tx1"/>
              </a:solidFill>
              <a:latin typeface="Century Gothic"/>
            </a:endParaRPr>
          </a:p>
        </p:txBody>
      </p:sp>
      <p:pic>
        <p:nvPicPr>
          <p:cNvPr id="2" name="Picture 1" descr="A person smiling in front of a painted wall&#10;&#10;AI-generated content may be incorrect.">
            <a:extLst>
              <a:ext uri="{FF2B5EF4-FFF2-40B4-BE49-F238E27FC236}">
                <a16:creationId xmlns:a16="http://schemas.microsoft.com/office/drawing/2014/main" id="{A4E7DBEC-FBBA-4207-84A6-1076E27E4941}"/>
              </a:ext>
            </a:extLst>
          </p:cNvPr>
          <p:cNvPicPr>
            <a:picLocks noChangeAspect="1"/>
          </p:cNvPicPr>
          <p:nvPr/>
        </p:nvPicPr>
        <p:blipFill>
          <a:blip r:embed="rId5"/>
          <a:stretch>
            <a:fillRect/>
          </a:stretch>
        </p:blipFill>
        <p:spPr>
          <a:xfrm>
            <a:off x="316425" y="1294808"/>
            <a:ext cx="7623167" cy="4268385"/>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307E97-9C4B-73CE-D2D6-AB073B06F0E9}"/>
              </a:ext>
            </a:extLst>
          </p:cNvPr>
          <p:cNvSpPr txBox="1"/>
          <p:nvPr/>
        </p:nvSpPr>
        <p:spPr>
          <a:xfrm>
            <a:off x="6111995" y="1232176"/>
            <a:ext cx="584077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err="1">
                <a:latin typeface="Century Gothic"/>
                <a:cs typeface="Times New Roman"/>
              </a:rPr>
              <a:t>Abbiott</a:t>
            </a:r>
            <a:r>
              <a:rPr lang="en-GB" sz="2400" dirty="0">
                <a:latin typeface="Century Gothic"/>
                <a:cs typeface="Times New Roman"/>
              </a:rPr>
              <a:t> works as a climate change officer in the Borana community in Ethiopia where he was born. </a:t>
            </a:r>
            <a:endParaRPr lang="en-US" dirty="0">
              <a:latin typeface="Arial" panose="020B0604020202020204"/>
              <a:cs typeface="Arial" panose="020B0604020202020204"/>
            </a:endParaRPr>
          </a:p>
          <a:p>
            <a:endParaRPr lang="en-GB" sz="2400" dirty="0">
              <a:latin typeface="Century Gothic"/>
              <a:cs typeface="Times New Roman"/>
            </a:endParaRPr>
          </a:p>
          <a:p>
            <a:r>
              <a:rPr lang="en-GB" sz="2400" dirty="0">
                <a:latin typeface="Century Gothic"/>
                <a:cs typeface="Times New Roman"/>
              </a:rPr>
              <a:t>He saw how changing weather had badly affected his people. Not enough rain meant crops and cattle died and there was not enough clean water to drink. </a:t>
            </a:r>
          </a:p>
          <a:p>
            <a:endParaRPr lang="en-GB" sz="2400" dirty="0">
              <a:latin typeface="Century Gothic"/>
              <a:cs typeface="Times New Roman"/>
            </a:endParaRPr>
          </a:p>
          <a:p>
            <a:r>
              <a:rPr lang="en-GB" sz="2400" dirty="0">
                <a:latin typeface="Century Gothic"/>
                <a:ea typeface="Calibri"/>
                <a:cs typeface="Calibri"/>
              </a:rPr>
              <a:t>“When I was a child, this land was not affected by climate change," says </a:t>
            </a:r>
            <a:r>
              <a:rPr lang="en-GB" sz="2400" dirty="0" err="1">
                <a:latin typeface="Century Gothic"/>
                <a:ea typeface="Calibri"/>
                <a:cs typeface="Calibri"/>
              </a:rPr>
              <a:t>Abbiott</a:t>
            </a:r>
            <a:r>
              <a:rPr lang="en-GB" sz="2400" dirty="0">
                <a:latin typeface="Century Gothic"/>
                <a:ea typeface="Calibri"/>
                <a:cs typeface="Calibri"/>
              </a:rPr>
              <a:t>. "We had milk, cheese, lots of things. There was no water problem.”</a:t>
            </a:r>
            <a:endParaRPr lang="en-GB" sz="2400" dirty="0">
              <a:latin typeface="Century Gothic"/>
            </a:endParaRPr>
          </a:p>
        </p:txBody>
      </p:sp>
      <p:pic>
        <p:nvPicPr>
          <p:cNvPr id="2" name="Picture 1" descr="A person in a striped shirt&#10;&#10;AI-generated content may be incorrect.">
            <a:extLst>
              <a:ext uri="{FF2B5EF4-FFF2-40B4-BE49-F238E27FC236}">
                <a16:creationId xmlns:a16="http://schemas.microsoft.com/office/drawing/2014/main" id="{7C3FFE4B-3C33-0F84-715C-EC8A2B501C4B}"/>
              </a:ext>
            </a:extLst>
          </p:cNvPr>
          <p:cNvPicPr>
            <a:picLocks noChangeAspect="1"/>
          </p:cNvPicPr>
          <p:nvPr/>
        </p:nvPicPr>
        <p:blipFill>
          <a:blip r:embed="rId3"/>
          <a:stretch>
            <a:fillRect/>
          </a:stretch>
        </p:blipFill>
        <p:spPr>
          <a:xfrm>
            <a:off x="-1037824" y="1233577"/>
            <a:ext cx="6846277" cy="5111262"/>
          </a:xfrm>
          <a:prstGeom prst="rect">
            <a:avLst/>
          </a:prstGeom>
        </p:spPr>
      </p:pic>
    </p:spTree>
    <p:extLst>
      <p:ext uri="{BB962C8B-B14F-4D97-AF65-F5344CB8AC3E}">
        <p14:creationId xmlns:p14="http://schemas.microsoft.com/office/powerpoint/2010/main" val="256859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C4AF15-D94B-7F69-EFEC-EF57BA044E98}"/>
              </a:ext>
            </a:extLst>
          </p:cNvPr>
          <p:cNvSpPr txBox="1"/>
          <p:nvPr/>
        </p:nvSpPr>
        <p:spPr>
          <a:xfrm>
            <a:off x="7399121" y="1439926"/>
            <a:ext cx="450758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latin typeface="Century Gothic"/>
                <a:cs typeface="Times New Roman"/>
              </a:rPr>
              <a:t>Abbiott</a:t>
            </a:r>
            <a:r>
              <a:rPr lang="en-US" sz="2400" dirty="0">
                <a:latin typeface="Century Gothic"/>
                <a:cs typeface="Times New Roman"/>
              </a:rPr>
              <a:t> went to university to study climate change so that he could help his community, work to build a better world and share God's love. </a:t>
            </a:r>
          </a:p>
          <a:p>
            <a:endParaRPr lang="en-US" sz="2400" dirty="0">
              <a:latin typeface="Century Gothic"/>
              <a:cs typeface="Times New Roman"/>
            </a:endParaRPr>
          </a:p>
          <a:p>
            <a:r>
              <a:rPr lang="en-US" sz="2400" dirty="0">
                <a:latin typeface="Century Gothic"/>
                <a:cs typeface="Times New Roman"/>
              </a:rPr>
              <a:t>With CAFOD's help, </a:t>
            </a:r>
            <a:r>
              <a:rPr lang="en-US" sz="2400" dirty="0" err="1">
                <a:latin typeface="Century Gothic"/>
                <a:cs typeface="Times New Roman"/>
              </a:rPr>
              <a:t>Abbiott</a:t>
            </a:r>
            <a:r>
              <a:rPr lang="en-US" sz="2400" dirty="0">
                <a:latin typeface="Century Gothic"/>
                <a:cs typeface="Times New Roman"/>
              </a:rPr>
              <a:t> has developed a tank that catches water when rain does fall. It can store enough water for 300 families. </a:t>
            </a:r>
          </a:p>
          <a:p>
            <a:endParaRPr lang="en-US" sz="2400">
              <a:latin typeface="Century Gothic"/>
              <a:cs typeface="Times New Roman"/>
            </a:endParaRPr>
          </a:p>
        </p:txBody>
      </p:sp>
      <p:pic>
        <p:nvPicPr>
          <p:cNvPr id="5" name="Picture 4" descr="A person holding a faucet&#10;&#10;AI-generated content may be incorrect.">
            <a:extLst>
              <a:ext uri="{FF2B5EF4-FFF2-40B4-BE49-F238E27FC236}">
                <a16:creationId xmlns:a16="http://schemas.microsoft.com/office/drawing/2014/main" id="{27799890-4B3F-0455-728A-75127A9E0D80}"/>
              </a:ext>
            </a:extLst>
          </p:cNvPr>
          <p:cNvPicPr>
            <a:picLocks noChangeAspect="1"/>
          </p:cNvPicPr>
          <p:nvPr/>
        </p:nvPicPr>
        <p:blipFill>
          <a:blip r:embed="rId3"/>
          <a:stretch>
            <a:fillRect/>
          </a:stretch>
        </p:blipFill>
        <p:spPr>
          <a:xfrm>
            <a:off x="-1005591" y="1443819"/>
            <a:ext cx="8119672" cy="4694888"/>
          </a:xfrm>
          <a:prstGeom prst="rect">
            <a:avLst/>
          </a:prstGeom>
        </p:spPr>
      </p:pic>
    </p:spTree>
    <p:extLst>
      <p:ext uri="{BB962C8B-B14F-4D97-AF65-F5344CB8AC3E}">
        <p14:creationId xmlns:p14="http://schemas.microsoft.com/office/powerpoint/2010/main" val="308664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81AC09-FEED-085F-BF48-52366811F473}"/>
              </a:ext>
            </a:extLst>
          </p:cNvPr>
          <p:cNvSpPr txBox="1"/>
          <p:nvPr/>
        </p:nvSpPr>
        <p:spPr>
          <a:xfrm>
            <a:off x="6294476" y="1431779"/>
            <a:ext cx="573251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solidFill>
                  <a:srgbClr val="38383C"/>
                </a:solidFill>
                <a:latin typeface="Century Gothic"/>
                <a:ea typeface="+mn-lt"/>
                <a:cs typeface="+mn-lt"/>
              </a:rPr>
              <a:t>Abbiott</a:t>
            </a:r>
            <a:r>
              <a:rPr lang="en-US" sz="2400" dirty="0">
                <a:solidFill>
                  <a:srgbClr val="38383C"/>
                </a:solidFill>
                <a:latin typeface="Century Gothic"/>
                <a:ea typeface="+mn-lt"/>
                <a:cs typeface="+mn-lt"/>
              </a:rPr>
              <a:t> wanted to work with his local community because he knows a better world needs all of us.</a:t>
            </a:r>
          </a:p>
          <a:p>
            <a:endParaRPr lang="en-US" sz="2400" dirty="0">
              <a:latin typeface="Century Gothic"/>
              <a:ea typeface="+mn-lt"/>
              <a:cs typeface="+mn-lt"/>
            </a:endParaRPr>
          </a:p>
          <a:p>
            <a:r>
              <a:rPr lang="en-US" sz="2400" dirty="0">
                <a:latin typeface="Century Gothic"/>
                <a:ea typeface="+mn-lt"/>
                <a:cs typeface="+mn-lt"/>
              </a:rPr>
              <a:t>"Working together is good," he says. "We are working hand in hand."</a:t>
            </a:r>
            <a:endParaRPr lang="en-US" sz="2400" dirty="0">
              <a:solidFill>
                <a:srgbClr val="000000"/>
              </a:solidFill>
              <a:latin typeface="Century Gothic"/>
              <a:ea typeface="+mn-lt"/>
              <a:cs typeface="+mn-lt"/>
            </a:endParaRPr>
          </a:p>
          <a:p>
            <a:endParaRPr lang="en-US" sz="2400" dirty="0">
              <a:latin typeface="Century Gothic"/>
              <a:ea typeface="+mn-lt"/>
              <a:cs typeface="+mn-lt"/>
            </a:endParaRPr>
          </a:p>
          <a:p>
            <a:r>
              <a:rPr lang="en-US" sz="2400" dirty="0">
                <a:latin typeface="Century Gothic"/>
                <a:ea typeface="+mn-lt"/>
                <a:cs typeface="+mn-lt"/>
              </a:rPr>
              <a:t>We can all share God's love and work to build a better world by being kind to one another, praying for our sisters and brothers around the world and raising money for CAFOD. </a:t>
            </a:r>
            <a:br>
              <a:rPr lang="en-US" sz="2400" dirty="0">
                <a:latin typeface="Century Gothic"/>
                <a:ea typeface="+mn-lt"/>
                <a:cs typeface="+mn-lt"/>
              </a:rPr>
            </a:br>
            <a:br>
              <a:rPr lang="en-US" sz="2400" dirty="0">
                <a:latin typeface="Century Gothic"/>
                <a:ea typeface="+mn-lt"/>
                <a:cs typeface="+mn-lt"/>
              </a:rPr>
            </a:br>
            <a:endParaRPr lang="en-US" sz="2400">
              <a:solidFill>
                <a:srgbClr val="38383C"/>
              </a:solidFill>
              <a:latin typeface="Century Gothic"/>
              <a:cs typeface="Arial"/>
            </a:endParaRPr>
          </a:p>
        </p:txBody>
      </p:sp>
      <p:pic>
        <p:nvPicPr>
          <p:cNvPr id="2" name="Picture 1" descr="A group of people standing in a field&#10;&#10;AI-generated content may be incorrect.">
            <a:extLst>
              <a:ext uri="{FF2B5EF4-FFF2-40B4-BE49-F238E27FC236}">
                <a16:creationId xmlns:a16="http://schemas.microsoft.com/office/drawing/2014/main" id="{5DD39398-8280-ADD4-1D10-02FC58D74287}"/>
              </a:ext>
            </a:extLst>
          </p:cNvPr>
          <p:cNvPicPr>
            <a:picLocks noChangeAspect="1"/>
          </p:cNvPicPr>
          <p:nvPr/>
        </p:nvPicPr>
        <p:blipFill>
          <a:blip r:embed="rId3"/>
          <a:srcRect l="10067" b="297"/>
          <a:stretch>
            <a:fillRect/>
          </a:stretch>
        </p:blipFill>
        <p:spPr>
          <a:xfrm>
            <a:off x="530411" y="1435472"/>
            <a:ext cx="5570456" cy="4649260"/>
          </a:xfrm>
          <a:prstGeom prst="rect">
            <a:avLst/>
          </a:prstGeom>
        </p:spPr>
      </p:pic>
    </p:spTree>
    <p:extLst>
      <p:ext uri="{BB962C8B-B14F-4D97-AF65-F5344CB8AC3E}">
        <p14:creationId xmlns:p14="http://schemas.microsoft.com/office/powerpoint/2010/main" val="276219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454482" y="1239286"/>
            <a:ext cx="11297276" cy="1292662"/>
          </a:xfrm>
          <a:prstGeom prst="rect">
            <a:avLst/>
          </a:prstGeom>
          <a:noFill/>
        </p:spPr>
        <p:txBody>
          <a:bodyPr wrap="square" lIns="91440" tIns="45720" rIns="91440" bIns="45720" rtlCol="0" anchor="t">
            <a:spAutoFit/>
          </a:bodyPr>
          <a:lstStyle/>
          <a:p>
            <a:r>
              <a:rPr lang="en-GB" sz="2600" dirty="0">
                <a:solidFill>
                  <a:schemeClr val="bg1"/>
                </a:solidFill>
                <a:effectLst/>
                <a:latin typeface="Century Gothic"/>
                <a:ea typeface="Calibri"/>
                <a:cs typeface="Times New Roman"/>
              </a:rPr>
              <a:t>We pray for </a:t>
            </a:r>
            <a:r>
              <a:rPr lang="en-GB" sz="2600" dirty="0">
                <a:solidFill>
                  <a:schemeClr val="bg1"/>
                </a:solidFill>
                <a:latin typeface="Century Gothic"/>
                <a:ea typeface="Calibri"/>
                <a:cs typeface="Times New Roman"/>
              </a:rPr>
              <a:t>the Church: that through God’s grace it may be a place of welcome and love for all people, no matter who they are or where they come from</a:t>
            </a:r>
            <a:r>
              <a:rPr lang="en-GB" sz="2600" dirty="0">
                <a:solidFill>
                  <a:schemeClr val="bg1"/>
                </a:solidFill>
                <a:effectLst/>
                <a:latin typeface="Century Gothic"/>
                <a:ea typeface="Calibri"/>
                <a:cs typeface="Times New Roman"/>
              </a:rPr>
              <a:t>. Lord in your mercy…</a:t>
            </a:r>
            <a:endParaRPr lang="en-US" dirty="0">
              <a:solidFill>
                <a:schemeClr val="bg1"/>
              </a:solidFill>
              <a:latin typeface="Century Gothic"/>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377" y="3053895"/>
            <a:ext cx="2374900" cy="2997200"/>
          </a:xfrm>
          <a:prstGeom prst="rect">
            <a:avLst/>
          </a:prstGeom>
        </p:spPr>
      </p:pic>
      <p:sp>
        <p:nvSpPr>
          <p:cNvPr id="4" name="TextBox 3">
            <a:extLst>
              <a:ext uri="{FF2B5EF4-FFF2-40B4-BE49-F238E27FC236}">
                <a16:creationId xmlns:a16="http://schemas.microsoft.com/office/drawing/2014/main" id="{540D993E-6F7F-4AE1-D87B-90523BD82023}"/>
              </a:ext>
            </a:extLst>
          </p:cNvPr>
          <p:cNvSpPr txBox="1"/>
          <p:nvPr/>
        </p:nvSpPr>
        <p:spPr>
          <a:xfrm>
            <a:off x="3404384" y="2840645"/>
            <a:ext cx="8721303"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dirty="0">
                <a:solidFill>
                  <a:schemeClr val="bg1"/>
                </a:solidFill>
                <a:latin typeface="Century Gothic"/>
                <a:cs typeface="Times New Roman"/>
              </a:rPr>
              <a:t>We pray for all people who are facing poverty or illness: that they may find comfort in God’s love and the love of those around them. May they receive the practical help that they need. Lord in your mercy…</a:t>
            </a:r>
            <a:endParaRPr lang="en-US" dirty="0">
              <a:solidFill>
                <a:schemeClr val="bg1"/>
              </a:solidFill>
              <a:latin typeface="Century Gothic"/>
            </a:endParaRPr>
          </a:p>
          <a:p>
            <a:endParaRPr lang="en-GB" sz="2600">
              <a:solidFill>
                <a:schemeClr val="bg1"/>
              </a:solidFill>
              <a:latin typeface="Century Gothic"/>
              <a:cs typeface="Times New Roman"/>
            </a:endParaRPr>
          </a:p>
        </p:txBody>
      </p:sp>
      <p:sp>
        <p:nvSpPr>
          <p:cNvPr id="2" name="TextBox 1">
            <a:extLst>
              <a:ext uri="{FF2B5EF4-FFF2-40B4-BE49-F238E27FC236}">
                <a16:creationId xmlns:a16="http://schemas.microsoft.com/office/drawing/2014/main" id="{6AACF361-F06A-EF85-10F4-477002D3A6AC}"/>
              </a:ext>
            </a:extLst>
          </p:cNvPr>
          <p:cNvSpPr txBox="1"/>
          <p:nvPr/>
        </p:nvSpPr>
        <p:spPr>
          <a:xfrm>
            <a:off x="3404602" y="4929655"/>
            <a:ext cx="845998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chemeClr val="bg1"/>
                </a:solidFill>
                <a:latin typeface="Century Gothic"/>
                <a:cs typeface="Times New Roman"/>
              </a:rPr>
              <a:t>We pray for our parish, family and friends: that we may be moved to share God’s love with one another, working together to build a better world, free from poverty and conflict. Lord in your mercy…</a:t>
            </a:r>
            <a:endParaRPr lang="en-US" dirty="0">
              <a:solidFill>
                <a:schemeClr val="bg1"/>
              </a:solidFill>
              <a:latin typeface="Century Gothic"/>
            </a:endParaRPr>
          </a:p>
        </p:txBody>
      </p:sp>
    </p:spTree>
    <p:extLst>
      <p:ext uri="{BB962C8B-B14F-4D97-AF65-F5344CB8AC3E}">
        <p14:creationId xmlns:p14="http://schemas.microsoft.com/office/powerpoint/2010/main" val="105367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364972" y="1496009"/>
            <a:ext cx="11462056" cy="523220"/>
          </a:xfrm>
          <a:prstGeom prst="rect">
            <a:avLst/>
          </a:prstGeom>
          <a:noFill/>
        </p:spPr>
        <p:txBody>
          <a:bodyPr wrap="square" lIns="91440" tIns="45720" rIns="91440" bIns="45720" anchor="t">
            <a:spAutoFit/>
          </a:bodyPr>
          <a:lstStyle/>
          <a:p>
            <a:pPr fontAlgn="base"/>
            <a:endParaRPr lang="en-GB" sz="28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132" y="3434138"/>
            <a:ext cx="2513795" cy="3172490"/>
          </a:xfrm>
          <a:prstGeom prst="rect">
            <a:avLst/>
          </a:prstGeom>
        </p:spPr>
      </p:pic>
      <p:sp>
        <p:nvSpPr>
          <p:cNvPr id="8" name="TextBox 7">
            <a:extLst>
              <a:ext uri="{FF2B5EF4-FFF2-40B4-BE49-F238E27FC236}">
                <a16:creationId xmlns:a16="http://schemas.microsoft.com/office/drawing/2014/main" id="{15BD7F77-76DA-44B6-9AE2-DD0A91A749FE}"/>
              </a:ext>
            </a:extLst>
          </p:cNvPr>
          <p:cNvSpPr txBox="1"/>
          <p:nvPr/>
        </p:nvSpPr>
        <p:spPr>
          <a:xfrm>
            <a:off x="987572" y="1732163"/>
            <a:ext cx="10846070" cy="1709172"/>
          </a:xfrm>
          <a:prstGeom prst="rect">
            <a:avLst/>
          </a:prstGeom>
          <a:noFill/>
        </p:spPr>
        <p:txBody>
          <a:bodyPr wrap="square" lIns="91440" tIns="45720" rIns="91440" bIns="45720" anchor="t">
            <a:spAutoFit/>
          </a:bodyPr>
          <a:lstStyle/>
          <a:p>
            <a:r>
              <a:rPr lang="en-GB" sz="2600">
                <a:solidFill>
                  <a:schemeClr val="bg1"/>
                </a:solidFill>
                <a:latin typeface="Century Gothic"/>
                <a:cs typeface="Times New Roman"/>
              </a:rPr>
              <a:t>In this Jubilee Year, we pray that we may be signs of hope in our world through all that we do and how we treat one another. </a:t>
            </a:r>
            <a:endParaRPr lang="en-US" sz="2600">
              <a:solidFill>
                <a:schemeClr val="bg1"/>
              </a:solidFill>
              <a:latin typeface="Century Gothic"/>
              <a:cs typeface="Times New Roman"/>
            </a:endParaRPr>
          </a:p>
          <a:p>
            <a:r>
              <a:rPr lang="en-GB" sz="2600">
                <a:solidFill>
                  <a:schemeClr val="bg1"/>
                </a:solidFill>
                <a:latin typeface="Century Gothic"/>
                <a:cs typeface="Times New Roman"/>
              </a:rPr>
              <a:t>Lord, in your mercy…</a:t>
            </a:r>
            <a:endParaRPr lang="en-US" sz="2600">
              <a:solidFill>
                <a:schemeClr val="bg1"/>
              </a:solidFill>
              <a:latin typeface="Century Gothic"/>
            </a:endParaRPr>
          </a:p>
          <a:p>
            <a:endParaRPr lang="en-GB" sz="2800">
              <a:solidFill>
                <a:schemeClr val="bg1"/>
              </a:solidFill>
              <a:latin typeface="Century Gothic"/>
              <a:cs typeface="Times New Roman"/>
            </a:endParaRPr>
          </a:p>
        </p:txBody>
      </p:sp>
      <p:sp>
        <p:nvSpPr>
          <p:cNvPr id="2" name="TextBox 1">
            <a:extLst>
              <a:ext uri="{FF2B5EF4-FFF2-40B4-BE49-F238E27FC236}">
                <a16:creationId xmlns:a16="http://schemas.microsoft.com/office/drawing/2014/main" id="{E7A54B81-EA68-8D37-5D3B-84FD83FFF260}"/>
              </a:ext>
            </a:extLst>
          </p:cNvPr>
          <p:cNvSpPr txBox="1"/>
          <p:nvPr/>
        </p:nvSpPr>
        <p:spPr>
          <a:xfrm>
            <a:off x="3765910" y="3680604"/>
            <a:ext cx="801345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solidFill>
                  <a:schemeClr val="bg1"/>
                </a:solidFill>
                <a:latin typeface="Century Gothic"/>
                <a:cs typeface="Times New Roman"/>
              </a:rPr>
              <a:t>Loving God,</a:t>
            </a:r>
            <a:endParaRPr lang="en-US">
              <a:solidFill>
                <a:schemeClr val="bg1"/>
              </a:solidFill>
              <a:latin typeface="Century Gothic"/>
              <a:cs typeface="Times New Roman"/>
            </a:endParaRPr>
          </a:p>
          <a:p>
            <a:r>
              <a:rPr lang="en-US" sz="2600" dirty="0">
                <a:solidFill>
                  <a:schemeClr val="bg1"/>
                </a:solidFill>
                <a:latin typeface="Century Gothic"/>
                <a:cs typeface="Times New Roman"/>
              </a:rPr>
              <a:t>We thank you once more for the sign of your great love for us, that is Jesus Christ on the cross. Help us to share your love with others and to support one another to build a better world. Amen.</a:t>
            </a:r>
            <a:endParaRPr lang="en-US">
              <a:solidFill>
                <a:schemeClr val="bg1"/>
              </a:solidFill>
              <a:latin typeface="Century Gothic"/>
            </a:endParaRPr>
          </a:p>
        </p:txBody>
      </p:sp>
    </p:spTree>
    <p:extLst>
      <p:ext uri="{BB962C8B-B14F-4D97-AF65-F5344CB8AC3E}">
        <p14:creationId xmlns:p14="http://schemas.microsoft.com/office/powerpoint/2010/main" val="301557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870494" y="2023428"/>
            <a:ext cx="3699316" cy="3767460"/>
          </a:xfrm>
        </p:spPr>
        <p:txBody>
          <a:bodyPr vert="horz" lIns="91440" tIns="45720" rIns="91440" bIns="45720" rtlCol="0" anchor="t">
            <a:noAutofit/>
          </a:bodyPr>
          <a:lstStyle/>
          <a:p>
            <a:pPr marL="0" indent="0">
              <a:lnSpc>
                <a:spcPct val="120000"/>
              </a:lnSpc>
              <a:buNone/>
            </a:pPr>
            <a:r>
              <a:rPr lang="en-US" sz="240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a:latin typeface="Century Gothic" panose="020B0502020202020204" pitchFamily="34" charset="0"/>
              <a:cs typeface="Segoe UI" panose="020B0502040204020203" pitchFamily="34" charset="0"/>
            </a:endParaRPr>
          </a:p>
          <a:p>
            <a:pPr marL="0" indent="0">
              <a:lnSpc>
                <a:spcPct val="120000"/>
              </a:lnSpc>
              <a:buNone/>
            </a:pPr>
            <a:endParaRPr lang="en-US">
              <a:latin typeface="Century Gothic" panose="020B0502020202020204" pitchFamily="34" charset="0"/>
              <a:cs typeface="Segoe UI" panose="020B0502040204020203" pitchFamily="34" charset="0"/>
            </a:endParaRPr>
          </a:p>
          <a:p>
            <a:pPr marL="0" indent="0">
              <a:lnSpc>
                <a:spcPct val="120000"/>
              </a:lnSpc>
              <a:buNone/>
            </a:pPr>
            <a:endParaRPr lang="en-GB" sz="11200">
              <a:latin typeface="Segoe UI" panose="020B0502040204020203" pitchFamily="34" charset="0"/>
              <a:cs typeface="Segoe UI" panose="020B0502040204020203" pitchFamily="34" charset="0"/>
            </a:endParaRPr>
          </a:p>
          <a:p>
            <a:pPr marL="0" indent="0">
              <a:lnSpc>
                <a:spcPct val="120000"/>
              </a:lnSpc>
              <a:buNone/>
            </a:pPr>
            <a:endParaRPr lang="en-GB" sz="11200">
              <a:latin typeface="Segoe UI" panose="020B0502040204020203" pitchFamily="34" charset="0"/>
              <a:cs typeface="Segoe UI" panose="020B0502040204020203" pitchFamily="34" charset="0"/>
            </a:endParaRPr>
          </a:p>
          <a:p>
            <a:pPr marL="0" indent="0">
              <a:lnSpc>
                <a:spcPct val="120000"/>
              </a:lnSpc>
              <a:buNone/>
            </a:pPr>
            <a:endParaRPr lang="en-GB" sz="11200">
              <a:latin typeface="Segoe UI" panose="020B0502040204020203" pitchFamily="34" charset="0"/>
              <a:cs typeface="Segoe UI" panose="020B0502040204020203" pitchFamily="34" charset="0"/>
            </a:endParaRPr>
          </a:p>
          <a:p>
            <a:pPr marL="0" indent="0">
              <a:lnSpc>
                <a:spcPct val="120000"/>
              </a:lnSpc>
              <a:buNone/>
            </a:pPr>
            <a:endParaRPr lang="en-GB" sz="3200" i="1">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652544" y="5435880"/>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lIns="91440" tIns="45720" rIns="91440" bIns="45720" anchor="t">
              <a:spAutoFit/>
            </a:bodyPr>
            <a:lstStyle/>
            <a:p>
              <a:r>
                <a:rPr lang="en-GB" sz="2800" b="1" i="1">
                  <a:solidFill>
                    <a:srgbClr val="008DAE"/>
                  </a:solidFill>
                  <a:latin typeface="Century Gothic"/>
                  <a:ea typeface="Verdana"/>
                  <a:cs typeface="Arial"/>
                </a:rPr>
                <a:t>Send</a:t>
              </a:r>
              <a:endParaRPr lang="en-GB" sz="2800" b="1" i="1">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03C4D729-16F5-B09C-D3FA-B17E4212465C}"/>
              </a:ext>
            </a:extLst>
          </p:cNvPr>
          <p:cNvSpPr txBox="1"/>
          <p:nvPr/>
        </p:nvSpPr>
        <p:spPr>
          <a:xfrm>
            <a:off x="392906" y="2809080"/>
            <a:ext cx="392822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Century Gothic"/>
                <a:cs typeface="Times New Roman"/>
              </a:rPr>
              <a:t>How will you share God’s love with others over the coming week?</a:t>
            </a:r>
            <a:endParaRPr lang="en-GB" sz="3200" dirty="0">
              <a:latin typeface="Century Gothic"/>
              <a:cs typeface="Arial"/>
            </a:endParaRPr>
          </a:p>
          <a:p>
            <a:endParaRPr lang="en-GB" sz="3200">
              <a:latin typeface="Century Gothic"/>
              <a:cs typeface="Times New Roman"/>
            </a:endParaRPr>
          </a:p>
          <a:p>
            <a:endParaRPr lang="en-GB" sz="3200">
              <a:latin typeface="Century Gothic"/>
              <a:cs typeface="Times New Roman"/>
            </a:endParaRPr>
          </a:p>
        </p:txBody>
      </p:sp>
      <p:pic>
        <p:nvPicPr>
          <p:cNvPr id="2" name="Picture 1" descr="A heart with a peace sign and a peace symbol on it&#10;&#10;AI-generated content may be incorrect.">
            <a:extLst>
              <a:ext uri="{FF2B5EF4-FFF2-40B4-BE49-F238E27FC236}">
                <a16:creationId xmlns:a16="http://schemas.microsoft.com/office/drawing/2014/main" id="{49AD81A9-D570-7299-0A7D-4AB340774346}"/>
              </a:ext>
            </a:extLst>
          </p:cNvPr>
          <p:cNvPicPr>
            <a:picLocks noChangeAspect="1"/>
          </p:cNvPicPr>
          <p:nvPr/>
        </p:nvPicPr>
        <p:blipFill>
          <a:blip r:embed="rId5"/>
          <a:stretch>
            <a:fillRect/>
          </a:stretch>
        </p:blipFill>
        <p:spPr>
          <a:xfrm>
            <a:off x="4561216" y="1265208"/>
            <a:ext cx="7339643" cy="4902680"/>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056A91-1763-4F57-BB83-9176F0911E0F}"/>
              </a:ext>
            </a:extLst>
          </p:cNvPr>
          <p:cNvSpPr txBox="1"/>
          <p:nvPr/>
        </p:nvSpPr>
        <p:spPr>
          <a:xfrm>
            <a:off x="466821" y="1156924"/>
            <a:ext cx="7021458" cy="7048083"/>
          </a:xfrm>
          <a:prstGeom prst="rect">
            <a:avLst/>
          </a:prstGeom>
          <a:noFill/>
        </p:spPr>
        <p:txBody>
          <a:bodyPr wrap="square" lIns="91440" tIns="45720" rIns="91440" bIns="45720" anchor="t">
            <a:spAutoFit/>
          </a:bodyPr>
          <a:lstStyle/>
          <a:p>
            <a:r>
              <a:rPr lang="en-GB" b="1" dirty="0">
                <a:latin typeface="Century Gothic"/>
              </a:rPr>
              <a:t>Activity suggestions</a:t>
            </a:r>
          </a:p>
          <a:p>
            <a:endParaRPr lang="en-GB" b="1" dirty="0">
              <a:latin typeface="Century Gothic"/>
              <a:cs typeface="Times New Roman"/>
            </a:endParaRPr>
          </a:p>
          <a:p>
            <a:r>
              <a:rPr lang="en-GB" dirty="0">
                <a:latin typeface="Century Gothic"/>
                <a:cs typeface="Times New Roman"/>
              </a:rPr>
              <a:t>Invite the children to colour in the accompanying illustration of a cross and to write/draw around it the signs of God’s love that they see in our world and/or how they will share God’s love with others in our world.</a:t>
            </a:r>
            <a:endParaRPr lang="en-GB" dirty="0">
              <a:latin typeface="Century Gothic"/>
            </a:endParaRPr>
          </a:p>
          <a:p>
            <a:endParaRPr lang="en-GB" dirty="0">
              <a:latin typeface="Century Gothic"/>
              <a:cs typeface="Times New Roman"/>
            </a:endParaRPr>
          </a:p>
          <a:p>
            <a:r>
              <a:rPr lang="en-GB" dirty="0">
                <a:latin typeface="Century Gothic"/>
                <a:cs typeface="Times New Roman"/>
              </a:rPr>
              <a:t>Cut heart shapes out of card and encourage the children to write a prayer saying thank you for the love they receive in their lives. Invite them to pray these at home together with their family during the week and to think of all people around the world in our global family who are also loved by God. You could display these hearts by sticking them around or onto a large cross, which shows us God’s love for the world.</a:t>
            </a:r>
            <a:endParaRPr lang="en-GB" dirty="0">
              <a:latin typeface="Century Gothic"/>
            </a:endParaRPr>
          </a:p>
          <a:p>
            <a:endParaRPr lang="en-GB" dirty="0">
              <a:latin typeface="Century Gothic"/>
              <a:cs typeface="Times New Roman"/>
            </a:endParaRPr>
          </a:p>
          <a:p>
            <a:r>
              <a:rPr lang="en-GB" dirty="0">
                <a:latin typeface="Century Gothic"/>
                <a:cs typeface="Times New Roman"/>
              </a:rPr>
              <a:t>Remind the children to share all that they have heard and thought about in the liturgy today with the people at home. Encourage them to share God’s love through their actions in the coming week.</a:t>
            </a:r>
            <a:endParaRPr lang="en-GB" dirty="0">
              <a:latin typeface="Century Gothic"/>
            </a:endParaRPr>
          </a:p>
          <a:p>
            <a:endParaRPr lang="en-GB" dirty="0">
              <a:latin typeface="Century Gothic"/>
              <a:cs typeface="Times New Roman"/>
            </a:endParaRPr>
          </a:p>
          <a:p>
            <a:endParaRPr lang="en-GB" sz="2000">
              <a:latin typeface="Century Gothic"/>
              <a:cs typeface="Times New Roman"/>
            </a:endParaRPr>
          </a:p>
          <a:p>
            <a:endParaRPr lang="en-GB" sz="2000" dirty="0">
              <a:latin typeface="Century Gothic"/>
              <a:cs typeface="Times New Roman"/>
            </a:endParaRPr>
          </a:p>
          <a:p>
            <a:endParaRPr lang="en-GB">
              <a:latin typeface="Century Gothic"/>
              <a:ea typeface="Times New Roman" panose="02020603050405020304" pitchFamily="18" charset="0"/>
              <a:cs typeface="Times New Roman"/>
            </a:endParaRPr>
          </a:p>
          <a:p>
            <a:endParaRPr lang="en-GB">
              <a:latin typeface="Century Gothic"/>
              <a:ea typeface="Times New Roman" panose="02020603050405020304" pitchFamily="18" charset="0"/>
              <a:cs typeface="Times New Roman"/>
            </a:endParaRPr>
          </a:p>
          <a:p>
            <a:endParaRPr lang="en-GB" sz="1600">
              <a:latin typeface="Century Gothic"/>
              <a:ea typeface="Times New Roman" panose="02020603050405020304" pitchFamily="18" charset="0"/>
              <a:cs typeface="Times New Roman"/>
            </a:endParaRPr>
          </a:p>
        </p:txBody>
      </p:sp>
      <p:pic>
        <p:nvPicPr>
          <p:cNvPr id="2" name="Picture 1" descr="A cross on a hill&#10;&#10;AI-generated content may be incorrect.">
            <a:extLst>
              <a:ext uri="{FF2B5EF4-FFF2-40B4-BE49-F238E27FC236}">
                <a16:creationId xmlns:a16="http://schemas.microsoft.com/office/drawing/2014/main" id="{78F5CEA6-BE65-0AD5-8BC0-172CE7954788}"/>
              </a:ext>
            </a:extLst>
          </p:cNvPr>
          <p:cNvPicPr>
            <a:picLocks noChangeAspect="1"/>
          </p:cNvPicPr>
          <p:nvPr/>
        </p:nvPicPr>
        <p:blipFill>
          <a:blip r:embed="rId3"/>
          <a:stretch>
            <a:fillRect/>
          </a:stretch>
        </p:blipFill>
        <p:spPr>
          <a:xfrm>
            <a:off x="7920818" y="1078523"/>
            <a:ext cx="4040702" cy="5697417"/>
          </a:xfrm>
          <a:prstGeom prst="rect">
            <a:avLst/>
          </a:prstGeom>
        </p:spPr>
      </p:pic>
    </p:spTree>
    <p:extLst>
      <p:ext uri="{BB962C8B-B14F-4D97-AF65-F5344CB8AC3E}">
        <p14:creationId xmlns:p14="http://schemas.microsoft.com/office/powerpoint/2010/main" val="238412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ss on a hill&#10;&#10;AI-generated content may be incorrect.">
            <a:extLst>
              <a:ext uri="{FF2B5EF4-FFF2-40B4-BE49-F238E27FC236}">
                <a16:creationId xmlns:a16="http://schemas.microsoft.com/office/drawing/2014/main" id="{FD461263-BEA0-E63D-EE43-4071EE30C461}"/>
              </a:ext>
            </a:extLst>
          </p:cNvPr>
          <p:cNvPicPr>
            <a:picLocks noChangeAspect="1"/>
          </p:cNvPicPr>
          <p:nvPr/>
        </p:nvPicPr>
        <p:blipFill>
          <a:blip r:embed="rId3"/>
          <a:stretch>
            <a:fillRect/>
          </a:stretch>
        </p:blipFill>
        <p:spPr>
          <a:xfrm>
            <a:off x="4073343" y="1028555"/>
            <a:ext cx="4040702" cy="5697417"/>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1AB816-09E8-7600-C647-F9E36DACEA67}"/>
              </a:ext>
            </a:extLst>
          </p:cNvPr>
          <p:cNvSpPr txBox="1"/>
          <p:nvPr/>
        </p:nvSpPr>
        <p:spPr>
          <a:xfrm>
            <a:off x="445001" y="1994706"/>
            <a:ext cx="475594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entury Gothic"/>
              </a:rPr>
              <a:t>Watch our </a:t>
            </a:r>
            <a:endParaRPr lang="en-US" sz="2800">
              <a:latin typeface="Century Gothic"/>
            </a:endParaRPr>
          </a:p>
          <a:p>
            <a:r>
              <a:rPr lang="en-GB" sz="2800" dirty="0">
                <a:latin typeface="Century Gothic"/>
                <a:hlinkClick r:id="rId2"/>
              </a:rPr>
              <a:t>primary national assembly </a:t>
            </a:r>
            <a:r>
              <a:rPr lang="en-GB" sz="2800" dirty="0">
                <a:latin typeface="Century Gothic"/>
              </a:rPr>
              <a:t>to find out how to live out your Jubilee Pledge in this Season of Creation!</a:t>
            </a:r>
            <a:endParaRPr lang="en-US" sz="2800" dirty="0">
              <a:latin typeface="Century Gothic"/>
            </a:endParaRPr>
          </a:p>
          <a:p>
            <a:endParaRPr lang="en-GB" sz="2000" dirty="0">
              <a:latin typeface="Century Gothic"/>
            </a:endParaRPr>
          </a:p>
          <a:p>
            <a:endParaRPr lang="en-GB" sz="2000" dirty="0">
              <a:latin typeface="Century Gothic"/>
            </a:endParaRPr>
          </a:p>
        </p:txBody>
      </p:sp>
      <p:pic>
        <p:nvPicPr>
          <p:cNvPr id="4" name="Picture 3" descr="A blue background with colorful lines and text&#10;&#10;AI-generated content may be incorrect.">
            <a:extLst>
              <a:ext uri="{FF2B5EF4-FFF2-40B4-BE49-F238E27FC236}">
                <a16:creationId xmlns:a16="http://schemas.microsoft.com/office/drawing/2014/main" id="{BE3A853D-3612-E6DC-845E-88879AD8D46E}"/>
              </a:ext>
            </a:extLst>
          </p:cNvPr>
          <p:cNvPicPr>
            <a:picLocks noChangeAspect="1"/>
          </p:cNvPicPr>
          <p:nvPr/>
        </p:nvPicPr>
        <p:blipFill>
          <a:blip r:embed="rId3"/>
          <a:stretch>
            <a:fillRect/>
          </a:stretch>
        </p:blipFill>
        <p:spPr>
          <a:xfrm>
            <a:off x="5342251" y="1206849"/>
            <a:ext cx="6660866" cy="3662697"/>
          </a:xfrm>
          <a:prstGeom prst="rect">
            <a:avLst/>
          </a:prstGeom>
        </p:spPr>
      </p:pic>
    </p:spTree>
    <p:extLst>
      <p:ext uri="{BB962C8B-B14F-4D97-AF65-F5344CB8AC3E}">
        <p14:creationId xmlns:p14="http://schemas.microsoft.com/office/powerpoint/2010/main" val="20392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A8697F-6FCB-481B-AD0F-C217C505E145}"/>
              </a:ext>
            </a:extLst>
          </p:cNvPr>
          <p:cNvSpPr txBox="1"/>
          <p:nvPr/>
        </p:nvSpPr>
        <p:spPr>
          <a:xfrm>
            <a:off x="6598044" y="1603242"/>
            <a:ext cx="5230038" cy="5570756"/>
          </a:xfrm>
          <a:prstGeom prst="rect">
            <a:avLst/>
          </a:prstGeom>
          <a:noFill/>
        </p:spPr>
        <p:txBody>
          <a:bodyPr wrap="square" lIns="91440" tIns="45720" rIns="91440" bIns="45720" rtlCol="0" anchor="t">
            <a:spAutoFit/>
          </a:bodyPr>
          <a:lstStyle/>
          <a:p>
            <a:r>
              <a:rPr lang="en-GB" sz="3200" dirty="0">
                <a:latin typeface="Century Gothic"/>
                <a:ea typeface="Times New Roman" panose="02020603050405020304" pitchFamily="18" charset="0"/>
                <a:cs typeface="Times New Roman"/>
              </a:rPr>
              <a:t>Generous God, </a:t>
            </a:r>
            <a:endParaRPr lang="en-US" dirty="0">
              <a:latin typeface="Century Gothic"/>
              <a:ea typeface="Times New Roman" panose="02020603050405020304" pitchFamily="18" charset="0"/>
              <a:cs typeface="Segoe UI"/>
            </a:endParaRPr>
          </a:p>
          <a:p>
            <a:r>
              <a:rPr lang="en-GB" sz="3200" dirty="0">
                <a:latin typeface="Century Gothic"/>
                <a:ea typeface="Times New Roman" panose="02020603050405020304" pitchFamily="18" charset="0"/>
                <a:cs typeface="Times New Roman"/>
              </a:rPr>
              <a:t>We thank you for sending us your Son, whose death on the cross is a sign of new life. Thank you for loving us so much. Help us to share this love with one another. </a:t>
            </a:r>
            <a:endParaRPr lang="en-US">
              <a:latin typeface="Century Gothic"/>
              <a:ea typeface="Times New Roman" panose="02020603050405020304" pitchFamily="18" charset="0"/>
              <a:cs typeface="Segoe UI"/>
            </a:endParaRPr>
          </a:p>
          <a:p>
            <a:r>
              <a:rPr lang="en-GB" sz="3200" dirty="0">
                <a:effectLst/>
                <a:latin typeface="Century Gothic"/>
                <a:ea typeface="Times New Roman" panose="02020603050405020304" pitchFamily="18" charset="0"/>
                <a:cs typeface="Times New Roman"/>
              </a:rPr>
              <a:t>Amen.</a:t>
            </a:r>
            <a:endParaRPr lang="en-US" dirty="0">
              <a:latin typeface="Century Gothic"/>
              <a:cs typeface="Segoe UI"/>
            </a:endParaRPr>
          </a:p>
          <a:p>
            <a:pPr fontAlgn="base"/>
            <a:endParaRPr lang="en-GB" sz="320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3600">
              <a:latin typeface="Century Gothic" panose="020B0502020202020204" pitchFamily="34" charset="0"/>
              <a:ea typeface="+mn-lt"/>
              <a:cs typeface="+mn-lt"/>
            </a:endParaRPr>
          </a:p>
        </p:txBody>
      </p:sp>
      <p:pic>
        <p:nvPicPr>
          <p:cNvPr id="6" name="Picture 2">
            <a:extLst>
              <a:ext uri="{FF2B5EF4-FFF2-40B4-BE49-F238E27FC236}">
                <a16:creationId xmlns:a16="http://schemas.microsoft.com/office/drawing/2014/main" id="{87B10231-3F69-4259-9DA7-B5DC50F6A8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07" y="94987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98FB-E588-306C-4AC3-2807CCDBA14F}"/>
              </a:ext>
            </a:extLst>
          </p:cNvPr>
          <p:cNvSpPr>
            <a:spLocks noGrp="1"/>
          </p:cNvSpPr>
          <p:nvPr>
            <p:ph type="title"/>
          </p:nvPr>
        </p:nvSpPr>
        <p:spPr>
          <a:xfrm>
            <a:off x="166146" y="1258036"/>
            <a:ext cx="10890000" cy="456279"/>
          </a:xfrm>
        </p:spPr>
        <p:txBody>
          <a:bodyPr/>
          <a:lstStyle/>
          <a:p>
            <a:r>
              <a:rPr lang="en-GB" sz="2400" dirty="0">
                <a:latin typeface="Century Gothic"/>
              </a:rPr>
              <a:t>Autumn fundraising resources</a:t>
            </a:r>
          </a:p>
        </p:txBody>
      </p:sp>
      <p:sp>
        <p:nvSpPr>
          <p:cNvPr id="4" name="TextBox 3">
            <a:extLst>
              <a:ext uri="{FF2B5EF4-FFF2-40B4-BE49-F238E27FC236}">
                <a16:creationId xmlns:a16="http://schemas.microsoft.com/office/drawing/2014/main" id="{5FF34F5A-6579-50DF-920A-BC6F60E01C56}"/>
              </a:ext>
            </a:extLst>
          </p:cNvPr>
          <p:cNvSpPr txBox="1"/>
          <p:nvPr/>
        </p:nvSpPr>
        <p:spPr>
          <a:xfrm>
            <a:off x="166702" y="2037775"/>
            <a:ext cx="8939015"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Century Gothic"/>
              </a:rPr>
              <a:t>Explore our </a:t>
            </a:r>
            <a:r>
              <a:rPr lang="en-GB" sz="2000" dirty="0">
                <a:latin typeface="Century Gothic"/>
                <a:hlinkClick r:id="rId3"/>
              </a:rPr>
              <a:t>autumn fundraising resources </a:t>
            </a:r>
            <a:r>
              <a:rPr lang="en-GB" sz="2000" dirty="0">
                <a:latin typeface="Century Gothic"/>
              </a:rPr>
              <a:t>and take action this term. </a:t>
            </a:r>
            <a:endParaRPr lang="en-US" sz="2000">
              <a:latin typeface="Century Gothic"/>
            </a:endParaRPr>
          </a:p>
          <a:p>
            <a:pPr algn="l"/>
            <a:endParaRPr lang="en-GB" sz="2000" dirty="0">
              <a:latin typeface="Century Gothic"/>
              <a:cs typeface="Arial"/>
            </a:endParaRPr>
          </a:p>
          <a:p>
            <a:r>
              <a:rPr lang="en-GB" sz="2000" dirty="0">
                <a:latin typeface="Century Gothic"/>
                <a:ea typeface="+mn-lt"/>
                <a:cs typeface="+mn-lt"/>
                <a:hlinkClick r:id="rId4"/>
              </a:rPr>
              <a:t>Autumn 2025 film for children: A better world needs all of us | CAFOD</a:t>
            </a:r>
            <a:endParaRPr lang="en-GB" sz="2000" dirty="0">
              <a:latin typeface="Century Gothic"/>
              <a:cs typeface="Arial"/>
            </a:endParaRPr>
          </a:p>
          <a:p>
            <a:endParaRPr lang="en-GB" sz="2000" dirty="0">
              <a:latin typeface="Century Gothic"/>
              <a:cs typeface="Arial"/>
            </a:endParaRPr>
          </a:p>
          <a:p>
            <a:r>
              <a:rPr lang="en-GB" sz="2000" dirty="0">
                <a:latin typeface="Century Gothic"/>
                <a:ea typeface="+mn-lt"/>
                <a:cs typeface="+mn-lt"/>
                <a:hlinkClick r:id="rId5"/>
              </a:rPr>
              <a:t>World_Gifts_Assembly_2025.pptx</a:t>
            </a:r>
            <a:endParaRPr lang="en-GB" sz="2000" dirty="0">
              <a:latin typeface="Century Gothic"/>
              <a:cs typeface="Arial"/>
            </a:endParaRPr>
          </a:p>
          <a:p>
            <a:endParaRPr lang="en-GB" sz="2000" dirty="0">
              <a:latin typeface="Century Gothic"/>
              <a:cs typeface="Arial"/>
            </a:endParaRPr>
          </a:p>
          <a:p>
            <a:r>
              <a:rPr lang="en-GB" sz="2000" dirty="0">
                <a:latin typeface="Century Gothic"/>
                <a:ea typeface="+mn-lt"/>
                <a:cs typeface="+mn-lt"/>
                <a:hlinkClick r:id="rId6"/>
              </a:rPr>
              <a:t>Registration for Autumn pack - Primary</a:t>
            </a:r>
            <a:endParaRPr lang="en-GB" sz="2000" dirty="0">
              <a:latin typeface="Century Gothic"/>
              <a:cs typeface="Arial"/>
            </a:endParaRPr>
          </a:p>
          <a:p>
            <a:endParaRPr lang="en-GB" sz="2000" dirty="0">
              <a:latin typeface="Century Gothic"/>
              <a:cs typeface="Arial"/>
            </a:endParaRPr>
          </a:p>
          <a:p>
            <a:r>
              <a:rPr lang="en-GB" sz="2000" dirty="0">
                <a:latin typeface="Century Gothic"/>
                <a:ea typeface="+mn-lt"/>
                <a:cs typeface="+mn-lt"/>
                <a:hlinkClick r:id="rId7"/>
              </a:rPr>
              <a:t>School fundraising</a:t>
            </a:r>
            <a:endParaRPr lang="en-GB" sz="2000">
              <a:latin typeface="Century Gothic"/>
              <a:ea typeface="+mn-lt"/>
              <a:cs typeface="+mn-lt"/>
            </a:endParaRPr>
          </a:p>
          <a:p>
            <a:endParaRPr lang="en-GB" sz="2000" dirty="0">
              <a:latin typeface="Century Gothic"/>
              <a:cs typeface="Arial"/>
            </a:endParaRPr>
          </a:p>
          <a:p>
            <a:r>
              <a:rPr lang="en-GB" sz="2000" dirty="0">
                <a:latin typeface="Century Gothic"/>
                <a:ea typeface="+mn-lt"/>
                <a:cs typeface="+mn-lt"/>
                <a:hlinkClick r:id="rId8"/>
              </a:rPr>
              <a:t>Back to school: Explore our resources for the new school year</a:t>
            </a:r>
            <a:endParaRPr lang="en-GB" sz="2000" dirty="0">
              <a:latin typeface="Century Gothic"/>
            </a:endParaRPr>
          </a:p>
          <a:p>
            <a:endParaRPr lang="en-GB" sz="2000" dirty="0">
              <a:cs typeface="Arial"/>
            </a:endParaRPr>
          </a:p>
          <a:p>
            <a:endParaRPr lang="en-GB" sz="2000" dirty="0">
              <a:cs typeface="Arial"/>
            </a:endParaRPr>
          </a:p>
          <a:p>
            <a:endParaRPr lang="en-US" dirty="0">
              <a:cs typeface="Arial"/>
            </a:endParaRPr>
          </a:p>
        </p:txBody>
      </p:sp>
      <p:pic>
        <p:nvPicPr>
          <p:cNvPr id="5" name="Picture 4" descr="A person sitting under a tree reading a book&#10;&#10;AI-generated content may be incorrect.">
            <a:extLst>
              <a:ext uri="{FF2B5EF4-FFF2-40B4-BE49-F238E27FC236}">
                <a16:creationId xmlns:a16="http://schemas.microsoft.com/office/drawing/2014/main" id="{1742EAA9-DE8B-FACE-7FC0-238E38F54D2F}"/>
              </a:ext>
            </a:extLst>
          </p:cNvPr>
          <p:cNvPicPr>
            <a:picLocks noChangeAspect="1"/>
          </p:cNvPicPr>
          <p:nvPr/>
        </p:nvPicPr>
        <p:blipFill>
          <a:blip r:embed="rId9"/>
          <a:srcRect l="4230" t="134"/>
          <a:stretch>
            <a:fillRect/>
          </a:stretch>
        </p:blipFill>
        <p:spPr>
          <a:xfrm>
            <a:off x="8160327" y="3426691"/>
            <a:ext cx="4391891" cy="3431309"/>
          </a:xfrm>
          <a:prstGeom prst="rect">
            <a:avLst/>
          </a:prstGeom>
        </p:spPr>
      </p:pic>
      <p:pic>
        <p:nvPicPr>
          <p:cNvPr id="7" name="Picture 6" descr="A logo with a cross and a boat&#10;&#10;Description automatically generated">
            <a:extLst>
              <a:ext uri="{FF2B5EF4-FFF2-40B4-BE49-F238E27FC236}">
                <a16:creationId xmlns:a16="http://schemas.microsoft.com/office/drawing/2014/main" id="{1D8945C9-CFFE-9EB9-0C9C-A776A55E34DF}"/>
              </a:ext>
            </a:extLst>
          </p:cNvPr>
          <p:cNvPicPr>
            <a:picLocks noChangeAspect="1"/>
          </p:cNvPicPr>
          <p:nvPr/>
        </p:nvPicPr>
        <p:blipFill>
          <a:blip r:embed="rId10"/>
          <a:stretch>
            <a:fillRect/>
          </a:stretch>
        </p:blipFill>
        <p:spPr>
          <a:xfrm>
            <a:off x="8686215" y="-634518"/>
            <a:ext cx="3353882" cy="4861498"/>
          </a:xfrm>
          <a:prstGeom prst="rect">
            <a:avLst/>
          </a:prstGeom>
        </p:spPr>
      </p:pic>
    </p:spTree>
    <p:extLst>
      <p:ext uri="{BB962C8B-B14F-4D97-AF65-F5344CB8AC3E}">
        <p14:creationId xmlns:p14="http://schemas.microsoft.com/office/powerpoint/2010/main" val="55381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A8ED9-1869-E6E9-AF4D-A87A390B16F1}"/>
              </a:ext>
            </a:extLst>
          </p:cNvPr>
          <p:cNvSpPr>
            <a:spLocks noGrp="1"/>
          </p:cNvSpPr>
          <p:nvPr>
            <p:ph idx="1"/>
          </p:nvPr>
        </p:nvSpPr>
        <p:spPr>
          <a:xfrm>
            <a:off x="307584" y="991912"/>
            <a:ext cx="8111630" cy="6863417"/>
          </a:xfrm>
        </p:spPr>
        <p:txBody>
          <a:bodyPr vert="horz" wrap="square" lIns="91440" tIns="45720" rIns="91440" bIns="45720" rtlCol="0" anchor="t">
            <a:spAutoFit/>
          </a:bodyPr>
          <a:lstStyle/>
          <a:p>
            <a:pPr marL="0" indent="0">
              <a:spcBef>
                <a:spcPts val="0"/>
              </a:spcBef>
              <a:spcAft>
                <a:spcPts val="0"/>
              </a:spcAft>
              <a:buNone/>
            </a:pPr>
            <a:r>
              <a:rPr lang="en-GB" sz="2200" b="1">
                <a:solidFill>
                  <a:srgbClr val="000000"/>
                </a:solidFill>
                <a:latin typeface="Century Gothic"/>
                <a:cs typeface="Arial" panose="020B0604020202020204"/>
              </a:rPr>
              <a:t>It's not too late to make your Jubilee Pledge!</a:t>
            </a:r>
            <a:endParaRPr lang="en-US" sz="2200">
              <a:solidFill>
                <a:srgbClr val="000000"/>
              </a:solidFill>
              <a:latin typeface="Century Gothic"/>
              <a:cs typeface="Arial" panose="020B0604020202020204"/>
            </a:endParaRPr>
          </a:p>
          <a:p>
            <a:pPr marL="0" indent="0">
              <a:spcBef>
                <a:spcPts val="0"/>
              </a:spcBef>
              <a:spcAft>
                <a:spcPts val="0"/>
              </a:spcAft>
              <a:buNone/>
            </a:pPr>
            <a:endParaRPr lang="en-GB" sz="2400" b="1">
              <a:solidFill>
                <a:srgbClr val="000000"/>
              </a:solidFill>
              <a:latin typeface="Century Gothic"/>
              <a:cs typeface="Arial" panose="020B0604020202020204"/>
            </a:endParaRPr>
          </a:p>
          <a:p>
            <a:pPr marL="0" indent="0">
              <a:spcBef>
                <a:spcPts val="0"/>
              </a:spcBef>
              <a:spcAft>
                <a:spcPts val="0"/>
              </a:spcAft>
              <a:buNone/>
            </a:pPr>
            <a:r>
              <a:rPr lang="en-GB" sz="1800">
                <a:solidFill>
                  <a:srgbClr val="000000"/>
                </a:solidFill>
                <a:latin typeface="Century Gothic"/>
                <a:cs typeface="Arial" panose="020B0604020202020204"/>
              </a:rPr>
              <a:t>There's still time to make your Jubilee Pledge!</a:t>
            </a:r>
            <a:endParaRPr lang="en-GB"/>
          </a:p>
          <a:p>
            <a:pPr marL="0" indent="0">
              <a:spcBef>
                <a:spcPts val="0"/>
              </a:spcBef>
              <a:spcAft>
                <a:spcPts val="0"/>
              </a:spcAft>
              <a:buNone/>
            </a:pPr>
            <a:endParaRPr lang="en-GB" sz="1800">
              <a:solidFill>
                <a:srgbClr val="000000"/>
              </a:solidFill>
              <a:latin typeface="Century Gothic"/>
              <a:cs typeface="Arial" panose="020B0604020202020204"/>
            </a:endParaRPr>
          </a:p>
          <a:p>
            <a:pPr marL="0" indent="0">
              <a:spcBef>
                <a:spcPts val="0"/>
              </a:spcBef>
              <a:spcAft>
                <a:spcPts val="0"/>
              </a:spcAft>
              <a:buNone/>
            </a:pPr>
            <a:r>
              <a:rPr lang="en-US" sz="1800">
                <a:solidFill>
                  <a:srgbClr val="000000"/>
                </a:solidFill>
                <a:latin typeface="Century Gothic"/>
                <a:cs typeface="Arial" panose="020B0604020202020204"/>
              </a:rPr>
              <a:t>Many schools have made their Jubilee Pledge to live out Catholic Social Teaching. If you haven't made yours yet, it's not too late!</a:t>
            </a:r>
            <a:endParaRPr lang="en-US"/>
          </a:p>
          <a:p>
            <a:pPr marL="0" indent="0">
              <a:spcBef>
                <a:spcPts val="0"/>
              </a:spcBef>
              <a:spcAft>
                <a:spcPts val="0"/>
              </a:spcAft>
              <a:buNone/>
            </a:pPr>
            <a:endParaRPr lang="en-US" sz="1800">
              <a:solidFill>
                <a:srgbClr val="000000"/>
              </a:solidFill>
              <a:latin typeface="Century Gothic"/>
              <a:cs typeface="Arial" panose="020B0604020202020204"/>
            </a:endParaRPr>
          </a:p>
          <a:p>
            <a:pPr marL="0" indent="0">
              <a:spcBef>
                <a:spcPts val="0"/>
              </a:spcBef>
              <a:spcAft>
                <a:spcPts val="0"/>
              </a:spcAft>
              <a:buNone/>
            </a:pPr>
            <a:r>
              <a:rPr lang="en-US" sz="1800">
                <a:solidFill>
                  <a:srgbClr val="000000"/>
                </a:solidFill>
                <a:latin typeface="Century Gothic"/>
                <a:cs typeface="Arial" panose="020B0604020202020204"/>
              </a:rPr>
              <a:t>A better world needs all of us, and the Pledge will be a whole school, long-term commitment to building a fairer world. </a:t>
            </a:r>
          </a:p>
          <a:p>
            <a:pPr marL="0" indent="0">
              <a:spcBef>
                <a:spcPts val="0"/>
              </a:spcBef>
              <a:spcAft>
                <a:spcPts val="0"/>
              </a:spcAft>
              <a:buNone/>
            </a:pPr>
            <a:endParaRPr lang="en-US" sz="1800">
              <a:solidFill>
                <a:srgbClr val="000000"/>
              </a:solidFill>
              <a:latin typeface="Century Gothic"/>
              <a:cs typeface="Arial" panose="020B0604020202020204"/>
            </a:endParaRPr>
          </a:p>
          <a:p>
            <a:pPr marL="0" indent="0">
              <a:spcBef>
                <a:spcPts val="0"/>
              </a:spcBef>
              <a:spcAft>
                <a:spcPts val="0"/>
              </a:spcAft>
              <a:buNone/>
            </a:pPr>
            <a:r>
              <a:rPr lang="en-US" sz="1800">
                <a:solidFill>
                  <a:srgbClr val="000000"/>
                </a:solidFill>
                <a:latin typeface="Century Gothic"/>
                <a:cs typeface="Arial" panose="020B0604020202020204"/>
              </a:rPr>
              <a:t>Watch our films and download our resources to help you write your Pledge and plan your Pledge Day:</a:t>
            </a:r>
            <a:endParaRPr lang="en-US" sz="1800" b="1">
              <a:solidFill>
                <a:srgbClr val="000000"/>
              </a:solidFill>
              <a:latin typeface="Century Gothic"/>
              <a:cs typeface="Arial" panose="020B0604020202020204"/>
            </a:endParaRPr>
          </a:p>
          <a:p>
            <a:pPr marL="0" indent="0">
              <a:spcBef>
                <a:spcPts val="0"/>
              </a:spcBef>
              <a:spcAft>
                <a:spcPts val="0"/>
              </a:spcAft>
              <a:buNone/>
            </a:pPr>
            <a:r>
              <a:rPr lang="en-US" sz="1800">
                <a:solidFill>
                  <a:srgbClr val="000000"/>
                </a:solidFill>
                <a:latin typeface="Century Gothic"/>
                <a:ea typeface="+mn-lt"/>
                <a:cs typeface="+mn-lt"/>
                <a:hlinkClick r:id="rId2"/>
              </a:rPr>
              <a:t>Jubilee pledge for schools</a:t>
            </a:r>
            <a:endParaRPr lang="en-US">
              <a:latin typeface="Century Gothic"/>
              <a:ea typeface="+mn-lt"/>
              <a:cs typeface="+mn-lt"/>
            </a:endParaRPr>
          </a:p>
          <a:p>
            <a:pPr marL="0" indent="0">
              <a:spcBef>
                <a:spcPts val="0"/>
              </a:spcBef>
              <a:spcAft>
                <a:spcPts val="0"/>
              </a:spcAft>
              <a:buNone/>
            </a:pPr>
            <a:endParaRPr lang="en-US" sz="1800" b="1">
              <a:solidFill>
                <a:srgbClr val="000000"/>
              </a:solidFill>
              <a:latin typeface="Century Gothic"/>
              <a:cs typeface="Arial" panose="020B0604020202020204"/>
            </a:endParaRPr>
          </a:p>
          <a:p>
            <a:pPr marL="0" indent="0">
              <a:spcBef>
                <a:spcPts val="0"/>
              </a:spcBef>
              <a:spcAft>
                <a:spcPts val="0"/>
              </a:spcAft>
              <a:buNone/>
            </a:pPr>
            <a:r>
              <a:rPr lang="en-US" sz="1800">
                <a:solidFill>
                  <a:srgbClr val="000000"/>
                </a:solidFill>
                <a:latin typeface="Century Gothic"/>
                <a:cs typeface="Arial" panose="020B0604020202020204"/>
              </a:rPr>
              <a:t>The Jubilee Year is a landmark moment in the life of the global church. School communities are invited to join together as pilgrims of hope, pledging to work together for God’s kingdom of justice, peace and love. Find resources at: </a:t>
            </a:r>
          </a:p>
          <a:p>
            <a:pPr marL="0" indent="0">
              <a:spcBef>
                <a:spcPts val="0"/>
              </a:spcBef>
              <a:spcAft>
                <a:spcPts val="0"/>
              </a:spcAft>
              <a:buNone/>
            </a:pPr>
            <a:r>
              <a:rPr lang="en-US" sz="1800">
                <a:solidFill>
                  <a:srgbClr val="000000"/>
                </a:solidFill>
                <a:latin typeface="Century Gothic"/>
                <a:cs typeface="Arial" panose="020B0604020202020204"/>
                <a:hlinkClick r:id="rId3"/>
              </a:rPr>
              <a:t>Jubilee for schools 2025 – Pilgrims of Hope</a:t>
            </a:r>
            <a:endParaRPr lang="en-US" sz="1800">
              <a:solidFill>
                <a:srgbClr val="000000"/>
              </a:solidFill>
              <a:latin typeface="Century Gothic"/>
              <a:cs typeface="Arial" panose="020B0604020202020204"/>
            </a:endParaRPr>
          </a:p>
          <a:p>
            <a:pPr marL="0" indent="0">
              <a:spcBef>
                <a:spcPts val="0"/>
              </a:spcBef>
              <a:spcAft>
                <a:spcPts val="0"/>
              </a:spcAft>
              <a:buNone/>
            </a:pPr>
            <a:endParaRPr lang="en-US" sz="1800">
              <a:solidFill>
                <a:srgbClr val="000000"/>
              </a:solidFill>
              <a:latin typeface="Century Gothic"/>
              <a:cs typeface="Arial" panose="020B0604020202020204"/>
            </a:endParaRPr>
          </a:p>
          <a:p>
            <a:pPr marL="0" indent="0">
              <a:spcBef>
                <a:spcPts val="0"/>
              </a:spcBef>
              <a:spcAft>
                <a:spcPts val="0"/>
              </a:spcAft>
              <a:buNone/>
            </a:pPr>
            <a:endParaRPr lang="en-US" sz="1800">
              <a:solidFill>
                <a:srgbClr val="000000"/>
              </a:solidFill>
              <a:latin typeface="Century Gothic"/>
              <a:cs typeface="Arial" panose="020B0604020202020204"/>
            </a:endParaRPr>
          </a:p>
          <a:p>
            <a:pPr marL="0" indent="0">
              <a:spcBef>
                <a:spcPts val="0"/>
              </a:spcBef>
              <a:spcAft>
                <a:spcPts val="0"/>
              </a:spcAft>
              <a:buNone/>
            </a:pPr>
            <a:endParaRPr lang="en-US" sz="1600">
              <a:solidFill>
                <a:srgbClr val="000000"/>
              </a:solidFill>
              <a:latin typeface="Century Gothic"/>
              <a:cs typeface="Arial"/>
            </a:endParaRPr>
          </a:p>
          <a:p>
            <a:pPr marL="171450" indent="-171450">
              <a:spcBef>
                <a:spcPts val="0"/>
              </a:spcBef>
              <a:spcAft>
                <a:spcPts val="0"/>
              </a:spcAft>
              <a:buNone/>
            </a:pPr>
            <a:endParaRPr lang="en-GB" sz="1800">
              <a:solidFill>
                <a:srgbClr val="000000"/>
              </a:solidFill>
              <a:latin typeface="Century Gothic"/>
              <a:cs typeface="Arial"/>
            </a:endParaRPr>
          </a:p>
          <a:p>
            <a:pPr marL="0" indent="0">
              <a:spcBef>
                <a:spcPts val="0"/>
              </a:spcBef>
              <a:spcAft>
                <a:spcPts val="0"/>
              </a:spcAft>
              <a:buNone/>
            </a:pPr>
            <a:endParaRPr lang="en-US" sz="1800">
              <a:solidFill>
                <a:srgbClr val="000000"/>
              </a:solidFill>
              <a:latin typeface="Century Gothic"/>
              <a:cs typeface="Arial"/>
            </a:endParaRPr>
          </a:p>
        </p:txBody>
      </p:sp>
      <p:pic>
        <p:nvPicPr>
          <p:cNvPr id="5" name="Picture 4" descr="A logo with a cross and a boat&#10;&#10;Description automatically generated">
            <a:extLst>
              <a:ext uri="{FF2B5EF4-FFF2-40B4-BE49-F238E27FC236}">
                <a16:creationId xmlns:a16="http://schemas.microsoft.com/office/drawing/2014/main" id="{A7113F69-8C37-27E3-D142-E1B9D3FB5BD3}"/>
              </a:ext>
            </a:extLst>
          </p:cNvPr>
          <p:cNvPicPr>
            <a:picLocks noChangeAspect="1"/>
          </p:cNvPicPr>
          <p:nvPr/>
        </p:nvPicPr>
        <p:blipFill>
          <a:blip r:embed="rId4"/>
          <a:stretch>
            <a:fillRect/>
          </a:stretch>
        </p:blipFill>
        <p:spPr>
          <a:xfrm>
            <a:off x="7439305" y="2791"/>
            <a:ext cx="5168827" cy="7383025"/>
          </a:xfrm>
          <a:prstGeom prst="rect">
            <a:avLst/>
          </a:prstGeom>
        </p:spPr>
      </p:pic>
    </p:spTree>
    <p:extLst>
      <p:ext uri="{BB962C8B-B14F-4D97-AF65-F5344CB8AC3E}">
        <p14:creationId xmlns:p14="http://schemas.microsoft.com/office/powerpoint/2010/main" val="338680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3C0C8-2E80-4A00-8FE9-DD73BB168080}"/>
              </a:ext>
            </a:extLst>
          </p:cNvPr>
          <p:cNvSpPr txBox="1"/>
          <p:nvPr/>
        </p:nvSpPr>
        <p:spPr>
          <a:xfrm>
            <a:off x="7531569" y="214957"/>
            <a:ext cx="4654813" cy="461665"/>
          </a:xfrm>
          <a:prstGeom prst="rect">
            <a:avLst/>
          </a:prstGeom>
          <a:noFill/>
        </p:spPr>
        <p:txBody>
          <a:bodyPr wrap="square" lIns="91440" tIns="45720" rIns="91440" bIns="45720" rtlCol="0" anchor="t">
            <a:spAutoFit/>
          </a:bodyPr>
          <a:lstStyle/>
          <a:p>
            <a:r>
              <a:rPr lang="en-US" sz="2400" b="1" dirty="0">
                <a:latin typeface="Century Gothic"/>
                <a:cs typeface="Segoe UI"/>
              </a:rPr>
              <a:t>Gospel: John 3:13-17</a:t>
            </a:r>
            <a:endParaRPr lang="en-US" sz="2400" b="1" dirty="0">
              <a:latin typeface="Century Gothic" panose="020B0502020202020204" pitchFamily="34" charset="0"/>
              <a:cs typeface="Segoe UI"/>
            </a:endParaRP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859189" y="5901020"/>
            <a:ext cx="7221092" cy="718457"/>
            <a:chOff x="344402" y="5655667"/>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lIns="91440" tIns="45720" rIns="91440" bIns="45720" anchor="t">
              <a:spAutoFit/>
            </a:bodyPr>
            <a:lstStyle/>
            <a:p>
              <a:r>
                <a:rPr lang="en-GB" sz="2800" b="1" i="1">
                  <a:solidFill>
                    <a:srgbClr val="A1C60F"/>
                  </a:solidFill>
                  <a:latin typeface="Century Gothic"/>
                  <a:ea typeface="Times New Roman" panose="02020603050405020304" pitchFamily="18" charset="0"/>
                  <a:cs typeface="Arial"/>
                </a:rPr>
                <a:t>Word </a:t>
              </a:r>
              <a:endParaRPr lang="en-GB" sz="2800" b="1">
                <a:solidFill>
                  <a:srgbClr val="A1C60F"/>
                </a:solidFill>
                <a:latin typeface="Century Gothic"/>
                <a:cs typeface="Arial"/>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655667"/>
              <a:ext cx="717233" cy="718457"/>
            </a:xfrm>
            <a:prstGeom prst="rect">
              <a:avLst/>
            </a:prstGeom>
          </p:spPr>
        </p:pic>
      </p:grpSp>
      <p:sp>
        <p:nvSpPr>
          <p:cNvPr id="9" name="TextBox 8">
            <a:extLst>
              <a:ext uri="{FF2B5EF4-FFF2-40B4-BE49-F238E27FC236}">
                <a16:creationId xmlns:a16="http://schemas.microsoft.com/office/drawing/2014/main" id="{BC610C57-B7D8-4A07-8F6D-4C75DF40C943}"/>
              </a:ext>
            </a:extLst>
          </p:cNvPr>
          <p:cNvSpPr txBox="1"/>
          <p:nvPr/>
        </p:nvSpPr>
        <p:spPr>
          <a:xfrm>
            <a:off x="490945" y="1254603"/>
            <a:ext cx="11216742" cy="6170920"/>
          </a:xfrm>
          <a:prstGeom prst="rect">
            <a:avLst/>
          </a:prstGeom>
          <a:noFill/>
        </p:spPr>
        <p:txBody>
          <a:bodyPr wrap="square" lIns="91440" tIns="45720" rIns="91440" bIns="45720" anchor="t">
            <a:spAutoFit/>
          </a:bodyPr>
          <a:lstStyle/>
          <a:p>
            <a:r>
              <a:rPr lang="en-GB" sz="2200" dirty="0">
                <a:solidFill>
                  <a:srgbClr val="000000"/>
                </a:solidFill>
                <a:latin typeface="Century Gothic"/>
                <a:ea typeface="Times New Roman" panose="02020603050405020304" pitchFamily="18" charset="0"/>
                <a:cs typeface="Times New Roman"/>
              </a:rPr>
              <a:t>Jesus said to Nicodemus:</a:t>
            </a:r>
            <a:endParaRPr lang="en-US" sz="2200" dirty="0">
              <a:latin typeface="Century Gothic"/>
            </a:endParaRPr>
          </a:p>
          <a:p>
            <a:endParaRPr lang="en-GB" sz="2200" dirty="0">
              <a:solidFill>
                <a:srgbClr val="000000"/>
              </a:solidFill>
              <a:latin typeface="Century Gothic"/>
              <a:ea typeface="Times New Roman" panose="02020603050405020304" pitchFamily="18" charset="0"/>
              <a:cs typeface="Times New Roman"/>
            </a:endParaRPr>
          </a:p>
          <a:p>
            <a:r>
              <a:rPr lang="en-GB" sz="2200" dirty="0">
                <a:solidFill>
                  <a:srgbClr val="000000"/>
                </a:solidFill>
                <a:latin typeface="Century Gothic"/>
                <a:ea typeface="Times New Roman" panose="02020603050405020304" pitchFamily="18" charset="0"/>
                <a:cs typeface="Times New Roman"/>
              </a:rPr>
              <a:t>“And no one has ever gone up to heaven except the Son of Man, who came down from heaven.</a:t>
            </a:r>
            <a:endParaRPr lang="en-US" sz="2200" dirty="0">
              <a:latin typeface="Century Gothic"/>
            </a:endParaRPr>
          </a:p>
          <a:p>
            <a:endParaRPr lang="en-GB" sz="2200" dirty="0">
              <a:solidFill>
                <a:srgbClr val="000000"/>
              </a:solidFill>
              <a:latin typeface="Century Gothic"/>
              <a:ea typeface="Times New Roman" panose="02020603050405020304" pitchFamily="18" charset="0"/>
              <a:cs typeface="Times New Roman"/>
            </a:endParaRPr>
          </a:p>
          <a:p>
            <a:r>
              <a:rPr lang="en-GB" sz="2200" dirty="0">
                <a:solidFill>
                  <a:srgbClr val="000000"/>
                </a:solidFill>
                <a:latin typeface="Century Gothic"/>
                <a:ea typeface="Times New Roman" panose="02020603050405020304" pitchFamily="18" charset="0"/>
                <a:cs typeface="Times New Roman"/>
              </a:rPr>
              <a:t>"As Moses lifted up the bronze snake on a pole in the desert, in the same way the Son of Man must be lifted up, so that everyone who believes in him may have eternal life. </a:t>
            </a:r>
          </a:p>
          <a:p>
            <a:endParaRPr lang="en-GB" sz="2200" dirty="0">
              <a:solidFill>
                <a:srgbClr val="000000"/>
              </a:solidFill>
              <a:latin typeface="Century Gothic"/>
              <a:ea typeface="Times New Roman" panose="02020603050405020304" pitchFamily="18" charset="0"/>
              <a:cs typeface="Times New Roman"/>
            </a:endParaRPr>
          </a:p>
          <a:p>
            <a:r>
              <a:rPr lang="en-GB" sz="2200" dirty="0">
                <a:solidFill>
                  <a:srgbClr val="000000"/>
                </a:solidFill>
                <a:latin typeface="Century Gothic"/>
                <a:ea typeface="Times New Roman" panose="02020603050405020304" pitchFamily="18" charset="0"/>
                <a:cs typeface="Times New Roman"/>
              </a:rPr>
              <a:t>"For God loved the world so much that he gave his only Son, so that everyone who believes in him may not die but have eternal life. For God did not send his Son into the world to be its judge, but to be its saviour.”</a:t>
            </a:r>
            <a:endParaRPr lang="en-GB" sz="2200">
              <a:latin typeface="Century Gothic"/>
            </a:endParaRPr>
          </a:p>
          <a:p>
            <a:endParaRPr lang="en-GB" sz="2000" dirty="0">
              <a:latin typeface="Century Gothic"/>
              <a:cs typeface="Times New Roman"/>
            </a:endParaRPr>
          </a:p>
          <a:p>
            <a:endParaRPr lang="en-GB" sz="2000">
              <a:latin typeface="Century Gothic"/>
              <a:cs typeface="Times New Roman"/>
            </a:endParaRPr>
          </a:p>
          <a:p>
            <a:endParaRPr lang="en-GB">
              <a:solidFill>
                <a:srgbClr val="000000"/>
              </a:solidFill>
              <a:latin typeface="Century Gothic"/>
              <a:ea typeface="Times New Roman" panose="02020603050405020304" pitchFamily="18" charset="0"/>
              <a:cs typeface="Times New Roman"/>
            </a:endParaRPr>
          </a:p>
          <a:p>
            <a:endParaRPr lang="en-GB">
              <a:solidFill>
                <a:srgbClr val="000000"/>
              </a:solidFill>
              <a:latin typeface="Century Gothic"/>
              <a:ea typeface="Times New Roman" panose="02020603050405020304" pitchFamily="18" charset="0"/>
              <a:cs typeface="Times New Roman"/>
            </a:endParaRPr>
          </a:p>
          <a:p>
            <a:endParaRPr lang="en-GB">
              <a:solidFill>
                <a:srgbClr val="000000"/>
              </a:solidFill>
              <a:latin typeface="Century Gothic"/>
              <a:ea typeface="Times New Roman" panose="02020603050405020304" pitchFamily="18" charset="0"/>
              <a:cs typeface="Times New Roman"/>
            </a:endParaRPr>
          </a:p>
          <a:p>
            <a:endParaRPr lang="en-GB">
              <a:latin typeface="Century Gothic"/>
              <a:cs typeface="Times New Roman"/>
            </a:endParaRPr>
          </a:p>
          <a:p>
            <a:endParaRPr lang="en-GB" sz="1900">
              <a:solidFill>
                <a:srgbClr val="000000"/>
              </a:solidFill>
              <a:latin typeface="Century Gothic" panose="020B0502020202020204" pitchFamily="34" charset="0"/>
              <a:ea typeface="Times New Roman" panose="02020603050405020304" pitchFamily="18" charset="0"/>
              <a:cs typeface="Times New Roman"/>
            </a:endParaRPr>
          </a:p>
        </p:txBody>
      </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1107996"/>
          </a:xfrm>
        </p:spPr>
        <p:txBody>
          <a:bodyPr vert="horz" wrap="square" lIns="91440" tIns="45720" rIns="91440" bIns="45720" rtlCol="0" anchor="t">
            <a:spAutoFit/>
          </a:bodyPr>
          <a:lstStyle/>
          <a:p>
            <a:pPr marL="0" indent="0">
              <a:buNone/>
            </a:pPr>
            <a:endParaRPr lang="en-GB" sz="2800">
              <a:solidFill>
                <a:schemeClr val="tx1"/>
              </a:solidFill>
              <a:latin typeface="Century Gothic" panose="020B0502020202020204" pitchFamily="34" charset="0"/>
            </a:endParaRPr>
          </a:p>
          <a:p>
            <a:pPr algn="just">
              <a:buNone/>
            </a:pPr>
            <a:endParaRPr lang="en-US" sz="2800">
              <a:latin typeface="Century Gothic" panose="020B0502020202020204" pitchFamily="34" charset="0"/>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9548184" y="5990454"/>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lIns="91440" tIns="45720" rIns="91440" bIns="45720" anchor="t">
              <a:spAutoFit/>
            </a:bodyPr>
            <a:lstStyle/>
            <a:p>
              <a:r>
                <a:rPr lang="en-GB" sz="2800" b="1" i="1">
                  <a:solidFill>
                    <a:srgbClr val="C51B8A"/>
                  </a:solidFill>
                  <a:latin typeface="Century Gothic"/>
                  <a:cs typeface="Arial"/>
                </a:rPr>
                <a:t>Respond</a:t>
              </a:r>
              <a:endParaRPr lang="en-GB" sz="2800" b="1">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379538" y="1055375"/>
            <a:ext cx="11432924" cy="5262979"/>
          </a:xfrm>
          <a:prstGeom prst="rect">
            <a:avLst/>
          </a:prstGeom>
        </p:spPr>
        <p:txBody>
          <a:bodyPr wrap="square">
            <a:spAutoFit/>
          </a:bodyPr>
          <a:lstStyle/>
          <a:p>
            <a:endParaRPr lang="en-US" sz="2800">
              <a:latin typeface="Century Gothic" panose="020B0502020202020204" pitchFamily="34" charset="0"/>
            </a:endParaRPr>
          </a:p>
          <a:p>
            <a:endParaRPr lang="en-GB" sz="2800">
              <a:latin typeface="Century Gothic" panose="020B0502020202020204" pitchFamily="34" charset="0"/>
            </a:endParaRPr>
          </a:p>
          <a:p>
            <a:endParaRPr lang="en-GB" sz="2800">
              <a:latin typeface="Century Gothic" panose="020B0502020202020204" pitchFamily="34" charset="0"/>
            </a:endParaRPr>
          </a:p>
          <a:p>
            <a:endParaRPr lang="en-GB" sz="2800">
              <a:latin typeface="Century Gothic" panose="020B0502020202020204" pitchFamily="34" charset="0"/>
            </a:endParaRPr>
          </a:p>
          <a:p>
            <a:endParaRPr lang="en-GB" sz="2800">
              <a:latin typeface="Century Gothic" panose="020B0502020202020204" pitchFamily="34" charset="0"/>
            </a:endParaRPr>
          </a:p>
          <a:p>
            <a:endParaRPr lang="en-GB" sz="2800">
              <a:latin typeface="Century Gothic" panose="020B0502020202020204" pitchFamily="34" charset="0"/>
            </a:endParaRPr>
          </a:p>
          <a:p>
            <a:r>
              <a:rPr lang="en-GB" sz="2800">
                <a:latin typeface="Century Gothic" panose="020B0502020202020204" pitchFamily="34" charset="0"/>
              </a:rPr>
              <a:t> </a:t>
            </a:r>
          </a:p>
          <a:p>
            <a:endParaRPr lang="en-US" sz="2800">
              <a:latin typeface="Century Gothic" panose="020B0502020202020204" pitchFamily="34" charset="0"/>
            </a:endParaRPr>
          </a:p>
          <a:p>
            <a:endParaRPr lang="en-US" sz="2800">
              <a:latin typeface="Century Gothic" panose="020B0502020202020204" pitchFamily="34" charset="0"/>
            </a:endParaRPr>
          </a:p>
          <a:p>
            <a:endParaRPr lang="en-US" sz="2800">
              <a:latin typeface="Century Gothic" panose="020B0502020202020204" pitchFamily="34" charset="0"/>
            </a:endParaRPr>
          </a:p>
          <a:p>
            <a:endParaRPr lang="en-US" sz="2800">
              <a:latin typeface="Century Gothic" panose="020B0502020202020204" pitchFamily="34" charset="0"/>
            </a:endParaRPr>
          </a:p>
          <a:p>
            <a:endParaRPr lang="en-GB" sz="2800">
              <a:latin typeface="Century Gothic" panose="020B0502020202020204" pitchFamily="34" charset="0"/>
            </a:endParaRPr>
          </a:p>
        </p:txBody>
      </p:sp>
      <p:sp>
        <p:nvSpPr>
          <p:cNvPr id="2" name="TextBox 1">
            <a:extLst>
              <a:ext uri="{FF2B5EF4-FFF2-40B4-BE49-F238E27FC236}">
                <a16:creationId xmlns:a16="http://schemas.microsoft.com/office/drawing/2014/main" id="{6DFEE86D-3048-40BF-9372-4952BFD8D288}"/>
              </a:ext>
            </a:extLst>
          </p:cNvPr>
          <p:cNvSpPr txBox="1"/>
          <p:nvPr/>
        </p:nvSpPr>
        <p:spPr>
          <a:xfrm>
            <a:off x="5367190" y="1766523"/>
            <a:ext cx="6806620" cy="461665"/>
          </a:xfrm>
          <a:prstGeom prst="rect">
            <a:avLst/>
          </a:prstGeom>
          <a:noFill/>
        </p:spPr>
        <p:txBody>
          <a:bodyPr wrap="square" lIns="91440" tIns="45720" rIns="91440" bIns="45720" rtlCol="0" anchor="t">
            <a:spAutoFit/>
          </a:bodyPr>
          <a:lstStyle/>
          <a:p>
            <a:endParaRPr lang="en-GB" sz="2400">
              <a:latin typeface="Century Gothic"/>
              <a:cs typeface="Times New Roman"/>
            </a:endParaRPr>
          </a:p>
        </p:txBody>
      </p:sp>
      <p:sp>
        <p:nvSpPr>
          <p:cNvPr id="8" name="TextBox 7">
            <a:extLst>
              <a:ext uri="{FF2B5EF4-FFF2-40B4-BE49-F238E27FC236}">
                <a16:creationId xmlns:a16="http://schemas.microsoft.com/office/drawing/2014/main" id="{09B3033A-B06D-26CE-365A-CE9FC5A23A60}"/>
              </a:ext>
            </a:extLst>
          </p:cNvPr>
          <p:cNvSpPr txBox="1"/>
          <p:nvPr/>
        </p:nvSpPr>
        <p:spPr>
          <a:xfrm>
            <a:off x="207059" y="1050663"/>
            <a:ext cx="117856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Century Gothic"/>
              </a:rPr>
              <a:t>What do you remember from the </a:t>
            </a:r>
            <a:endParaRPr lang="en-US" dirty="0">
              <a:latin typeface="Arial" panose="020B0604020202020204"/>
              <a:cs typeface="Arial"/>
            </a:endParaRPr>
          </a:p>
          <a:p>
            <a:r>
              <a:rPr lang="en-GB" sz="2800" b="1" dirty="0">
                <a:latin typeface="Century Gothic"/>
              </a:rPr>
              <a:t>Gospel reading? </a:t>
            </a:r>
            <a:endParaRPr lang="en-US" dirty="0">
              <a:cs typeface="Arial"/>
            </a:endParaRPr>
          </a:p>
        </p:txBody>
      </p:sp>
      <p:sp>
        <p:nvSpPr>
          <p:cNvPr id="11" name="TextBox 10">
            <a:extLst>
              <a:ext uri="{FF2B5EF4-FFF2-40B4-BE49-F238E27FC236}">
                <a16:creationId xmlns:a16="http://schemas.microsoft.com/office/drawing/2014/main" id="{7EE7F754-877B-619F-8FB9-4D482DF54D7D}"/>
              </a:ext>
            </a:extLst>
          </p:cNvPr>
          <p:cNvSpPr txBox="1"/>
          <p:nvPr/>
        </p:nvSpPr>
        <p:spPr>
          <a:xfrm>
            <a:off x="213743" y="2230408"/>
            <a:ext cx="686566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In today’s reading we hear that God loved the world so much that he sent us Jesus, to help bring us closer to him.</a:t>
            </a:r>
            <a:endParaRPr lang="en-US" dirty="0">
              <a:latin typeface="Century Gothic"/>
              <a:cs typeface="Times New Roman"/>
            </a:endParaRPr>
          </a:p>
          <a:p>
            <a:endParaRPr lang="en-US" sz="2400" dirty="0">
              <a:latin typeface="Century Gothic"/>
              <a:cs typeface="Times New Roman"/>
            </a:endParaRPr>
          </a:p>
          <a:p>
            <a:r>
              <a:rPr lang="en-US" sz="2400" dirty="0">
                <a:latin typeface="Century Gothic"/>
                <a:cs typeface="Times New Roman"/>
              </a:rPr>
              <a:t>God sent us his Son, even though he knew that Jesus would be put to death on the cross. God knew that Jesus Christ would rise again three days later.</a:t>
            </a:r>
            <a:endParaRPr lang="en-US">
              <a:latin typeface="Century Gothic"/>
            </a:endParaRPr>
          </a:p>
          <a:p>
            <a:endParaRPr lang="en-US" sz="2400" dirty="0">
              <a:latin typeface="Century Gothic"/>
              <a:cs typeface="Times New Roman"/>
            </a:endParaRPr>
          </a:p>
          <a:p>
            <a:r>
              <a:rPr lang="en-US" sz="2400" dirty="0">
                <a:latin typeface="Century Gothic"/>
                <a:cs typeface="Times New Roman"/>
              </a:rPr>
              <a:t>Through his death and resurrection, Jesus gave us all new life. He is the </a:t>
            </a:r>
            <a:r>
              <a:rPr lang="en-US" sz="2400" dirty="0" err="1">
                <a:latin typeface="Century Gothic"/>
                <a:cs typeface="Times New Roman"/>
              </a:rPr>
              <a:t>saviour</a:t>
            </a:r>
            <a:r>
              <a:rPr lang="en-US" sz="2400" dirty="0">
                <a:latin typeface="Century Gothic"/>
                <a:cs typeface="Times New Roman"/>
              </a:rPr>
              <a:t> of the world. This is what we celebrate today.</a:t>
            </a:r>
            <a:endParaRPr lang="en-US" dirty="0">
              <a:latin typeface="Century Gothic"/>
            </a:endParaRPr>
          </a:p>
          <a:p>
            <a:endParaRPr lang="en-US" sz="2400">
              <a:latin typeface="Century Gothic"/>
              <a:cs typeface="Times New Roman"/>
            </a:endParaRPr>
          </a:p>
          <a:p>
            <a:endParaRPr lang="en-US" sz="2400">
              <a:latin typeface="Century Gothic"/>
              <a:cs typeface="Times New Roman"/>
            </a:endParaRPr>
          </a:p>
        </p:txBody>
      </p:sp>
      <p:pic>
        <p:nvPicPr>
          <p:cNvPr id="10" name="Picture 9" descr="A cross against a pink sky&#10;&#10;AI-generated content may be incorrect.">
            <a:extLst>
              <a:ext uri="{FF2B5EF4-FFF2-40B4-BE49-F238E27FC236}">
                <a16:creationId xmlns:a16="http://schemas.microsoft.com/office/drawing/2014/main" id="{19B088D2-51A5-D399-2719-A0AB002757C7}"/>
              </a:ext>
            </a:extLst>
          </p:cNvPr>
          <p:cNvPicPr>
            <a:picLocks noChangeAspect="1"/>
          </p:cNvPicPr>
          <p:nvPr/>
        </p:nvPicPr>
        <p:blipFill>
          <a:blip r:embed="rId5"/>
          <a:srcRect l="8275" r="33668" b="-739"/>
          <a:stretch>
            <a:fillRect/>
          </a:stretch>
        </p:blipFill>
        <p:spPr>
          <a:xfrm flipH="1">
            <a:off x="7375238" y="-57509"/>
            <a:ext cx="4983583" cy="5822398"/>
          </a:xfrm>
          <a:prstGeom prst="rect">
            <a:avLst/>
          </a:prstGeom>
        </p:spPr>
      </p:pic>
    </p:spTree>
    <p:extLst>
      <p:ext uri="{BB962C8B-B14F-4D97-AF65-F5344CB8AC3E}">
        <p14:creationId xmlns:p14="http://schemas.microsoft.com/office/powerpoint/2010/main" val="4346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562922-A73F-572E-052F-F3FCBAA911B6}"/>
              </a:ext>
            </a:extLst>
          </p:cNvPr>
          <p:cNvSpPr txBox="1"/>
          <p:nvPr/>
        </p:nvSpPr>
        <p:spPr>
          <a:xfrm>
            <a:off x="315964" y="1352058"/>
            <a:ext cx="484381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How does it make you feel to know God loves us all so much he was willing to send his only son, Jesus, to be with us here on earth, and to die for us?</a:t>
            </a:r>
            <a:endParaRPr lang="en-US" dirty="0">
              <a:latin typeface="Century Gothic"/>
            </a:endParaRPr>
          </a:p>
          <a:p>
            <a:endParaRPr lang="en-US" sz="2400" dirty="0">
              <a:latin typeface="Century Gothic"/>
              <a:cs typeface="Times New Roman"/>
            </a:endParaRPr>
          </a:p>
          <a:p>
            <a:r>
              <a:rPr lang="en-US" sz="2400" dirty="0">
                <a:latin typeface="Century Gothic"/>
                <a:cs typeface="Times New Roman"/>
              </a:rPr>
              <a:t>Can you tell me two people who love you? And two people that you love? </a:t>
            </a:r>
            <a:endParaRPr lang="en-US" dirty="0">
              <a:latin typeface="Century Gothic"/>
              <a:cs typeface="Times New Roman"/>
            </a:endParaRPr>
          </a:p>
          <a:p>
            <a:endParaRPr lang="en-US" sz="2400" dirty="0">
              <a:latin typeface="Century Gothic"/>
              <a:cs typeface="Times New Roman"/>
            </a:endParaRPr>
          </a:p>
          <a:p>
            <a:r>
              <a:rPr lang="en-US" sz="2400" dirty="0">
                <a:latin typeface="Century Gothic"/>
                <a:cs typeface="Times New Roman"/>
              </a:rPr>
              <a:t>How should we treat someone that we love?</a:t>
            </a:r>
            <a:endParaRPr lang="en-US">
              <a:latin typeface="Century Gothic"/>
            </a:endParaRPr>
          </a:p>
          <a:p>
            <a:endParaRPr lang="en-US" sz="2400" dirty="0">
              <a:latin typeface="Century Gothic"/>
              <a:cs typeface="Times New Roman"/>
            </a:endParaRPr>
          </a:p>
        </p:txBody>
      </p:sp>
      <p:pic>
        <p:nvPicPr>
          <p:cNvPr id="2" name="Picture 1" descr="A child holding a baby&#10;&#10;AI-generated content may be incorrect.">
            <a:extLst>
              <a:ext uri="{FF2B5EF4-FFF2-40B4-BE49-F238E27FC236}">
                <a16:creationId xmlns:a16="http://schemas.microsoft.com/office/drawing/2014/main" id="{A882E62C-D238-B9D2-D936-E9A54839D0EB}"/>
              </a:ext>
            </a:extLst>
          </p:cNvPr>
          <p:cNvPicPr>
            <a:picLocks noChangeAspect="1"/>
          </p:cNvPicPr>
          <p:nvPr/>
        </p:nvPicPr>
        <p:blipFill>
          <a:blip r:embed="rId3"/>
          <a:srcRect l="20251" t="11496" r="-122" b="-182"/>
          <a:stretch>
            <a:fillRect/>
          </a:stretch>
        </p:blipFill>
        <p:spPr>
          <a:xfrm>
            <a:off x="5158074" y="1349114"/>
            <a:ext cx="6742247" cy="4945345"/>
          </a:xfrm>
          <a:prstGeom prst="rect">
            <a:avLst/>
          </a:prstGeom>
        </p:spPr>
      </p:pic>
    </p:spTree>
    <p:extLst>
      <p:ext uri="{BB962C8B-B14F-4D97-AF65-F5344CB8AC3E}">
        <p14:creationId xmlns:p14="http://schemas.microsoft.com/office/powerpoint/2010/main" val="306909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869C3-CD0B-2AAD-3B22-6885E296DF3A}"/>
              </a:ext>
            </a:extLst>
          </p:cNvPr>
          <p:cNvSpPr txBox="1"/>
          <p:nvPr/>
        </p:nvSpPr>
        <p:spPr>
          <a:xfrm>
            <a:off x="12573000" y="863600"/>
            <a:ext cx="4622800" cy="5715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B164F200-3848-E2A1-85C8-E7D45D853C8D}"/>
              </a:ext>
            </a:extLst>
          </p:cNvPr>
          <p:cNvSpPr txBox="1"/>
          <p:nvPr/>
        </p:nvSpPr>
        <p:spPr>
          <a:xfrm>
            <a:off x="361938" y="1715162"/>
            <a:ext cx="481270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When we love someone, we want what is best for them.</a:t>
            </a:r>
            <a:endParaRPr lang="en-US" dirty="0">
              <a:latin typeface="Century Gothic"/>
              <a:cs typeface="Times New Roman"/>
            </a:endParaRPr>
          </a:p>
          <a:p>
            <a:endParaRPr lang="en-US" sz="2400" dirty="0">
              <a:latin typeface="Century Gothic"/>
              <a:cs typeface="Times New Roman"/>
            </a:endParaRPr>
          </a:p>
          <a:p>
            <a:r>
              <a:rPr lang="en-US" sz="2400" dirty="0">
                <a:latin typeface="Century Gothic"/>
                <a:cs typeface="Times New Roman"/>
              </a:rPr>
              <a:t>We help them, we care for them, we try to make them happy. </a:t>
            </a:r>
            <a:endParaRPr lang="en-US">
              <a:latin typeface="Century Gothic"/>
              <a:cs typeface="Times New Roman"/>
            </a:endParaRPr>
          </a:p>
          <a:p>
            <a:endParaRPr lang="en-US" sz="2400" dirty="0">
              <a:latin typeface="Century Gothic"/>
              <a:cs typeface="Times New Roman"/>
            </a:endParaRPr>
          </a:p>
          <a:p>
            <a:r>
              <a:rPr lang="en-US" sz="2400" dirty="0">
                <a:latin typeface="Century Gothic"/>
                <a:cs typeface="Times New Roman"/>
              </a:rPr>
              <a:t>We support them when things are difficult and we celebrate with them when they are joyful.</a:t>
            </a:r>
            <a:endParaRPr lang="en-US">
              <a:latin typeface="Century Gothic"/>
            </a:endParaRPr>
          </a:p>
          <a:p>
            <a:endParaRPr lang="en-US" sz="2400">
              <a:latin typeface="Century Gothic"/>
              <a:cs typeface="Times New Roman"/>
            </a:endParaRPr>
          </a:p>
          <a:p>
            <a:endParaRPr lang="en-US" sz="2400">
              <a:latin typeface="Century Gothic"/>
              <a:cs typeface="Times New Roman"/>
            </a:endParaRPr>
          </a:p>
          <a:p>
            <a:endParaRPr lang="en-GB" sz="2400">
              <a:latin typeface="Century Gothic"/>
              <a:cs typeface="Times New Roman"/>
            </a:endParaRPr>
          </a:p>
          <a:p>
            <a:endParaRPr lang="en-GB" sz="2400">
              <a:latin typeface="Century Gothic"/>
              <a:cs typeface="Times New Roman"/>
            </a:endParaRPr>
          </a:p>
          <a:p>
            <a:endParaRPr lang="en-GB" sz="2400">
              <a:latin typeface="Century Gothic"/>
              <a:cs typeface="Times New Roman"/>
            </a:endParaRPr>
          </a:p>
          <a:p>
            <a:endParaRPr lang="en-GB" sz="2400">
              <a:latin typeface="Century Gothic"/>
              <a:cs typeface="Times New Roman"/>
            </a:endParaRPr>
          </a:p>
        </p:txBody>
      </p:sp>
      <p:pic>
        <p:nvPicPr>
          <p:cNvPr id="4" name="Picture 3" descr="A person smiling with her head on another person&amp;#39;s shoulder&#10;&#10;AI-generated content may be incorrect.">
            <a:extLst>
              <a:ext uri="{FF2B5EF4-FFF2-40B4-BE49-F238E27FC236}">
                <a16:creationId xmlns:a16="http://schemas.microsoft.com/office/drawing/2014/main" id="{485E2D70-9972-8E6E-7D3C-709E8BEAF710}"/>
              </a:ext>
            </a:extLst>
          </p:cNvPr>
          <p:cNvPicPr>
            <a:picLocks noChangeAspect="1"/>
          </p:cNvPicPr>
          <p:nvPr/>
        </p:nvPicPr>
        <p:blipFill>
          <a:blip r:embed="rId3"/>
          <a:stretch>
            <a:fillRect/>
          </a:stretch>
        </p:blipFill>
        <p:spPr>
          <a:xfrm>
            <a:off x="5364273" y="1399082"/>
            <a:ext cx="6994442" cy="4659443"/>
          </a:xfrm>
          <a:prstGeom prst="rect">
            <a:avLst/>
          </a:prstGeom>
        </p:spPr>
      </p:pic>
    </p:spTree>
    <p:extLst>
      <p:ext uri="{BB962C8B-B14F-4D97-AF65-F5344CB8AC3E}">
        <p14:creationId xmlns:p14="http://schemas.microsoft.com/office/powerpoint/2010/main" val="227958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4F9584-9540-6EA5-93D5-2AFB20C13A70}"/>
              </a:ext>
            </a:extLst>
          </p:cNvPr>
          <p:cNvSpPr txBox="1"/>
          <p:nvPr/>
        </p:nvSpPr>
        <p:spPr>
          <a:xfrm>
            <a:off x="540487" y="1496619"/>
            <a:ext cx="578080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cs typeface="Times New Roman"/>
              </a:rPr>
              <a:t>God does not just love you and me, God loves everybody. </a:t>
            </a:r>
            <a:endParaRPr lang="en-US" dirty="0">
              <a:latin typeface="Century Gothic"/>
              <a:cs typeface="Times New Roman"/>
            </a:endParaRPr>
          </a:p>
          <a:p>
            <a:endParaRPr lang="en-GB" sz="2400" dirty="0">
              <a:latin typeface="Century Gothic"/>
              <a:cs typeface="Times New Roman"/>
            </a:endParaRPr>
          </a:p>
          <a:p>
            <a:r>
              <a:rPr lang="en-GB" sz="2400" dirty="0">
                <a:latin typeface="Century Gothic"/>
                <a:cs typeface="Times New Roman"/>
              </a:rPr>
              <a:t>God loves all people whether they are rich or poor, no matter where they live or where they come from. No matter whether they are healthy or ill, no matter the colour of their skin. </a:t>
            </a:r>
            <a:endParaRPr lang="en-US">
              <a:latin typeface="Century Gothic"/>
              <a:cs typeface="Times New Roman"/>
            </a:endParaRPr>
          </a:p>
          <a:p>
            <a:endParaRPr lang="en-GB" sz="2400" dirty="0">
              <a:latin typeface="Century Gothic"/>
              <a:cs typeface="Times New Roman"/>
            </a:endParaRPr>
          </a:p>
          <a:p>
            <a:r>
              <a:rPr lang="en-GB" sz="2400" dirty="0">
                <a:latin typeface="Century Gothic"/>
                <a:cs typeface="Times New Roman"/>
              </a:rPr>
              <a:t>We are all God’s children. We are part of one global family.</a:t>
            </a:r>
            <a:endParaRPr lang="en-US">
              <a:latin typeface="Century Gothic"/>
            </a:endParaRPr>
          </a:p>
        </p:txBody>
      </p:sp>
      <p:pic>
        <p:nvPicPr>
          <p:cNvPr id="2" name="Picture 1" descr="A group of children holding lettuce&#10;&#10;AI-generated content may be incorrect.">
            <a:extLst>
              <a:ext uri="{FF2B5EF4-FFF2-40B4-BE49-F238E27FC236}">
                <a16:creationId xmlns:a16="http://schemas.microsoft.com/office/drawing/2014/main" id="{4AAFFFB2-ACE6-C06B-A76D-837A680CA590}"/>
              </a:ext>
            </a:extLst>
          </p:cNvPr>
          <p:cNvPicPr>
            <a:picLocks noChangeAspect="1"/>
          </p:cNvPicPr>
          <p:nvPr/>
        </p:nvPicPr>
        <p:blipFill>
          <a:blip r:embed="rId3"/>
          <a:stretch>
            <a:fillRect/>
          </a:stretch>
        </p:blipFill>
        <p:spPr>
          <a:xfrm>
            <a:off x="6727336" y="0"/>
            <a:ext cx="2774301" cy="3563701"/>
          </a:xfrm>
          <a:prstGeom prst="rect">
            <a:avLst/>
          </a:prstGeom>
        </p:spPr>
      </p:pic>
      <p:pic>
        <p:nvPicPr>
          <p:cNvPr id="4" name="Picture 3" descr="A person watering plants in a field&#10;&#10;AI-generated content may be incorrect.">
            <a:extLst>
              <a:ext uri="{FF2B5EF4-FFF2-40B4-BE49-F238E27FC236}">
                <a16:creationId xmlns:a16="http://schemas.microsoft.com/office/drawing/2014/main" id="{3253D1CE-F24F-AC88-E7B8-37067AACE815}"/>
              </a:ext>
            </a:extLst>
          </p:cNvPr>
          <p:cNvPicPr>
            <a:picLocks noChangeAspect="1"/>
          </p:cNvPicPr>
          <p:nvPr/>
        </p:nvPicPr>
        <p:blipFill>
          <a:blip r:embed="rId4"/>
          <a:srcRect l="30210" r="19836" b="-210"/>
          <a:stretch>
            <a:fillRect/>
          </a:stretch>
        </p:blipFill>
        <p:spPr>
          <a:xfrm>
            <a:off x="9499069" y="-83126"/>
            <a:ext cx="2757475" cy="3731347"/>
          </a:xfrm>
          <a:prstGeom prst="rect">
            <a:avLst/>
          </a:prstGeom>
        </p:spPr>
      </p:pic>
      <p:pic>
        <p:nvPicPr>
          <p:cNvPr id="5" name="Picture 4" descr="A child holding a goat&#10;&#10;AI-generated content may be incorrect.">
            <a:extLst>
              <a:ext uri="{FF2B5EF4-FFF2-40B4-BE49-F238E27FC236}">
                <a16:creationId xmlns:a16="http://schemas.microsoft.com/office/drawing/2014/main" id="{CD03188E-1C06-F44C-528B-5FA947E3AD9F}"/>
              </a:ext>
            </a:extLst>
          </p:cNvPr>
          <p:cNvPicPr>
            <a:picLocks noChangeAspect="1"/>
          </p:cNvPicPr>
          <p:nvPr/>
        </p:nvPicPr>
        <p:blipFill>
          <a:blip r:embed="rId5"/>
          <a:srcRect l="19169" r="25315" b="-210"/>
          <a:stretch>
            <a:fillRect/>
          </a:stretch>
        </p:blipFill>
        <p:spPr>
          <a:xfrm>
            <a:off x="9469585" y="3572847"/>
            <a:ext cx="2727289" cy="3531204"/>
          </a:xfrm>
          <a:prstGeom prst="rect">
            <a:avLst/>
          </a:prstGeom>
        </p:spPr>
      </p:pic>
      <p:pic>
        <p:nvPicPr>
          <p:cNvPr id="6" name="Picture 5" descr="A group of girls carrying each other on grass&#10;&#10;AI-generated content may be incorrect.">
            <a:extLst>
              <a:ext uri="{FF2B5EF4-FFF2-40B4-BE49-F238E27FC236}">
                <a16:creationId xmlns:a16="http://schemas.microsoft.com/office/drawing/2014/main" id="{90CAF028-F6EA-4B51-581A-8804AC388A9B}"/>
              </a:ext>
            </a:extLst>
          </p:cNvPr>
          <p:cNvPicPr>
            <a:picLocks noChangeAspect="1"/>
          </p:cNvPicPr>
          <p:nvPr/>
        </p:nvPicPr>
        <p:blipFill>
          <a:blip r:embed="rId6"/>
          <a:srcRect l="31395" t="14253" r="30501" b="5191"/>
          <a:stretch>
            <a:fillRect/>
          </a:stretch>
        </p:blipFill>
        <p:spPr>
          <a:xfrm>
            <a:off x="6730382" y="3545610"/>
            <a:ext cx="2760241" cy="4059423"/>
          </a:xfrm>
          <a:prstGeom prst="rect">
            <a:avLst/>
          </a:prstGeom>
        </p:spPr>
      </p:pic>
    </p:spTree>
    <p:extLst>
      <p:ext uri="{BB962C8B-B14F-4D97-AF65-F5344CB8AC3E}">
        <p14:creationId xmlns:p14="http://schemas.microsoft.com/office/powerpoint/2010/main" val="377142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397857-7400-5E9B-51A1-DA83ABD97AED}"/>
              </a:ext>
            </a:extLst>
          </p:cNvPr>
          <p:cNvSpPr txBox="1"/>
          <p:nvPr/>
        </p:nvSpPr>
        <p:spPr>
          <a:xfrm>
            <a:off x="7311933" y="1201018"/>
            <a:ext cx="455162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0000"/>
                </a:solidFill>
                <a:latin typeface="Century Gothic"/>
                <a:ea typeface="+mn-lt"/>
                <a:cs typeface="Times New Roman"/>
              </a:rPr>
              <a:t>We were made by God to love God and one another.</a:t>
            </a:r>
            <a:endParaRPr lang="en-US" dirty="0">
              <a:solidFill>
                <a:srgbClr val="000000"/>
              </a:solidFill>
              <a:latin typeface="Century Gothic"/>
              <a:ea typeface="+mn-lt"/>
              <a:cs typeface="Times New Roman"/>
            </a:endParaRPr>
          </a:p>
          <a:p>
            <a:endParaRPr lang="en-GB" sz="2400" dirty="0">
              <a:solidFill>
                <a:srgbClr val="000000"/>
              </a:solidFill>
              <a:latin typeface="Century Gothic"/>
              <a:ea typeface="+mn-lt"/>
              <a:cs typeface="Times New Roman"/>
            </a:endParaRPr>
          </a:p>
          <a:p>
            <a:r>
              <a:rPr lang="en-GB" sz="2400" dirty="0">
                <a:solidFill>
                  <a:srgbClr val="000000"/>
                </a:solidFill>
                <a:latin typeface="Century Gothic"/>
                <a:ea typeface="+mn-lt"/>
                <a:cs typeface="Times New Roman"/>
              </a:rPr>
              <a:t>God intended for us all to live our lives the best way we can, but sometimes we do not make the right choices. </a:t>
            </a:r>
            <a:endParaRPr lang="en-US">
              <a:solidFill>
                <a:srgbClr val="000000"/>
              </a:solidFill>
              <a:latin typeface="Century Gothic"/>
              <a:ea typeface="+mn-lt"/>
              <a:cs typeface="Times New Roman"/>
            </a:endParaRPr>
          </a:p>
          <a:p>
            <a:endParaRPr lang="en-GB" sz="2400" dirty="0">
              <a:solidFill>
                <a:srgbClr val="000000"/>
              </a:solidFill>
              <a:latin typeface="Century Gothic"/>
              <a:ea typeface="+mn-lt"/>
              <a:cs typeface="Times New Roman"/>
            </a:endParaRPr>
          </a:p>
          <a:p>
            <a:r>
              <a:rPr lang="en-GB" sz="2400" dirty="0">
                <a:solidFill>
                  <a:srgbClr val="000000"/>
                </a:solidFill>
                <a:latin typeface="Century Gothic"/>
                <a:ea typeface="+mn-lt"/>
                <a:cs typeface="Times New Roman"/>
              </a:rPr>
              <a:t>Together, we can build a better world where God’s love for all shines through and all people have what they need to flourish.</a:t>
            </a:r>
            <a:endParaRPr lang="en-US">
              <a:latin typeface="Century Gothic"/>
            </a:endParaRPr>
          </a:p>
          <a:p>
            <a:endParaRPr lang="en-GB" sz="2400">
              <a:latin typeface="Century Gothic"/>
              <a:cs typeface="Times New Roman"/>
            </a:endParaRPr>
          </a:p>
          <a:p>
            <a:endParaRPr lang="en-US" sz="2400">
              <a:latin typeface="Century Gothic"/>
              <a:cs typeface="Times New Roman"/>
            </a:endParaRPr>
          </a:p>
          <a:p>
            <a:endParaRPr lang="en-US" sz="2400">
              <a:latin typeface="Century Gothic"/>
              <a:cs typeface="Times New Roman"/>
            </a:endParaRPr>
          </a:p>
        </p:txBody>
      </p:sp>
      <p:pic>
        <p:nvPicPr>
          <p:cNvPr id="2" name="Picture 1" descr="A person holding a baby under a vine trellis&#10;&#10;AI-generated content may be incorrect.">
            <a:extLst>
              <a:ext uri="{FF2B5EF4-FFF2-40B4-BE49-F238E27FC236}">
                <a16:creationId xmlns:a16="http://schemas.microsoft.com/office/drawing/2014/main" id="{6DD8BB55-98BC-6C10-CC53-0BD83228F6A8}"/>
              </a:ext>
            </a:extLst>
          </p:cNvPr>
          <p:cNvPicPr>
            <a:picLocks noChangeAspect="1"/>
          </p:cNvPicPr>
          <p:nvPr/>
        </p:nvPicPr>
        <p:blipFill>
          <a:blip r:embed="rId3"/>
          <a:srcRect t="-76" r="6178" b="288"/>
          <a:stretch>
            <a:fillRect/>
          </a:stretch>
        </p:blipFill>
        <p:spPr>
          <a:xfrm>
            <a:off x="3594" y="1203917"/>
            <a:ext cx="7007631" cy="4964006"/>
          </a:xfrm>
          <a:prstGeom prst="rect">
            <a:avLst/>
          </a:prstGeom>
        </p:spPr>
      </p:pic>
    </p:spTree>
    <p:extLst>
      <p:ext uri="{BB962C8B-B14F-4D97-AF65-F5344CB8AC3E}">
        <p14:creationId xmlns:p14="http://schemas.microsoft.com/office/powerpoint/2010/main" val="44280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C08A8F-8B38-5FB7-4868-5ACC24624FF4}"/>
              </a:ext>
            </a:extLst>
          </p:cNvPr>
          <p:cNvSpPr txBox="1"/>
          <p:nvPr/>
        </p:nvSpPr>
        <p:spPr>
          <a:xfrm>
            <a:off x="166349" y="5343961"/>
            <a:ext cx="58430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ACADAFE2-EEFB-D789-9438-81EAC0EA88E8}"/>
              </a:ext>
            </a:extLst>
          </p:cNvPr>
          <p:cNvSpPr txBox="1"/>
          <p:nvPr/>
        </p:nvSpPr>
        <p:spPr>
          <a:xfrm>
            <a:off x="492457" y="1566949"/>
            <a:ext cx="334816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We can share God’s love by working together with all the people in our global family to build a better world – a world </a:t>
            </a:r>
            <a:r>
              <a:rPr lang="en-US" sz="2400" dirty="0">
                <a:solidFill>
                  <a:srgbClr val="000000"/>
                </a:solidFill>
                <a:latin typeface="Century Gothic"/>
                <a:ea typeface="+mn-lt"/>
                <a:cs typeface="Times New Roman"/>
              </a:rPr>
              <a:t>where all people have enough food to eat, clean water to drink, </a:t>
            </a:r>
            <a:r>
              <a:rPr lang="en-US" sz="2400" dirty="0">
                <a:latin typeface="Century Gothic"/>
                <a:cs typeface="Times New Roman"/>
              </a:rPr>
              <a:t>and </a:t>
            </a:r>
            <a:r>
              <a:rPr lang="en-US" sz="2400" dirty="0">
                <a:solidFill>
                  <a:srgbClr val="000000"/>
                </a:solidFill>
                <a:latin typeface="Century Gothic"/>
                <a:cs typeface="Times New Roman"/>
              </a:rPr>
              <a:t>somewhere safe to live</a:t>
            </a:r>
            <a:r>
              <a:rPr lang="en-US" sz="2400" dirty="0">
                <a:solidFill>
                  <a:srgbClr val="000000"/>
                </a:solidFill>
                <a:latin typeface="Century Gothic"/>
                <a:ea typeface="+mn-lt"/>
                <a:cs typeface="Times New Roman"/>
              </a:rPr>
              <a:t>, </a:t>
            </a:r>
            <a:r>
              <a:rPr lang="en-US" sz="2400" dirty="0">
                <a:solidFill>
                  <a:srgbClr val="000000"/>
                </a:solidFill>
                <a:latin typeface="Century Gothic"/>
                <a:cs typeface="Times New Roman"/>
              </a:rPr>
              <a:t>learn and grow.</a:t>
            </a:r>
            <a:endParaRPr lang="en-US" dirty="0">
              <a:latin typeface="Century Gothic"/>
            </a:endParaRPr>
          </a:p>
        </p:txBody>
      </p:sp>
      <p:pic>
        <p:nvPicPr>
          <p:cNvPr id="2" name="Picture 1" descr="A person holding a planet&#10;&#10;AI-generated content may be incorrect.">
            <a:extLst>
              <a:ext uri="{FF2B5EF4-FFF2-40B4-BE49-F238E27FC236}">
                <a16:creationId xmlns:a16="http://schemas.microsoft.com/office/drawing/2014/main" id="{311A19FF-F85B-2F62-CADE-89E846B0579D}"/>
              </a:ext>
            </a:extLst>
          </p:cNvPr>
          <p:cNvPicPr>
            <a:picLocks noChangeAspect="1"/>
          </p:cNvPicPr>
          <p:nvPr/>
        </p:nvPicPr>
        <p:blipFill>
          <a:blip r:embed="rId3"/>
          <a:stretch>
            <a:fillRect/>
          </a:stretch>
        </p:blipFill>
        <p:spPr>
          <a:xfrm>
            <a:off x="4064429" y="1150189"/>
            <a:ext cx="7873139" cy="5362755"/>
          </a:xfrm>
          <a:prstGeom prst="rect">
            <a:avLst/>
          </a:prstGeom>
        </p:spPr>
      </p:pic>
    </p:spTree>
    <p:extLst>
      <p:ext uri="{BB962C8B-B14F-4D97-AF65-F5344CB8AC3E}">
        <p14:creationId xmlns:p14="http://schemas.microsoft.com/office/powerpoint/2010/main" val="3226336725"/>
      </p:ext>
    </p:extLst>
  </p:cSld>
  <p:clrMapOvr>
    <a:masterClrMapping/>
  </p:clrMapOvr>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SZUU6KYVHK2A-2146017777-18899</_dlc_DocId>
    <_dlc_DocIdUrl xmlns="04672002-f21f-4240-adfb-f0b653fb6fb5">
      <Url>https://cafod365.sharepoint.com/sites/int/Education/_layouts/15/DocIdRedir.aspx?ID=SZUU6KYVHK2A-2146017777-18899</Url>
      <Description>SZUU6KYVHK2A-2146017777-18899</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5CB3E2-8709-4147-8C75-634C1593348D}">
  <ds:schemaRefs>
    <ds:schemaRef ds:uri="http://schemas.microsoft.com/sharepoint/events"/>
  </ds:schemaRefs>
</ds:datastoreItem>
</file>

<file path=customXml/itemProps2.xml><?xml version="1.0" encoding="utf-8"?>
<ds:datastoreItem xmlns:ds="http://schemas.openxmlformats.org/officeDocument/2006/customXml" ds:itemID="{7FDDA5B9-3490-495B-84D2-C69657A09701}">
  <ds:schemaRefs>
    <ds:schemaRef ds:uri="http://schemas.microsoft.com/sharepoint/v3/contenttype/forms"/>
  </ds:schemaRefs>
</ds:datastoreItem>
</file>

<file path=customXml/itemProps3.xml><?xml version="1.0" encoding="utf-8"?>
<ds:datastoreItem xmlns:ds="http://schemas.openxmlformats.org/officeDocument/2006/customXml" ds:itemID="{AD0FDB06-B221-499B-BA77-123DF03D2BB2}">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04672002-f21f-4240-adfb-f0b653fb6fb5"/>
    <ds:schemaRef ds:uri="236a9a4b-a03c-46ba-8ec6-624c184acbc6"/>
    <ds:schemaRef ds:uri="http://purl.org/dc/terms/"/>
    <ds:schemaRef ds:uri="453a0c7f-c966-4a5c-a0f8-de0f8150ea1e"/>
    <ds:schemaRef ds:uri="bdf04112-6931-4610-9724-cd62e91446a3"/>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D3847099-E9AA-480C-AD33-EFE4B0D77286}">
  <ds:schemaRefs>
    <ds:schemaRef ds:uri="04672002-f21f-4240-adfb-f0b653fb6fb5"/>
    <ds:schemaRef ds:uri="236a9a4b-a03c-46ba-8ec6-624c184acbc6"/>
    <ds:schemaRef ds:uri="453a0c7f-c966-4a5c-a0f8-de0f8150ea1e"/>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1699</Words>
  <Application>Microsoft Office PowerPoint</Application>
  <PresentationFormat>Widescreen</PresentationFormat>
  <Paragraphs>199</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Century Gothic</vt:lpstr>
      <vt:lpstr>Segoe UI</vt:lpstr>
      <vt:lpstr>Wingdings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Autumn fundraising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565</cp:revision>
  <dcterms:created xsi:type="dcterms:W3CDTF">2021-02-16T09:08:51Z</dcterms:created>
  <dcterms:modified xsi:type="dcterms:W3CDTF">2025-09-10T22:02:04Z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f7e2d57c-b904-48bd-95b6-e3b84f45a3a5</vt:lpwstr>
  </property>
  <property fmtid="{D5CDD505-2E9C-101B-9397-08002B2CF9AE}" pid="4" name="MediaServiceImageTags">
    <vt:lpwstr/>
  </property>
</Properties>
</file>