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5" r:id="rId6"/>
  </p:sldMasterIdLst>
  <p:notesMasterIdLst>
    <p:notesMasterId r:id="rId19"/>
  </p:notesMasterIdLst>
  <p:handoutMasterIdLst>
    <p:handoutMasterId r:id="rId20"/>
  </p:handoutMasterIdLst>
  <p:sldIdLst>
    <p:sldId id="272" r:id="rId7"/>
    <p:sldId id="294" r:id="rId8"/>
    <p:sldId id="280" r:id="rId9"/>
    <p:sldId id="479" r:id="rId10"/>
    <p:sldId id="469" r:id="rId11"/>
    <p:sldId id="476" r:id="rId12"/>
    <p:sldId id="483" r:id="rId13"/>
    <p:sldId id="493" r:id="rId14"/>
    <p:sldId id="484" r:id="rId15"/>
    <p:sldId id="496" r:id="rId16"/>
    <p:sldId id="482" r:id="rId17"/>
    <p:sldId id="285" r:id="rId18"/>
  </p:sldIdLst>
  <p:sldSz cx="9144000" cy="5143500" type="screen16x9"/>
  <p:notesSz cx="20104100" cy="11309350"/>
  <p:embeddedFontLst>
    <p:embeddedFont>
      <p:font typeface="Arial Black" panose="020B0A04020102020204" pitchFamily="34" charset="0"/>
      <p:bold r:id="rId21"/>
    </p:embeddedFont>
    <p:embeddedFont>
      <p:font typeface="Century Gothic" panose="020B0502020202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italic r:id="rId31"/>
      <p:boldItalic r:id="rId32"/>
    </p:embeddedFont>
    <p:embeddedFont>
      <p:font typeface="Montserrat Light" panose="00000400000000000000" pitchFamily="2" charset="0"/>
      <p:regular r:id="rId33"/>
      <p:italic r:id="rId34"/>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FE1B4-EA60-4054-B59B-BA484D82940C}" v="8" dt="2025-06-03T11:07:39.1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4538" autoAdjust="0"/>
  </p:normalViewPr>
  <p:slideViewPr>
    <p:cSldViewPr snapToGrid="0">
      <p:cViewPr varScale="1">
        <p:scale>
          <a:sx n="109" d="100"/>
          <a:sy n="109" d="100"/>
        </p:scale>
        <p:origin x="1614" y="96"/>
      </p:cViewPr>
      <p:guideLst>
        <p:guide orient="horz" pos="1310"/>
        <p:guide pos="982"/>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showGuides="1">
      <p:cViewPr varScale="1">
        <p:scale>
          <a:sx n="39" d="100"/>
          <a:sy n="39" d="100"/>
        </p:scale>
        <p:origin x="132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6/3/2025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6/3/2025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15-20 minutes. It can be used as a stand-alone lesson or incorporated into a scheme. </a:t>
            </a: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4265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14CD6-8C1A-9BE8-AA17-CE7089AA3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027F6-62D5-4B41-C92C-DAB3ED82C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8AF53-9E0D-B9ED-14A4-A3232D050581}"/>
              </a:ext>
            </a:extLst>
          </p:cNvPr>
          <p:cNvSpPr>
            <a:spLocks noGrp="1"/>
          </p:cNvSpPr>
          <p:nvPr>
            <p:ph type="body" idx="1"/>
          </p:nvPr>
        </p:nvSpPr>
        <p:spPr/>
        <p:txBody>
          <a:bodyPr/>
          <a:lstStyle/>
          <a:p>
            <a:r>
              <a:rPr lang="en-GB" dirty="0"/>
              <a:t>Review </a:t>
            </a:r>
          </a:p>
        </p:txBody>
      </p:sp>
      <p:sp>
        <p:nvSpPr>
          <p:cNvPr id="4" name="Slide Number Placeholder 3">
            <a:extLst>
              <a:ext uri="{FF2B5EF4-FFF2-40B4-BE49-F238E27FC236}">
                <a16:creationId xmlns:a16="http://schemas.microsoft.com/office/drawing/2014/main" id="{5F5E00C6-857A-2E0F-4E44-1717E9D580BE}"/>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4413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63D-C314-B062-3052-F1981E330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5F67-3897-EE61-924A-92B5CDE29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1C7BD-0E81-90E1-DC25-81DF93FAA5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B837B-70DA-3715-2A6F-EC0884B756C7}"/>
              </a:ext>
            </a:extLst>
          </p:cNvPr>
          <p:cNvSpPr>
            <a:spLocks noGrp="1"/>
          </p:cNvSpPr>
          <p:nvPr>
            <p:ph type="sldNum" sz="quarter" idx="5"/>
          </p:nvPr>
        </p:nvSpPr>
        <p:spPr/>
        <p:txBody>
          <a:bodyPr/>
          <a:lstStyle/>
          <a:p>
            <a:fld id="{A3F0725B-8BBF-6349-B206-C25D6BA6A9C8}" type="slidenum">
              <a:rPr lang="en-US" smtClean="0"/>
              <a:t>11</a:t>
            </a:fld>
            <a:endParaRPr lang="en-US"/>
          </a:p>
        </p:txBody>
      </p:sp>
    </p:spTree>
    <p:extLst>
      <p:ext uri="{BB962C8B-B14F-4D97-AF65-F5344CB8AC3E}">
        <p14:creationId xmlns:p14="http://schemas.microsoft.com/office/powerpoint/2010/main" val="198706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teachers’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RED outcomes which are highlighted are most relevant to these CAFOD posters are highlighted in bold.</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2</a:t>
            </a:fld>
            <a:endParaRPr lang="en-US"/>
          </a:p>
        </p:txBody>
      </p:sp>
    </p:spTree>
    <p:extLst>
      <p:ext uri="{BB962C8B-B14F-4D97-AF65-F5344CB8AC3E}">
        <p14:creationId xmlns:p14="http://schemas.microsoft.com/office/powerpoint/2010/main" val="37677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For teachers:</a:t>
            </a:r>
          </a:p>
          <a:p>
            <a:endParaRPr lang="en-GB" sz="1200" dirty="0">
              <a:latin typeface="Century Gothic" panose="020B0502020202020204" pitchFamily="34" charset="0"/>
            </a:endParaRPr>
          </a:p>
          <a:p>
            <a:r>
              <a:rPr lang="en-GB" sz="12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200" dirty="0">
              <a:latin typeface="Century Gothic" panose="020B0502020202020204" pitchFamily="34" charset="0"/>
            </a:endParaRPr>
          </a:p>
          <a:p>
            <a:r>
              <a:rPr lang="en-GB" sz="12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200" dirty="0">
              <a:latin typeface="Century Gothic" panose="020B0502020202020204" pitchFamily="34" charset="0"/>
            </a:endParaRPr>
          </a:p>
          <a:p>
            <a:r>
              <a:rPr lang="en-GB" sz="1200" dirty="0">
                <a:latin typeface="Century Gothic" panose="020B0502020202020204" pitchFamily="34" charset="0"/>
              </a:rPr>
              <a:t>For teacher support for embedding CST throughout the school see:</a:t>
            </a:r>
          </a:p>
          <a:p>
            <a:r>
              <a:rPr lang="en-GB" sz="1200" dirty="0">
                <a:latin typeface="Century Gothic" panose="020B0502020202020204" pitchFamily="34" charset="0"/>
                <a:hlinkClick r:id="rId3"/>
              </a:rPr>
              <a:t>https://cafod.org.uk/education/primary-teaching-resources/cst-pack-for-children</a:t>
            </a: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3</a:t>
            </a:fld>
            <a:endParaRPr lang="en-US"/>
          </a:p>
        </p:txBody>
      </p:sp>
    </p:spTree>
    <p:extLst>
      <p:ext uri="{BB962C8B-B14F-4D97-AF65-F5344CB8AC3E}">
        <p14:creationId xmlns:p14="http://schemas.microsoft.com/office/powerpoint/2010/main" val="19904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0760-1B1F-2E23-B736-06A50F8C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B7C42-78FB-3CF2-BD0F-D5BC3EB1B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2FC5-25CD-5D6A-0293-69076C21FCB8}"/>
              </a:ext>
            </a:extLst>
          </p:cNvPr>
          <p:cNvSpPr>
            <a:spLocks noGrp="1"/>
          </p:cNvSpPr>
          <p:nvPr>
            <p:ph type="body" idx="1"/>
          </p:nvPr>
        </p:nvSpPr>
        <p:spPr/>
        <p:txBody>
          <a:bodyPr/>
          <a:lstStyle/>
          <a:p>
            <a:pPr>
              <a:defRPr/>
            </a:pPr>
            <a:r>
              <a:rPr lang="en-GB" sz="1200" dirty="0">
                <a:latin typeface="Century Gothic" panose="020B0502020202020204" pitchFamily="34" charset="0"/>
                <a:cs typeface="Times New Roman" panose="02020603050405020304" pitchFamily="18" charset="0"/>
              </a:rPr>
              <a:t>Read this piece of scripture before discussing the posters.</a:t>
            </a:r>
          </a:p>
          <a:p>
            <a:pPr>
              <a:defRPr/>
            </a:pPr>
            <a:endParaRPr lang="en-GB" sz="1200" dirty="0">
              <a:latin typeface="Century Gothic" panose="020B0502020202020204" pitchFamily="34" charset="0"/>
              <a:cs typeface="Times New Roman" panose="02020603050405020304" pitchFamily="18" charset="0"/>
            </a:endParaRPr>
          </a:p>
          <a:p>
            <a:pPr>
              <a:defRPr/>
            </a:pPr>
            <a:r>
              <a:rPr lang="en-GB" sz="1200" dirty="0">
                <a:latin typeface="Century Gothic" panose="020B0502020202020204" pitchFamily="34" charset="0"/>
                <a:cs typeface="Times New Roman" panose="02020603050405020304" pitchFamily="18" charset="0"/>
              </a:rPr>
              <a:t>Optional: light a candle, play some gentle music and invite pupils to reflect on these words of scripture and what they mean. Read them from the Bible to demonstrate its importance and tell pupils that these words come from Genesis, the first book of the Bible.</a:t>
            </a:r>
          </a:p>
          <a:p>
            <a:endParaRPr lang="en-GB" dirty="0"/>
          </a:p>
        </p:txBody>
      </p:sp>
      <p:sp>
        <p:nvSpPr>
          <p:cNvPr id="4" name="Slide Number Placeholder 3">
            <a:extLst>
              <a:ext uri="{FF2B5EF4-FFF2-40B4-BE49-F238E27FC236}">
                <a16:creationId xmlns:a16="http://schemas.microsoft.com/office/drawing/2014/main" id="{FF45AE23-C8AE-081F-2516-B215450CD37C}"/>
              </a:ext>
            </a:extLst>
          </p:cNvPr>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307517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this poster. Read through the key words you will be exploring and the key question(s) you will be answering. Ask pupils if they can recognise how this poster links to the words from the Bible they have just heard.</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5</a:t>
            </a:fld>
            <a:endParaRPr lang="en-US"/>
          </a:p>
        </p:txBody>
      </p:sp>
    </p:spTree>
    <p:extLst>
      <p:ext uri="{BB962C8B-B14F-4D97-AF65-F5344CB8AC3E}">
        <p14:creationId xmlns:p14="http://schemas.microsoft.com/office/powerpoint/2010/main" val="2686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1A56-1F26-6A9D-C7AE-84866CA0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F10-89F3-169A-B1B8-A6E32FA6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3822D-982D-BEE4-7ECE-8CEAB421EE5C}"/>
              </a:ext>
            </a:extLst>
          </p:cNvPr>
          <p:cNvSpPr>
            <a:spLocks noGrp="1"/>
          </p:cNvSpPr>
          <p:nvPr>
            <p:ph type="body" idx="1"/>
          </p:nvPr>
        </p:nvSpPr>
        <p:spPr/>
        <p:txBody>
          <a:bodyPr/>
          <a:lstStyle/>
          <a:p>
            <a:r>
              <a:rPr lang="en-GB" sz="1200" dirty="0">
                <a:latin typeface="Century Gothic" panose="020B0502020202020204" pitchFamily="34" charset="0"/>
              </a:rPr>
              <a:t>Discuss the questions on the slide.</a:t>
            </a:r>
          </a:p>
          <a:p>
            <a:endParaRPr lang="en-GB" sz="1200" dirty="0">
              <a:latin typeface="Century Gothic" panose="020B0502020202020204" pitchFamily="34" charset="0"/>
            </a:endParaRPr>
          </a:p>
          <a:p>
            <a:r>
              <a:rPr lang="en-GB" sz="1200" dirty="0">
                <a:latin typeface="Century Gothic" panose="020B0502020202020204" pitchFamily="34" charset="0"/>
              </a:rPr>
              <a:t>Answers may include: </a:t>
            </a:r>
          </a:p>
          <a:p>
            <a:pPr marL="171450" indent="-171450">
              <a:buFontTx/>
              <a:buChar char="-"/>
            </a:pPr>
            <a:r>
              <a:rPr lang="en-GB" sz="1200" dirty="0">
                <a:latin typeface="Century Gothic" panose="020B0502020202020204" pitchFamily="34" charset="0"/>
              </a:rPr>
              <a:t>Taking care of waste (different coloured bins – reduce, reuse, recycle)</a:t>
            </a:r>
          </a:p>
          <a:p>
            <a:pPr marL="171450" indent="-171450">
              <a:buFontTx/>
              <a:buChar char="-"/>
            </a:pPr>
            <a:r>
              <a:rPr lang="en-GB" sz="1200" dirty="0">
                <a:latin typeface="Century Gothic" panose="020B0502020202020204" pitchFamily="34" charset="0"/>
              </a:rPr>
              <a:t>Conserving energy (wind turbines)</a:t>
            </a:r>
          </a:p>
          <a:p>
            <a:pPr marL="171450" indent="-171450">
              <a:buFontTx/>
              <a:buChar char="-"/>
            </a:pPr>
            <a:r>
              <a:rPr lang="en-GB" sz="1200" dirty="0">
                <a:latin typeface="Century Gothic" panose="020B0502020202020204" pitchFamily="34" charset="0"/>
              </a:rPr>
              <a:t>Keeping the earth clean and tidy (picking up litter)</a:t>
            </a:r>
          </a:p>
          <a:p>
            <a:pPr marL="171450" indent="-171450">
              <a:buFontTx/>
              <a:buChar char="-"/>
            </a:pPr>
            <a:r>
              <a:rPr lang="en-GB" sz="1200" dirty="0">
                <a:latin typeface="Century Gothic" panose="020B0502020202020204" pitchFamily="34" charset="0"/>
              </a:rPr>
              <a:t>Cultivating  the land</a:t>
            </a:r>
          </a:p>
          <a:p>
            <a:pPr marL="171450" indent="-171450">
              <a:buFontTx/>
              <a:buChar char="-"/>
            </a:pPr>
            <a:r>
              <a:rPr lang="en-GB" sz="1200" dirty="0">
                <a:latin typeface="Century Gothic" panose="020B0502020202020204" pitchFamily="34" charset="0"/>
              </a:rPr>
              <a:t>Taking care of the animals (respectful farming)</a:t>
            </a:r>
          </a:p>
          <a:p>
            <a:pPr marL="171450" indent="-171450">
              <a:buFontTx/>
              <a:buChar char="-"/>
            </a:pPr>
            <a:endParaRPr lang="en-GB" sz="1200" dirty="0">
              <a:latin typeface="Century Gothic" panose="020B0502020202020204" pitchFamily="34" charset="0"/>
            </a:endParaRPr>
          </a:p>
          <a:p>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How does the poster show the common good and looking after the most vulnerable (</a:t>
            </a:r>
            <a:r>
              <a:rPr lang="en-GB" sz="1200" kern="100" dirty="0" err="1">
                <a:effectLst/>
                <a:latin typeface="Century Gothic" panose="020B0502020202020204" pitchFamily="34" charset="0"/>
                <a:ea typeface="Aptos" panose="020B0004020202020204" pitchFamily="34" charset="0"/>
                <a:cs typeface="Times New Roman" panose="02020603050405020304" pitchFamily="18" charset="0"/>
              </a:rPr>
              <a:t>eg</a:t>
            </a: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 asylum seekers, those living in poverty…)?</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Challenge 1: You may wish to ask pupils about how this poster might link to Beatitudes (blessed are the peacemakers, blessed are the merciful, blessed are the meek, blessed are those who hunger and thirst for what is right…). This is a part of future learning for Y5. </a:t>
            </a:r>
          </a:p>
          <a:p>
            <a:endParaRPr lang="en-GB" sz="1200" dirty="0">
              <a:latin typeface="Century Gothic" panose="020B0502020202020204" pitchFamily="34" charset="0"/>
            </a:endParaRPr>
          </a:p>
          <a:p>
            <a:r>
              <a:rPr lang="en-GB" sz="1200" dirty="0">
                <a:latin typeface="Century Gothic" panose="020B0502020202020204" pitchFamily="34" charset="0"/>
              </a:rPr>
              <a:t>Challenge 2: Ask pupils how this poster shows any of the fruits of the Holy Spirit (love, joy, peace, patience, kindness, goodness, faithfulness, gentleness, self-control). This is also a part of future learning for Y5.</a:t>
            </a:r>
          </a:p>
          <a:p>
            <a:endParaRPr lang="en-GB" sz="1200" dirty="0">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FF2E6F3A-5DA4-0DA9-86DF-0D9A111AEB4D}"/>
              </a:ext>
            </a:extLst>
          </p:cNvPr>
          <p:cNvSpPr>
            <a:spLocks noGrp="1"/>
          </p:cNvSpPr>
          <p:nvPr>
            <p:ph type="sldNum" sz="quarter" idx="5"/>
          </p:nvPr>
        </p:nvSpPr>
        <p:spPr/>
        <p:txBody>
          <a:bodyPr/>
          <a:lstStyle/>
          <a:p>
            <a:fld id="{A3F0725B-8BBF-6349-B206-C25D6BA6A9C8}" type="slidenum">
              <a:rPr lang="en-US" smtClean="0"/>
              <a:t>6</a:t>
            </a:fld>
            <a:endParaRPr lang="en-US"/>
          </a:p>
        </p:txBody>
      </p:sp>
    </p:spTree>
    <p:extLst>
      <p:ext uri="{BB962C8B-B14F-4D97-AF65-F5344CB8AC3E}">
        <p14:creationId xmlns:p14="http://schemas.microsoft.com/office/powerpoint/2010/main" val="420445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B21A-EDB3-C82D-8DB6-04FC75EA7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EB079-A4E3-A355-3679-7D7E1D0F3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52420-26A0-FC71-ABEC-C691776981FA}"/>
              </a:ext>
            </a:extLst>
          </p:cNvPr>
          <p:cNvSpPr>
            <a:spLocks noGrp="1"/>
          </p:cNvSpPr>
          <p:nvPr>
            <p:ph type="body" idx="1"/>
          </p:nvPr>
        </p:nvSpPr>
        <p:spPr/>
        <p:txBody>
          <a:bodyPr/>
          <a:lstStyle/>
          <a:p>
            <a:r>
              <a:rPr lang="en-GB" sz="1200" dirty="0">
                <a:latin typeface="Century Gothic" panose="020B0502020202020204" pitchFamily="34" charset="0"/>
              </a:rPr>
              <a:t>Explain that when people take too much for themselves or waste what they have, others do not get what they need.  This is not sustainable or fair.</a:t>
            </a:r>
          </a:p>
          <a:p>
            <a:endParaRPr lang="en-GB" sz="1200" dirty="0">
              <a:latin typeface="Century Gothic" panose="020B0502020202020204" pitchFamily="34" charset="0"/>
            </a:endParaRPr>
          </a:p>
          <a:p>
            <a:r>
              <a:rPr lang="en-GB" sz="1200" dirty="0">
                <a:latin typeface="Century Gothic" panose="020B0502020202020204" pitchFamily="34" charset="0"/>
              </a:rPr>
              <a:t>Discuss the questions on the slide.</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 </a:t>
            </a:r>
          </a:p>
          <a:p>
            <a:pPr marL="171450" indent="-171450">
              <a:buFontTx/>
              <a:buChar char="-"/>
            </a:pPr>
            <a:r>
              <a:rPr lang="en-GB" sz="1200" dirty="0">
                <a:latin typeface="Century Gothic" panose="020B0502020202020204" pitchFamily="34" charset="0"/>
              </a:rPr>
              <a:t>Looking after the poor and vulnerable by being a voice for them</a:t>
            </a:r>
          </a:p>
          <a:p>
            <a:pPr marL="171450" indent="-171450">
              <a:buFontTx/>
              <a:buChar char="-"/>
            </a:pPr>
            <a:r>
              <a:rPr lang="en-GB" sz="1200" dirty="0">
                <a:latin typeface="Century Gothic" panose="020B0502020202020204" pitchFamily="34" charset="0"/>
              </a:rPr>
              <a:t>Campaigning for stewardship so that people can get what they need </a:t>
            </a:r>
          </a:p>
          <a:p>
            <a:pPr marL="171450" indent="-171450">
              <a:buFontTx/>
              <a:buChar char="-"/>
            </a:pPr>
            <a:r>
              <a:rPr lang="en-GB" sz="1200" dirty="0">
                <a:latin typeface="Century Gothic" panose="020B0502020202020204" pitchFamily="34" charset="0"/>
              </a:rPr>
              <a:t>Working for sustainability</a:t>
            </a:r>
          </a:p>
          <a:p>
            <a:pPr marL="171450" indent="-171450">
              <a:buFontTx/>
              <a:buChar char="-"/>
            </a:pPr>
            <a:endParaRPr lang="en-GB" sz="1200" dirty="0">
              <a:latin typeface="Century Gothic" panose="020B0502020202020204" pitchFamily="34" charset="0"/>
            </a:endParaRPr>
          </a:p>
          <a:p>
            <a:r>
              <a:rPr lang="en-GB" sz="1200" dirty="0">
                <a:latin typeface="Century Gothic" panose="020B0502020202020204" pitchFamily="34" charset="0"/>
              </a:rPr>
              <a:t>Other answers may also be valid.</a:t>
            </a:r>
          </a:p>
          <a:p>
            <a:endParaRPr lang="en-GB" dirty="0"/>
          </a:p>
        </p:txBody>
      </p:sp>
      <p:sp>
        <p:nvSpPr>
          <p:cNvPr id="4" name="Slide Number Placeholder 3">
            <a:extLst>
              <a:ext uri="{FF2B5EF4-FFF2-40B4-BE49-F238E27FC236}">
                <a16:creationId xmlns:a16="http://schemas.microsoft.com/office/drawing/2014/main" id="{72814C1D-6BB8-AC40-5BA0-6EA41C619A76}"/>
              </a:ext>
            </a:extLst>
          </p:cNvPr>
          <p:cNvSpPr>
            <a:spLocks noGrp="1"/>
          </p:cNvSpPr>
          <p:nvPr>
            <p:ph type="sldNum" sz="quarter" idx="5"/>
          </p:nvPr>
        </p:nvSpPr>
        <p:spPr/>
        <p:txBody>
          <a:bodyPr/>
          <a:lstStyle/>
          <a:p>
            <a:fld id="{A3F0725B-8BBF-6349-B206-C25D6BA6A9C8}" type="slidenum">
              <a:rPr lang="en-US" smtClean="0"/>
              <a:t>7</a:t>
            </a:fld>
            <a:endParaRPr lang="en-US"/>
          </a:p>
        </p:txBody>
      </p:sp>
    </p:spTree>
    <p:extLst>
      <p:ext uri="{BB962C8B-B14F-4D97-AF65-F5344CB8AC3E}">
        <p14:creationId xmlns:p14="http://schemas.microsoft.com/office/powerpoint/2010/main" val="279909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656D-D422-C877-513A-41FA2DA19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889DD-1E49-0DB2-1E0A-505A3C7D2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EEB37-9E97-FEDC-F78D-2FEC83854B5F}"/>
              </a:ext>
            </a:extLst>
          </p:cNvPr>
          <p:cNvSpPr>
            <a:spLocks noGrp="1"/>
          </p:cNvSpPr>
          <p:nvPr>
            <p:ph type="body" idx="1"/>
          </p:nvPr>
        </p:nvSpPr>
        <p:spPr/>
        <p:txBody>
          <a:bodyPr/>
          <a:lstStyle/>
          <a:p>
            <a:r>
              <a:rPr lang="en-GB" sz="1200" dirty="0">
                <a:latin typeface="Century Gothic" panose="020B0502020202020204" pitchFamily="34" charset="0"/>
              </a:rPr>
              <a:t>Discuss the slide and how it shows not being a good neighbour by showing them love, or looking after the common good.</a:t>
            </a:r>
          </a:p>
          <a:p>
            <a:endParaRPr lang="en-GB" dirty="0"/>
          </a:p>
          <a:p>
            <a:r>
              <a:rPr lang="en-GB" sz="1200" dirty="0">
                <a:latin typeface="Century Gothic" panose="020B0502020202020204" pitchFamily="34" charset="0"/>
              </a:rPr>
              <a:t>Answers might include:</a:t>
            </a:r>
          </a:p>
          <a:p>
            <a:pPr marL="171450" indent="-171450">
              <a:buFontTx/>
              <a:buChar char="-"/>
            </a:pPr>
            <a:r>
              <a:rPr lang="en-GB" sz="1200" dirty="0">
                <a:latin typeface="Century Gothic" panose="020B0502020202020204" pitchFamily="34" charset="0"/>
              </a:rPr>
              <a:t>People have left their rubbish lying around</a:t>
            </a:r>
          </a:p>
          <a:p>
            <a:pPr marL="171450" indent="-171450">
              <a:buFontTx/>
              <a:buChar char="-"/>
            </a:pPr>
            <a:r>
              <a:rPr lang="en-GB" sz="1200" dirty="0">
                <a:latin typeface="Century Gothic" panose="020B0502020202020204" pitchFamily="34" charset="0"/>
              </a:rPr>
              <a:t>The equipment is broken</a:t>
            </a:r>
          </a:p>
          <a:p>
            <a:pPr marL="171450" indent="-171450">
              <a:buFontTx/>
              <a:buChar char="-"/>
            </a:pPr>
            <a:r>
              <a:rPr lang="en-GB" sz="1200" dirty="0">
                <a:latin typeface="Century Gothic" panose="020B0502020202020204" pitchFamily="34" charset="0"/>
              </a:rPr>
              <a:t>There is chemical waste/leakage</a:t>
            </a:r>
          </a:p>
          <a:p>
            <a:pPr marL="171450" indent="-171450">
              <a:buFontTx/>
              <a:buChar char="-"/>
            </a:pPr>
            <a:r>
              <a:rPr lang="en-GB" sz="1200" dirty="0">
                <a:latin typeface="Century Gothic" panose="020B0502020202020204" pitchFamily="34" charset="0"/>
              </a:rPr>
              <a:t>There are factory emissions </a:t>
            </a:r>
          </a:p>
          <a:p>
            <a:endParaRPr lang="en-GB" sz="1200" dirty="0">
              <a:latin typeface="Century Gothic" panose="020B0502020202020204" pitchFamily="34" charset="0"/>
            </a:endParaRPr>
          </a:p>
          <a:p>
            <a:r>
              <a:rPr lang="en-GB" sz="1200" dirty="0">
                <a:latin typeface="Century Gothic" panose="020B0502020202020204" pitchFamily="34" charset="0"/>
              </a:rPr>
              <a:t>Discuss the consequences of not loving our neighbour by looking after the common good.</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 broken relationships with God, the world and others. Also: unhappiness, war and destruction, uncleanliness (inside and out)…</a:t>
            </a:r>
          </a:p>
          <a:p>
            <a:endParaRPr lang="en-GB" dirty="0"/>
          </a:p>
        </p:txBody>
      </p:sp>
      <p:sp>
        <p:nvSpPr>
          <p:cNvPr id="4" name="Slide Number Placeholder 3">
            <a:extLst>
              <a:ext uri="{FF2B5EF4-FFF2-40B4-BE49-F238E27FC236}">
                <a16:creationId xmlns:a16="http://schemas.microsoft.com/office/drawing/2014/main" id="{D2DC5BCE-6CB8-467B-C72C-08ECD553AE84}"/>
              </a:ext>
            </a:extLst>
          </p:cNvPr>
          <p:cNvSpPr>
            <a:spLocks noGrp="1"/>
          </p:cNvSpPr>
          <p:nvPr>
            <p:ph type="sldNum" sz="quarter" idx="5"/>
          </p:nvPr>
        </p:nvSpPr>
        <p:spPr/>
        <p:txBody>
          <a:bodyPr/>
          <a:lstStyle/>
          <a:p>
            <a:fld id="{A3F0725B-8BBF-6349-B206-C25D6BA6A9C8}" type="slidenum">
              <a:rPr lang="en-US" smtClean="0"/>
              <a:t>8</a:t>
            </a:fld>
            <a:endParaRPr lang="en-US"/>
          </a:p>
        </p:txBody>
      </p:sp>
    </p:spTree>
    <p:extLst>
      <p:ext uri="{BB962C8B-B14F-4D97-AF65-F5344CB8AC3E}">
        <p14:creationId xmlns:p14="http://schemas.microsoft.com/office/powerpoint/2010/main" val="364267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95F8B-E3F8-D85D-1358-344B28532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CB7D4-53CC-D989-9323-E1D87CCF2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D0827-D708-3740-7B2D-59CA6EDDDCC5}"/>
              </a:ext>
            </a:extLst>
          </p:cNvPr>
          <p:cNvSpPr>
            <a:spLocks noGrp="1"/>
          </p:cNvSpPr>
          <p:nvPr>
            <p:ph type="body" idx="1"/>
          </p:nvPr>
        </p:nvSpPr>
        <p:spPr/>
        <p:txBody>
          <a:bodyPr/>
          <a:lstStyle/>
          <a:p>
            <a:r>
              <a:rPr lang="en-GB" sz="1200" dirty="0">
                <a:latin typeface="Century Gothic" panose="020B0502020202020204" pitchFamily="34" charset="0"/>
              </a:rPr>
              <a:t>Explain that part of loving our neighbour as Jesus asked means welcoming and including them, respecting their dignity and looking after their wellbeing. This is part of the common good.</a:t>
            </a:r>
          </a:p>
          <a:p>
            <a:r>
              <a:rPr lang="en-GB" sz="1200">
                <a:latin typeface="Century Gothic" panose="020B0502020202020204" pitchFamily="34" charset="0"/>
              </a:rPr>
              <a:t> </a:t>
            </a:r>
            <a:endParaRPr lang="en-GB" sz="1200" dirty="0">
              <a:latin typeface="Century Gothic" panose="020B0502020202020204" pitchFamily="34" charset="0"/>
            </a:endParaRPr>
          </a:p>
          <a:p>
            <a:r>
              <a:rPr lang="en-GB" sz="1200" dirty="0">
                <a:latin typeface="Century Gothic" panose="020B0502020202020204" pitchFamily="34" charset="0"/>
              </a:rPr>
              <a:t>Discuss  the questions on the slides.</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a:t>
            </a:r>
          </a:p>
          <a:p>
            <a:pPr marL="171450" indent="-171450">
              <a:buFontTx/>
              <a:buChar char="-"/>
            </a:pPr>
            <a:r>
              <a:rPr lang="en-GB" sz="1200" dirty="0">
                <a:latin typeface="Century Gothic" panose="020B0502020202020204" pitchFamily="34" charset="0"/>
              </a:rPr>
              <a:t>It is important to welcome others because Jesus told us to (“When I was a stranger, you welcomed me” - Matthew 25:35)</a:t>
            </a:r>
          </a:p>
          <a:p>
            <a:pPr marL="171450" indent="-171450">
              <a:buFontTx/>
              <a:buChar char="-"/>
            </a:pPr>
            <a:r>
              <a:rPr lang="en-GB" sz="1200" dirty="0">
                <a:latin typeface="Century Gothic" panose="020B0502020202020204" pitchFamily="34" charset="0"/>
              </a:rPr>
              <a:t>Everyone has human dignity and God loves everyone. All persons are made in his own image</a:t>
            </a:r>
          </a:p>
          <a:p>
            <a:pPr marL="171450" indent="-171450">
              <a:buFontTx/>
              <a:buChar char="-"/>
            </a:pPr>
            <a:r>
              <a:rPr lang="en-GB" sz="1200" dirty="0">
                <a:latin typeface="Century Gothic" panose="020B0502020202020204" pitchFamily="34" charset="0"/>
              </a:rPr>
              <a:t>There is dignity of workers</a:t>
            </a:r>
          </a:p>
          <a:p>
            <a:pPr marL="171450" indent="-171450">
              <a:buFontTx/>
              <a:buChar char="-"/>
            </a:pPr>
            <a:r>
              <a:rPr lang="en-GB" sz="1200" dirty="0">
                <a:latin typeface="Century Gothic" panose="020B0502020202020204" pitchFamily="34" charset="0"/>
              </a:rPr>
              <a:t>Different people are contributing (and can contribute in some way)</a:t>
            </a:r>
          </a:p>
          <a:p>
            <a:pPr marL="171450" indent="-171450">
              <a:buFontTx/>
              <a:buChar char="-"/>
            </a:pPr>
            <a:endParaRPr lang="en-GB" sz="1200" dirty="0">
              <a:latin typeface="Century Gothic" panose="020B0502020202020204" pitchFamily="34" charset="0"/>
            </a:endParaRPr>
          </a:p>
          <a:p>
            <a:r>
              <a:rPr lang="en-GB" sz="1200" dirty="0">
                <a:latin typeface="Century Gothic" panose="020B0502020202020204" pitchFamily="34" charset="0"/>
              </a:rPr>
              <a:t>Highlight that it is not what people do and contribute to society that gives them dignity. They have an inherent dignity given by God.</a:t>
            </a:r>
          </a:p>
          <a:p>
            <a:endParaRPr lang="en-GB" sz="1200" dirty="0">
              <a:latin typeface="Century Gothic" panose="020B0502020202020204" pitchFamily="34" charset="0"/>
            </a:endParaRPr>
          </a:p>
          <a:p>
            <a:r>
              <a:rPr lang="en-GB" sz="1200" dirty="0">
                <a:latin typeface="Century Gothic" panose="020B0502020202020204" pitchFamily="34" charset="0"/>
              </a:rPr>
              <a:t>Pupils might say that there is more that could be added to show welcome. Discuss what this could look like, and how they could welcome people in their own contexts.</a:t>
            </a:r>
          </a:p>
          <a:p>
            <a:endParaRPr lang="en-GB" dirty="0"/>
          </a:p>
        </p:txBody>
      </p:sp>
      <p:sp>
        <p:nvSpPr>
          <p:cNvPr id="4" name="Slide Number Placeholder 3">
            <a:extLst>
              <a:ext uri="{FF2B5EF4-FFF2-40B4-BE49-F238E27FC236}">
                <a16:creationId xmlns:a16="http://schemas.microsoft.com/office/drawing/2014/main" id="{5D5EDE18-A89B-D02D-1EFD-5D5664B91C32}"/>
              </a:ext>
            </a:extLst>
          </p:cNvPr>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2819246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dirty="0"/>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dirty="0"/>
              <a:t>Click to add subtitle if needed</a:t>
            </a:r>
            <a:endParaRPr dirty="0"/>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dirty="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here to add the title of your deck. Ideally,</a:t>
            </a:r>
            <a:r>
              <a:rPr lang="en-US" b="0" i="0" u="none" strike="noStrike" dirty="0">
                <a:solidFill>
                  <a:srgbClr val="000000"/>
                </a:solidFill>
                <a:effectLst/>
              </a:rPr>
              <a:t> keep it under four lines.</a:t>
            </a:r>
            <a:endParaRPr lang="en-US" dirty="0"/>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dirty="0"/>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dirty="0">
                <a:solidFill>
                  <a:srgbClr val="212444"/>
                </a:solidFill>
                <a:latin typeface="Montserrat"/>
                <a:cs typeface="Montserrat"/>
              </a:rPr>
              <a:t>CAFOD,</a:t>
            </a:r>
            <a:r>
              <a:rPr sz="1114" spc="-52" dirty="0">
                <a:solidFill>
                  <a:srgbClr val="212444"/>
                </a:solidFill>
                <a:latin typeface="Montserrat"/>
                <a:cs typeface="Montserrat"/>
              </a:rPr>
              <a:t> </a:t>
            </a:r>
            <a:r>
              <a:rPr sz="1114" spc="-9" dirty="0">
                <a:solidFill>
                  <a:srgbClr val="212444"/>
                </a:solidFill>
                <a:latin typeface="Montserrat"/>
                <a:cs typeface="Montserrat"/>
              </a:rPr>
              <a:t>Romero</a:t>
            </a:r>
            <a:r>
              <a:rPr sz="1114" spc="-50" dirty="0">
                <a:solidFill>
                  <a:srgbClr val="212444"/>
                </a:solidFill>
                <a:latin typeface="Montserrat"/>
                <a:cs typeface="Montserrat"/>
              </a:rPr>
              <a:t> </a:t>
            </a:r>
            <a:r>
              <a:rPr sz="1114" spc="-5" dirty="0">
                <a:solidFill>
                  <a:srgbClr val="212444"/>
                </a:solidFill>
                <a:latin typeface="Montserrat"/>
                <a:cs typeface="Montserrat"/>
              </a:rPr>
              <a:t>House,</a:t>
            </a:r>
            <a:endParaRPr sz="1114">
              <a:latin typeface="Montserrat"/>
              <a:cs typeface="Montserrat"/>
            </a:endParaRPr>
          </a:p>
          <a:p>
            <a:pPr marL="5776">
              <a:spcBef>
                <a:spcPts val="14"/>
              </a:spcBef>
            </a:pPr>
            <a:r>
              <a:rPr sz="1114" dirty="0">
                <a:solidFill>
                  <a:srgbClr val="212444"/>
                </a:solidFill>
                <a:latin typeface="Montserrat"/>
                <a:cs typeface="Montserrat"/>
              </a:rPr>
              <a:t>55</a:t>
            </a:r>
            <a:r>
              <a:rPr sz="1114" spc="-39" dirty="0">
                <a:solidFill>
                  <a:srgbClr val="212444"/>
                </a:solidFill>
                <a:latin typeface="Montserrat"/>
                <a:cs typeface="Montserrat"/>
              </a:rPr>
              <a:t> </a:t>
            </a:r>
            <a:r>
              <a:rPr sz="1114" spc="-16" dirty="0">
                <a:solidFill>
                  <a:srgbClr val="212444"/>
                </a:solidFill>
                <a:latin typeface="Montserrat"/>
                <a:cs typeface="Montserrat"/>
              </a:rPr>
              <a:t>Westminster</a:t>
            </a:r>
            <a:r>
              <a:rPr sz="1114" spc="-39" dirty="0">
                <a:solidFill>
                  <a:srgbClr val="212444"/>
                </a:solidFill>
                <a:latin typeface="Montserrat"/>
                <a:cs typeface="Montserrat"/>
              </a:rPr>
              <a:t> </a:t>
            </a:r>
            <a:r>
              <a:rPr sz="1114" spc="-5" dirty="0">
                <a:solidFill>
                  <a:srgbClr val="212444"/>
                </a:solidFill>
                <a:latin typeface="Montserrat"/>
                <a:cs typeface="Montserrat"/>
              </a:rPr>
              <a:t>Bridge</a:t>
            </a:r>
            <a:r>
              <a:rPr sz="1114" spc="-39" dirty="0">
                <a:solidFill>
                  <a:srgbClr val="212444"/>
                </a:solidFill>
                <a:latin typeface="Montserrat"/>
                <a:cs typeface="Montserrat"/>
              </a:rPr>
              <a:t> </a:t>
            </a:r>
            <a:r>
              <a:rPr sz="1114" dirty="0">
                <a:solidFill>
                  <a:srgbClr val="212444"/>
                </a:solidFill>
                <a:latin typeface="Montserrat"/>
                <a:cs typeface="Montserrat"/>
              </a:rPr>
              <a:t>Road,</a:t>
            </a:r>
            <a:r>
              <a:rPr sz="1114" spc="-39" dirty="0">
                <a:solidFill>
                  <a:srgbClr val="212444"/>
                </a:solidFill>
                <a:latin typeface="Montserrat"/>
                <a:cs typeface="Montserrat"/>
              </a:rPr>
              <a:t> </a:t>
            </a:r>
            <a:r>
              <a:rPr sz="1114" spc="-5" dirty="0">
                <a:solidFill>
                  <a:srgbClr val="212444"/>
                </a:solidFill>
                <a:latin typeface="Montserrat"/>
                <a:cs typeface="Montserrat"/>
              </a:rPr>
              <a:t>London</a:t>
            </a:r>
            <a:r>
              <a:rPr sz="1114" spc="-36" dirty="0">
                <a:solidFill>
                  <a:srgbClr val="212444"/>
                </a:solidFill>
                <a:latin typeface="Montserrat"/>
                <a:cs typeface="Montserrat"/>
              </a:rPr>
              <a:t> </a:t>
            </a:r>
            <a:r>
              <a:rPr sz="1114" dirty="0">
                <a:solidFill>
                  <a:srgbClr val="212444"/>
                </a:solidFill>
                <a:latin typeface="Montserrat"/>
                <a:cs typeface="Montserrat"/>
              </a:rPr>
              <a:t>SE1</a:t>
            </a:r>
            <a:r>
              <a:rPr sz="1114" spc="-39" dirty="0">
                <a:solidFill>
                  <a:srgbClr val="212444"/>
                </a:solidFill>
                <a:latin typeface="Montserrat"/>
                <a:cs typeface="Montserrat"/>
              </a:rPr>
              <a:t> </a:t>
            </a:r>
            <a:r>
              <a:rPr sz="1114" spc="-11" dirty="0">
                <a:solidFill>
                  <a:srgbClr val="212444"/>
                </a:solidFill>
                <a:latin typeface="Montserrat"/>
                <a:cs typeface="Montserrat"/>
              </a:rPr>
              <a:t>7JB</a:t>
            </a:r>
            <a:endParaRPr sz="1114">
              <a:latin typeface="Montserrat"/>
              <a:cs typeface="Montserrat"/>
            </a:endParaRPr>
          </a:p>
          <a:p>
            <a:pPr marL="5776">
              <a:spcBef>
                <a:spcPts val="687"/>
              </a:spcBef>
            </a:pPr>
            <a:r>
              <a:rPr sz="1114" b="1" u="sng" spc="-5" dirty="0">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for</a:t>
            </a:r>
            <a:r>
              <a:rPr sz="659" spc="2" dirty="0">
                <a:latin typeface="Montserrat"/>
                <a:cs typeface="Montserrat"/>
              </a:rPr>
              <a:t> </a:t>
            </a:r>
            <a:r>
              <a:rPr sz="659" dirty="0">
                <a:latin typeface="Montserrat"/>
                <a:cs typeface="Montserrat"/>
              </a:rPr>
              <a:t>Overseas</a:t>
            </a:r>
            <a:r>
              <a:rPr sz="659" spc="2" dirty="0">
                <a:latin typeface="Montserrat"/>
                <a:cs typeface="Montserrat"/>
              </a:rPr>
              <a:t> </a:t>
            </a:r>
            <a:r>
              <a:rPr sz="659" dirty="0">
                <a:latin typeface="Montserrat"/>
                <a:cs typeface="Montserrat"/>
              </a:rPr>
              <a:t>Development</a:t>
            </a:r>
            <a:r>
              <a:rPr sz="659" spc="2" dirty="0">
                <a:latin typeface="Montserrat"/>
                <a:cs typeface="Montserrat"/>
              </a:rPr>
              <a:t> </a:t>
            </a:r>
            <a:r>
              <a:rPr sz="659" dirty="0">
                <a:latin typeface="Montserrat"/>
                <a:cs typeface="Montserrat"/>
              </a:rPr>
              <a:t>(CAFOD)</a:t>
            </a:r>
            <a:r>
              <a:rPr sz="659" spc="2" dirty="0">
                <a:latin typeface="Montserrat"/>
                <a:cs typeface="Montserrat"/>
              </a:rPr>
              <a:t> </a:t>
            </a:r>
            <a:r>
              <a:rPr sz="659" dirty="0">
                <a:latin typeface="Montserrat"/>
                <a:cs typeface="Montserrat"/>
              </a:rPr>
              <a:t>is</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official</a:t>
            </a:r>
            <a:r>
              <a:rPr sz="659" spc="2" dirty="0">
                <a:latin typeface="Montserrat"/>
                <a:cs typeface="Montserrat"/>
              </a:rPr>
              <a:t> </a:t>
            </a:r>
            <a:r>
              <a:rPr sz="659" dirty="0">
                <a:latin typeface="Montserrat"/>
                <a:cs typeface="Montserrat"/>
              </a:rPr>
              <a:t>aid</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5" dirty="0">
                <a:latin typeface="Montserrat"/>
                <a:cs typeface="Montserrat"/>
              </a:rPr>
              <a:t> </a:t>
            </a:r>
            <a:r>
              <a:rPr sz="659" dirty="0">
                <a:latin typeface="Montserrat"/>
                <a:cs typeface="Montserrat"/>
              </a:rPr>
              <a:t>Church</a:t>
            </a:r>
            <a:r>
              <a:rPr sz="659" spc="2" dirty="0">
                <a:latin typeface="Montserrat"/>
                <a:cs typeface="Montserrat"/>
              </a:rPr>
              <a:t> </a:t>
            </a:r>
            <a:r>
              <a:rPr sz="659" dirty="0">
                <a:latin typeface="Montserrat"/>
                <a:cs typeface="Montserrat"/>
              </a:rPr>
              <a:t>in</a:t>
            </a:r>
            <a:r>
              <a:rPr sz="659" spc="2" dirty="0">
                <a:latin typeface="Montserrat"/>
                <a:cs typeface="Montserrat"/>
              </a:rPr>
              <a:t> </a:t>
            </a:r>
            <a:r>
              <a:rPr sz="659" spc="-5" dirty="0">
                <a:latin typeface="Montserrat"/>
                <a:cs typeface="Montserrat"/>
              </a:rPr>
              <a:t>England </a:t>
            </a:r>
            <a:r>
              <a:rPr sz="659" dirty="0">
                <a:latin typeface="Montserrat"/>
                <a:cs typeface="Montserrat"/>
              </a:rPr>
              <a:t>and</a:t>
            </a:r>
            <a:r>
              <a:rPr sz="659" spc="-5" dirty="0">
                <a:latin typeface="Montserrat"/>
                <a:cs typeface="Montserrat"/>
              </a:rPr>
              <a:t> </a:t>
            </a:r>
            <a:r>
              <a:rPr sz="659" dirty="0">
                <a:latin typeface="Montserrat"/>
                <a:cs typeface="Montserrat"/>
              </a:rPr>
              <a:t>Wales</a:t>
            </a:r>
            <a:r>
              <a:rPr sz="659" spc="-5" dirty="0">
                <a:latin typeface="Montserrat"/>
                <a:cs typeface="Montserrat"/>
              </a:rPr>
              <a:t> </a:t>
            </a:r>
            <a:r>
              <a:rPr sz="659" dirty="0">
                <a:latin typeface="Montserrat"/>
                <a:cs typeface="Montserrat"/>
              </a:rPr>
              <a:t>and</a:t>
            </a:r>
            <a:r>
              <a:rPr sz="659" spc="-2" dirty="0">
                <a:latin typeface="Montserrat"/>
                <a:cs typeface="Montserrat"/>
              </a:rPr>
              <a:t> </a:t>
            </a:r>
            <a:r>
              <a:rPr sz="659" dirty="0">
                <a:latin typeface="Montserrat"/>
                <a:cs typeface="Montserrat"/>
              </a:rPr>
              <a:t>part</a:t>
            </a:r>
            <a:r>
              <a:rPr sz="659" spc="-5"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Caritas</a:t>
            </a:r>
            <a:r>
              <a:rPr sz="659" spc="-5" dirty="0">
                <a:latin typeface="Montserrat"/>
                <a:cs typeface="Montserrat"/>
              </a:rPr>
              <a:t> International.</a:t>
            </a:r>
            <a:r>
              <a:rPr sz="659" spc="-2" dirty="0">
                <a:latin typeface="Montserrat"/>
                <a:cs typeface="Montserrat"/>
              </a:rPr>
              <a:t> </a:t>
            </a:r>
            <a:r>
              <a:rPr sz="659" dirty="0">
                <a:latin typeface="Montserrat"/>
                <a:cs typeface="Montserrat"/>
              </a:rPr>
              <a:t>Charity</a:t>
            </a:r>
            <a:r>
              <a:rPr sz="659" spc="-5" dirty="0">
                <a:latin typeface="Montserrat"/>
                <a:cs typeface="Montserrat"/>
              </a:rPr>
              <a:t> </a:t>
            </a:r>
            <a:r>
              <a:rPr sz="659" dirty="0">
                <a:latin typeface="Montserrat"/>
                <a:cs typeface="Montserrat"/>
              </a:rPr>
              <a:t>no</a:t>
            </a:r>
            <a:r>
              <a:rPr sz="659" spc="-2" dirty="0">
                <a:latin typeface="Montserrat"/>
                <a:cs typeface="Montserrat"/>
              </a:rPr>
              <a:t> </a:t>
            </a:r>
            <a:r>
              <a:rPr sz="659" dirty="0">
                <a:latin typeface="Montserrat"/>
                <a:cs typeface="Montserrat"/>
              </a:rPr>
              <a:t>1160384</a:t>
            </a:r>
            <a:r>
              <a:rPr sz="659" spc="-5" dirty="0">
                <a:latin typeface="Montserrat"/>
                <a:cs typeface="Montserrat"/>
              </a:rPr>
              <a:t> </a:t>
            </a:r>
            <a:r>
              <a:rPr sz="659" dirty="0">
                <a:latin typeface="Montserrat"/>
                <a:cs typeface="Montserrat"/>
              </a:rPr>
              <a:t>and</a:t>
            </a:r>
            <a:r>
              <a:rPr sz="659" spc="-5" dirty="0">
                <a:latin typeface="Montserrat"/>
                <a:cs typeface="Montserrat"/>
              </a:rPr>
              <a:t> </a:t>
            </a:r>
            <a:r>
              <a:rPr sz="659" dirty="0">
                <a:latin typeface="Montserrat"/>
                <a:cs typeface="Montserrat"/>
              </a:rPr>
              <a:t>a</a:t>
            </a:r>
            <a:r>
              <a:rPr sz="659" spc="-2" dirty="0">
                <a:latin typeface="Montserrat"/>
                <a:cs typeface="Montserrat"/>
              </a:rPr>
              <a:t> </a:t>
            </a:r>
            <a:r>
              <a:rPr sz="659" dirty="0">
                <a:latin typeface="Montserrat"/>
                <a:cs typeface="Montserrat"/>
              </a:rPr>
              <a:t>company</a:t>
            </a:r>
            <a:r>
              <a:rPr sz="659" spc="-5" dirty="0">
                <a:latin typeface="Montserrat"/>
                <a:cs typeface="Montserrat"/>
              </a:rPr>
              <a:t> </a:t>
            </a:r>
            <a:r>
              <a:rPr sz="659" dirty="0">
                <a:latin typeface="Montserrat"/>
                <a:cs typeface="Montserrat"/>
              </a:rPr>
              <a:t>limited</a:t>
            </a:r>
            <a:r>
              <a:rPr sz="659" spc="-2" dirty="0">
                <a:latin typeface="Montserrat"/>
                <a:cs typeface="Montserrat"/>
              </a:rPr>
              <a:t> </a:t>
            </a:r>
            <a:r>
              <a:rPr sz="659" dirty="0">
                <a:latin typeface="Montserrat"/>
                <a:cs typeface="Montserrat"/>
              </a:rPr>
              <a:t>by</a:t>
            </a:r>
            <a:r>
              <a:rPr sz="659" spc="-5" dirty="0">
                <a:latin typeface="Montserrat"/>
                <a:cs typeface="Montserrat"/>
              </a:rPr>
              <a:t> </a:t>
            </a:r>
            <a:r>
              <a:rPr sz="659" dirty="0">
                <a:latin typeface="Montserrat"/>
                <a:cs typeface="Montserrat"/>
              </a:rPr>
              <a:t>guarantee</a:t>
            </a:r>
            <a:r>
              <a:rPr sz="659" spc="-2" dirty="0">
                <a:latin typeface="Montserrat"/>
                <a:cs typeface="Montserrat"/>
              </a:rPr>
              <a:t> </a:t>
            </a:r>
            <a:r>
              <a:rPr sz="659" dirty="0">
                <a:latin typeface="Montserrat"/>
                <a:cs typeface="Montserrat"/>
              </a:rPr>
              <a:t>no</a:t>
            </a:r>
            <a:r>
              <a:rPr sz="659" spc="-5" dirty="0">
                <a:latin typeface="Montserrat"/>
                <a:cs typeface="Montserrat"/>
              </a:rPr>
              <a:t> 09387398.</a:t>
            </a:r>
            <a:endParaRPr sz="659" dirty="0">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dirty="0"/>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ctrTitle"/>
          </p:nvPr>
        </p:nvSpPr>
        <p:spPr>
          <a:xfrm>
            <a:off x="364500" y="1587601"/>
            <a:ext cx="4451009" cy="1021883"/>
          </a:xfrm>
        </p:spPr>
        <p:txBody>
          <a:bodyPr wrap="square" anchor="t" anchorCtr="0">
            <a:spAutoFit/>
          </a:bodyPr>
          <a:lstStyle>
            <a:lvl1pPr algn="l">
              <a:defRPr sz="36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3645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5182673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title"/>
          </p:nvPr>
        </p:nvSpPr>
        <p:spPr>
          <a:xfrm>
            <a:off x="4571100" y="1587601"/>
            <a:ext cx="4206600" cy="1483548"/>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5711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674808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689912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193365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717590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dirty="0"/>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dirty="0"/>
              <a:t>Click to edit Master text styles</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dirty="0"/>
              <a:t>Click to edit 2 columns text style</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dirty="0"/>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dirty="0"/>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dirty="0"/>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dirty="0"/>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dirty="0"/>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dirty="0"/>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dirty="0"/>
              <a:t>Click to edit Master text styles</a:t>
            </a:r>
          </a:p>
          <a:p>
            <a:pPr marL="288925" lvl="1" indent="-166688">
              <a:buFont typeface="Arial" panose="020B0604020202020204" pitchFamily="34" charset="0"/>
              <a:buChar char="•"/>
              <a:tabLst/>
            </a:pPr>
            <a:r>
              <a:rPr lang="en-US" dirty="0"/>
              <a:t>Second level</a:t>
            </a:r>
          </a:p>
          <a:p>
            <a:pPr marL="463550" lvl="2" indent="-166688">
              <a:buFont typeface="Arial" panose="020B0604020202020204" pitchFamily="34" charset="0"/>
              <a:buChar char="•"/>
              <a:tabLst/>
            </a:pPr>
            <a:r>
              <a:rPr lang="en-US" dirty="0"/>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dirty="0"/>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dirty="0"/>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214" y="265000"/>
            <a:ext cx="4347178" cy="438848"/>
          </a:xfrm>
          <a:prstGeom prst="rect">
            <a:avLst/>
          </a:prstGeom>
        </p:spPr>
      </p:pic>
      <p:sp>
        <p:nvSpPr>
          <p:cNvPr id="2" name="Title Placeholder 1"/>
          <p:cNvSpPr>
            <a:spLocks noGrp="1"/>
          </p:cNvSpPr>
          <p:nvPr>
            <p:ph type="title"/>
          </p:nvPr>
        </p:nvSpPr>
        <p:spPr>
          <a:xfrm>
            <a:off x="364500" y="1587601"/>
            <a:ext cx="4421192" cy="1483548"/>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364500" y="3701700"/>
            <a:ext cx="4206600" cy="323165"/>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956046"/>
            <a:ext cx="9144000" cy="3428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72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hop.cafod.org.uk/collections/frontpage/products/primary-re-poster-s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shop.cafod.org.uk/collections/frontpage/products/primary-re-poster-s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dirty="0"/>
          </a:p>
        </p:txBody>
      </p:sp>
      <p:sp>
        <p:nvSpPr>
          <p:cNvPr id="16" name="Subtitle 15">
            <a:extLst>
              <a:ext uri="{FF2B5EF4-FFF2-40B4-BE49-F238E27FC236}">
                <a16:creationId xmlns:a16="http://schemas.microsoft.com/office/drawing/2014/main" id="{D1CA67B0-E7BE-DF3F-E9CF-0ED91FE7C46A}"/>
              </a:ext>
            </a:extLst>
          </p:cNvPr>
          <p:cNvSpPr>
            <a:spLocks noGrp="1"/>
          </p:cNvSpPr>
          <p:nvPr>
            <p:ph type="subTitle" idx="4"/>
          </p:nvPr>
        </p:nvSpPr>
        <p:spPr>
          <a:xfrm>
            <a:off x="1107806" y="2934362"/>
            <a:ext cx="3048297" cy="615553"/>
          </a:xfrm>
        </p:spPr>
        <p:txBody>
          <a:bodyPr>
            <a:spAutoFit/>
          </a:bodyPr>
          <a:lstStyle/>
          <a:p>
            <a:r>
              <a:rPr lang="en-US" sz="2000" dirty="0">
                <a:latin typeface="Century Gothic" panose="020B0502020202020204" pitchFamily="34" charset="0"/>
              </a:rPr>
              <a:t>Branch 1: Creation </a:t>
            </a:r>
            <a:br>
              <a:rPr lang="en-US" sz="2000" dirty="0">
                <a:latin typeface="Century Gothic" panose="020B0502020202020204" pitchFamily="34" charset="0"/>
              </a:rPr>
            </a:br>
            <a:r>
              <a:rPr lang="en-US" sz="2000" dirty="0">
                <a:latin typeface="Century Gothic" panose="020B0502020202020204" pitchFamily="34" charset="0"/>
              </a:rPr>
              <a:t>and Covenant</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107806" y="1404872"/>
            <a:ext cx="3048297" cy="1338828"/>
          </a:xfrm>
        </p:spPr>
        <p:txBody>
          <a:bodyPr/>
          <a:lstStyle/>
          <a:p>
            <a:r>
              <a:rPr lang="en-US" sz="2800" dirty="0"/>
              <a:t>Year 5</a:t>
            </a:r>
            <a:br>
              <a:rPr lang="en-US" sz="2800" dirty="0"/>
            </a:br>
            <a:r>
              <a:rPr lang="en-US" sz="2800" dirty="0"/>
              <a:t>RED poster activities </a:t>
            </a:r>
          </a:p>
        </p:txBody>
      </p:sp>
      <p:pic>
        <p:nvPicPr>
          <p:cNvPr id="53" name="Picture Placeholder 52">
            <a:extLst>
              <a:ext uri="{FF2B5EF4-FFF2-40B4-BE49-F238E27FC236}">
                <a16:creationId xmlns:a16="http://schemas.microsoft.com/office/drawing/2014/main" id="{9674CDB9-2F2C-54AC-D2DF-EB8249C8B4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3" t="16322" r="3303" b="10835"/>
          <a:stretch/>
        </p:blipFill>
        <p:spPr>
          <a:xfrm>
            <a:off x="4332775" y="1404872"/>
            <a:ext cx="4436864" cy="3738628"/>
          </a:xfrm>
        </p:spPr>
      </p:pic>
      <p:sp>
        <p:nvSpPr>
          <p:cNvPr id="4" name="Title 3">
            <a:extLst>
              <a:ext uri="{FF2B5EF4-FFF2-40B4-BE49-F238E27FC236}">
                <a16:creationId xmlns:a16="http://schemas.microsoft.com/office/drawing/2014/main" id="{EE9F2478-BEAB-D903-CB5B-4503B46A1308}"/>
              </a:ext>
            </a:extLst>
          </p:cNvPr>
          <p:cNvSpPr txBox="1">
            <a:spLocks/>
          </p:cNvSpPr>
          <p:nvPr/>
        </p:nvSpPr>
        <p:spPr>
          <a:xfrm>
            <a:off x="282649" y="4582555"/>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4"/>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95A1-DCFC-40F5-1302-F23B5B1A44B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193F0C4-5350-675A-8CE2-81B1EDCA7712}"/>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12D35F58-32E7-18D4-E6D0-E71EF0E8CCA9}"/>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855D0F28-F3D5-E016-B89A-34F0C36DBFD9}"/>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4" name="TextBox 3">
            <a:extLst>
              <a:ext uri="{FF2B5EF4-FFF2-40B4-BE49-F238E27FC236}">
                <a16:creationId xmlns:a16="http://schemas.microsoft.com/office/drawing/2014/main" id="{7E692F74-0AB3-9BD8-EBB2-68E29F722607}"/>
              </a:ext>
            </a:extLst>
          </p:cNvPr>
          <p:cNvSpPr txBox="1"/>
          <p:nvPr/>
        </p:nvSpPr>
        <p:spPr>
          <a:xfrm>
            <a:off x="6071191" y="634573"/>
            <a:ext cx="3062688" cy="450892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Common good</a:t>
            </a:r>
            <a:br>
              <a:rPr kumimoji="0" lang="en-GB" sz="1900" b="0" i="0" u="none" strike="noStrike" kern="0" cap="none" spc="0" normalizeH="0" baseline="0" noProof="0" dirty="0">
                <a:ln>
                  <a:noFill/>
                </a:ln>
                <a:solidFill>
                  <a:sysClr val="windowText" lastClr="000000"/>
                </a:solidFill>
                <a:effectLst/>
                <a:uLnTx/>
                <a:uFillTx/>
                <a:latin typeface="+mn-lt"/>
              </a:rPr>
            </a:br>
            <a:r>
              <a:rPr kumimoji="0" lang="en-GB" sz="1900" b="0" i="0" u="none" strike="noStrike" kern="0" cap="none" spc="0" normalizeH="0" baseline="0" noProof="0" dirty="0">
                <a:ln>
                  <a:noFill/>
                </a:ln>
                <a:solidFill>
                  <a:sysClr val="windowText" lastClr="000000"/>
                </a:solidFill>
                <a:effectLst/>
                <a:uLnTx/>
                <a:uFillTx/>
                <a:latin typeface="+mn-lt"/>
              </a:rPr>
              <a:t>love of neighbour,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welcome of asylum seekers and refugees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 </a:t>
            </a:r>
            <a:r>
              <a:rPr kumimoji="0" lang="en-GB" sz="2000" b="1" i="0" u="none" strike="noStrike" kern="100" cap="none" spc="0" normalizeH="0" baseline="0" noProof="0" dirty="0">
                <a:ln>
                  <a:noFill/>
                </a:ln>
                <a:solidFill>
                  <a:srgbClr val="A5C400"/>
                </a:solidFill>
                <a:effectLst/>
                <a:uLnTx/>
                <a:uFillTx/>
                <a:latin typeface="+mn-lt"/>
                <a:cs typeface="Times New Roman" panose="02020603050405020304" pitchFamily="18" charset="0"/>
              </a:rPr>
              <a:t>Key questions: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How can we be stewards of God’s creation?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How can we protect </a:t>
            </a:r>
            <a:br>
              <a:rPr kumimoji="0" lang="en-GB" sz="1900" b="0" i="0" u="none" strike="noStrike" kern="0" cap="none" spc="0" normalizeH="0" baseline="0" noProof="0" dirty="0">
                <a:ln>
                  <a:noFill/>
                </a:ln>
                <a:solidFill>
                  <a:sysClr val="windowText" lastClr="000000"/>
                </a:solidFill>
                <a:effectLst/>
                <a:uLnTx/>
                <a:uFillTx/>
                <a:latin typeface="+mn-lt"/>
              </a:rPr>
            </a:br>
            <a:r>
              <a:rPr kumimoji="0" lang="en-GB" sz="1900" b="0" i="0" u="none" strike="noStrike" kern="0" cap="none" spc="0" normalizeH="0" baseline="0" noProof="0" dirty="0">
                <a:ln>
                  <a:noFill/>
                </a:ln>
                <a:solidFill>
                  <a:sysClr val="windowText" lastClr="000000"/>
                </a:solidFill>
                <a:effectLst/>
                <a:uLnTx/>
                <a:uFillTx/>
                <a:latin typeface="+mn-lt"/>
              </a:rPr>
              <a:t>the earth for future generations?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sysClr val="windowText" lastClr="000000"/>
              </a:solidFill>
              <a:effectLst/>
              <a:uLnTx/>
              <a:uFillTx/>
              <a:latin typeface="Montserrat" panose="00000500000000000000" pitchFamily="2" charset="0"/>
            </a:endParaRPr>
          </a:p>
        </p:txBody>
      </p:sp>
      <p:pic>
        <p:nvPicPr>
          <p:cNvPr id="3" name="Picture 2">
            <a:extLst>
              <a:ext uri="{FF2B5EF4-FFF2-40B4-BE49-F238E27FC236}">
                <a16:creationId xmlns:a16="http://schemas.microsoft.com/office/drawing/2014/main" id="{998A5B3E-5F03-2DA3-E6BE-D7E3B0883AC6}"/>
              </a:ext>
            </a:extLst>
          </p:cNvPr>
          <p:cNvPicPr>
            <a:picLocks noChangeAspect="1"/>
          </p:cNvPicPr>
          <p:nvPr/>
        </p:nvPicPr>
        <p:blipFill>
          <a:blip r:embed="rId3"/>
          <a:stretch>
            <a:fillRect/>
          </a:stretch>
        </p:blipFill>
        <p:spPr>
          <a:xfrm>
            <a:off x="317499" y="726693"/>
            <a:ext cx="5753692" cy="4057487"/>
          </a:xfrm>
          <a:prstGeom prst="rect">
            <a:avLst/>
          </a:prstGeom>
          <a:ln>
            <a:solidFill>
              <a:srgbClr val="002060"/>
            </a:solidFill>
          </a:ln>
        </p:spPr>
      </p:pic>
    </p:spTree>
    <p:extLst>
      <p:ext uri="{BB962C8B-B14F-4D97-AF65-F5344CB8AC3E}">
        <p14:creationId xmlns:p14="http://schemas.microsoft.com/office/powerpoint/2010/main" val="77059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1973-A53B-A0A8-A985-A705F59D82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A7872C6-A61E-BB26-50FD-EBF689B506C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EC36312-BFF2-5143-357E-5780119BFEC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Century Gothic" panose="020B0502020202020204" pitchFamily="34" charset="0"/>
              </a:rPr>
              <a:t>Let us pray</a:t>
            </a:r>
          </a:p>
        </p:txBody>
      </p:sp>
      <p:sp>
        <p:nvSpPr>
          <p:cNvPr id="2" name="Slide Number Placeholder 1">
            <a:extLst>
              <a:ext uri="{FF2B5EF4-FFF2-40B4-BE49-F238E27FC236}">
                <a16:creationId xmlns:a16="http://schemas.microsoft.com/office/drawing/2014/main" id="{F5595689-504C-4D60-6BD8-FBAAC7EF5F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11</a:t>
            </a:fld>
            <a:endParaRPr lang="en-US" dirty="0"/>
          </a:p>
        </p:txBody>
      </p:sp>
      <p:pic>
        <p:nvPicPr>
          <p:cNvPr id="5" name="Picture 4">
            <a:extLst>
              <a:ext uri="{FF2B5EF4-FFF2-40B4-BE49-F238E27FC236}">
                <a16:creationId xmlns:a16="http://schemas.microsoft.com/office/drawing/2014/main" id="{1F3ED9A9-9752-A557-B1AA-4E4E8796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569">
            <a:off x="5447137" y="1697784"/>
            <a:ext cx="3958116" cy="2813235"/>
          </a:xfrm>
          <a:prstGeom prst="rect">
            <a:avLst/>
          </a:prstGeom>
        </p:spPr>
      </p:pic>
      <p:sp>
        <p:nvSpPr>
          <p:cNvPr id="9" name="Title 20">
            <a:extLst>
              <a:ext uri="{FF2B5EF4-FFF2-40B4-BE49-F238E27FC236}">
                <a16:creationId xmlns:a16="http://schemas.microsoft.com/office/drawing/2014/main" id="{E15F110A-2C54-38D2-F56E-B6195A2AB30A}"/>
              </a:ext>
            </a:extLst>
          </p:cNvPr>
          <p:cNvSpPr txBox="1">
            <a:spLocks/>
          </p:cNvSpPr>
          <p:nvPr/>
        </p:nvSpPr>
        <p:spPr>
          <a:xfrm>
            <a:off x="474784" y="1450303"/>
            <a:ext cx="5831774" cy="3293209"/>
          </a:xfrm>
          <a:prstGeom prst="rect">
            <a:avLst/>
          </a:prstGeom>
        </p:spPr>
        <p:txBody>
          <a:bodyPr vert="horz" lIns="0" tIns="45720" rIns="91440" bIns="45720" rtlCol="0" anchor="ctr">
            <a:noAutofit/>
          </a:bodyPr>
          <a:lstStyle>
            <a:lvl1pPr>
              <a:defRPr sz="2400" b="0">
                <a:latin typeface="+mn-lt"/>
                <a:ea typeface="+mj-ea"/>
                <a:cs typeface="+mj-cs"/>
              </a:defRPr>
            </a:lvl1pPr>
          </a:lstStyle>
          <a:p>
            <a:pPr algn="l"/>
            <a:r>
              <a:rPr lang="en-US" dirty="0">
                <a:solidFill>
                  <a:srgbClr val="112643"/>
                </a:solidFill>
                <a:latin typeface="Century Gothic" panose="020B0502020202020204" pitchFamily="34" charset="0"/>
              </a:rPr>
              <a:t>Thank you, God,</a:t>
            </a:r>
          </a:p>
          <a:p>
            <a:pPr algn="l"/>
            <a:r>
              <a:rPr lang="en-US" dirty="0">
                <a:solidFill>
                  <a:srgbClr val="112643"/>
                </a:solidFill>
                <a:latin typeface="Century Gothic" panose="020B0502020202020204" pitchFamily="34" charset="0"/>
              </a:rPr>
              <a:t>For the common good and </a:t>
            </a:r>
          </a:p>
          <a:p>
            <a:pPr algn="l"/>
            <a:r>
              <a:rPr lang="en-US" dirty="0">
                <a:solidFill>
                  <a:srgbClr val="112643"/>
                </a:solidFill>
                <a:latin typeface="Century Gothic" panose="020B0502020202020204" pitchFamily="34" charset="0"/>
              </a:rPr>
              <a:t>for our good neighbours. </a:t>
            </a:r>
          </a:p>
          <a:p>
            <a:pPr algn="l"/>
            <a:r>
              <a:rPr lang="en-US" dirty="0">
                <a:solidFill>
                  <a:srgbClr val="112643"/>
                </a:solidFill>
                <a:latin typeface="Century Gothic" panose="020B0502020202020204" pitchFamily="34" charset="0"/>
              </a:rPr>
              <a:t>Help us to be good </a:t>
            </a:r>
            <a:br>
              <a:rPr lang="en-US" dirty="0">
                <a:solidFill>
                  <a:srgbClr val="112643"/>
                </a:solidFill>
                <a:latin typeface="Century Gothic" panose="020B0502020202020204" pitchFamily="34" charset="0"/>
              </a:rPr>
            </a:br>
            <a:r>
              <a:rPr lang="en-US" dirty="0">
                <a:solidFill>
                  <a:srgbClr val="112643"/>
                </a:solidFill>
                <a:latin typeface="Century Gothic" panose="020B0502020202020204" pitchFamily="34" charset="0"/>
              </a:rPr>
              <a:t>and kind to others,</a:t>
            </a:r>
          </a:p>
          <a:p>
            <a:pPr algn="l"/>
            <a:r>
              <a:rPr lang="en-US" dirty="0">
                <a:solidFill>
                  <a:srgbClr val="112643"/>
                </a:solidFill>
                <a:latin typeface="Century Gothic" panose="020B0502020202020204" pitchFamily="34" charset="0"/>
              </a:rPr>
              <a:t>welcoming strangers</a:t>
            </a:r>
          </a:p>
          <a:p>
            <a:pPr algn="l"/>
            <a:r>
              <a:rPr lang="en-US" dirty="0">
                <a:solidFill>
                  <a:srgbClr val="112643"/>
                </a:solidFill>
                <a:latin typeface="Century Gothic" panose="020B0502020202020204" pitchFamily="34" charset="0"/>
              </a:rPr>
              <a:t>and putting others </a:t>
            </a:r>
            <a:br>
              <a:rPr lang="en-US" dirty="0">
                <a:solidFill>
                  <a:srgbClr val="112643"/>
                </a:solidFill>
                <a:latin typeface="Century Gothic" panose="020B0502020202020204" pitchFamily="34" charset="0"/>
              </a:rPr>
            </a:br>
            <a:r>
              <a:rPr lang="en-US" dirty="0">
                <a:solidFill>
                  <a:srgbClr val="112643"/>
                </a:solidFill>
                <a:latin typeface="Century Gothic" panose="020B0502020202020204" pitchFamily="34" charset="0"/>
              </a:rPr>
              <a:t>before ourselves,</a:t>
            </a:r>
          </a:p>
          <a:p>
            <a:pPr algn="l"/>
            <a:r>
              <a:rPr lang="en-US" dirty="0">
                <a:solidFill>
                  <a:srgbClr val="112643"/>
                </a:solidFill>
                <a:latin typeface="Century Gothic" panose="020B0502020202020204" pitchFamily="34" charset="0"/>
              </a:rPr>
              <a:t>especially those in most need.</a:t>
            </a:r>
            <a:br>
              <a:rPr lang="en-US" dirty="0">
                <a:solidFill>
                  <a:srgbClr val="112643"/>
                </a:solidFill>
                <a:latin typeface="Century Gothic" panose="020B0502020202020204" pitchFamily="34" charset="0"/>
              </a:rPr>
            </a:br>
            <a:r>
              <a:rPr lang="en-US" dirty="0">
                <a:solidFill>
                  <a:srgbClr val="112643"/>
                </a:solidFill>
                <a:latin typeface="Century Gothic" panose="020B0502020202020204" pitchFamily="34" charset="0"/>
              </a:rPr>
              <a:t>Amen</a:t>
            </a:r>
          </a:p>
          <a:p>
            <a:pPr algn="ctr"/>
            <a:br>
              <a:rPr lang="en-US" sz="2000" b="1" dirty="0">
                <a:solidFill>
                  <a:srgbClr val="112643"/>
                </a:solidFill>
                <a:latin typeface="Century Gothic" panose="020B0502020202020204" pitchFamily="34" charset="0"/>
              </a:rPr>
            </a:br>
            <a:endParaRPr lang="en-US" dirty="0"/>
          </a:p>
        </p:txBody>
      </p:sp>
    </p:spTree>
    <p:extLst>
      <p:ext uri="{BB962C8B-B14F-4D97-AF65-F5344CB8AC3E}">
        <p14:creationId xmlns:p14="http://schemas.microsoft.com/office/powerpoint/2010/main" val="75272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08F3B45-5FE2-FCE5-F788-63CFC42D8D56}"/>
              </a:ext>
            </a:extLst>
          </p:cNvPr>
          <p:cNvSpPr txBox="1">
            <a:spLocks/>
          </p:cNvSpPr>
          <p:nvPr/>
        </p:nvSpPr>
        <p:spPr>
          <a:xfrm>
            <a:off x="1408064" y="1549209"/>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2"/>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201900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D505D0-288C-8D96-F268-0AD1889D895A}"/>
              </a:ext>
            </a:extLst>
          </p:cNvPr>
          <p:cNvSpPr>
            <a:spLocks noGrp="1"/>
          </p:cNvSpPr>
          <p:nvPr>
            <p:ph type="title"/>
          </p:nvPr>
        </p:nvSpPr>
        <p:spPr>
          <a:xfrm>
            <a:off x="317499" y="218414"/>
            <a:ext cx="7164000" cy="442425"/>
          </a:xfrm>
        </p:spPr>
        <p:txBody>
          <a:bodyPr/>
          <a:lstStyle/>
          <a:p>
            <a:pPr algn="ctr"/>
            <a:r>
              <a:rPr lang="en-US" dirty="0"/>
              <a:t>Year 5			Year 6</a:t>
            </a:r>
          </a:p>
        </p:txBody>
      </p:sp>
      <p:sp>
        <p:nvSpPr>
          <p:cNvPr id="6" name="Slide Number Placeholder 5">
            <a:extLst>
              <a:ext uri="{FF2B5EF4-FFF2-40B4-BE49-F238E27FC236}">
                <a16:creationId xmlns:a16="http://schemas.microsoft.com/office/drawing/2014/main" id="{C8910E87-96D3-6D91-CDFD-68456377CCF5}"/>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2</a:t>
            </a:fld>
            <a:endParaRPr lang="en-US" dirty="0"/>
          </a:p>
        </p:txBody>
      </p:sp>
      <p:graphicFrame>
        <p:nvGraphicFramePr>
          <p:cNvPr id="2" name="Content Placeholder 6">
            <a:extLst>
              <a:ext uri="{FF2B5EF4-FFF2-40B4-BE49-F238E27FC236}">
                <a16:creationId xmlns:a16="http://schemas.microsoft.com/office/drawing/2014/main" id="{9865A48F-F284-C9C8-7C87-72D8DBFD95A9}"/>
              </a:ext>
            </a:extLst>
          </p:cNvPr>
          <p:cNvGraphicFramePr>
            <a:graphicFrameLocks/>
          </p:cNvGraphicFramePr>
          <p:nvPr>
            <p:extLst>
              <p:ext uri="{D42A27DB-BD31-4B8C-83A1-F6EECF244321}">
                <p14:modId xmlns:p14="http://schemas.microsoft.com/office/powerpoint/2010/main" val="3046857918"/>
              </p:ext>
            </p:extLst>
          </p:nvPr>
        </p:nvGraphicFramePr>
        <p:xfrm>
          <a:off x="317499" y="715269"/>
          <a:ext cx="7164000" cy="4124158"/>
        </p:xfrm>
        <a:graphic>
          <a:graphicData uri="http://schemas.openxmlformats.org/drawingml/2006/table">
            <a:tbl>
              <a:tblPr>
                <a:tableStyleId>{775DCB02-9BB8-47FD-8907-85C794F793BA}</a:tableStyleId>
              </a:tblPr>
              <a:tblGrid>
                <a:gridCol w="3582000">
                  <a:extLst>
                    <a:ext uri="{9D8B030D-6E8A-4147-A177-3AD203B41FA5}">
                      <a16:colId xmlns:a16="http://schemas.microsoft.com/office/drawing/2014/main" val="303670009"/>
                    </a:ext>
                  </a:extLst>
                </a:gridCol>
                <a:gridCol w="3582000">
                  <a:extLst>
                    <a:ext uri="{9D8B030D-6E8A-4147-A177-3AD203B41FA5}">
                      <a16:colId xmlns:a16="http://schemas.microsoft.com/office/drawing/2014/main" val="3625085430"/>
                    </a:ext>
                  </a:extLst>
                </a:gridCol>
              </a:tblGrid>
              <a:tr h="197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“Each community can take from the earth everything it needs to live, but it also has the duty to protect the world for future generations.” (Based on Laudato Si’ 67)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How can we be stewards of God’s creation?</a:t>
                      </a:r>
                    </a:p>
                    <a:p>
                      <a:pPr marL="0" marR="0" lvl="0" indent="0" algn="ctr" rtl="0">
                        <a:lnSpc>
                          <a:spcPct val="100000"/>
                        </a:lnSpc>
                        <a:spcBef>
                          <a:spcPts val="0"/>
                        </a:spcBef>
                        <a:spcAft>
                          <a:spcPts val="0"/>
                        </a:spcAft>
                        <a:buFontTx/>
                        <a:buNone/>
                      </a:pPr>
                      <a:endParaRPr kumimoji="0" lang="en-US" sz="1400" b="0" i="0" u="none" strike="noStrike" kern="1200" cap="none" spc="0" normalizeH="0" baseline="0" noProof="0" dirty="0">
                        <a:ln>
                          <a:noFill/>
                        </a:ln>
                        <a:solidFill>
                          <a:srgbClr val="A5C400"/>
                        </a:solidFill>
                        <a:effectLst/>
                        <a:uLnTx/>
                        <a:uFillTx/>
                        <a:latin typeface="+mn-lt"/>
                        <a:ea typeface="+mn-ea"/>
                        <a:cs typeface="Arial"/>
                      </a:endParaRPr>
                    </a:p>
                  </a:txBody>
                  <a:tcPr marL="68580" marR="68580" marT="81000" marB="81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“Each community can take from the earth everything it needs to live, but it also has the duty to protect the world for future generations.” (Based on Laudato Si’ 67)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How can we be stewards of God’s creation?</a:t>
                      </a: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116623">
                <a:tc>
                  <a:txBody>
                    <a:bodyPr/>
                    <a:lstStyle/>
                    <a:p>
                      <a:pPr algn="ctr"/>
                      <a:r>
                        <a:rPr lang="en-GB" sz="1400" kern="1200" dirty="0">
                          <a:solidFill>
                            <a:schemeClr val="dk1"/>
                          </a:solidFill>
                          <a:effectLst/>
                          <a:latin typeface="+mn-lt"/>
                          <a:ea typeface="+mn-ea"/>
                          <a:cs typeface="+mn-cs"/>
                        </a:rPr>
                        <a:t>Welcoming asylum seekers and refugees</a:t>
                      </a:r>
                    </a:p>
                    <a:p>
                      <a:pPr algn="ctr"/>
                      <a:r>
                        <a:rPr lang="en-GB" sz="1400" kern="1200" dirty="0">
                          <a:solidFill>
                            <a:schemeClr val="dk1"/>
                          </a:solidFill>
                          <a:effectLst/>
                          <a:latin typeface="+mn-lt"/>
                          <a:ea typeface="+mn-ea"/>
                          <a:cs typeface="+mn-cs"/>
                        </a:rPr>
                        <a:t>Common good</a:t>
                      </a:r>
                    </a:p>
                    <a:p>
                      <a:pPr algn="ctr"/>
                      <a:r>
                        <a:rPr lang="en-GB" sz="1400" kern="1200" dirty="0">
                          <a:solidFill>
                            <a:schemeClr val="dk1"/>
                          </a:solidFill>
                          <a:effectLst/>
                          <a:latin typeface="+mn-lt"/>
                          <a:ea typeface="+mn-ea"/>
                          <a:cs typeface="+mn-cs"/>
                        </a:rPr>
                        <a:t>Love of neighbour</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algn="ct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Laudato Si’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Created world &amp; Stewardship</a:t>
                      </a:r>
                    </a:p>
                    <a:p>
                      <a:pPr algn="ctr"/>
                      <a:r>
                        <a:rPr lang="en-GB" sz="1400" kern="1200" dirty="0">
                          <a:solidFill>
                            <a:schemeClr val="dk1"/>
                          </a:solidFill>
                          <a:effectLst/>
                          <a:latin typeface="+mn-lt"/>
                          <a:ea typeface="+mn-ea"/>
                          <a:cs typeface="+mn-cs"/>
                        </a:rPr>
                        <a:t>Dignity &amp; equality</a:t>
                      </a:r>
                    </a:p>
                    <a:p>
                      <a:pPr algn="ctr"/>
                      <a:r>
                        <a:rPr lang="en-GB" sz="1400" kern="1200" dirty="0">
                          <a:solidFill>
                            <a:schemeClr val="dk1"/>
                          </a:solidFill>
                          <a:effectLst/>
                          <a:latin typeface="+mn-lt"/>
                          <a:ea typeface="+mn-ea"/>
                          <a:cs typeface="+mn-cs"/>
                        </a:rPr>
                        <a:t>Greatness of God</a:t>
                      </a:r>
                    </a:p>
                    <a:p>
                      <a:pPr algn="ctr"/>
                      <a:r>
                        <a:rPr lang="en-GB" sz="1400" kern="1200" dirty="0">
                          <a:solidFill>
                            <a:schemeClr val="dk1"/>
                          </a:solidFill>
                          <a:effectLst/>
                          <a:latin typeface="+mn-lt"/>
                          <a:ea typeface="+mn-ea"/>
                          <a:cs typeface="+mn-cs"/>
                        </a:rPr>
                        <a:t>Damage</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867118">
                <a:tc>
                  <a:txBody>
                    <a:bodyPr/>
                    <a:lstStyle/>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U5.1.6, U5.1.2,</a:t>
                      </a:r>
                    </a:p>
                    <a:p>
                      <a:pPr algn="ct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D5.1.3</a:t>
                      </a: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R5.1.4</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U6.1.2</a:t>
                      </a: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U6.1.5,</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R6.1.1, </a:t>
                      </a:r>
                      <a:r>
                        <a:rPr kumimoji="0" lang="en-U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R6.1.2</a:t>
                      </a: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R6.1.3</a:t>
                      </a:r>
                    </a:p>
                    <a:p>
                      <a:pPr marL="0" algn="ctr" defTabSz="914400" rtl="0" eaLnBrk="1" latinLnBrk="0" hangingPunct="1"/>
                      <a:endParaRPr lang="en-US" sz="1400" b="1" kern="1200" noProof="0" dirty="0">
                        <a:solidFill>
                          <a:schemeClr val="dk1"/>
                        </a:solidFill>
                        <a:effectLst/>
                        <a:latin typeface="+mn-lt"/>
                        <a:ea typeface="+mn-ea"/>
                        <a:cs typeface="+mn-cs"/>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bl>
          </a:graphicData>
        </a:graphic>
      </p:graphicFrame>
      <p:sp>
        <p:nvSpPr>
          <p:cNvPr id="3" name="TextBox 2">
            <a:extLst>
              <a:ext uri="{FF2B5EF4-FFF2-40B4-BE49-F238E27FC236}">
                <a16:creationId xmlns:a16="http://schemas.microsoft.com/office/drawing/2014/main" id="{81DED8D1-4EC6-0552-742D-1B8C76778973}"/>
              </a:ext>
            </a:extLst>
          </p:cNvPr>
          <p:cNvSpPr txBox="1"/>
          <p:nvPr/>
        </p:nvSpPr>
        <p:spPr>
          <a:xfrm>
            <a:off x="7862207" y="1183822"/>
            <a:ext cx="1178255" cy="615553"/>
          </a:xfrm>
          <a:prstGeom prst="rect">
            <a:avLst/>
          </a:prstGeom>
          <a:noFill/>
        </p:spPr>
        <p:txBody>
          <a:bodyPr wrap="square" rtlCol="0">
            <a:spAutoFit/>
          </a:bodyPr>
          <a:lstStyle/>
          <a:p>
            <a:r>
              <a:rPr lang="en-GB" sz="1700" dirty="0">
                <a:latin typeface="+mn-lt"/>
              </a:rPr>
              <a:t>CAFOD poster</a:t>
            </a:r>
          </a:p>
        </p:txBody>
      </p:sp>
      <p:sp>
        <p:nvSpPr>
          <p:cNvPr id="5" name="TextBox 4">
            <a:extLst>
              <a:ext uri="{FF2B5EF4-FFF2-40B4-BE49-F238E27FC236}">
                <a16:creationId xmlns:a16="http://schemas.microsoft.com/office/drawing/2014/main" id="{C7B6B014-AF41-1329-BBF4-C886AA1446CA}"/>
              </a:ext>
            </a:extLst>
          </p:cNvPr>
          <p:cNvSpPr txBox="1"/>
          <p:nvPr/>
        </p:nvSpPr>
        <p:spPr>
          <a:xfrm>
            <a:off x="7862206" y="2990182"/>
            <a:ext cx="1178255" cy="369332"/>
          </a:xfrm>
          <a:prstGeom prst="rect">
            <a:avLst/>
          </a:prstGeom>
          <a:noFill/>
        </p:spPr>
        <p:txBody>
          <a:bodyPr wrap="square" rtlCol="0">
            <a:spAutoFit/>
          </a:bodyPr>
          <a:lstStyle/>
          <a:p>
            <a:r>
              <a:rPr lang="en-GB" sz="1700" dirty="0">
                <a:latin typeface="+mn-lt"/>
              </a:rPr>
              <a:t>Themes</a:t>
            </a:r>
            <a:r>
              <a:rPr lang="en-GB" dirty="0"/>
              <a:t> </a:t>
            </a:r>
          </a:p>
        </p:txBody>
      </p:sp>
      <p:sp>
        <p:nvSpPr>
          <p:cNvPr id="7" name="TextBox 6">
            <a:extLst>
              <a:ext uri="{FF2B5EF4-FFF2-40B4-BE49-F238E27FC236}">
                <a16:creationId xmlns:a16="http://schemas.microsoft.com/office/drawing/2014/main" id="{4D79532F-9945-9089-B8B0-0A36DB26A079}"/>
              </a:ext>
            </a:extLst>
          </p:cNvPr>
          <p:cNvSpPr txBox="1"/>
          <p:nvPr/>
        </p:nvSpPr>
        <p:spPr>
          <a:xfrm>
            <a:off x="7862205" y="4150211"/>
            <a:ext cx="1281795" cy="615553"/>
          </a:xfrm>
          <a:prstGeom prst="rect">
            <a:avLst/>
          </a:prstGeom>
          <a:noFill/>
        </p:spPr>
        <p:txBody>
          <a:bodyPr wrap="square" rtlCol="0">
            <a:spAutoFit/>
          </a:bodyPr>
          <a:lstStyle/>
          <a:p>
            <a:r>
              <a:rPr lang="en-GB" sz="1700" dirty="0">
                <a:latin typeface="+mn-lt"/>
              </a:rPr>
              <a:t>RED outcomes   </a:t>
            </a:r>
          </a:p>
        </p:txBody>
      </p:sp>
    </p:spTree>
    <p:extLst>
      <p:ext uri="{BB962C8B-B14F-4D97-AF65-F5344CB8AC3E}">
        <p14:creationId xmlns:p14="http://schemas.microsoft.com/office/powerpoint/2010/main" val="72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4118F3-F75A-D96F-20BD-078BFCEC85C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DA0A5B37-3D2F-F9F6-447B-0F5AB78097D2}"/>
              </a:ext>
            </a:extLst>
          </p:cNvPr>
          <p:cNvSpPr>
            <a:spLocks noGrp="1"/>
          </p:cNvSpPr>
          <p:nvPr>
            <p:ph type="title"/>
          </p:nvPr>
        </p:nvSpPr>
        <p:spPr>
          <a:xfrm>
            <a:off x="317499" y="218414"/>
            <a:ext cx="6938065" cy="442425"/>
          </a:xfrm>
        </p:spPr>
        <p:txBody>
          <a:bodyPr/>
          <a:lstStyle/>
          <a:p>
            <a:r>
              <a:rPr lang="en-US" b="1" dirty="0">
                <a:latin typeface="+mj-lt"/>
              </a:rPr>
              <a:t>God’s gifts</a:t>
            </a:r>
          </a:p>
        </p:txBody>
      </p:sp>
      <p:sp>
        <p:nvSpPr>
          <p:cNvPr id="2" name="Slide Number Placeholder 1">
            <a:extLst>
              <a:ext uri="{FF2B5EF4-FFF2-40B4-BE49-F238E27FC236}">
                <a16:creationId xmlns:a16="http://schemas.microsoft.com/office/drawing/2014/main" id="{30C9E0D2-AC5C-39E2-506E-3529D09E86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3</a:t>
            </a:fld>
            <a:endParaRPr lang="en-US" dirty="0"/>
          </a:p>
        </p:txBody>
      </p:sp>
      <p:pic>
        <p:nvPicPr>
          <p:cNvPr id="3" name="Content Placeholder 8">
            <a:extLst>
              <a:ext uri="{FF2B5EF4-FFF2-40B4-BE49-F238E27FC236}">
                <a16:creationId xmlns:a16="http://schemas.microsoft.com/office/drawing/2014/main" id="{9797F139-BCF0-ECCB-B896-8E88459C59BD}"/>
              </a:ext>
            </a:extLst>
          </p:cNvPr>
          <p:cNvPicPr>
            <a:picLocks noChangeAspect="1"/>
          </p:cNvPicPr>
          <p:nvPr/>
        </p:nvPicPr>
        <p:blipFill>
          <a:blip r:embed="rId3"/>
          <a:stretch>
            <a:fillRect/>
          </a:stretch>
        </p:blipFill>
        <p:spPr>
          <a:xfrm rot="20461231">
            <a:off x="730842" y="1035707"/>
            <a:ext cx="2406662" cy="3383204"/>
          </a:xfrm>
          <a:prstGeom prst="rect">
            <a:avLst/>
          </a:prstGeom>
          <a:ln>
            <a:solidFill>
              <a:srgbClr val="112643"/>
            </a:solidFill>
          </a:ln>
        </p:spPr>
      </p:pic>
      <p:pic>
        <p:nvPicPr>
          <p:cNvPr id="4" name="Picture 3">
            <a:extLst>
              <a:ext uri="{FF2B5EF4-FFF2-40B4-BE49-F238E27FC236}">
                <a16:creationId xmlns:a16="http://schemas.microsoft.com/office/drawing/2014/main" id="{D56A9996-9F72-C9F6-5C87-DE06A6270669}"/>
              </a:ext>
            </a:extLst>
          </p:cNvPr>
          <p:cNvPicPr>
            <a:picLocks noChangeAspect="1"/>
          </p:cNvPicPr>
          <p:nvPr/>
        </p:nvPicPr>
        <p:blipFill>
          <a:blip r:embed="rId4"/>
          <a:stretch>
            <a:fillRect/>
          </a:stretch>
        </p:blipFill>
        <p:spPr>
          <a:xfrm rot="723061">
            <a:off x="2683742" y="1183104"/>
            <a:ext cx="2205577" cy="3088409"/>
          </a:xfrm>
          <a:prstGeom prst="rect">
            <a:avLst/>
          </a:prstGeom>
        </p:spPr>
      </p:pic>
      <p:pic>
        <p:nvPicPr>
          <p:cNvPr id="9" name="Picture 8">
            <a:extLst>
              <a:ext uri="{FF2B5EF4-FFF2-40B4-BE49-F238E27FC236}">
                <a16:creationId xmlns:a16="http://schemas.microsoft.com/office/drawing/2014/main" id="{C919D8C0-775D-E76A-B2FC-E5E6C9D3B842}"/>
              </a:ext>
            </a:extLst>
          </p:cNvPr>
          <p:cNvPicPr>
            <a:picLocks noChangeAspect="1"/>
          </p:cNvPicPr>
          <p:nvPr/>
        </p:nvPicPr>
        <p:blipFill>
          <a:blip r:embed="rId5"/>
          <a:stretch>
            <a:fillRect/>
          </a:stretch>
        </p:blipFill>
        <p:spPr>
          <a:xfrm>
            <a:off x="5187419" y="2117036"/>
            <a:ext cx="3740926" cy="2550064"/>
          </a:xfrm>
          <a:prstGeom prst="rect">
            <a:avLst/>
          </a:prstGeom>
        </p:spPr>
      </p:pic>
    </p:spTree>
    <p:extLst>
      <p:ext uri="{BB962C8B-B14F-4D97-AF65-F5344CB8AC3E}">
        <p14:creationId xmlns:p14="http://schemas.microsoft.com/office/powerpoint/2010/main" val="19244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D05E-E2B2-2700-9030-56AE417797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739575-94D6-2A95-C68A-2876B770448E}"/>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4</a:t>
            </a:fld>
            <a:endParaRPr lang="en-US" dirty="0"/>
          </a:p>
        </p:txBody>
      </p:sp>
      <p:sp>
        <p:nvSpPr>
          <p:cNvPr id="11" name="Title 20">
            <a:extLst>
              <a:ext uri="{FF2B5EF4-FFF2-40B4-BE49-F238E27FC236}">
                <a16:creationId xmlns:a16="http://schemas.microsoft.com/office/drawing/2014/main" id="{303C2637-ED99-ACDE-72B4-5CD3D85A5302}"/>
              </a:ext>
            </a:extLst>
          </p:cNvPr>
          <p:cNvSpPr>
            <a:spLocks noGrp="1"/>
          </p:cNvSpPr>
          <p:nvPr>
            <p:ph type="title"/>
          </p:nvPr>
        </p:nvSpPr>
        <p:spPr>
          <a:xfrm>
            <a:off x="317499" y="1255946"/>
            <a:ext cx="5636040" cy="2917317"/>
          </a:xfrm>
        </p:spPr>
        <p:txBody>
          <a:bodyPr/>
          <a:lstStyle/>
          <a:p>
            <a:pPr lvl="0">
              <a:defRPr/>
            </a:pPr>
            <a:br>
              <a:rPr lang="en-GB" sz="2200" kern="100" dirty="0">
                <a:latin typeface="Montserrat" panose="00000500000000000000" pitchFamily="2" charset="0"/>
                <a:cs typeface="Times New Roman" panose="02020603050405020304" pitchFamily="18" charset="0"/>
              </a:rPr>
            </a:br>
            <a:br>
              <a:rPr lang="en-GB" sz="2200" kern="100" dirty="0">
                <a:latin typeface="Montserrat" panose="00000500000000000000" pitchFamily="2" charset="0"/>
                <a:cs typeface="Times New Roman" panose="02020603050405020304" pitchFamily="18" charset="0"/>
              </a:rPr>
            </a:br>
            <a:r>
              <a:rPr lang="en-GB" sz="2200" kern="100" dirty="0">
                <a:cs typeface="Times New Roman" panose="02020603050405020304" pitchFamily="18" charset="0"/>
              </a:rPr>
              <a:t>“God blessed them. And God said to them, “Be fruitful and multiply and fill the earth and subdue it and have dominion over the fish of the sea </a:t>
            </a:r>
            <a:r>
              <a:rPr lang="en-GB" sz="2200" dirty="0">
                <a:solidFill>
                  <a:schemeClr val="bg2"/>
                </a:solidFill>
                <a:ea typeface="+mn-ea"/>
              </a:rPr>
              <a:t>and</a:t>
            </a:r>
            <a:r>
              <a:rPr lang="en-GB" sz="2200" kern="100" dirty="0">
                <a:cs typeface="Times New Roman" panose="02020603050405020304" pitchFamily="18" charset="0"/>
              </a:rPr>
              <a:t> over the birds of the heavens and over every living thing that moves on the earth.”…. And it was so. And God saw everything that he had made, and behold, it was very good.</a:t>
            </a:r>
            <a:br>
              <a:rPr lang="en-GB" sz="2200" kern="100" dirty="0">
                <a:cs typeface="Times New Roman" panose="02020603050405020304" pitchFamily="18" charset="0"/>
              </a:rPr>
            </a:br>
            <a:r>
              <a:rPr lang="en-GB" sz="2200" kern="100" dirty="0">
                <a:cs typeface="Times New Roman" panose="02020603050405020304" pitchFamily="18" charset="0"/>
              </a:rPr>
              <a:t> </a:t>
            </a:r>
            <a:br>
              <a:rPr lang="en-US" sz="2200" kern="100" dirty="0">
                <a:cs typeface="Times New Roman" panose="02020603050405020304" pitchFamily="18" charset="0"/>
              </a:rPr>
            </a:br>
            <a:r>
              <a:rPr lang="en-US" sz="2200" kern="100" dirty="0">
                <a:cs typeface="Times New Roman" panose="02020603050405020304" pitchFamily="18" charset="0"/>
              </a:rPr>
              <a:t>Genesis 1: 28-31</a:t>
            </a:r>
            <a:br>
              <a:rPr lang="en-US" sz="2200" dirty="0">
                <a:solidFill>
                  <a:srgbClr val="112643"/>
                </a:solidFill>
              </a:rPr>
            </a:br>
            <a:br>
              <a:rPr lang="en-US" sz="2200" dirty="0">
                <a:solidFill>
                  <a:srgbClr val="112643"/>
                </a:solidFill>
              </a:rPr>
            </a:br>
            <a:endParaRPr lang="en-US" sz="2200" dirty="0"/>
          </a:p>
        </p:txBody>
      </p:sp>
      <p:pic>
        <p:nvPicPr>
          <p:cNvPr id="12" name="Picture 11">
            <a:extLst>
              <a:ext uri="{FF2B5EF4-FFF2-40B4-BE49-F238E27FC236}">
                <a16:creationId xmlns:a16="http://schemas.microsoft.com/office/drawing/2014/main" id="{5C493C9A-8C93-E779-F92F-8D3884854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10" t="52996" r="18823"/>
          <a:stretch/>
        </p:blipFill>
        <p:spPr>
          <a:xfrm rot="418835">
            <a:off x="5787423" y="662854"/>
            <a:ext cx="2936283" cy="4252808"/>
          </a:xfrm>
          <a:prstGeom prst="rect">
            <a:avLst/>
          </a:prstGeom>
        </p:spPr>
      </p:pic>
      <p:sp>
        <p:nvSpPr>
          <p:cNvPr id="13" name="Title 5">
            <a:extLst>
              <a:ext uri="{FF2B5EF4-FFF2-40B4-BE49-F238E27FC236}">
                <a16:creationId xmlns:a16="http://schemas.microsoft.com/office/drawing/2014/main" id="{618BB6A7-3988-E0A1-ED06-0DB7FC95E176}"/>
              </a:ext>
            </a:extLst>
          </p:cNvPr>
          <p:cNvSpPr txBox="1">
            <a:spLocks/>
          </p:cNvSpPr>
          <p:nvPr/>
        </p:nvSpPr>
        <p:spPr>
          <a:xfrm>
            <a:off x="317499" y="124672"/>
            <a:ext cx="6938065" cy="442425"/>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US" sz="3600" dirty="0">
                <a:latin typeface="+mj-lt"/>
              </a:rPr>
              <a:t>Scripture</a:t>
            </a:r>
          </a:p>
        </p:txBody>
      </p:sp>
    </p:spTree>
    <p:extLst>
      <p:ext uri="{BB962C8B-B14F-4D97-AF65-F5344CB8AC3E}">
        <p14:creationId xmlns:p14="http://schemas.microsoft.com/office/powerpoint/2010/main" val="17441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F921-06A1-30A0-EE55-0C6DED02D5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5ACBD62-4B48-10DA-2588-39733B7FED0D}"/>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FFF627-21F6-9513-9E9B-CDBA7B09791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13B97153-62A9-5203-A8D2-B4E84454D9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5</a:t>
            </a:fld>
            <a:endParaRPr lang="en-US" dirty="0"/>
          </a:p>
        </p:txBody>
      </p:sp>
      <p:sp>
        <p:nvSpPr>
          <p:cNvPr id="4" name="TextBox 3">
            <a:extLst>
              <a:ext uri="{FF2B5EF4-FFF2-40B4-BE49-F238E27FC236}">
                <a16:creationId xmlns:a16="http://schemas.microsoft.com/office/drawing/2014/main" id="{D146C579-0D5E-4F47-14C2-43272D114F99}"/>
              </a:ext>
            </a:extLst>
          </p:cNvPr>
          <p:cNvSpPr txBox="1"/>
          <p:nvPr/>
        </p:nvSpPr>
        <p:spPr>
          <a:xfrm>
            <a:off x="6071191" y="726693"/>
            <a:ext cx="3062688" cy="4508927"/>
          </a:xfrm>
          <a:prstGeom prst="rect">
            <a:avLst/>
          </a:prstGeom>
          <a:noFill/>
        </p:spPr>
        <p:txBody>
          <a:bodyPr wrap="square" rtlCol="0">
            <a:spAutoFit/>
          </a:bodyPr>
          <a:lstStyle/>
          <a:p>
            <a:pPr algn="ctr"/>
            <a:r>
              <a:rPr lang="en-GB" sz="2000" b="1" kern="100" dirty="0">
                <a:solidFill>
                  <a:srgbClr val="A5C400"/>
                </a:solidFill>
                <a:effectLst/>
                <a:latin typeface="+mn-lt"/>
                <a:ea typeface="Aptos" panose="020B0004020202020204" pitchFamily="34" charset="0"/>
                <a:cs typeface="Times New Roman" panose="02020603050405020304" pitchFamily="18" charset="0"/>
              </a:rPr>
              <a:t>Key words:</a:t>
            </a:r>
          </a:p>
          <a:p>
            <a:pPr algn="ctr"/>
            <a:r>
              <a:rPr lang="en-GB" sz="1900" dirty="0">
                <a:latin typeface="+mn-lt"/>
              </a:rPr>
              <a:t>Common good</a:t>
            </a:r>
            <a:br>
              <a:rPr lang="en-GB" sz="1900" dirty="0">
                <a:latin typeface="+mn-lt"/>
              </a:rPr>
            </a:br>
            <a:r>
              <a:rPr lang="en-GB" sz="1900" dirty="0">
                <a:latin typeface="+mn-lt"/>
              </a:rPr>
              <a:t>love of neighbour,</a:t>
            </a:r>
          </a:p>
          <a:p>
            <a:pPr algn="ctr"/>
            <a:r>
              <a:rPr lang="en-GB" sz="1900" dirty="0">
                <a:latin typeface="+mn-lt"/>
              </a:rPr>
              <a:t>welcome of asylum seekers and refugees</a:t>
            </a:r>
          </a:p>
          <a:p>
            <a:pPr algn="ctr"/>
            <a:endParaRPr lang="en-GB" sz="1900" dirty="0">
              <a:latin typeface="+mn-lt"/>
            </a:endParaRPr>
          </a:p>
          <a:p>
            <a:pPr algn="ctr"/>
            <a:r>
              <a:rPr lang="en-GB" sz="1900" dirty="0">
                <a:latin typeface="+mn-lt"/>
              </a:rPr>
              <a:t> </a:t>
            </a:r>
            <a:r>
              <a:rPr lang="en-GB" sz="2000" b="1" kern="100" dirty="0">
                <a:solidFill>
                  <a:srgbClr val="A5C400"/>
                </a:solidFill>
                <a:latin typeface="+mn-lt"/>
                <a:cs typeface="Times New Roman" panose="02020603050405020304" pitchFamily="18" charset="0"/>
              </a:rPr>
              <a:t>Key questions: </a:t>
            </a:r>
          </a:p>
          <a:p>
            <a:pPr algn="ctr"/>
            <a:r>
              <a:rPr lang="en-GB" sz="1900" dirty="0">
                <a:latin typeface="+mn-lt"/>
              </a:rPr>
              <a:t>How can we be stewards of God’s creation?</a:t>
            </a:r>
          </a:p>
          <a:p>
            <a:pPr algn="ctr"/>
            <a:endParaRPr lang="en-GB" sz="1900" dirty="0">
              <a:latin typeface="+mn-lt"/>
            </a:endParaRPr>
          </a:p>
          <a:p>
            <a:pPr algn="ctr"/>
            <a:r>
              <a:rPr lang="en-GB" sz="1900" dirty="0">
                <a:latin typeface="+mn-lt"/>
              </a:rPr>
              <a:t>How can we protect the earth for future generations?</a:t>
            </a:r>
          </a:p>
          <a:p>
            <a:pPr algn="ctr"/>
            <a:endParaRPr lang="en-GB" sz="1900" dirty="0">
              <a:latin typeface="Montserrat" panose="00000500000000000000" pitchFamily="2" charset="0"/>
            </a:endParaRPr>
          </a:p>
        </p:txBody>
      </p:sp>
      <p:pic>
        <p:nvPicPr>
          <p:cNvPr id="3" name="Picture 2">
            <a:extLst>
              <a:ext uri="{FF2B5EF4-FFF2-40B4-BE49-F238E27FC236}">
                <a16:creationId xmlns:a16="http://schemas.microsoft.com/office/drawing/2014/main" id="{2F615698-09C7-3760-03A3-DAD51EC7704C}"/>
              </a:ext>
            </a:extLst>
          </p:cNvPr>
          <p:cNvPicPr>
            <a:picLocks noChangeAspect="1"/>
          </p:cNvPicPr>
          <p:nvPr/>
        </p:nvPicPr>
        <p:blipFill>
          <a:blip r:embed="rId3"/>
          <a:stretch>
            <a:fillRect/>
          </a:stretch>
        </p:blipFill>
        <p:spPr>
          <a:xfrm>
            <a:off x="317499" y="726693"/>
            <a:ext cx="5753692" cy="4057487"/>
          </a:xfrm>
          <a:prstGeom prst="rect">
            <a:avLst/>
          </a:prstGeom>
          <a:ln>
            <a:solidFill>
              <a:srgbClr val="002060"/>
            </a:solidFill>
          </a:ln>
        </p:spPr>
      </p:pic>
    </p:spTree>
    <p:extLst>
      <p:ext uri="{BB962C8B-B14F-4D97-AF65-F5344CB8AC3E}">
        <p14:creationId xmlns:p14="http://schemas.microsoft.com/office/powerpoint/2010/main" val="1207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F020-F5C8-9797-1013-8E6FAA33A65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7FA911-EAA0-40B1-5085-ABC7B299870B}"/>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8BF4D919-A687-3AD7-B97E-514E3B9C97A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0EDC9E-6112-53D4-C86C-9743AE629671}"/>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6</a:t>
            </a:fld>
            <a:endParaRPr lang="en-US" dirty="0"/>
          </a:p>
        </p:txBody>
      </p:sp>
      <p:sp>
        <p:nvSpPr>
          <p:cNvPr id="5" name="TextBox 4">
            <a:extLst>
              <a:ext uri="{FF2B5EF4-FFF2-40B4-BE49-F238E27FC236}">
                <a16:creationId xmlns:a16="http://schemas.microsoft.com/office/drawing/2014/main" id="{85F4A840-2859-110E-5843-3608755B802E}"/>
              </a:ext>
            </a:extLst>
          </p:cNvPr>
          <p:cNvSpPr txBox="1"/>
          <p:nvPr/>
        </p:nvSpPr>
        <p:spPr>
          <a:xfrm>
            <a:off x="5171440" y="922572"/>
            <a:ext cx="3869022" cy="4093428"/>
          </a:xfrm>
          <a:prstGeom prst="rect">
            <a:avLst/>
          </a:prstGeom>
          <a:noFill/>
        </p:spPr>
        <p:txBody>
          <a:bodyPr wrap="square" rtlCol="0">
            <a:spAutoFit/>
          </a:bodyPr>
          <a:lstStyle/>
          <a:p>
            <a:pPr marL="0" indent="0" algn="l">
              <a:buNone/>
            </a:pPr>
            <a:r>
              <a:rPr lang="en-GB" sz="2000" b="1" kern="100" dirty="0">
                <a:solidFill>
                  <a:srgbClr val="A5C400"/>
                </a:solidFill>
                <a:latin typeface="+mn-lt"/>
                <a:ea typeface="Aptos" panose="020B0004020202020204" pitchFamily="34" charset="0"/>
                <a:cs typeface="Times New Roman" panose="02020603050405020304" pitchFamily="18" charset="0"/>
              </a:rPr>
              <a:t>Common good</a:t>
            </a:r>
          </a:p>
          <a:p>
            <a:pPr marL="0" indent="0">
              <a:buNone/>
            </a:pPr>
            <a:r>
              <a:rPr lang="en-GB" sz="2000" dirty="0">
                <a:latin typeface="+mn-lt"/>
              </a:rPr>
              <a:t>The common good is making sure everyone in society is looked after and can benefit from resources.</a:t>
            </a:r>
          </a:p>
          <a:p>
            <a:pPr marL="0" indent="0">
              <a:buNone/>
            </a:pPr>
            <a:endParaRPr lang="en-GB" sz="2000" dirty="0">
              <a:latin typeface="+mn-lt"/>
            </a:endParaRPr>
          </a:p>
          <a:p>
            <a:pPr marL="0" indent="0">
              <a:buNone/>
            </a:pPr>
            <a:r>
              <a:rPr lang="en-GB" sz="2000" dirty="0">
                <a:latin typeface="+mn-lt"/>
              </a:rPr>
              <a:t>In what ways are the people in this picture living out the common good?</a:t>
            </a:r>
          </a:p>
          <a:p>
            <a:pPr marL="0" indent="0">
              <a:buNone/>
            </a:pPr>
            <a:endParaRPr lang="en-GB" sz="2000" dirty="0">
              <a:latin typeface="+mn-lt"/>
            </a:endParaRPr>
          </a:p>
          <a:p>
            <a:pPr marL="0" indent="0">
              <a:buNone/>
            </a:pPr>
            <a:r>
              <a:rPr lang="en-GB" sz="2000" dirty="0">
                <a:latin typeface="+mn-lt"/>
              </a:rPr>
              <a:t>What could be added to the picture?</a:t>
            </a:r>
          </a:p>
          <a:p>
            <a:endParaRPr lang="en-GB" sz="2000" kern="100" dirty="0">
              <a:solidFill>
                <a:schemeClr val="tx1"/>
              </a:solidFill>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E5C71EC0-B8B6-E115-FC0E-7A7FC7DEDE3F}"/>
              </a:ext>
            </a:extLst>
          </p:cNvPr>
          <p:cNvPicPr>
            <a:picLocks noChangeAspect="1"/>
          </p:cNvPicPr>
          <p:nvPr/>
        </p:nvPicPr>
        <p:blipFill>
          <a:blip r:embed="rId3"/>
          <a:stretch>
            <a:fillRect/>
          </a:stretch>
        </p:blipFill>
        <p:spPr>
          <a:xfrm>
            <a:off x="317499" y="1335128"/>
            <a:ext cx="4622936" cy="2473243"/>
          </a:xfrm>
          <a:prstGeom prst="rect">
            <a:avLst/>
          </a:prstGeom>
          <a:ln>
            <a:solidFill>
              <a:srgbClr val="002060"/>
            </a:solidFill>
          </a:ln>
        </p:spPr>
      </p:pic>
    </p:spTree>
    <p:extLst>
      <p:ext uri="{BB962C8B-B14F-4D97-AF65-F5344CB8AC3E}">
        <p14:creationId xmlns:p14="http://schemas.microsoft.com/office/powerpoint/2010/main" val="140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3B2-F0B3-D62B-E79F-6AB787D94F2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E5B02F1-97C8-A513-98CB-666F94DCBF1C}"/>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C9C15A64-EC62-B151-F223-FDAD1414FEFD}"/>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7</a:t>
            </a:fld>
            <a:endParaRPr lang="en-US" dirty="0"/>
          </a:p>
        </p:txBody>
      </p:sp>
      <p:sp>
        <p:nvSpPr>
          <p:cNvPr id="5" name="TextBox 4">
            <a:extLst>
              <a:ext uri="{FF2B5EF4-FFF2-40B4-BE49-F238E27FC236}">
                <a16:creationId xmlns:a16="http://schemas.microsoft.com/office/drawing/2014/main" id="{E543637D-4E1A-1721-6E7B-A32A6DF2A2C1}"/>
              </a:ext>
            </a:extLst>
          </p:cNvPr>
          <p:cNvSpPr txBox="1"/>
          <p:nvPr/>
        </p:nvSpPr>
        <p:spPr>
          <a:xfrm>
            <a:off x="0" y="3272942"/>
            <a:ext cx="9144000" cy="2062103"/>
          </a:xfrm>
          <a:prstGeom prst="rect">
            <a:avLst/>
          </a:prstGeom>
          <a:noFill/>
        </p:spPr>
        <p:txBody>
          <a:bodyPr wrap="square" rtlCol="0">
            <a:spAutoFit/>
          </a:bodyPr>
          <a:lstStyle/>
          <a:p>
            <a:pPr marL="0" indent="0" algn="ctr">
              <a:buNone/>
            </a:pPr>
            <a:r>
              <a:rPr lang="en-GB" sz="3000" b="1" kern="100" dirty="0">
                <a:solidFill>
                  <a:srgbClr val="A5C400"/>
                </a:solidFill>
                <a:latin typeface="+mn-lt"/>
                <a:ea typeface="Aptos" panose="020B0004020202020204" pitchFamily="34" charset="0"/>
                <a:cs typeface="Times New Roman" panose="02020603050405020304" pitchFamily="18" charset="0"/>
              </a:rPr>
              <a:t>Good neighbours and the common good</a:t>
            </a:r>
          </a:p>
          <a:p>
            <a:pPr algn="ctr"/>
            <a:r>
              <a:rPr lang="en-GB" sz="2200" dirty="0">
                <a:latin typeface="+mn-lt"/>
              </a:rPr>
              <a:t>Are the people in this picture being good neighbours? Explain.</a:t>
            </a:r>
          </a:p>
          <a:p>
            <a:pPr algn="ctr"/>
            <a:r>
              <a:rPr lang="en-GB" sz="2200" dirty="0">
                <a:latin typeface="+mn-lt"/>
              </a:rPr>
              <a:t>How are they working for the common good?</a:t>
            </a:r>
          </a:p>
          <a:p>
            <a:pPr algn="l" fontAlgn="base"/>
            <a:endParaRPr lang="en-GB"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endParaRPr>
          </a:p>
          <a:p>
            <a:pPr marL="342900" lvl="0" indent="-342900" fontAlgn="base">
              <a:buFont typeface="+mj-lt"/>
              <a:buAutoNum type="arabicParenR"/>
            </a:pPr>
            <a:endParaRPr lang="en-GB" kern="100" dirty="0">
              <a:solidFill>
                <a:schemeClr val="tx1"/>
              </a:solidFill>
              <a:latin typeface="Montserrat" panose="00000500000000000000" pitchFamily="2" charset="0"/>
              <a:cs typeface="Times New Roman" panose="02020603050405020304" pitchFamily="18" charset="0"/>
            </a:endParaRPr>
          </a:p>
          <a:p>
            <a:pPr algn="l"/>
            <a:endParaRPr lang="en-GB" kern="100" dirty="0">
              <a:solidFill>
                <a:schemeClr val="tx1"/>
              </a:solidFill>
              <a:latin typeface="Montserrat" panose="000005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9833E8D1-876B-760F-B4BB-DB8BEED323FE}"/>
              </a:ext>
            </a:extLst>
          </p:cNvPr>
          <p:cNvPicPr>
            <a:picLocks noChangeAspect="1"/>
          </p:cNvPicPr>
          <p:nvPr/>
        </p:nvPicPr>
        <p:blipFill>
          <a:blip r:embed="rId3"/>
          <a:stretch>
            <a:fillRect/>
          </a:stretch>
        </p:blipFill>
        <p:spPr>
          <a:xfrm>
            <a:off x="1699992" y="755197"/>
            <a:ext cx="5744016" cy="2423387"/>
          </a:xfrm>
          <a:prstGeom prst="rect">
            <a:avLst/>
          </a:prstGeom>
          <a:ln>
            <a:solidFill>
              <a:srgbClr val="002060"/>
            </a:solidFill>
          </a:ln>
        </p:spPr>
      </p:pic>
    </p:spTree>
    <p:extLst>
      <p:ext uri="{BB962C8B-B14F-4D97-AF65-F5344CB8AC3E}">
        <p14:creationId xmlns:p14="http://schemas.microsoft.com/office/powerpoint/2010/main" val="35341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01E29-C407-8CC4-3088-E933D4FBC4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0D9AF9A-9C96-AAD7-9F0E-B7FDDC977CB8}"/>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62199C-9E8C-5B58-44F5-EDB45F37E5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8</a:t>
            </a:fld>
            <a:endParaRPr lang="en-US" dirty="0"/>
          </a:p>
        </p:txBody>
      </p:sp>
      <p:sp>
        <p:nvSpPr>
          <p:cNvPr id="5" name="TextBox 4">
            <a:extLst>
              <a:ext uri="{FF2B5EF4-FFF2-40B4-BE49-F238E27FC236}">
                <a16:creationId xmlns:a16="http://schemas.microsoft.com/office/drawing/2014/main" id="{BCE2762E-2FC1-9F4F-B5AC-147677840FB2}"/>
              </a:ext>
            </a:extLst>
          </p:cNvPr>
          <p:cNvSpPr txBox="1"/>
          <p:nvPr/>
        </p:nvSpPr>
        <p:spPr>
          <a:xfrm>
            <a:off x="-10184" y="982203"/>
            <a:ext cx="4228565" cy="3847207"/>
          </a:xfrm>
          <a:prstGeom prst="rect">
            <a:avLst/>
          </a:prstGeom>
          <a:noFill/>
        </p:spPr>
        <p:txBody>
          <a:bodyPr wrap="square" rtlCol="0">
            <a:spAutoFit/>
          </a:bodyPr>
          <a:lstStyle/>
          <a:p>
            <a:pPr algn="ctr"/>
            <a:r>
              <a:rPr lang="en-GB" sz="2600" dirty="0">
                <a:latin typeface="+mn-lt"/>
                <a:ea typeface="Aptos" panose="020B0004020202020204" pitchFamily="34" charset="0"/>
                <a:cs typeface="Times New Roman" panose="02020603050405020304" pitchFamily="18" charset="0"/>
              </a:rPr>
              <a:t>Look at this picture.</a:t>
            </a:r>
          </a:p>
          <a:p>
            <a:pPr algn="ctr"/>
            <a:endParaRPr lang="en-GB" sz="2600" b="1" kern="100" dirty="0">
              <a:solidFill>
                <a:schemeClr val="tx1"/>
              </a:solidFill>
              <a:latin typeface="+mn-lt"/>
              <a:ea typeface="Aptos" panose="020B0004020202020204" pitchFamily="34" charset="0"/>
              <a:cs typeface="Times New Roman" panose="02020603050405020304" pitchFamily="18" charset="0"/>
            </a:endParaRPr>
          </a:p>
          <a:p>
            <a:pPr algn="ctr"/>
            <a:r>
              <a:rPr lang="en-GB" sz="2600" kern="100" dirty="0">
                <a:solidFill>
                  <a:schemeClr val="tx1"/>
                </a:solidFill>
                <a:latin typeface="+mn-lt"/>
                <a:ea typeface="Aptos" panose="020B0004020202020204" pitchFamily="34" charset="0"/>
                <a:cs typeface="Times New Roman" panose="02020603050405020304" pitchFamily="18" charset="0"/>
              </a:rPr>
              <a:t>Describe it using these words:</a:t>
            </a:r>
          </a:p>
          <a:p>
            <a:pPr algn="ctr"/>
            <a:endParaRPr lang="en-GB" sz="2600" b="1" kern="100" dirty="0">
              <a:solidFill>
                <a:schemeClr val="tx1"/>
              </a:solidFill>
              <a:latin typeface="+mn-lt"/>
              <a:ea typeface="Aptos" panose="020B0004020202020204" pitchFamily="34" charset="0"/>
              <a:cs typeface="Times New Roman" panose="02020603050405020304" pitchFamily="18" charset="0"/>
            </a:endParaRPr>
          </a:p>
          <a:p>
            <a:pPr algn="ctr"/>
            <a:r>
              <a:rPr lang="en-US" sz="2600" b="1" dirty="0">
                <a:latin typeface="+mn-lt"/>
              </a:rPr>
              <a:t>Common good</a:t>
            </a:r>
            <a:br>
              <a:rPr lang="en-US" sz="2600" b="1" dirty="0">
                <a:latin typeface="+mn-lt"/>
              </a:rPr>
            </a:br>
            <a:br>
              <a:rPr lang="en-US" sz="2600" b="1" dirty="0">
                <a:latin typeface="+mn-lt"/>
              </a:rPr>
            </a:br>
            <a:r>
              <a:rPr lang="en-US" sz="2600" b="1" dirty="0">
                <a:latin typeface="+mn-lt"/>
              </a:rPr>
              <a:t>Love of neighbour</a:t>
            </a:r>
            <a:endParaRPr lang="en-GB" sz="2600" b="1" kern="100" dirty="0">
              <a:solidFill>
                <a:schemeClr val="tx1"/>
              </a:solidFill>
              <a:latin typeface="+mn-lt"/>
              <a:ea typeface="Aptos" panose="020B0004020202020204" pitchFamily="34" charset="0"/>
              <a:cs typeface="Times New Roman" panose="02020603050405020304" pitchFamily="18" charset="0"/>
            </a:endParaRPr>
          </a:p>
          <a:p>
            <a:pPr marL="342900" lvl="0" indent="-342900" fontAlgn="base">
              <a:buFont typeface="+mj-lt"/>
              <a:buAutoNum type="arabicParenR"/>
            </a:pPr>
            <a:endParaRPr lang="en-GB" kern="100" dirty="0">
              <a:solidFill>
                <a:schemeClr val="tx1"/>
              </a:solidFill>
              <a:latin typeface="Montserrat" panose="00000500000000000000" pitchFamily="2" charset="0"/>
              <a:cs typeface="Times New Roman" panose="02020603050405020304" pitchFamily="18" charset="0"/>
            </a:endParaRPr>
          </a:p>
          <a:p>
            <a:pPr algn="l"/>
            <a:endParaRPr lang="en-GB" kern="100" dirty="0">
              <a:solidFill>
                <a:schemeClr val="tx1"/>
              </a:solidFill>
              <a:latin typeface="Montserrat" panose="000005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ED69CCFE-87B1-D075-AD3F-A95C7033AFBA}"/>
              </a:ext>
            </a:extLst>
          </p:cNvPr>
          <p:cNvPicPr>
            <a:picLocks noChangeAspect="1"/>
          </p:cNvPicPr>
          <p:nvPr/>
        </p:nvPicPr>
        <p:blipFill>
          <a:blip r:embed="rId3"/>
          <a:stretch>
            <a:fillRect/>
          </a:stretch>
        </p:blipFill>
        <p:spPr>
          <a:xfrm>
            <a:off x="4228565" y="1026749"/>
            <a:ext cx="4637972" cy="3277245"/>
          </a:xfrm>
          <a:prstGeom prst="rect">
            <a:avLst/>
          </a:prstGeom>
          <a:ln>
            <a:solidFill>
              <a:srgbClr val="112643"/>
            </a:solidFill>
          </a:ln>
        </p:spPr>
      </p:pic>
    </p:spTree>
    <p:extLst>
      <p:ext uri="{BB962C8B-B14F-4D97-AF65-F5344CB8AC3E}">
        <p14:creationId xmlns:p14="http://schemas.microsoft.com/office/powerpoint/2010/main" val="15210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6E05-F5C8-AB6E-2DAE-3333A617B6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F1725E-8436-FBBC-4DB9-E8CD22F306FA}"/>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08A4E295-78D8-28F0-A28E-E58A1EBDCCE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9</a:t>
            </a:fld>
            <a:endParaRPr lang="en-US" dirty="0"/>
          </a:p>
        </p:txBody>
      </p:sp>
      <p:sp>
        <p:nvSpPr>
          <p:cNvPr id="5" name="TextBox 4">
            <a:extLst>
              <a:ext uri="{FF2B5EF4-FFF2-40B4-BE49-F238E27FC236}">
                <a16:creationId xmlns:a16="http://schemas.microsoft.com/office/drawing/2014/main" id="{C882549A-279D-0290-81F7-1FE00F7486D1}"/>
              </a:ext>
            </a:extLst>
          </p:cNvPr>
          <p:cNvSpPr txBox="1"/>
          <p:nvPr/>
        </p:nvSpPr>
        <p:spPr>
          <a:xfrm>
            <a:off x="5688420" y="898813"/>
            <a:ext cx="3352042" cy="4431983"/>
          </a:xfrm>
          <a:prstGeom prst="rect">
            <a:avLst/>
          </a:prstGeom>
          <a:noFill/>
        </p:spPr>
        <p:txBody>
          <a:bodyPr wrap="square" rtlCol="0">
            <a:spAutoFit/>
          </a:bodyPr>
          <a:lstStyle/>
          <a:p>
            <a:pPr marL="0" indent="0" algn="ctr">
              <a:buNone/>
            </a:pPr>
            <a:r>
              <a:rPr lang="en-GB" sz="2000" b="1" kern="100" dirty="0">
                <a:solidFill>
                  <a:srgbClr val="A5C400"/>
                </a:solidFill>
                <a:latin typeface="Montserrat" panose="00000500000000000000" pitchFamily="2" charset="0"/>
                <a:ea typeface="Aptos" panose="020B0004020202020204" pitchFamily="34" charset="0"/>
                <a:cs typeface="Times New Roman" panose="02020603050405020304" pitchFamily="18" charset="0"/>
              </a:rPr>
              <a:t>Welcoming refugees and asylum seekers </a:t>
            </a:r>
          </a:p>
          <a:p>
            <a:pPr marL="0" indent="0" algn="ctr">
              <a:buNone/>
            </a:pPr>
            <a:endParaRPr lang="en-GB" sz="2000" b="1" kern="100" dirty="0">
              <a:solidFill>
                <a:srgbClr val="A5C400"/>
              </a:solidFill>
              <a:latin typeface="Montserrat" panose="00000500000000000000" pitchFamily="2" charset="0"/>
              <a:ea typeface="Aptos" panose="020B0004020202020204" pitchFamily="34" charset="0"/>
              <a:cs typeface="Times New Roman" panose="02020603050405020304" pitchFamily="18" charset="0"/>
            </a:endParaRPr>
          </a:p>
          <a:p>
            <a:pPr algn="ctr"/>
            <a:r>
              <a:rPr lang="en-GB" sz="2200" dirty="0">
                <a:latin typeface="+mn-lt"/>
              </a:rPr>
              <a:t>Why is it important to welcome others?</a:t>
            </a:r>
          </a:p>
          <a:p>
            <a:pPr algn="ctr"/>
            <a:endParaRPr lang="en-GB" sz="2200" dirty="0">
              <a:latin typeface="+mn-lt"/>
            </a:endParaRPr>
          </a:p>
          <a:p>
            <a:pPr algn="ctr"/>
            <a:r>
              <a:rPr lang="en-GB" sz="2200" dirty="0">
                <a:latin typeface="+mn-lt"/>
              </a:rPr>
              <a:t>How can everyone contribute to society?</a:t>
            </a:r>
          </a:p>
          <a:p>
            <a:pPr algn="ctr"/>
            <a:endParaRPr lang="en-GB" sz="2200" dirty="0">
              <a:latin typeface="+mn-lt"/>
            </a:endParaRPr>
          </a:p>
          <a:p>
            <a:pPr algn="ctr"/>
            <a:r>
              <a:rPr lang="en-GB" sz="2200" dirty="0">
                <a:latin typeface="+mn-lt"/>
              </a:rPr>
              <a:t>What could be added to the picture to show welcome and dignity?</a:t>
            </a:r>
          </a:p>
          <a:p>
            <a:pPr marL="0" indent="0" algn="l">
              <a:buNone/>
            </a:pPr>
            <a:endParaRPr lang="en-GB" sz="2400" b="1" kern="100" dirty="0">
              <a:solidFill>
                <a:srgbClr val="A5C400"/>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E9DEDAB-EBE3-7F97-1F44-CB3A734AE8C2}"/>
              </a:ext>
            </a:extLst>
          </p:cNvPr>
          <p:cNvPicPr>
            <a:picLocks noChangeAspect="1"/>
          </p:cNvPicPr>
          <p:nvPr/>
        </p:nvPicPr>
        <p:blipFill>
          <a:blip r:embed="rId3"/>
          <a:stretch>
            <a:fillRect/>
          </a:stretch>
        </p:blipFill>
        <p:spPr>
          <a:xfrm>
            <a:off x="317499" y="1012934"/>
            <a:ext cx="5274337" cy="3299987"/>
          </a:xfrm>
          <a:prstGeom prst="rect">
            <a:avLst/>
          </a:prstGeom>
          <a:ln>
            <a:solidFill>
              <a:srgbClr val="002060"/>
            </a:solidFill>
          </a:ln>
        </p:spPr>
      </p:pic>
    </p:spTree>
    <p:extLst>
      <p:ext uri="{BB962C8B-B14F-4D97-AF65-F5344CB8AC3E}">
        <p14:creationId xmlns:p14="http://schemas.microsoft.com/office/powerpoint/2010/main" val="21515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90841315-1a7e-4a5b-a576-d9c66ec88916" xsi:nil="true"/>
    <type_x0020_of_x0020_logo xmlns="90841315-1a7e-4a5b-a576-d9c66ec88916" xsi:nil="true"/>
    <_dlc_DocId xmlns="04672002-f21f-4240-adfb-f0b653fb6fb5">SZUU6KYVHK2A-965008382-234</_dlc_DocId>
    <_dlc_DocIdUrl xmlns="04672002-f21f-4240-adfb-f0b653fb6fb5">
      <Url>https://cafod365.sharepoint.com/sites/int/CreativeContent/_layouts/15/DocIdRedir.aspx?ID=SZUU6KYVHK2A-965008382-234</Url>
      <Description>SZUU6KYVHK2A-965008382-234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5" ma:contentTypeDescription="Create a new document." ma:contentTypeScope="" ma:versionID="214064d68ec888ad6ef0e141b61340bd">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9e146d007034eed51d305ae273a6ea6b"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enumeration value="tif"/>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DB819-B1C6-44E0-A4E7-79EC63B129E2}">
  <ds:schemaRefs>
    <ds:schemaRef ds:uri="http://schemas.microsoft.com/sharepoint/events"/>
  </ds:schemaRefs>
</ds:datastoreItem>
</file>

<file path=customXml/itemProps2.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3.xml><?xml version="1.0" encoding="utf-8"?>
<ds:datastoreItem xmlns:ds="http://schemas.openxmlformats.org/officeDocument/2006/customXml" ds:itemID="{37880FD4-C537-4FE3-BF29-620D65E12577}">
  <ds:schemaRefs>
    <ds:schemaRef ds:uri="http://purl.org/dc/terms/"/>
    <ds:schemaRef ds:uri="00e50e80-58b4-4d16-bf00-896561ced75b"/>
    <ds:schemaRef ds:uri="http://schemas.microsoft.com/office/2006/documentManagement/types"/>
    <ds:schemaRef ds:uri="http://schemas.microsoft.com/office/2006/metadata/properties"/>
    <ds:schemaRef ds:uri="90841315-1a7e-4a5b-a576-d9c66ec88916"/>
    <ds:schemaRef ds:uri="http://purl.org/dc/elements/1.1/"/>
    <ds:schemaRef ds:uri="http://schemas.openxmlformats.org/package/2006/metadata/core-properties"/>
    <ds:schemaRef ds:uri="http://schemas.microsoft.com/office/infopath/2007/PartnerControls"/>
    <ds:schemaRef ds:uri="04672002-f21f-4240-adfb-f0b653fb6fb5"/>
    <ds:schemaRef ds:uri="http://www.w3.org/XML/1998/namespace"/>
    <ds:schemaRef ds:uri="http://purl.org/dc/dcmitype/"/>
  </ds:schemaRefs>
</ds:datastoreItem>
</file>

<file path=customXml/itemProps4.xml><?xml version="1.0" encoding="utf-8"?>
<ds:datastoreItem xmlns:ds="http://schemas.openxmlformats.org/officeDocument/2006/customXml" ds:itemID="{AA4729AB-9B2A-4504-A273-E6170BBAD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11561</TotalTime>
  <Words>1458</Words>
  <Application>Microsoft Office PowerPoint</Application>
  <PresentationFormat>On-screen Show (16:9)</PresentationFormat>
  <Paragraphs>183</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Aptos</vt:lpstr>
      <vt:lpstr>Montserrat Light</vt:lpstr>
      <vt:lpstr>Arial</vt:lpstr>
      <vt:lpstr>Montserrat ExtraBold</vt:lpstr>
      <vt:lpstr>Century Gothic</vt:lpstr>
      <vt:lpstr>Times New Roman</vt:lpstr>
      <vt:lpstr>Arial Black</vt:lpstr>
      <vt:lpstr>Montserrat</vt:lpstr>
      <vt:lpstr>Symbol</vt:lpstr>
      <vt:lpstr>Office Theme</vt:lpstr>
      <vt:lpstr>Deeper header for cover slides</vt:lpstr>
      <vt:lpstr>Year 5 RED poster activities </vt:lpstr>
      <vt:lpstr>Year 5   Year 6</vt:lpstr>
      <vt:lpstr>God’s gifts</vt:lpstr>
      <vt:lpstr>  “God blessed them. And God said to them, “Be fruitful and multiply and fill the earth and subdue it and have dominion over the fish of the sea and over the birds of the heavens and over every living thing that moves on the earth.”…. And it was so. And God saw everything that he had made, and behold, it was very good.   Genesis 1: 28-31  </vt:lpstr>
      <vt:lpstr>God’s world</vt:lpstr>
      <vt:lpstr>God’s world</vt:lpstr>
      <vt:lpstr>God’s world</vt:lpstr>
      <vt:lpstr>God’s world</vt:lpstr>
      <vt:lpstr>God’s world</vt:lpstr>
      <vt:lpstr>God’s world</vt:lpstr>
      <vt:lpstr>Let us pray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21</cp:revision>
  <dcterms:created xsi:type="dcterms:W3CDTF">2025-02-19T13:24:09Z</dcterms:created>
  <dcterms:modified xsi:type="dcterms:W3CDTF">2025-06-03T11:08:08Z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0x01010022C27DB9812F1F4CB90A5C444ACA77F1</vt:lpwstr>
  </property>
  <property fmtid="{D5CDD505-2E9C-101B-9397-08002B2CF9AE}" pid="7" name="_dlc_DocIdItemGuid">
    <vt:lpwstr>a2bc387f-4a1d-4640-9571-1c7cbfe248fe</vt:lpwstr>
  </property>
</Properties>
</file>