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018C-D401-1577-B54B-77A7C326B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0BAD4-766B-DF37-C75F-6F1B00441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661B6-A8C2-95AB-B63B-EB19ED72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C1BB2-6EC7-7C44-1AC0-790BE7C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9A93D-D9AE-10A5-7A6C-78512FE2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1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CDDB-9522-1153-A6DD-8C4061A3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5B0DB-00F7-12CC-090A-CE5B8DEB8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E7A5-D106-7D03-9B46-884534FD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098E7-B8B6-2E48-5194-883F5885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56C9F-64D5-6D9B-EFA1-7AEC00FE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380AD-610B-7A29-A943-27EA25BB7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D9EF9-7794-37D4-1111-548D6F3FE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64ECC-0D49-1E21-E952-0A24BDB9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1E8B2-52A5-8D86-62C4-84D6E77F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E342-5949-034D-F46F-384D80A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9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D5A2-25A3-C5D4-ED1C-2226B6D3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E065-F481-497D-6575-02AFE63A7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8DA2F-C170-3989-83CF-A7BFF719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F074F-D6FA-2EB5-B5F8-E6D69481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093B5-9456-695C-CE3F-EC85E6AB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6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A1C4-0977-5BEE-9058-AA07A5D1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DBC66-857C-9832-6177-C9CE0340F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93290-D09D-51E3-C7C9-EE7E051A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3DBF5-0A7A-309D-44F8-DFE3CA7A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38D04-ED9A-8B4F-6627-E090C305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5B10-1565-2F64-DDD0-999D1678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930C-7A14-58DB-BF0F-D26051FD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2D35B-965E-8C1E-82F6-F44DC9728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6A36F-11F1-AE91-4C26-40283FEA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ACC86-4C47-3735-E714-ADB8D273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AFF0A-2822-44F6-84D1-36B29097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2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983F-DA8B-5634-1753-1446A663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F2780-644B-F378-C5C3-22D35D126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57A08-FE96-A59E-E418-712D4C0F6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71C02-E166-C70A-9B10-CC21F7912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4001C-1D70-53E8-48FE-BC1C16C1E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D41AC-1366-6964-CF1E-E5A5730C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FE206-726D-9192-5B9E-F683D177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763E5-2F8D-7FF7-48F0-07A1A1A4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0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91F9-173F-4CBB-416C-90AC7C38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35EFE-0B26-4BBC-8A59-07FA6875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4903D-6985-6EA7-1F4B-9222B6D5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3E317-2094-873B-7D20-A28DD08E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7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B98270-8063-3FCB-B290-AE9A0F9253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9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88677-4A5B-3E5B-9332-A718C204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3820-E53D-C1E8-3B3F-940C84193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EB570-80C8-E36B-B1ED-A76CEFF05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160C4-EDAC-BA52-CED3-EFFB7A37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32540-2905-F0BE-E61C-7F4955BF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9A6DB-0A4D-783E-9123-58B167E9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A56B-B239-D4A9-A463-AAD15126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4D2FC9-8442-646F-9ABA-523A39992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671F4-6C38-0A9E-8110-EAD739B9B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82508-0D85-4941-042F-5BEC1692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51EA7-F18A-4FDB-9F68-536DE72343D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1E25B-4084-DAAE-2657-A52C40052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607FC-8717-CC60-0E62-688658C2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0F186-7822-4BB4-BD7C-05BABB3E32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8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29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91DAD3-C0C1-E7BA-A660-92EEA5F727A9}"/>
              </a:ext>
            </a:extLst>
          </p:cNvPr>
          <p:cNvSpPr txBox="1"/>
          <p:nvPr/>
        </p:nvSpPr>
        <p:spPr>
          <a:xfrm>
            <a:off x="2944535" y="109057"/>
            <a:ext cx="6123963" cy="1323439"/>
          </a:xfrm>
          <a:prstGeom prst="rect">
            <a:avLst/>
          </a:prstGeom>
          <a:solidFill>
            <a:srgbClr val="0E2641"/>
          </a:solidFill>
        </p:spPr>
        <p:txBody>
          <a:bodyPr wrap="square" rtlCol="0">
            <a:spAutoFit/>
          </a:bodyPr>
          <a:lstStyle/>
          <a:p>
            <a:r>
              <a:rPr lang="en-GB" sz="8000" b="1">
                <a:solidFill>
                  <a:schemeClr val="bg1"/>
                </a:solidFill>
                <a:latin typeface="Montserrat" panose="00000500000000000000" pitchFamily="2" charset="0"/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5E550-0627-B86E-0286-1A758372FBAF}"/>
              </a:ext>
            </a:extLst>
          </p:cNvPr>
          <p:cNvSpPr txBox="1"/>
          <p:nvPr/>
        </p:nvSpPr>
        <p:spPr>
          <a:xfrm>
            <a:off x="151555" y="1886436"/>
            <a:ext cx="4936703" cy="707886"/>
          </a:xfrm>
          <a:prstGeom prst="rect">
            <a:avLst/>
          </a:prstGeom>
          <a:solidFill>
            <a:srgbClr val="0E2641"/>
          </a:solidFill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Montserrat" panose="00000500000000000000" pitchFamily="2" charset="0"/>
              </a:rPr>
              <a:t>Together we raised £</a:t>
            </a:r>
            <a:r>
              <a:rPr lang="en-GB" sz="2000" b="1" i="1">
                <a:solidFill>
                  <a:schemeClr val="bg1"/>
                </a:solidFill>
                <a:latin typeface="Montserrat" panose="00000500000000000000" pitchFamily="2" charset="0"/>
              </a:rPr>
              <a:t>XXXX </a:t>
            </a:r>
            <a:r>
              <a:rPr lang="en-GB" sz="2000" b="1">
                <a:solidFill>
                  <a:schemeClr val="bg1"/>
                </a:solidFill>
                <a:latin typeface="Montserrat" panose="00000500000000000000" pitchFamily="2" charset="0"/>
              </a:rPr>
              <a:t>for CAFOD’s Big Lent Walk.</a:t>
            </a:r>
            <a:endParaRPr lang="en-GB" sz="2000" b="1" i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Graphic 6" descr="Palm tree outline">
            <a:extLst>
              <a:ext uri="{FF2B5EF4-FFF2-40B4-BE49-F238E27FC236}">
                <a16:creationId xmlns:a16="http://schemas.microsoft.com/office/drawing/2014/main" id="{DF1CD577-5F88-B74C-9B5A-5D12EDAFE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064" y="5316202"/>
            <a:ext cx="820597" cy="820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F0EB5-27B2-5A63-7C5F-A4BEF5A2EBA6}"/>
              </a:ext>
            </a:extLst>
          </p:cNvPr>
          <p:cNvSpPr txBox="1"/>
          <p:nvPr/>
        </p:nvSpPr>
        <p:spPr>
          <a:xfrm>
            <a:off x="0" y="6136799"/>
            <a:ext cx="2446371" cy="646331"/>
          </a:xfrm>
          <a:prstGeom prst="rect">
            <a:avLst/>
          </a:prstGeom>
          <a:solidFill>
            <a:srgbClr val="0E2641"/>
          </a:solidFill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Montserrat" panose="00000500000000000000" pitchFamily="2" charset="0"/>
              </a:rPr>
              <a:t>£10 can provide four palm trees to protect land from extreme weather</a:t>
            </a:r>
          </a:p>
        </p:txBody>
      </p:sp>
      <p:pic>
        <p:nvPicPr>
          <p:cNvPr id="9" name="Graphic 8" descr="Crops outline">
            <a:extLst>
              <a:ext uri="{FF2B5EF4-FFF2-40B4-BE49-F238E27FC236}">
                <a16:creationId xmlns:a16="http://schemas.microsoft.com/office/drawing/2014/main" id="{7A9252D6-B0C0-A65C-3981-86D337AA8E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103" t="9188" r="27635" b="22955"/>
          <a:stretch/>
        </p:blipFill>
        <p:spPr>
          <a:xfrm>
            <a:off x="3389152" y="5490468"/>
            <a:ext cx="421593" cy="646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915730-D362-CED5-B538-407199231814}"/>
              </a:ext>
            </a:extLst>
          </p:cNvPr>
          <p:cNvSpPr txBox="1"/>
          <p:nvPr/>
        </p:nvSpPr>
        <p:spPr>
          <a:xfrm>
            <a:off x="2561413" y="6136799"/>
            <a:ext cx="2228701" cy="646331"/>
          </a:xfrm>
          <a:prstGeom prst="rect">
            <a:avLst/>
          </a:prstGeom>
          <a:solidFill>
            <a:srgbClr val="0E2641"/>
          </a:solidFill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Montserrat" panose="00000500000000000000" pitchFamily="2" charset="0"/>
              </a:rPr>
              <a:t>£26 can help to build raised beds that protect vegetables from floods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0A6E7-305C-10A4-364D-159BBCB37729}"/>
              </a:ext>
            </a:extLst>
          </p:cNvPr>
          <p:cNvSpPr txBox="1"/>
          <p:nvPr/>
        </p:nvSpPr>
        <p:spPr>
          <a:xfrm>
            <a:off x="5088258" y="6133209"/>
            <a:ext cx="2446370" cy="646331"/>
          </a:xfrm>
          <a:prstGeom prst="rect">
            <a:avLst/>
          </a:prstGeom>
          <a:solidFill>
            <a:srgbClr val="0E2641"/>
          </a:solidFill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Montserrat" panose="00000500000000000000" pitchFamily="2" charset="0"/>
              </a:rPr>
              <a:t>£185 can provide a place on a two-week training course on adapting to extreme weather</a:t>
            </a:r>
          </a:p>
        </p:txBody>
      </p:sp>
      <p:pic>
        <p:nvPicPr>
          <p:cNvPr id="12" name="Graphic 11" descr="Classroom outline">
            <a:extLst>
              <a:ext uri="{FF2B5EF4-FFF2-40B4-BE49-F238E27FC236}">
                <a16:creationId xmlns:a16="http://schemas.microsoft.com/office/drawing/2014/main" id="{697C183C-BECE-A3C4-5437-CF1F1D969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39291" y="5490469"/>
            <a:ext cx="646330" cy="6463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2FA48C-1A14-2101-C85D-0327312D75B5}"/>
              </a:ext>
            </a:extLst>
          </p:cNvPr>
          <p:cNvSpPr txBox="1"/>
          <p:nvPr/>
        </p:nvSpPr>
        <p:spPr>
          <a:xfrm>
            <a:off x="151555" y="3119065"/>
            <a:ext cx="5416366" cy="1200329"/>
          </a:xfrm>
          <a:prstGeom prst="rect">
            <a:avLst/>
          </a:prstGeom>
          <a:solidFill>
            <a:srgbClr val="0E2641"/>
          </a:solidFill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1"/>
                </a:solidFill>
                <a:latin typeface="Montserrat" panose="00000500000000000000" pitchFamily="2" charset="0"/>
              </a:rPr>
              <a:t>We joined hundreds of schools across England and Wales to help CAFOD support families in extreme poverty around the world.</a:t>
            </a:r>
            <a:endParaRPr lang="en-GB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A541C-1951-50E9-60AA-1BED77E45C1C}"/>
              </a:ext>
            </a:extLst>
          </p:cNvPr>
          <p:cNvSpPr txBox="1"/>
          <p:nvPr/>
        </p:nvSpPr>
        <p:spPr>
          <a:xfrm>
            <a:off x="151555" y="4895504"/>
            <a:ext cx="5416366" cy="369332"/>
          </a:xfrm>
          <a:prstGeom prst="rect">
            <a:avLst/>
          </a:prstGeom>
          <a:solidFill>
            <a:srgbClr val="0E2641"/>
          </a:solidFill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1"/>
                </a:solidFill>
                <a:latin typeface="Montserrat" panose="00000500000000000000" pitchFamily="2" charset="0"/>
              </a:rPr>
              <a:t>Here’s what our money could buy:</a:t>
            </a:r>
            <a:endParaRPr lang="en-GB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E2B6253-BB03-675E-D754-172E138E73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60" y="770776"/>
            <a:ext cx="5053090" cy="5053090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80F939-C488-5F2C-312C-0F542A6D75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63" y="5823257"/>
            <a:ext cx="2514196" cy="10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Lent</Activity>
    <Audience xmlns="236a9a4b-a03c-46ba-8ec6-624c184acbc6">Both</Audience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  <_dlc_DocId xmlns="04672002-f21f-4240-adfb-f0b653fb6fb5">SZUU6KYVHK2A-2146017777-16002</_dlc_DocId>
    <_dlc_DocIdUrl xmlns="04672002-f21f-4240-adfb-f0b653fb6fb5">
      <Url>https://cafod365.sharepoint.com/sites/int/Education/_layouts/15/DocIdRedir.aspx?ID=SZUU6KYVHK2A-2146017777-16002</Url>
      <Description>SZUU6KYVHK2A-2146017777-16002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4" ma:contentTypeDescription="Create a new document." ma:contentTypeScope="" ma:versionID="4ec4b15c488ff80ea1f0ee3524fcbe96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fbddf5ed808f418dce6fb81263be1638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776DAD-BF0C-41BE-9E50-7DB333149D2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53a0c7f-c966-4a5c-a0f8-de0f8150ea1e"/>
    <ds:schemaRef ds:uri="04672002-f21f-4240-adfb-f0b653fb6fb5"/>
    <ds:schemaRef ds:uri="http://purl.org/dc/elements/1.1/"/>
    <ds:schemaRef ds:uri="http://schemas.microsoft.com/sharepoint/v3/fields"/>
    <ds:schemaRef ds:uri="bdf04112-6931-4610-9724-cd62e91446a3"/>
    <ds:schemaRef ds:uri="236a9a4b-a03c-46ba-8ec6-624c184acbc6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98985F-0F07-4B6E-9157-898C2E89F4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E606F7-3A35-497D-9BD9-8D798BA09E2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6CE0823-CD05-44F7-8A02-DD638E7B7CA4}">
  <ds:schemaRefs>
    <ds:schemaRef ds:uri="04672002-f21f-4240-adfb-f0b653fb6fb5"/>
    <ds:schemaRef ds:uri="236a9a4b-a03c-46ba-8ec6-624c184acbc6"/>
    <ds:schemaRef ds:uri="453a0c7f-c966-4a5c-a0f8-de0f8150ea1e"/>
    <ds:schemaRef ds:uri="bdf04112-6931-4610-9724-cd62e91446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Dean</dc:creator>
  <cp:lastModifiedBy>Patrick Dean</cp:lastModifiedBy>
  <cp:revision>2</cp:revision>
  <dcterms:created xsi:type="dcterms:W3CDTF">2023-03-24T13:02:38Z</dcterms:created>
  <dcterms:modified xsi:type="dcterms:W3CDTF">2023-03-27T10:27:40Z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MediaServiceImageTags">
    <vt:lpwstr/>
  </property>
  <property fmtid="{D5CDD505-2E9C-101B-9397-08002B2CF9AE}" pid="4" name="_dlc_DocIdItemGuid">
    <vt:lpwstr>4cc5dbf7-366d-4025-b26f-0c47fd5dde07</vt:lpwstr>
  </property>
</Properties>
</file>