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18F633-13D2-42A4-B2B3-83357676538B}" v="3" dt="2024-01-04T12:18:12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F018C-D401-1577-B54B-77A7C326B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50BAD4-766B-DF37-C75F-6F1B00441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661B6-A8C2-95AB-B63B-EB19ED72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851EA7-F18A-4FDB-9F68-536DE72343D4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C1BB2-6EC7-7C44-1AC0-790BE7C1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9A93D-D9AE-10A5-7A6C-78512FE27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0F186-7822-4BB4-BD7C-05BABB3E3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11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CDDB-9522-1153-A6DD-8C4061A35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35B0DB-00F7-12CC-090A-CE5B8DEB8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9E7A5-D106-7D03-9B46-884534FD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851EA7-F18A-4FDB-9F68-536DE72343D4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098E7-B8B6-2E48-5194-883F58854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56C9F-64D5-6D9B-EFA1-7AEC00FE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0F186-7822-4BB4-BD7C-05BABB3E3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32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4380AD-610B-7A29-A943-27EA25BB7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FD9EF9-7794-37D4-1111-548D6F3FE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64ECC-0D49-1E21-E952-0A24BDB90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851EA7-F18A-4FDB-9F68-536DE72343D4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1E8B2-52A5-8D86-62C4-84D6E77F7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0E342-5949-034D-F46F-384D80A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0F186-7822-4BB4-BD7C-05BABB3E3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9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D5A2-25A3-C5D4-ED1C-2226B6D3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CE065-F481-497D-6575-02AFE63A7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8DA2F-C170-3989-83CF-A7BFF7195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851EA7-F18A-4FDB-9F68-536DE72343D4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F074F-D6FA-2EB5-B5F8-E6D69481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093B5-9456-695C-CE3F-EC85E6AB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0F186-7822-4BB4-BD7C-05BABB3E3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96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5A1C4-0977-5BEE-9058-AA07A5D1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DBC66-857C-9832-6177-C9CE0340F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93290-D09D-51E3-C7C9-EE7E051AC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851EA7-F18A-4FDB-9F68-536DE72343D4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3DBF5-0A7A-309D-44F8-DFE3CA7A2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38D04-ED9A-8B4F-6627-E090C305C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0F186-7822-4BB4-BD7C-05BABB3E3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E5B10-1565-2F64-DDD0-999D1678C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9930C-7A14-58DB-BF0F-D26051FD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2D35B-965E-8C1E-82F6-F44DC9728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6A36F-11F1-AE91-4C26-40283FEAB5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851EA7-F18A-4FDB-9F68-536DE72343D4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ACC86-4C47-3735-E714-ADB8D2731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AFF0A-2822-44F6-84D1-36B29097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0F186-7822-4BB4-BD7C-05BABB3E3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92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9983F-DA8B-5634-1753-1446A6639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F2780-644B-F378-C5C3-22D35D126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57A08-FE96-A59E-E418-712D4C0F6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271C02-E166-C70A-9B10-CC21F7912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34001C-1D70-53E8-48FE-BC1C16C1E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D41AC-1366-6964-CF1E-E5A5730C27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851EA7-F18A-4FDB-9F68-536DE72343D4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3FE206-726D-9192-5B9E-F683D177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3763E5-2F8D-7FF7-48F0-07A1A1A4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0F186-7822-4BB4-BD7C-05BABB3E3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10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291F9-173F-4CBB-416C-90AC7C38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835EFE-0B26-4BBC-8A59-07FA68751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851EA7-F18A-4FDB-9F68-536DE72343D4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A4903D-6985-6EA7-1F4B-9222B6D51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3E317-2094-873B-7D20-A28DD08E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0F186-7822-4BB4-BD7C-05BABB3E3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57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B98270-8063-3FCB-B290-AE9A0F9253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2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19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88677-4A5B-3E5B-9332-A718C204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73820-E53D-C1E8-3B3F-940C84193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EB570-80C8-E36B-B1ED-A76CEFF05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160C4-EDAC-BA52-CED3-EFFB7A37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851EA7-F18A-4FDB-9F68-536DE72343D4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32540-2905-F0BE-E61C-7F4955BFB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9A6DB-0A4D-783E-9123-58B167E9B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0F186-7822-4BB4-BD7C-05BABB3E3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21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7A56B-B239-D4A9-A463-AAD15126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4D2FC9-8442-646F-9ABA-523A39992C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671F4-6C38-0A9E-8110-EAD739B9B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82508-0D85-4941-042F-5BEC16921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851EA7-F18A-4FDB-9F68-536DE72343D4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1E25B-4084-DAAE-2657-A52C40052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607FC-8717-CC60-0E62-688658C23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0F186-7822-4BB4-BD7C-05BABB3E3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38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29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91DAD3-C0C1-E7BA-A660-92EEA5F727A9}"/>
              </a:ext>
            </a:extLst>
          </p:cNvPr>
          <p:cNvSpPr txBox="1"/>
          <p:nvPr/>
        </p:nvSpPr>
        <p:spPr>
          <a:xfrm>
            <a:off x="2944535" y="109057"/>
            <a:ext cx="6123963" cy="1323439"/>
          </a:xfrm>
          <a:prstGeom prst="rect">
            <a:avLst/>
          </a:prstGeom>
          <a:solidFill>
            <a:srgbClr val="0E2641"/>
          </a:solidFill>
        </p:spPr>
        <p:txBody>
          <a:bodyPr wrap="square" rtlCol="0">
            <a:spAutoFit/>
          </a:bodyPr>
          <a:lstStyle/>
          <a:p>
            <a:r>
              <a:rPr lang="en-GB" sz="8000" b="1">
                <a:solidFill>
                  <a:schemeClr val="bg1"/>
                </a:solidFill>
                <a:latin typeface="Montserrat" panose="00000500000000000000" pitchFamily="2" charset="0"/>
              </a:rPr>
              <a:t>Thank you!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35E550-0627-B86E-0286-1A758372FBAF}"/>
              </a:ext>
            </a:extLst>
          </p:cNvPr>
          <p:cNvSpPr txBox="1"/>
          <p:nvPr/>
        </p:nvSpPr>
        <p:spPr>
          <a:xfrm>
            <a:off x="151555" y="1886436"/>
            <a:ext cx="4936703" cy="707886"/>
          </a:xfrm>
          <a:prstGeom prst="rect">
            <a:avLst/>
          </a:prstGeom>
          <a:solidFill>
            <a:srgbClr val="0E2641"/>
          </a:solidFill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Montserrat" panose="00000500000000000000" pitchFamily="2" charset="0"/>
              </a:rPr>
              <a:t>Together we raised £</a:t>
            </a:r>
            <a:r>
              <a:rPr lang="en-GB" sz="2000" b="1" i="1">
                <a:solidFill>
                  <a:schemeClr val="bg1"/>
                </a:solidFill>
                <a:latin typeface="Montserrat" panose="00000500000000000000" pitchFamily="2" charset="0"/>
              </a:rPr>
              <a:t>XXXX </a:t>
            </a:r>
            <a:r>
              <a:rPr lang="en-GB" sz="2000" b="1">
                <a:solidFill>
                  <a:schemeClr val="bg1"/>
                </a:solidFill>
                <a:latin typeface="Montserrat" panose="00000500000000000000" pitchFamily="2" charset="0"/>
              </a:rPr>
              <a:t>for CAFOD’s Big Lent Walk.</a:t>
            </a:r>
            <a:endParaRPr lang="en-GB" sz="2000" b="1" i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F0EB5-27B2-5A63-7C5F-A4BEF5A2EBA6}"/>
              </a:ext>
            </a:extLst>
          </p:cNvPr>
          <p:cNvSpPr txBox="1"/>
          <p:nvPr/>
        </p:nvSpPr>
        <p:spPr>
          <a:xfrm>
            <a:off x="0" y="6136799"/>
            <a:ext cx="2446371" cy="461665"/>
          </a:xfrm>
          <a:prstGeom prst="rect">
            <a:avLst/>
          </a:prstGeom>
          <a:solidFill>
            <a:srgbClr val="0E264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£16 could buy a life jacket to keep a fisherman safe at sea </a:t>
            </a:r>
            <a:endParaRPr lang="en-GB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915730-D362-CED5-B538-407199231814}"/>
              </a:ext>
            </a:extLst>
          </p:cNvPr>
          <p:cNvSpPr txBox="1"/>
          <p:nvPr/>
        </p:nvSpPr>
        <p:spPr>
          <a:xfrm>
            <a:off x="2516591" y="6092473"/>
            <a:ext cx="2228701" cy="646331"/>
          </a:xfrm>
          <a:prstGeom prst="rect">
            <a:avLst/>
          </a:prstGeom>
          <a:solidFill>
            <a:srgbClr val="0E264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£47 could buy a cooler for a fisherman to keep his catch fresh at sea 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30A6E7-305C-10A4-364D-159BBCB37729}"/>
              </a:ext>
            </a:extLst>
          </p:cNvPr>
          <p:cNvSpPr txBox="1"/>
          <p:nvPr/>
        </p:nvSpPr>
        <p:spPr>
          <a:xfrm>
            <a:off x="5086915" y="6044465"/>
            <a:ext cx="2446370" cy="646331"/>
          </a:xfrm>
          <a:prstGeom prst="rect">
            <a:avLst/>
          </a:prstGeom>
          <a:solidFill>
            <a:srgbClr val="0E2641"/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£120 could buy a GPS </a:t>
            </a:r>
            <a:r>
              <a:rPr lang="en-GB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fishfinder</a:t>
            </a:r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to track fish and find shore in a storm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2FA48C-1A14-2101-C85D-0327312D75B5}"/>
              </a:ext>
            </a:extLst>
          </p:cNvPr>
          <p:cNvSpPr txBox="1"/>
          <p:nvPr/>
        </p:nvSpPr>
        <p:spPr>
          <a:xfrm>
            <a:off x="151555" y="3119065"/>
            <a:ext cx="5416366" cy="1200329"/>
          </a:xfrm>
          <a:prstGeom prst="rect">
            <a:avLst/>
          </a:prstGeom>
          <a:solidFill>
            <a:srgbClr val="0E2641"/>
          </a:solidFill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bg1"/>
                </a:solidFill>
                <a:latin typeface="Montserrat" panose="00000500000000000000" pitchFamily="2" charset="0"/>
              </a:rPr>
              <a:t>We joined hundreds of schools across England and Wales to help CAFOD support families in extreme poverty around the world.</a:t>
            </a:r>
            <a:endParaRPr lang="en-GB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DA541C-1951-50E9-60AA-1BED77E45C1C}"/>
              </a:ext>
            </a:extLst>
          </p:cNvPr>
          <p:cNvSpPr txBox="1"/>
          <p:nvPr/>
        </p:nvSpPr>
        <p:spPr>
          <a:xfrm>
            <a:off x="151555" y="4895504"/>
            <a:ext cx="5416366" cy="369332"/>
          </a:xfrm>
          <a:prstGeom prst="rect">
            <a:avLst/>
          </a:prstGeom>
          <a:solidFill>
            <a:srgbClr val="0E2641"/>
          </a:solidFill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bg1"/>
                </a:solidFill>
                <a:latin typeface="Montserrat" panose="00000500000000000000" pitchFamily="2" charset="0"/>
              </a:rPr>
              <a:t>Here’s what our money could buy:</a:t>
            </a:r>
            <a:endParaRPr lang="en-GB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E2B6253-BB03-675E-D754-172E138E7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760" y="770776"/>
            <a:ext cx="5053090" cy="5053090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F80F939-C488-5F2C-312C-0F542A6D7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563" y="5823257"/>
            <a:ext cx="2514196" cy="1034743"/>
          </a:xfrm>
          <a:prstGeom prst="rect">
            <a:avLst/>
          </a:prstGeom>
        </p:spPr>
      </p:pic>
      <p:pic>
        <p:nvPicPr>
          <p:cNvPr id="2" name="Graphic 1" descr="Life jacket outline">
            <a:extLst>
              <a:ext uri="{FF2B5EF4-FFF2-40B4-BE49-F238E27FC236}">
                <a16:creationId xmlns:a16="http://schemas.microsoft.com/office/drawing/2014/main" id="{A77E1CD7-D23E-19CF-1FE4-23CAC18D4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867" y="5224531"/>
            <a:ext cx="948984" cy="948984"/>
          </a:xfrm>
          <a:prstGeom prst="rect">
            <a:avLst/>
          </a:prstGeom>
        </p:spPr>
      </p:pic>
      <p:pic>
        <p:nvPicPr>
          <p:cNvPr id="4" name="Graphic 3" descr="Snowflake outline">
            <a:extLst>
              <a:ext uri="{FF2B5EF4-FFF2-40B4-BE49-F238E27FC236}">
                <a16:creationId xmlns:a16="http://schemas.microsoft.com/office/drawing/2014/main" id="{C3CE0705-C93A-8DE3-D707-23D5ECA031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44535" y="5147031"/>
            <a:ext cx="1063248" cy="1063248"/>
          </a:xfrm>
          <a:prstGeom prst="rect">
            <a:avLst/>
          </a:prstGeom>
        </p:spPr>
      </p:pic>
      <p:pic>
        <p:nvPicPr>
          <p:cNvPr id="13" name="Graphic 12" descr="Smart Phone outline">
            <a:extLst>
              <a:ext uri="{FF2B5EF4-FFF2-40B4-BE49-F238E27FC236}">
                <a16:creationId xmlns:a16="http://schemas.microsoft.com/office/drawing/2014/main" id="{757A4871-D20B-EE83-A5AF-673C7C695A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75828" y="5224531"/>
            <a:ext cx="793362" cy="79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5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72308B02E1E4A9F4BBEA19176AB65" ma:contentTypeVersion="2975" ma:contentTypeDescription="Create a new document." ma:contentTypeScope="" ma:versionID="cd04e5d0b46e86fb4ea7db3c5993d45c">
  <xsd:schema xmlns:xsd="http://www.w3.org/2001/XMLSchema" xmlns:xs="http://www.w3.org/2001/XMLSchema" xmlns:p="http://schemas.microsoft.com/office/2006/metadata/properties" xmlns:ns2="04672002-f21f-4240-adfb-f0b653fb6fb5" xmlns:ns3="236a9a4b-a03c-46ba-8ec6-624c184acbc6" xmlns:ns4="http://schemas.microsoft.com/sharepoint/v3/fields" xmlns:ns5="bdf04112-6931-4610-9724-cd62e91446a3" xmlns:ns6="453a0c7f-c966-4a5c-a0f8-de0f8150ea1e" targetNamespace="http://schemas.microsoft.com/office/2006/metadata/properties" ma:root="true" ma:fieldsID="43b1e07c8e5d4571e954582f7444b22b" ns2:_="" ns3:_="" ns4:_="" ns5:_="" ns6:_="">
    <xsd:import namespace="04672002-f21f-4240-adfb-f0b653fb6fb5"/>
    <xsd:import namespace="236a9a4b-a03c-46ba-8ec6-624c184acbc6"/>
    <xsd:import namespace="http://schemas.microsoft.com/sharepoint/v3/fields"/>
    <xsd:import namespace="bdf04112-6931-4610-9724-cd62e91446a3"/>
    <xsd:import namespace="453a0c7f-c966-4a5c-a0f8-de0f8150ea1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dience"/>
                <xsd:element ref="ns3:Activity" minOccurs="0"/>
                <xsd:element ref="ns4:_Statu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5:SharedWithUsers" minOccurs="0"/>
                <xsd:element ref="ns5:SharedWithDetail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6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2002-f21f-4240-adfb-f0b653fb6f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9a4b-a03c-46ba-8ec6-624c184acbc6" elementFormDefault="qualified">
    <xsd:import namespace="http://schemas.microsoft.com/office/2006/documentManagement/types"/>
    <xsd:import namespace="http://schemas.microsoft.com/office/infopath/2007/PartnerControls"/>
    <xsd:element name="Audience" ma:index="11" ma:displayName="Audience" ma:format="Dropdown" ma:internalName="Audience">
      <xsd:simpleType>
        <xsd:restriction base="dms:Choice">
          <xsd:enumeration value="Primary"/>
          <xsd:enumeration value="11-18"/>
          <xsd:enumeration value="Both"/>
          <xsd:enumeration value="N/A"/>
        </xsd:restriction>
      </xsd:simpleType>
    </xsd:element>
    <xsd:element name="Activity" ma:index="12" nillable="true" ma:displayName="Activity" ma:default="Advent" ma:format="Dropdown" ma:internalName="Activity">
      <xsd:simpleType>
        <xsd:restriction base="dms:Choice">
          <xsd:enumeration value="Advent"/>
          <xsd:enumeration value="CAFOD Clubs"/>
          <xsd:enumeration value="Campaigns"/>
          <xsd:enumeration value="Fairtrade"/>
          <xsd:enumeration value="Faith in Action"/>
          <xsd:enumeration value="Harvest"/>
          <xsd:enumeration value="Lent"/>
          <xsd:enumeration value="Other Curriculum"/>
          <xsd:enumeration value="Prayer and Worship"/>
          <xsd:enumeration value="RE Curriculum"/>
          <xsd:enumeration value="Sport"/>
          <xsd:enumeration value="World Gifts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73aede18-5762-4cff-92fc-bd8aa2d291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04112-6931-4610-9724-cd62e91446a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a0c7f-c966-4a5c-a0f8-de0f8150ea1e" elementFormDefault="qualified">
    <xsd:import namespace="http://schemas.microsoft.com/office/2006/documentManagement/types"/>
    <xsd:import namespace="http://schemas.microsoft.com/office/infopath/2007/PartnerControls"/>
    <xsd:element name="TaxCatchAll" ma:index="29" nillable="true" ma:displayName="Taxonomy Catch All Column" ma:hidden="true" ma:list="{3b9f4064-c5ee-4255-b955-fb8a72b2bce5}" ma:internalName="TaxCatchAll" ma:showField="CatchAllData" ma:web="04672002-f21f-4240-adfb-f0b653fb6f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ity xmlns="236a9a4b-a03c-46ba-8ec6-624c184acbc6">Lent</Activity>
    <Audience xmlns="236a9a4b-a03c-46ba-8ec6-624c184acbc6">Both</Audience>
    <_Status xmlns="http://schemas.microsoft.com/sharepoint/v3/fields">Not Started</_Status>
    <lcf76f155ced4ddcb4097134ff3c332f xmlns="236a9a4b-a03c-46ba-8ec6-624c184acbc6">
      <Terms xmlns="http://schemas.microsoft.com/office/infopath/2007/PartnerControls"/>
    </lcf76f155ced4ddcb4097134ff3c332f>
    <TaxCatchAll xmlns="453a0c7f-c966-4a5c-a0f8-de0f8150ea1e" xsi:nil="true"/>
    <_dlc_DocId xmlns="04672002-f21f-4240-adfb-f0b653fb6fb5">SZUU6KYVHK2A-2146017777-16689</_dlc_DocId>
    <_dlc_DocIdUrl xmlns="04672002-f21f-4240-adfb-f0b653fb6fb5">
      <Url>https://cafod365.sharepoint.com/sites/int/Education/_layouts/15/DocIdRedir.aspx?ID=SZUU6KYVHK2A-2146017777-16689</Url>
      <Description>SZUU6KYVHK2A-2146017777-16689</Description>
    </_dlc_DocIdUrl>
  </documentManagement>
</p:properties>
</file>

<file path=customXml/itemProps1.xml><?xml version="1.0" encoding="utf-8"?>
<ds:datastoreItem xmlns:ds="http://schemas.openxmlformats.org/officeDocument/2006/customXml" ds:itemID="{5E98985F-0F07-4B6E-9157-898C2E89F4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E606F7-3A35-497D-9BD9-8D798BA09E2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70E64C2-8BFB-411B-BDED-D0BA378B71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72002-f21f-4240-adfb-f0b653fb6fb5"/>
    <ds:schemaRef ds:uri="236a9a4b-a03c-46ba-8ec6-624c184acbc6"/>
    <ds:schemaRef ds:uri="http://schemas.microsoft.com/sharepoint/v3/fields"/>
    <ds:schemaRef ds:uri="bdf04112-6931-4610-9724-cd62e91446a3"/>
    <ds:schemaRef ds:uri="453a0c7f-c966-4a5c-a0f8-de0f8150ea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C776DAD-BF0C-41BE-9E50-7DB333149D2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4672002-f21f-4240-adfb-f0b653fb6fb5"/>
    <ds:schemaRef ds:uri="236a9a4b-a03c-46ba-8ec6-624c184acbc6"/>
    <ds:schemaRef ds:uri="http://purl.org/dc/terms/"/>
    <ds:schemaRef ds:uri="http://schemas.microsoft.com/office/2006/documentManagement/types"/>
    <ds:schemaRef ds:uri="453a0c7f-c966-4a5c-a0f8-de0f8150ea1e"/>
    <ds:schemaRef ds:uri="http://purl.org/dc/dcmitype/"/>
    <ds:schemaRef ds:uri="bdf04112-6931-4610-9724-cd62e91446a3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88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Dean</dc:creator>
  <cp:lastModifiedBy>Patrick Dean</cp:lastModifiedBy>
  <cp:revision>3</cp:revision>
  <dcterms:created xsi:type="dcterms:W3CDTF">2023-03-24T13:02:38Z</dcterms:created>
  <dcterms:modified xsi:type="dcterms:W3CDTF">2024-01-04T12:19:21Z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0x01010096472308B02E1E4A9F4BBEA19176AB65</vt:lpwstr>
  </property>
  <property fmtid="{D5CDD505-2E9C-101B-9397-08002B2CF9AE}" pid="3" name="MediaServiceImageTags">
    <vt:lpwstr/>
  </property>
  <property fmtid="{D5CDD505-2E9C-101B-9397-08002B2CF9AE}" pid="4" name="_dlc_DocIdItemGuid">
    <vt:lpwstr>734e3dea-92e2-436b-9f14-b3376233f177</vt:lpwstr>
  </property>
</Properties>
</file>