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328" r:id="rId5"/>
    <p:sldId id="300" r:id="rId6"/>
    <p:sldId id="318" r:id="rId7"/>
    <p:sldId id="320" r:id="rId8"/>
    <p:sldId id="330" r:id="rId9"/>
    <p:sldId id="329" r:id="rId10"/>
    <p:sldId id="331" r:id="rId11"/>
    <p:sldId id="323" r:id="rId12"/>
    <p:sldId id="324" r:id="rId13"/>
    <p:sldId id="326" r:id="rId14"/>
    <p:sldId id="327" r:id="rId15"/>
  </p:sldIdLst>
  <p:sldSz cx="9144000" cy="6858000" type="screen4x3"/>
  <p:notesSz cx="6858000" cy="9144000"/>
  <p:defaultTextStyle>
    <a:defPPr>
      <a:defRPr lang="en-GB"/>
    </a:defPPr>
    <a:lvl1pPr algn="ctr"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ctr"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ctr"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ctr"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ctr"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C0018"/>
    <a:srgbClr val="FF6309"/>
    <a:srgbClr val="5C5900"/>
    <a:srgbClr val="E6CF04"/>
    <a:srgbClr val="620000"/>
    <a:srgbClr val="B30005"/>
    <a:srgbClr val="0727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52399" autoAdjust="0"/>
  </p:normalViewPr>
  <p:slideViewPr>
    <p:cSldViewPr snapToGrid="0">
      <p:cViewPr varScale="1">
        <p:scale>
          <a:sx n="49" d="100"/>
          <a:sy n="49" d="100"/>
        </p:scale>
        <p:origin x="54" y="16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530225" y="280988"/>
            <a:ext cx="2441575"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smtClean="0"/>
            </a:lvl1pPr>
          </a:lstStyle>
          <a:p>
            <a:pPr>
              <a:defRPr/>
            </a:pPr>
            <a:endParaRPr lang="en-US"/>
          </a:p>
        </p:txBody>
      </p:sp>
      <p:sp>
        <p:nvSpPr>
          <p:cNvPr id="38915" name="Rectangle 3"/>
          <p:cNvSpPr>
            <a:spLocks noGrp="1" noChangeArrowheads="1"/>
          </p:cNvSpPr>
          <p:nvPr>
            <p:ph type="dt" sz="quarter" idx="1"/>
          </p:nvPr>
        </p:nvSpPr>
        <p:spPr bwMode="auto">
          <a:xfrm>
            <a:off x="3886200" y="249238"/>
            <a:ext cx="24130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smtClean="0"/>
            </a:lvl1pPr>
          </a:lstStyle>
          <a:p>
            <a:pPr>
              <a:defRPr/>
            </a:pPr>
            <a:endParaRPr lang="en-US"/>
          </a:p>
        </p:txBody>
      </p:sp>
      <p:sp>
        <p:nvSpPr>
          <p:cNvPr id="38916" name="Rectangle 4"/>
          <p:cNvSpPr>
            <a:spLocks noGrp="1" noChangeArrowheads="1"/>
          </p:cNvSpPr>
          <p:nvPr>
            <p:ph type="ftr" sz="quarter" idx="2"/>
          </p:nvPr>
        </p:nvSpPr>
        <p:spPr bwMode="auto">
          <a:xfrm>
            <a:off x="542925" y="8686800"/>
            <a:ext cx="4916488"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smtClean="0">
                <a:latin typeface="Arial" charset="0"/>
              </a:defRPr>
            </a:lvl1pPr>
          </a:lstStyle>
          <a:p>
            <a:pPr>
              <a:defRPr/>
            </a:pPr>
            <a:endParaRPr lang="en-US"/>
          </a:p>
        </p:txBody>
      </p:sp>
      <p:sp>
        <p:nvSpPr>
          <p:cNvPr id="38917" name="Rectangle 5"/>
          <p:cNvSpPr>
            <a:spLocks noGrp="1" noChangeArrowheads="1"/>
          </p:cNvSpPr>
          <p:nvPr>
            <p:ph type="sldNum" sz="quarter" idx="3"/>
          </p:nvPr>
        </p:nvSpPr>
        <p:spPr bwMode="auto">
          <a:xfrm>
            <a:off x="5551488" y="8686800"/>
            <a:ext cx="757237"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smtClean="0"/>
            </a:lvl1pPr>
          </a:lstStyle>
          <a:p>
            <a:pPr>
              <a:defRPr/>
            </a:pPr>
            <a:fld id="{A1A83D07-A50A-44B5-8806-6068B0E8E140}" type="slidenum">
              <a:rPr lang="en-US"/>
              <a:pPr>
                <a:defRPr/>
              </a:pPr>
              <a:t>‹#›</a:t>
            </a:fld>
            <a:endParaRPr lang="en-US">
              <a:latin typeface="Arial" charset="0"/>
            </a:endParaRPr>
          </a:p>
        </p:txBody>
      </p:sp>
    </p:spTree>
    <p:extLst>
      <p:ext uri="{BB962C8B-B14F-4D97-AF65-F5344CB8AC3E}">
        <p14:creationId xmlns:p14="http://schemas.microsoft.com/office/powerpoint/2010/main" val="1503364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914400" y="152400"/>
            <a:ext cx="3276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smtClean="0"/>
            </a:lvl1pPr>
          </a:lstStyle>
          <a:p>
            <a:pPr>
              <a:defRPr/>
            </a:pPr>
            <a:endParaRPr lang="en-US"/>
          </a:p>
        </p:txBody>
      </p:sp>
      <p:sp>
        <p:nvSpPr>
          <p:cNvPr id="37891" name="Rectangle 3"/>
          <p:cNvSpPr>
            <a:spLocks noGrp="1" noChangeArrowheads="1"/>
          </p:cNvSpPr>
          <p:nvPr>
            <p:ph type="dt" idx="1"/>
          </p:nvPr>
        </p:nvSpPr>
        <p:spPr bwMode="auto">
          <a:xfrm>
            <a:off x="4267200" y="152400"/>
            <a:ext cx="1752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4400" y="685800"/>
            <a:ext cx="4572000" cy="342900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914400" y="8686800"/>
            <a:ext cx="41910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smtClean="0"/>
            </a:lvl1pPr>
          </a:lstStyle>
          <a:p>
            <a:pPr>
              <a:defRPr/>
            </a:pPr>
            <a:endParaRPr lang="en-US"/>
          </a:p>
        </p:txBody>
      </p:sp>
      <p:sp>
        <p:nvSpPr>
          <p:cNvPr id="37895" name="Rectangle 7"/>
          <p:cNvSpPr>
            <a:spLocks noGrp="1" noChangeArrowheads="1"/>
          </p:cNvSpPr>
          <p:nvPr>
            <p:ph type="sldNum" sz="quarter" idx="5"/>
          </p:nvPr>
        </p:nvSpPr>
        <p:spPr bwMode="auto">
          <a:xfrm>
            <a:off x="5334000" y="8686800"/>
            <a:ext cx="609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smtClean="0"/>
            </a:lvl1pPr>
          </a:lstStyle>
          <a:p>
            <a:pPr>
              <a:defRPr/>
            </a:pPr>
            <a:fld id="{8E5B38DD-995D-4B1F-96CD-CBCB1E085883}" type="slidenum">
              <a:rPr lang="en-US"/>
              <a:pPr>
                <a:defRPr/>
              </a:pPr>
              <a:t>‹#›</a:t>
            </a:fld>
            <a:endParaRPr lang="en-US">
              <a:latin typeface="Arial" charset="0"/>
            </a:endParaRPr>
          </a:p>
        </p:txBody>
      </p:sp>
    </p:spTree>
    <p:extLst>
      <p:ext uri="{BB962C8B-B14F-4D97-AF65-F5344CB8AC3E}">
        <p14:creationId xmlns:p14="http://schemas.microsoft.com/office/powerpoint/2010/main" val="1249632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Why is November 19 such a special</a:t>
            </a:r>
            <a:r>
              <a:rPr lang="en-GB" baseline="0" dirty="0" smtClean="0"/>
              <a:t> day? Because it is World Toilet Day. </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1</a:t>
            </a:fld>
            <a:endParaRPr lang="en-US">
              <a:latin typeface="Arial" charset="0"/>
            </a:endParaRPr>
          </a:p>
        </p:txBody>
      </p:sp>
    </p:spTree>
    <p:extLst>
      <p:ext uri="{BB962C8B-B14F-4D97-AF65-F5344CB8AC3E}">
        <p14:creationId xmlns:p14="http://schemas.microsoft.com/office/powerpoint/2010/main" val="249647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 can build a toilet for a community like Zimi and </a:t>
            </a:r>
            <a:r>
              <a:rPr lang="en-GB" dirty="0" err="1" smtClean="0"/>
              <a:t>Thando’s</a:t>
            </a:r>
            <a:r>
              <a:rPr lang="en-GB" dirty="0" smtClean="0"/>
              <a:t>!</a:t>
            </a:r>
            <a:r>
              <a:rPr lang="en-GB" baseline="0" dirty="0" smtClean="0"/>
              <a:t> A community toilet can be bought for £85 through CAFOD world gifts. Could you raise £85 in your school to but a toilet? </a:t>
            </a:r>
          </a:p>
          <a:p>
            <a:endParaRPr lang="en-GB" baseline="0" dirty="0" smtClean="0"/>
          </a:p>
          <a:p>
            <a:r>
              <a:rPr lang="en-GB" baseline="0" dirty="0" smtClean="0"/>
              <a:t>Here are some fundraising ideas: sponsored swim, mufti day with blue clothes, drinks sale, walk for water, hook the ducks, dress up as your favourite superhero  </a:t>
            </a:r>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10</a:t>
            </a:fld>
            <a:endParaRPr lang="en-US">
              <a:latin typeface="Arial" charset="0"/>
            </a:endParaRPr>
          </a:p>
        </p:txBody>
      </p:sp>
    </p:spTree>
    <p:extLst>
      <p:ext uri="{BB962C8B-B14F-4D97-AF65-F5344CB8AC3E}">
        <p14:creationId xmlns:p14="http://schemas.microsoft.com/office/powerpoint/2010/main" val="2169629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cafod.org.uk/</a:t>
            </a:r>
            <a:r>
              <a:rPr lang="en-GB" dirty="0" err="1" smtClean="0"/>
              <a:t>schoolsworldgifts</a:t>
            </a:r>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11</a:t>
            </a:fld>
            <a:endParaRPr lang="en-US">
              <a:latin typeface="Arial" charset="0"/>
            </a:endParaRPr>
          </a:p>
        </p:txBody>
      </p:sp>
    </p:spTree>
    <p:extLst>
      <p:ext uri="{BB962C8B-B14F-4D97-AF65-F5344CB8AC3E}">
        <p14:creationId xmlns:p14="http://schemas.microsoft.com/office/powerpoint/2010/main" val="2896731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2</a:t>
            </a:fld>
            <a:endParaRPr lang="en-US">
              <a:latin typeface="Arial" charset="0"/>
            </a:endParaRPr>
          </a:p>
        </p:txBody>
      </p:sp>
    </p:spTree>
    <p:extLst>
      <p:ext uri="{BB962C8B-B14F-4D97-AF65-F5344CB8AC3E}">
        <p14:creationId xmlns:p14="http://schemas.microsoft.com/office/powerpoint/2010/main" val="388635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Verdana" pitchFamily="34" charset="0"/>
                <a:ea typeface="+mn-ea"/>
                <a:cs typeface="+mn-cs"/>
              </a:rPr>
              <a:t>Raise your hand if you have a bathroom/toilet at home? Raise your hand if your mum/dad have a mobile phone? Did you know that more people own a mobile phone than toilet? How would you manage if you did not have a toilet at home? (Ask for feedback from a few children).</a:t>
            </a:r>
          </a:p>
          <a:p>
            <a:endParaRPr lang="en-GB" sz="1200" kern="1200" dirty="0" smtClean="0">
              <a:solidFill>
                <a:schemeClr val="tx1"/>
              </a:solidFill>
              <a:effectLst/>
              <a:latin typeface="Verdana" pitchFamily="34" charset="0"/>
              <a:ea typeface="+mn-ea"/>
              <a:cs typeface="+mn-cs"/>
            </a:endParaRPr>
          </a:p>
          <a:p>
            <a:r>
              <a:rPr lang="en-GB" sz="1200" kern="1200" dirty="0" smtClean="0">
                <a:solidFill>
                  <a:schemeClr val="tx1"/>
                </a:solidFill>
                <a:effectLst/>
                <a:latin typeface="Verdana" pitchFamily="34" charset="0"/>
                <a:ea typeface="+mn-ea"/>
                <a:cs typeface="+mn-cs"/>
              </a:rPr>
              <a:t>1 billion* people in the world do not have a toilet in their house or even outside to use. This means they have to go to the toilet in the bushes or in a field. What do you think the risks may be in doing this? (Waste can get washed away into the local rivers, it is unhygienic and can cause diseases, animals can attack you</a:t>
            </a:r>
            <a:r>
              <a:rPr lang="en-GB" sz="1200" kern="1200" baseline="0" dirty="0" smtClean="0">
                <a:solidFill>
                  <a:schemeClr val="tx1"/>
                </a:solidFill>
                <a:effectLst/>
                <a:latin typeface="Verdana" pitchFamily="34" charset="0"/>
                <a:ea typeface="+mn-ea"/>
                <a:cs typeface="+mn-cs"/>
              </a:rPr>
              <a:t> </a:t>
            </a:r>
            <a:r>
              <a:rPr lang="en-GB" sz="1200" kern="1200" baseline="0" dirty="0" err="1" smtClean="0">
                <a:solidFill>
                  <a:schemeClr val="tx1"/>
                </a:solidFill>
                <a:effectLst/>
                <a:latin typeface="Verdana" pitchFamily="34" charset="0"/>
                <a:ea typeface="+mn-ea"/>
                <a:cs typeface="+mn-cs"/>
              </a:rPr>
              <a:t>etc</a:t>
            </a:r>
            <a:r>
              <a:rPr lang="en-GB" sz="1200" kern="1200" dirty="0" smtClean="0">
                <a:solidFill>
                  <a:schemeClr val="tx1"/>
                </a:solidFill>
                <a:effectLst/>
                <a:latin typeface="Verdana" pitchFamily="34" charset="0"/>
                <a:ea typeface="+mn-ea"/>
                <a:cs typeface="+mn-cs"/>
              </a:rPr>
              <a:t>). </a:t>
            </a:r>
          </a:p>
          <a:p>
            <a:r>
              <a:rPr lang="en-GB" sz="1200" kern="1200" dirty="0" smtClean="0">
                <a:solidFill>
                  <a:schemeClr val="tx1"/>
                </a:solidFill>
                <a:effectLst/>
                <a:latin typeface="Verdana" pitchFamily="34" charset="0"/>
                <a:ea typeface="+mn-ea"/>
                <a:cs typeface="+mn-cs"/>
              </a:rPr>
              <a:t> </a:t>
            </a:r>
          </a:p>
          <a:p>
            <a:r>
              <a:rPr lang="en-GB" sz="1200" i="1" kern="1200" dirty="0" smtClean="0">
                <a:solidFill>
                  <a:schemeClr val="tx1"/>
                </a:solidFill>
                <a:effectLst/>
                <a:latin typeface="Verdana" pitchFamily="34" charset="0"/>
                <a:ea typeface="+mn-ea"/>
                <a:cs typeface="+mn-cs"/>
              </a:rPr>
              <a:t>*From WHO progress on Sanitation ad Drinking Water update 2013</a:t>
            </a:r>
            <a:endParaRPr lang="en-GB" sz="1200" kern="1200" dirty="0" smtClean="0">
              <a:solidFill>
                <a:schemeClr val="tx1"/>
              </a:solidFill>
              <a:effectLst/>
              <a:latin typeface="Verdana"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3</a:t>
            </a:fld>
            <a:endParaRPr lang="en-US">
              <a:latin typeface="Arial" charset="0"/>
            </a:endParaRPr>
          </a:p>
        </p:txBody>
      </p:sp>
    </p:spTree>
    <p:extLst>
      <p:ext uri="{BB962C8B-B14F-4D97-AF65-F5344CB8AC3E}">
        <p14:creationId xmlns:p14="http://schemas.microsoft.com/office/powerpoint/2010/main" val="3965105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Our toilets</a:t>
            </a:r>
            <a:r>
              <a:rPr lang="en-GB" baseline="0" dirty="0" smtClean="0"/>
              <a:t> work so hard and are so important. If you think about your toilet, it is AMAZING! They are always working hard to save the day! We all have a superhero in our homes….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I am now going to tell you about how CAFOD (through it’s partners) have helped to transform people’s lives by supporting them to build toilets in their community! </a:t>
            </a:r>
            <a:endParaRPr lang="en-GB" sz="1200" b="0" kern="1200" cap="small" baseline="0" dirty="0" smtClean="0">
              <a:solidFill>
                <a:schemeClr val="tx1"/>
              </a:solidFill>
              <a:latin typeface="Verdana"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0" kern="1200" cap="small" baseline="0" dirty="0" smtClean="0">
              <a:solidFill>
                <a:schemeClr val="tx1"/>
              </a:solidFill>
              <a:latin typeface="Verdana"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0" kern="1200" cap="small" baseline="0" dirty="0" smtClean="0">
              <a:solidFill>
                <a:schemeClr val="tx1"/>
              </a:solidFill>
              <a:latin typeface="Verdana"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4</a:t>
            </a:fld>
            <a:endParaRPr lang="en-US">
              <a:latin typeface="Arial" charset="0"/>
            </a:endParaRPr>
          </a:p>
        </p:txBody>
      </p:sp>
    </p:spTree>
    <p:extLst>
      <p:ext uri="{BB962C8B-B14F-4D97-AF65-F5344CB8AC3E}">
        <p14:creationId xmlns:p14="http://schemas.microsoft.com/office/powerpoint/2010/main" val="62913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Calibri" pitchFamily="34" charset="0"/>
                <a:ea typeface="+mn-ea"/>
                <a:cs typeface="Calibri" pitchFamily="34" charset="0"/>
              </a:rPr>
              <a:t>Ten-year-old </a:t>
            </a:r>
            <a:r>
              <a:rPr lang="en-GB" sz="1200" kern="1200" dirty="0" err="1" smtClean="0">
                <a:solidFill>
                  <a:schemeClr val="tx1"/>
                </a:solidFill>
                <a:latin typeface="Calibri" pitchFamily="34" charset="0"/>
                <a:ea typeface="+mn-ea"/>
                <a:cs typeface="Calibri" pitchFamily="34" charset="0"/>
              </a:rPr>
              <a:t>Zimisozettu</a:t>
            </a:r>
            <a:r>
              <a:rPr lang="en-GB" sz="1200" kern="1200" dirty="0" smtClean="0">
                <a:solidFill>
                  <a:schemeClr val="tx1"/>
                </a:solidFill>
                <a:latin typeface="Calibri" pitchFamily="34" charset="0"/>
                <a:ea typeface="+mn-ea"/>
                <a:cs typeface="Calibri" pitchFamily="34" charset="0"/>
              </a:rPr>
              <a:t>, known as “Zimi”, lives in a remote village in Zimbabwe. Zimbabwe is a beautiful country in Africa. Her community faced the problem of a lack of toilets.  </a:t>
            </a:r>
          </a:p>
          <a:p>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5</a:t>
            </a:fld>
            <a:endParaRPr lang="en-US">
              <a:latin typeface="Arial" charset="0"/>
            </a:endParaRPr>
          </a:p>
        </p:txBody>
      </p:sp>
    </p:spTree>
    <p:extLst>
      <p:ext uri="{BB962C8B-B14F-4D97-AF65-F5344CB8AC3E}">
        <p14:creationId xmlns:p14="http://schemas.microsoft.com/office/powerpoint/2010/main" val="4117941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u="none" strike="noStrike" kern="1200" baseline="0" dirty="0" smtClean="0">
                <a:solidFill>
                  <a:schemeClr val="tx1"/>
                </a:solidFill>
                <a:latin typeface="Verdana" pitchFamily="34" charset="0"/>
                <a:ea typeface="+mn-ea"/>
                <a:cs typeface="+mn-cs"/>
              </a:rPr>
              <a:t>Until recently, </a:t>
            </a:r>
            <a:r>
              <a:rPr lang="en-GB" sz="1200" b="0" i="0" u="none" strike="noStrike" kern="1200" baseline="0" dirty="0" err="1" smtClean="0">
                <a:solidFill>
                  <a:schemeClr val="tx1"/>
                </a:solidFill>
                <a:latin typeface="Verdana" pitchFamily="34" charset="0"/>
                <a:ea typeface="+mn-ea"/>
                <a:cs typeface="+mn-cs"/>
              </a:rPr>
              <a:t>Zimi</a:t>
            </a:r>
            <a:r>
              <a:rPr lang="en-GB" sz="1200" b="0" i="0" u="none" strike="noStrike" kern="1200" baseline="0" dirty="0" smtClean="0">
                <a:solidFill>
                  <a:schemeClr val="tx1"/>
                </a:solidFill>
                <a:latin typeface="Verdana" pitchFamily="34" charset="0"/>
                <a:ea typeface="+mn-ea"/>
                <a:cs typeface="+mn-cs"/>
              </a:rPr>
              <a:t> and her family didn’t have a toilet in their home. There were also no working toilets at </a:t>
            </a:r>
            <a:r>
              <a:rPr lang="en-GB" sz="1200" b="0" i="0" u="none" strike="noStrike" kern="1200" baseline="0" dirty="0" err="1" smtClean="0">
                <a:solidFill>
                  <a:schemeClr val="tx1"/>
                </a:solidFill>
                <a:latin typeface="Verdana" pitchFamily="34" charset="0"/>
                <a:ea typeface="+mn-ea"/>
                <a:cs typeface="+mn-cs"/>
              </a:rPr>
              <a:t>Zimi’s</a:t>
            </a:r>
            <a:r>
              <a:rPr lang="en-GB" sz="1200" b="0" i="0" u="none" strike="noStrike" kern="1200" baseline="0" dirty="0" smtClean="0">
                <a:solidFill>
                  <a:schemeClr val="tx1"/>
                </a:solidFill>
                <a:latin typeface="Verdana" pitchFamily="34" charset="0"/>
                <a:ea typeface="+mn-ea"/>
                <a:cs typeface="+mn-cs"/>
              </a:rPr>
              <a:t> school. That meant that </a:t>
            </a:r>
            <a:r>
              <a:rPr lang="en-GB" sz="1200" b="0" i="0" u="none" strike="noStrike" kern="1200" baseline="0" dirty="0" err="1" smtClean="0">
                <a:solidFill>
                  <a:schemeClr val="tx1"/>
                </a:solidFill>
                <a:latin typeface="Verdana" pitchFamily="34" charset="0"/>
                <a:ea typeface="+mn-ea"/>
                <a:cs typeface="+mn-cs"/>
              </a:rPr>
              <a:t>Zimi</a:t>
            </a:r>
            <a:r>
              <a:rPr lang="en-GB" sz="1200" b="0" i="0" u="none" strike="noStrike" kern="1200" baseline="0" dirty="0" smtClean="0">
                <a:solidFill>
                  <a:schemeClr val="tx1"/>
                </a:solidFill>
                <a:latin typeface="Verdana" pitchFamily="34" charset="0"/>
                <a:ea typeface="+mn-ea"/>
                <a:cs typeface="+mn-cs"/>
              </a:rPr>
              <a:t> had to use holes in the ground outside to go to the toilet.</a:t>
            </a:r>
            <a:r>
              <a:rPr lang="en-GB" sz="1200" kern="1200" dirty="0" smtClean="0">
                <a:solidFill>
                  <a:schemeClr val="tx1"/>
                </a:solidFill>
                <a:latin typeface="Verdana" pitchFamily="34"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6</a:t>
            </a:fld>
            <a:endParaRPr lang="en-US">
              <a:latin typeface="Arial" charset="0"/>
            </a:endParaRPr>
          </a:p>
        </p:txBody>
      </p:sp>
    </p:spTree>
    <p:extLst>
      <p:ext uri="{BB962C8B-B14F-4D97-AF65-F5344CB8AC3E}">
        <p14:creationId xmlns:p14="http://schemas.microsoft.com/office/powerpoint/2010/main" val="72469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Verdana" pitchFamily="34" charset="0"/>
                <a:ea typeface="+mn-ea"/>
                <a:cs typeface="+mn-cs"/>
              </a:rPr>
              <a:t>CAFOD has now helped to build toilets in </a:t>
            </a:r>
            <a:r>
              <a:rPr lang="en-GB" sz="1200" b="0" i="0" u="none" strike="noStrike" kern="1200" baseline="0" dirty="0" err="1" smtClean="0">
                <a:solidFill>
                  <a:schemeClr val="tx1"/>
                </a:solidFill>
                <a:latin typeface="Verdana" pitchFamily="34" charset="0"/>
                <a:ea typeface="+mn-ea"/>
                <a:cs typeface="+mn-cs"/>
              </a:rPr>
              <a:t>Zimi’s</a:t>
            </a:r>
            <a:r>
              <a:rPr lang="en-GB" sz="1200" b="0" i="0" u="none" strike="noStrike" kern="1200" baseline="0" dirty="0" smtClean="0">
                <a:solidFill>
                  <a:schemeClr val="tx1"/>
                </a:solidFill>
                <a:latin typeface="Verdana" pitchFamily="34" charset="0"/>
                <a:ea typeface="+mn-ea"/>
                <a:cs typeface="+mn-cs"/>
              </a:rPr>
              <a:t> home and at the local schools. </a:t>
            </a:r>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7</a:t>
            </a:fld>
            <a:endParaRPr lang="en-US">
              <a:latin typeface="Arial" charset="0"/>
            </a:endParaRPr>
          </a:p>
        </p:txBody>
      </p:sp>
    </p:spTree>
    <p:extLst>
      <p:ext uri="{BB962C8B-B14F-4D97-AF65-F5344CB8AC3E}">
        <p14:creationId xmlns:p14="http://schemas.microsoft.com/office/powerpoint/2010/main" val="300811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Verdana" pitchFamily="34" charset="0"/>
                <a:ea typeface="+mn-ea"/>
                <a:cs typeface="+mn-cs"/>
              </a:rPr>
              <a:t>This is </a:t>
            </a:r>
            <a:r>
              <a:rPr lang="en-GB" sz="1200" kern="1200" dirty="0" err="1" smtClean="0">
                <a:solidFill>
                  <a:schemeClr val="tx1"/>
                </a:solidFill>
                <a:latin typeface="Verdana" pitchFamily="34" charset="0"/>
                <a:ea typeface="+mn-ea"/>
                <a:cs typeface="+mn-cs"/>
              </a:rPr>
              <a:t>Thando</a:t>
            </a:r>
            <a:r>
              <a:rPr lang="en-GB" sz="1200" kern="1200" dirty="0" smtClean="0">
                <a:solidFill>
                  <a:schemeClr val="tx1"/>
                </a:solidFill>
                <a:latin typeface="Verdana" pitchFamily="34" charset="0"/>
                <a:ea typeface="+mn-ea"/>
                <a:cs typeface="+mn-cs"/>
              </a:rPr>
              <a:t>,</a:t>
            </a:r>
            <a:r>
              <a:rPr lang="en-GB" sz="1200" kern="1200" baseline="0" dirty="0" smtClean="0">
                <a:solidFill>
                  <a:schemeClr val="tx1"/>
                </a:solidFill>
                <a:latin typeface="Verdana" pitchFamily="34" charset="0"/>
                <a:ea typeface="+mn-ea"/>
                <a:cs typeface="+mn-cs"/>
              </a:rPr>
              <a:t> he is </a:t>
            </a:r>
            <a:r>
              <a:rPr lang="en-GB" sz="1200" kern="1200" baseline="0" dirty="0" err="1" smtClean="0">
                <a:solidFill>
                  <a:schemeClr val="tx1"/>
                </a:solidFill>
                <a:latin typeface="Verdana" pitchFamily="34" charset="0"/>
                <a:ea typeface="+mn-ea"/>
                <a:cs typeface="+mn-cs"/>
              </a:rPr>
              <a:t>Zimi’s</a:t>
            </a:r>
            <a:r>
              <a:rPr lang="en-GB" sz="1200" kern="1200" baseline="0" dirty="0" smtClean="0">
                <a:solidFill>
                  <a:schemeClr val="tx1"/>
                </a:solidFill>
                <a:latin typeface="Verdana" pitchFamily="34" charset="0"/>
                <a:ea typeface="+mn-ea"/>
                <a:cs typeface="+mn-cs"/>
              </a:rPr>
              <a:t> cousin. </a:t>
            </a:r>
            <a:r>
              <a:rPr lang="en-GB" sz="1200" kern="1200" dirty="0" err="1" smtClean="0">
                <a:solidFill>
                  <a:schemeClr val="tx1"/>
                </a:solidFill>
                <a:latin typeface="Verdana" pitchFamily="34" charset="0"/>
                <a:ea typeface="+mn-ea"/>
                <a:cs typeface="+mn-cs"/>
              </a:rPr>
              <a:t>Thando</a:t>
            </a:r>
            <a:r>
              <a:rPr lang="en-GB" sz="1200" kern="1200" dirty="0" smtClean="0">
                <a:solidFill>
                  <a:schemeClr val="tx1"/>
                </a:solidFill>
                <a:latin typeface="Verdana" pitchFamily="34" charset="0"/>
                <a:ea typeface="+mn-ea"/>
                <a:cs typeface="+mn-cs"/>
              </a:rPr>
              <a:t> goes to the local secondary school. </a:t>
            </a:r>
            <a:endParaRPr lang="en-GB" dirty="0" smtClean="0"/>
          </a:p>
          <a:p>
            <a:endParaRPr lang="en-GB" sz="1200" kern="1200" dirty="0" smtClean="0">
              <a:solidFill>
                <a:schemeClr val="tx1"/>
              </a:solidFill>
              <a:latin typeface="Verdana" pitchFamily="34" charset="0"/>
              <a:ea typeface="+mn-ea"/>
              <a:cs typeface="+mn-cs"/>
            </a:endParaRPr>
          </a:p>
          <a:p>
            <a:r>
              <a:rPr lang="en-GB" sz="1200" kern="1200" dirty="0" smtClean="0">
                <a:solidFill>
                  <a:schemeClr val="tx1"/>
                </a:solidFill>
                <a:latin typeface="Verdana" pitchFamily="34" charset="0"/>
                <a:ea typeface="+mn-ea"/>
                <a:cs typeface="+mn-cs"/>
              </a:rPr>
              <a:t>Our partner has also built toilets in </a:t>
            </a:r>
            <a:r>
              <a:rPr lang="en-GB" sz="1200" kern="1200" dirty="0" err="1" smtClean="0">
                <a:solidFill>
                  <a:schemeClr val="tx1"/>
                </a:solidFill>
                <a:latin typeface="Verdana" pitchFamily="34" charset="0"/>
                <a:ea typeface="+mn-ea"/>
                <a:cs typeface="+mn-cs"/>
              </a:rPr>
              <a:t>Thando’s</a:t>
            </a:r>
            <a:r>
              <a:rPr lang="en-GB" sz="1200" kern="1200" dirty="0" smtClean="0">
                <a:solidFill>
                  <a:schemeClr val="tx1"/>
                </a:solidFill>
                <a:latin typeface="Verdana" pitchFamily="34" charset="0"/>
                <a:ea typeface="+mn-ea"/>
                <a:cs typeface="+mn-cs"/>
              </a:rPr>
              <a:t> school. </a:t>
            </a:r>
          </a:p>
          <a:p>
            <a:r>
              <a:rPr lang="en-GB" sz="1200" kern="1200" dirty="0" smtClean="0">
                <a:solidFill>
                  <a:schemeClr val="tx1"/>
                </a:solidFill>
                <a:latin typeface="Verdana" pitchFamily="34" charset="0"/>
                <a:ea typeface="+mn-ea"/>
                <a:cs typeface="+mn-cs"/>
              </a:rPr>
              <a:t> </a:t>
            </a:r>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8</a:t>
            </a:fld>
            <a:endParaRPr lang="en-US">
              <a:latin typeface="Arial" charset="0"/>
            </a:endParaRPr>
          </a:p>
        </p:txBody>
      </p:sp>
    </p:spTree>
    <p:extLst>
      <p:ext uri="{BB962C8B-B14F-4D97-AF65-F5344CB8AC3E}">
        <p14:creationId xmlns:p14="http://schemas.microsoft.com/office/powerpoint/2010/main" val="1469465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Verdana" pitchFamily="34" charset="0"/>
                <a:ea typeface="+mn-ea"/>
                <a:cs typeface="+mn-cs"/>
              </a:rPr>
              <a:t>The picture shows </a:t>
            </a:r>
            <a:r>
              <a:rPr lang="en-GB" sz="1200" kern="1200" dirty="0" err="1" smtClean="0">
                <a:solidFill>
                  <a:schemeClr val="tx1"/>
                </a:solidFill>
                <a:latin typeface="Verdana" pitchFamily="34" charset="0"/>
                <a:ea typeface="+mn-ea"/>
                <a:cs typeface="+mn-cs"/>
              </a:rPr>
              <a:t>Thando</a:t>
            </a:r>
            <a:r>
              <a:rPr lang="en-GB" sz="1200" kern="1200" dirty="0" smtClean="0">
                <a:solidFill>
                  <a:schemeClr val="tx1"/>
                </a:solidFill>
                <a:latin typeface="Verdana" pitchFamily="34" charset="0"/>
                <a:ea typeface="+mn-ea"/>
                <a:cs typeface="+mn-cs"/>
              </a:rPr>
              <a:t> and his friends outside their school toilets. One of </a:t>
            </a:r>
            <a:r>
              <a:rPr lang="en-GB" sz="1200" kern="1200" dirty="0" err="1" smtClean="0">
                <a:solidFill>
                  <a:schemeClr val="tx1"/>
                </a:solidFill>
                <a:latin typeface="Verdana" pitchFamily="34" charset="0"/>
                <a:ea typeface="+mn-ea"/>
                <a:cs typeface="+mn-cs"/>
              </a:rPr>
              <a:t>Thando’s</a:t>
            </a:r>
            <a:r>
              <a:rPr lang="en-GB" sz="1200" kern="1200" dirty="0" smtClean="0">
                <a:solidFill>
                  <a:schemeClr val="tx1"/>
                </a:solidFill>
                <a:latin typeface="Verdana" pitchFamily="34" charset="0"/>
                <a:ea typeface="+mn-ea"/>
                <a:cs typeface="+mn-cs"/>
              </a:rPr>
              <a:t> teachers says: “The law here says that every school needs a proper toilet. If CAFOD hadn’t come to help, one way or another, our school could have been forced to close. So thank you for constructing our toilets.”</a:t>
            </a:r>
          </a:p>
          <a:p>
            <a:r>
              <a:rPr lang="en-GB" sz="1200" kern="1200" dirty="0" smtClean="0">
                <a:solidFill>
                  <a:schemeClr val="tx1"/>
                </a:solidFill>
                <a:latin typeface="Verdana" pitchFamily="34" charset="0"/>
                <a:ea typeface="+mn-ea"/>
                <a:cs typeface="+mn-cs"/>
              </a:rPr>
              <a:t> </a:t>
            </a:r>
          </a:p>
          <a:p>
            <a:r>
              <a:rPr lang="en-GB" sz="1200" kern="1200" dirty="0" smtClean="0">
                <a:solidFill>
                  <a:schemeClr val="tx1"/>
                </a:solidFill>
                <a:latin typeface="Verdana" pitchFamily="34" charset="0"/>
                <a:ea typeface="+mn-ea"/>
                <a:cs typeface="+mn-cs"/>
              </a:rPr>
              <a:t>CAFOD funding has built 35 toilets in the village so far.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Verdana"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9</a:t>
            </a:fld>
            <a:endParaRPr lang="en-US">
              <a:latin typeface="Arial" charset="0"/>
            </a:endParaRPr>
          </a:p>
        </p:txBody>
      </p:sp>
    </p:spTree>
    <p:extLst>
      <p:ext uri="{BB962C8B-B14F-4D97-AF65-F5344CB8AC3E}">
        <p14:creationId xmlns:p14="http://schemas.microsoft.com/office/powerpoint/2010/main" val="34994724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546100" y="6311900"/>
            <a:ext cx="3492500" cy="365125"/>
          </a:xfrm>
          <a:prstGeom prst="rect">
            <a:avLst/>
          </a:prstGeom>
          <a:noFill/>
          <a:ln w="9525">
            <a:noFill/>
            <a:miter lim="800000"/>
            <a:headEnd/>
            <a:tailEnd/>
          </a:ln>
          <a:effectLst/>
        </p:spPr>
        <p:txBody>
          <a:bodyPr lIns="0" tIns="0" rIns="0" bIns="0">
            <a:spAutoFit/>
          </a:bodyPr>
          <a:lstStyle/>
          <a:p>
            <a:pPr algn="l">
              <a:spcBef>
                <a:spcPct val="50000"/>
              </a:spcBef>
              <a:defRPr/>
            </a:pPr>
            <a:endParaRPr lang="en-US">
              <a:latin typeface="Arial" charset="0"/>
            </a:endParaRPr>
          </a:p>
        </p:txBody>
      </p:sp>
      <p:sp>
        <p:nvSpPr>
          <p:cNvPr id="5" name="Text Box 16"/>
          <p:cNvSpPr txBox="1">
            <a:spLocks noChangeArrowheads="1"/>
          </p:cNvSpPr>
          <p:nvPr/>
        </p:nvSpPr>
        <p:spPr bwMode="auto">
          <a:xfrm>
            <a:off x="6210300" y="411163"/>
            <a:ext cx="2282825" cy="247650"/>
          </a:xfrm>
          <a:prstGeom prst="rect">
            <a:avLst/>
          </a:prstGeom>
          <a:noFill/>
          <a:ln w="9525">
            <a:noFill/>
            <a:miter lim="800000"/>
            <a:headEnd/>
            <a:tailEnd/>
          </a:ln>
          <a:effectLst/>
        </p:spPr>
        <p:txBody>
          <a:bodyPr lIns="0" tIns="0" rIns="0" bIns="0">
            <a:spAutoFit/>
          </a:bodyPr>
          <a:lstStyle/>
          <a:p>
            <a:pPr algn="r">
              <a:spcBef>
                <a:spcPct val="50000"/>
              </a:spcBef>
              <a:defRPr/>
            </a:pPr>
            <a:r>
              <a:rPr lang="en-US" sz="1600">
                <a:solidFill>
                  <a:schemeClr val="bg1"/>
                </a:solidFill>
              </a:rPr>
              <a:t>www.cafod.org.uk</a:t>
            </a:r>
          </a:p>
        </p:txBody>
      </p:sp>
      <p:sp>
        <p:nvSpPr>
          <p:cNvPr id="6" name="Text Box 30"/>
          <p:cNvSpPr txBox="1">
            <a:spLocks noChangeArrowheads="1"/>
          </p:cNvSpPr>
          <p:nvPr/>
        </p:nvSpPr>
        <p:spPr bwMode="auto">
          <a:xfrm>
            <a:off x="825500" y="6289675"/>
            <a:ext cx="4205288" cy="304800"/>
          </a:xfrm>
          <a:prstGeom prst="rect">
            <a:avLst/>
          </a:prstGeom>
          <a:noFill/>
          <a:ln w="9525">
            <a:noFill/>
            <a:miter lim="800000"/>
            <a:headEnd/>
            <a:tailEnd/>
          </a:ln>
          <a:effectLst/>
        </p:spPr>
        <p:txBody>
          <a:bodyPr lIns="0" tIns="0" rIns="0" bIns="0">
            <a:spAutoFit/>
          </a:bodyPr>
          <a:lstStyle/>
          <a:p>
            <a:pPr algn="l">
              <a:spcBef>
                <a:spcPct val="50000"/>
              </a:spcBef>
              <a:defRPr/>
            </a:pPr>
            <a:r>
              <a:rPr lang="en-US" sz="2000" dirty="0" smtClean="0">
                <a:solidFill>
                  <a:srgbClr val="000000"/>
                </a:solidFill>
              </a:rPr>
              <a:t>cafod.org.uk</a:t>
            </a:r>
            <a:endParaRPr lang="en-US" sz="2000" dirty="0">
              <a:solidFill>
                <a:srgbClr val="000000"/>
              </a:solidFill>
              <a:latin typeface="Trebuchet MS" pitchFamily="34" charset="0"/>
            </a:endParaRPr>
          </a:p>
        </p:txBody>
      </p:sp>
      <p:pic>
        <p:nvPicPr>
          <p:cNvPr id="7" name="Picture 31"/>
          <p:cNvPicPr>
            <a:picLocks noChangeAspect="1" noChangeArrowheads="1"/>
          </p:cNvPicPr>
          <p:nvPr/>
        </p:nvPicPr>
        <p:blipFill>
          <a:blip r:embed="rId2" cstate="print"/>
          <a:srcRect/>
          <a:stretch>
            <a:fillRect/>
          </a:stretch>
        </p:blipFill>
        <p:spPr bwMode="auto">
          <a:xfrm>
            <a:off x="0" y="0"/>
            <a:ext cx="9144000" cy="1038225"/>
          </a:xfrm>
          <a:prstGeom prst="rect">
            <a:avLst/>
          </a:prstGeom>
          <a:noFill/>
          <a:ln w="9525">
            <a:noFill/>
            <a:miter lim="800000"/>
            <a:headEnd/>
            <a:tailEnd/>
          </a:ln>
        </p:spPr>
      </p:pic>
      <p:sp>
        <p:nvSpPr>
          <p:cNvPr id="14338" name="Rectangle 2"/>
          <p:cNvSpPr>
            <a:spLocks noGrp="1" noChangeArrowheads="1"/>
          </p:cNvSpPr>
          <p:nvPr>
            <p:ph type="ctrTitle"/>
          </p:nvPr>
        </p:nvSpPr>
        <p:spPr>
          <a:xfrm>
            <a:off x="768350" y="2384425"/>
            <a:ext cx="5848350" cy="2030413"/>
          </a:xfrm>
        </p:spPr>
        <p:txBody>
          <a:bodyPr anchor="t"/>
          <a:lstStyle>
            <a:lvl1pPr>
              <a:defRPr sz="5000">
                <a:solidFill>
                  <a:srgbClr val="000000"/>
                </a:solidFill>
              </a:defRPr>
            </a:lvl1pPr>
          </a:lstStyle>
          <a:p>
            <a:r>
              <a:rPr lang="en-US" smtClean="0"/>
              <a:t>Click to edit Master title style</a:t>
            </a:r>
            <a:endParaRPr lang="en-US"/>
          </a:p>
        </p:txBody>
      </p:sp>
      <p:sp>
        <p:nvSpPr>
          <p:cNvPr id="14339" name="Rectangle 3"/>
          <p:cNvSpPr>
            <a:spLocks noGrp="1" noChangeArrowheads="1"/>
          </p:cNvSpPr>
          <p:nvPr>
            <p:ph type="subTitle" idx="1"/>
          </p:nvPr>
        </p:nvSpPr>
        <p:spPr>
          <a:xfrm>
            <a:off x="806450" y="4535488"/>
            <a:ext cx="5848350" cy="1373187"/>
          </a:xfrm>
        </p:spPr>
        <p:txBody>
          <a:bodyPr rIns="0"/>
          <a:lstStyle>
            <a:lvl1pPr marL="0" indent="0">
              <a:spcAft>
                <a:spcPct val="0"/>
              </a:spcAft>
              <a:buFont typeface="Times" charset="0"/>
              <a:buNone/>
              <a:defRPr sz="2600">
                <a:solidFill>
                  <a:schemeClr val="tx2"/>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0975" y="0"/>
            <a:ext cx="1962150" cy="6019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1350" y="0"/>
            <a:ext cx="5737225"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1350" y="1533525"/>
            <a:ext cx="3849688"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3438" y="1533525"/>
            <a:ext cx="3849687"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1350" y="0"/>
            <a:ext cx="7851775" cy="15335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41350" y="1533525"/>
            <a:ext cx="7851775" cy="4486275"/>
          </a:xfrm>
          <a:prstGeom prst="rect">
            <a:avLst/>
          </a:prstGeom>
          <a:noFill/>
          <a:ln w="9525">
            <a:noFill/>
            <a:miter lim="800000"/>
            <a:headEnd/>
            <a:tailEnd/>
          </a:ln>
        </p:spPr>
        <p:txBody>
          <a:bodyPr vert="horz" wrap="square" lIns="0" tIns="0" rIns="10800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28" name="Picture 143"/>
          <p:cNvPicPr>
            <a:picLocks noChangeAspect="1" noChangeArrowheads="1"/>
          </p:cNvPicPr>
          <p:nvPr/>
        </p:nvPicPr>
        <p:blipFill>
          <a:blip r:embed="rId13" cstate="print"/>
          <a:srcRect/>
          <a:stretch>
            <a:fillRect/>
          </a:stretch>
        </p:blipFill>
        <p:spPr bwMode="auto">
          <a:xfrm>
            <a:off x="0" y="6321425"/>
            <a:ext cx="9144000" cy="536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1" fontAlgn="base" hangingPunct="1">
        <a:spcBef>
          <a:spcPct val="0"/>
        </a:spcBef>
        <a:spcAft>
          <a:spcPct val="0"/>
        </a:spcAft>
        <a:defRPr sz="3400">
          <a:solidFill>
            <a:srgbClr val="0070AD"/>
          </a:solidFill>
          <a:latin typeface="+mj-lt"/>
          <a:ea typeface="+mj-ea"/>
          <a:cs typeface="+mj-cs"/>
        </a:defRPr>
      </a:lvl1pPr>
      <a:lvl2pPr algn="l" rtl="0" eaLnBrk="1" fontAlgn="base" hangingPunct="1">
        <a:spcBef>
          <a:spcPct val="0"/>
        </a:spcBef>
        <a:spcAft>
          <a:spcPct val="0"/>
        </a:spcAft>
        <a:defRPr sz="3400">
          <a:solidFill>
            <a:srgbClr val="0070AD"/>
          </a:solidFill>
          <a:latin typeface="Verdana" pitchFamily="34" charset="0"/>
        </a:defRPr>
      </a:lvl2pPr>
      <a:lvl3pPr algn="l" rtl="0" eaLnBrk="1" fontAlgn="base" hangingPunct="1">
        <a:spcBef>
          <a:spcPct val="0"/>
        </a:spcBef>
        <a:spcAft>
          <a:spcPct val="0"/>
        </a:spcAft>
        <a:defRPr sz="3400">
          <a:solidFill>
            <a:srgbClr val="0070AD"/>
          </a:solidFill>
          <a:latin typeface="Verdana" pitchFamily="34" charset="0"/>
        </a:defRPr>
      </a:lvl3pPr>
      <a:lvl4pPr algn="l" rtl="0" eaLnBrk="1" fontAlgn="base" hangingPunct="1">
        <a:spcBef>
          <a:spcPct val="0"/>
        </a:spcBef>
        <a:spcAft>
          <a:spcPct val="0"/>
        </a:spcAft>
        <a:defRPr sz="3400">
          <a:solidFill>
            <a:srgbClr val="0070AD"/>
          </a:solidFill>
          <a:latin typeface="Verdana" pitchFamily="34" charset="0"/>
        </a:defRPr>
      </a:lvl4pPr>
      <a:lvl5pPr algn="l" rtl="0" eaLnBrk="1" fontAlgn="base" hangingPunct="1">
        <a:spcBef>
          <a:spcPct val="0"/>
        </a:spcBef>
        <a:spcAft>
          <a:spcPct val="0"/>
        </a:spcAft>
        <a:defRPr sz="3400">
          <a:solidFill>
            <a:srgbClr val="0070AD"/>
          </a:solidFill>
          <a:latin typeface="Verdana" pitchFamily="34" charset="0"/>
        </a:defRPr>
      </a:lvl5pPr>
      <a:lvl6pPr marL="457200" algn="l" rtl="0" eaLnBrk="1" fontAlgn="base" hangingPunct="1">
        <a:spcBef>
          <a:spcPct val="0"/>
        </a:spcBef>
        <a:spcAft>
          <a:spcPct val="0"/>
        </a:spcAft>
        <a:defRPr sz="3400">
          <a:solidFill>
            <a:srgbClr val="0070AD"/>
          </a:solidFill>
          <a:latin typeface="Verdana" pitchFamily="34" charset="0"/>
        </a:defRPr>
      </a:lvl6pPr>
      <a:lvl7pPr marL="914400" algn="l" rtl="0" eaLnBrk="1" fontAlgn="base" hangingPunct="1">
        <a:spcBef>
          <a:spcPct val="0"/>
        </a:spcBef>
        <a:spcAft>
          <a:spcPct val="0"/>
        </a:spcAft>
        <a:defRPr sz="3400">
          <a:solidFill>
            <a:srgbClr val="0070AD"/>
          </a:solidFill>
          <a:latin typeface="Verdana" pitchFamily="34" charset="0"/>
        </a:defRPr>
      </a:lvl7pPr>
      <a:lvl8pPr marL="1371600" algn="l" rtl="0" eaLnBrk="1" fontAlgn="base" hangingPunct="1">
        <a:spcBef>
          <a:spcPct val="0"/>
        </a:spcBef>
        <a:spcAft>
          <a:spcPct val="0"/>
        </a:spcAft>
        <a:defRPr sz="3400">
          <a:solidFill>
            <a:srgbClr val="0070AD"/>
          </a:solidFill>
          <a:latin typeface="Verdana" pitchFamily="34" charset="0"/>
        </a:defRPr>
      </a:lvl8pPr>
      <a:lvl9pPr marL="1828800" algn="l" rtl="0" eaLnBrk="1" fontAlgn="base" hangingPunct="1">
        <a:spcBef>
          <a:spcPct val="0"/>
        </a:spcBef>
        <a:spcAft>
          <a:spcPct val="0"/>
        </a:spcAft>
        <a:defRPr sz="3400">
          <a:solidFill>
            <a:srgbClr val="0070AD"/>
          </a:solidFill>
          <a:latin typeface="Verdana" pitchFamily="34" charset="0"/>
        </a:defRPr>
      </a:lvl9pPr>
    </p:titleStyle>
    <p:bodyStyle>
      <a:lvl1pPr marL="287338" indent="-287338" algn="l" rtl="0" eaLnBrk="1" fontAlgn="base" hangingPunct="1">
        <a:spcBef>
          <a:spcPct val="0"/>
        </a:spcBef>
        <a:spcAft>
          <a:spcPct val="50000"/>
        </a:spcAft>
        <a:buClr>
          <a:srgbClr val="AACB2A"/>
        </a:buClr>
        <a:buFont typeface="Times" charset="0"/>
        <a:buChar char="•"/>
        <a:defRPr sz="2200">
          <a:solidFill>
            <a:srgbClr val="000000"/>
          </a:solidFill>
          <a:latin typeface="+mn-lt"/>
          <a:ea typeface="+mn-ea"/>
          <a:cs typeface="+mn-cs"/>
        </a:defRPr>
      </a:lvl1pPr>
      <a:lvl2pPr marL="763588" indent="-285750" algn="l" rtl="0" eaLnBrk="1" fontAlgn="base" hangingPunct="1">
        <a:spcBef>
          <a:spcPct val="0"/>
        </a:spcBef>
        <a:spcAft>
          <a:spcPct val="50000"/>
        </a:spcAft>
        <a:buClr>
          <a:srgbClr val="AACB2A"/>
        </a:buClr>
        <a:buChar char="–"/>
        <a:defRPr sz="2200">
          <a:solidFill>
            <a:srgbClr val="000000"/>
          </a:solidFill>
          <a:latin typeface="+mn-lt"/>
        </a:defRPr>
      </a:lvl2pPr>
      <a:lvl3pPr marL="1182688" indent="-228600" algn="l" rtl="0" eaLnBrk="1" fontAlgn="base" hangingPunct="1">
        <a:spcBef>
          <a:spcPct val="0"/>
        </a:spcBef>
        <a:spcAft>
          <a:spcPct val="50000"/>
        </a:spcAft>
        <a:defRPr sz="2200">
          <a:solidFill>
            <a:srgbClr val="000000"/>
          </a:solidFill>
          <a:latin typeface="+mn-lt"/>
        </a:defRPr>
      </a:lvl3pPr>
      <a:lvl4pPr marL="1601788" indent="-228600" algn="l" rtl="0" eaLnBrk="1" fontAlgn="base" hangingPunct="1">
        <a:spcBef>
          <a:spcPct val="0"/>
        </a:spcBef>
        <a:spcAft>
          <a:spcPct val="50000"/>
        </a:spcAft>
        <a:defRPr sz="2200">
          <a:solidFill>
            <a:srgbClr val="000000"/>
          </a:solidFill>
          <a:latin typeface="+mn-lt"/>
        </a:defRPr>
      </a:lvl4pPr>
      <a:lvl5pPr marL="2020888" indent="-228600" algn="l" rtl="0" eaLnBrk="1" fontAlgn="base" hangingPunct="1">
        <a:spcBef>
          <a:spcPct val="0"/>
        </a:spcBef>
        <a:spcAft>
          <a:spcPct val="50000"/>
        </a:spcAft>
        <a:defRPr sz="2200">
          <a:solidFill>
            <a:srgbClr val="000000"/>
          </a:solidFill>
          <a:latin typeface="+mn-lt"/>
        </a:defRPr>
      </a:lvl5pPr>
      <a:lvl6pPr marL="2478088" indent="-228600" algn="l" rtl="0" eaLnBrk="1" fontAlgn="base" hangingPunct="1">
        <a:spcBef>
          <a:spcPct val="0"/>
        </a:spcBef>
        <a:spcAft>
          <a:spcPct val="50000"/>
        </a:spcAft>
        <a:defRPr sz="2200">
          <a:solidFill>
            <a:srgbClr val="000000"/>
          </a:solidFill>
          <a:latin typeface="+mn-lt"/>
        </a:defRPr>
      </a:lvl6pPr>
      <a:lvl7pPr marL="2935288" indent="-228600" algn="l" rtl="0" eaLnBrk="1" fontAlgn="base" hangingPunct="1">
        <a:spcBef>
          <a:spcPct val="0"/>
        </a:spcBef>
        <a:spcAft>
          <a:spcPct val="50000"/>
        </a:spcAft>
        <a:defRPr sz="2200">
          <a:solidFill>
            <a:srgbClr val="000000"/>
          </a:solidFill>
          <a:latin typeface="+mn-lt"/>
        </a:defRPr>
      </a:lvl7pPr>
      <a:lvl8pPr marL="3392488" indent="-228600" algn="l" rtl="0" eaLnBrk="1" fontAlgn="base" hangingPunct="1">
        <a:spcBef>
          <a:spcPct val="0"/>
        </a:spcBef>
        <a:spcAft>
          <a:spcPct val="50000"/>
        </a:spcAft>
        <a:defRPr sz="2200">
          <a:solidFill>
            <a:srgbClr val="000000"/>
          </a:solidFill>
          <a:latin typeface="+mn-lt"/>
        </a:defRPr>
      </a:lvl8pPr>
      <a:lvl9pPr marL="3849688" indent="-228600" algn="l" rtl="0" eaLnBrk="1" fontAlgn="base" hangingPunct="1">
        <a:spcBef>
          <a:spcPct val="0"/>
        </a:spcBef>
        <a:spcAft>
          <a:spcPct val="50000"/>
        </a:spcAft>
        <a:defRPr sz="22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300" y="1511300"/>
            <a:ext cx="8521700" cy="4584700"/>
          </a:xfrm>
        </p:spPr>
        <p:txBody>
          <a:bodyPr/>
          <a:lstStyle/>
          <a:p>
            <a:endParaRPr lang="en-GB" dirty="0"/>
          </a:p>
        </p:txBody>
      </p:sp>
      <p:pic>
        <p:nvPicPr>
          <p:cNvPr id="4" name="Picture 3" descr="C:\Users\eheans-glogowska\AppData\Local\Microsoft\Windows\Temporary Internet Files\Content.IE5\03SXKAO1\MC900391644[1].wmf"/>
          <p:cNvPicPr>
            <a:picLocks noChangeAspect="1" noChangeArrowheads="1"/>
          </p:cNvPicPr>
          <p:nvPr/>
        </p:nvPicPr>
        <p:blipFill>
          <a:blip r:embed="rId3" cstate="print"/>
          <a:srcRect/>
          <a:stretch>
            <a:fillRect/>
          </a:stretch>
        </p:blipFill>
        <p:spPr bwMode="auto">
          <a:xfrm rot="383244" flipH="1">
            <a:off x="517333" y="3654955"/>
            <a:ext cx="2300764" cy="2015631"/>
          </a:xfrm>
          <a:prstGeom prst="rect">
            <a:avLst/>
          </a:prstGeom>
          <a:noFill/>
        </p:spPr>
      </p:pic>
      <p:sp>
        <p:nvSpPr>
          <p:cNvPr id="5" name="Rounded Rectangular Callout 4"/>
          <p:cNvSpPr/>
          <p:nvPr/>
        </p:nvSpPr>
        <p:spPr bwMode="auto">
          <a:xfrm>
            <a:off x="2209800" y="1879600"/>
            <a:ext cx="4927600" cy="1612900"/>
          </a:xfrm>
          <a:prstGeom prst="wedgeRoundRect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3200" dirty="0" smtClean="0"/>
              <a:t>What’s so special about </a:t>
            </a:r>
            <a:r>
              <a:rPr lang="en-GB" sz="3200" dirty="0"/>
              <a:t>November </a:t>
            </a:r>
            <a:r>
              <a:rPr lang="en-GB" sz="3200" dirty="0" smtClean="0"/>
              <a:t>19? </a:t>
            </a:r>
            <a:endParaRPr kumimoji="0" lang="en-GB" sz="3200" b="0" i="0" u="none" strike="noStrike" cap="none" normalizeH="0" baseline="0" dirty="0" smtClean="0">
              <a:ln>
                <a:noFill/>
              </a:ln>
              <a:solidFill>
                <a:schemeClr val="tx1"/>
              </a:solidFill>
              <a:effectLst/>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2725"/>
            <a:ext cx="7851775" cy="4486275"/>
          </a:xfrm>
        </p:spPr>
        <p:txBody>
          <a:bodyPr/>
          <a:lstStyle/>
          <a:p>
            <a:pPr>
              <a:buNone/>
            </a:pPr>
            <a:r>
              <a:rPr lang="en-GB" dirty="0" smtClean="0"/>
              <a:t> </a:t>
            </a:r>
            <a:endParaRPr lang="en-GB" dirty="0"/>
          </a:p>
        </p:txBody>
      </p:sp>
      <p:sp>
        <p:nvSpPr>
          <p:cNvPr id="6" name="TextBox 5"/>
          <p:cNvSpPr txBox="1"/>
          <p:nvPr/>
        </p:nvSpPr>
        <p:spPr>
          <a:xfrm>
            <a:off x="568411" y="494270"/>
            <a:ext cx="8229600" cy="1015663"/>
          </a:xfrm>
          <a:prstGeom prst="rect">
            <a:avLst/>
          </a:prstGeom>
          <a:noFill/>
        </p:spPr>
        <p:txBody>
          <a:bodyPr wrap="square" rtlCol="0">
            <a:spAutoFit/>
          </a:bodyPr>
          <a:lstStyle/>
          <a:p>
            <a:r>
              <a:rPr lang="en-GB" sz="6000" dirty="0" smtClean="0"/>
              <a:t>Go potty for toilets! </a:t>
            </a:r>
            <a:endParaRPr lang="en-GB" sz="6000" dirty="0"/>
          </a:p>
        </p:txBody>
      </p:sp>
      <p:pic>
        <p:nvPicPr>
          <p:cNvPr id="8" name="Picture 3" descr="C:\Users\eheans-glogowska\AppData\Local\Microsoft\Windows\Temporary Internet Files\Content.IE5\03SXKAO1\MC900391644[1].wmf"/>
          <p:cNvPicPr>
            <a:picLocks noChangeAspect="1" noChangeArrowheads="1"/>
          </p:cNvPicPr>
          <p:nvPr/>
        </p:nvPicPr>
        <p:blipFill>
          <a:blip r:embed="rId3" cstate="print"/>
          <a:srcRect/>
          <a:stretch>
            <a:fillRect/>
          </a:stretch>
        </p:blipFill>
        <p:spPr bwMode="auto">
          <a:xfrm rot="383244" flipH="1">
            <a:off x="661100" y="4175443"/>
            <a:ext cx="2006680" cy="1722730"/>
          </a:xfrm>
          <a:prstGeom prst="rect">
            <a:avLst/>
          </a:prstGeom>
          <a:noFill/>
        </p:spPr>
      </p:pic>
      <p:pic>
        <p:nvPicPr>
          <p:cNvPr id="9" name="Picture 2" descr="C:\Users\vahmed\Desktop\community-toilet.png"/>
          <p:cNvPicPr>
            <a:picLocks noChangeAspect="1" noChangeArrowheads="1"/>
          </p:cNvPicPr>
          <p:nvPr/>
        </p:nvPicPr>
        <p:blipFill>
          <a:blip r:embed="rId4" cstate="print"/>
          <a:srcRect/>
          <a:stretch>
            <a:fillRect/>
          </a:stretch>
        </p:blipFill>
        <p:spPr bwMode="auto">
          <a:xfrm>
            <a:off x="6718300" y="3746500"/>
            <a:ext cx="2778125" cy="2143125"/>
          </a:xfrm>
          <a:prstGeom prst="rect">
            <a:avLst/>
          </a:prstGeom>
          <a:noFill/>
          <a:ln w="9525">
            <a:noFill/>
            <a:miter lim="800000"/>
            <a:headEnd/>
            <a:tailEnd/>
          </a:ln>
        </p:spPr>
      </p:pic>
      <p:sp>
        <p:nvSpPr>
          <p:cNvPr id="12" name="Rounded Rectangular Callout 11"/>
          <p:cNvSpPr/>
          <p:nvPr/>
        </p:nvSpPr>
        <p:spPr bwMode="auto">
          <a:xfrm>
            <a:off x="1828800" y="1752600"/>
            <a:ext cx="5308600" cy="2324100"/>
          </a:xfrm>
          <a:prstGeom prst="wedgeRoundRectCallout">
            <a:avLst>
              <a:gd name="adj1" fmla="val -20355"/>
              <a:gd name="adj2" fmla="val 58128"/>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4800" b="0" i="0" u="none" strike="noStrike" cap="none" normalizeH="0" baseline="0" dirty="0" smtClean="0">
                <a:ln>
                  <a:noFill/>
                </a:ln>
                <a:solidFill>
                  <a:schemeClr val="tx1"/>
                </a:solidFill>
                <a:effectLst/>
                <a:latin typeface="Verdana" pitchFamily="34" charset="0"/>
              </a:rPr>
              <a:t>£85 buys one community toilet!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07524" y="383059"/>
            <a:ext cx="6351373" cy="461665"/>
          </a:xfrm>
          <a:prstGeom prst="rect">
            <a:avLst/>
          </a:prstGeom>
          <a:noFill/>
        </p:spPr>
        <p:txBody>
          <a:bodyPr wrap="square" rtlCol="0">
            <a:spAutoFit/>
          </a:bodyPr>
          <a:lstStyle/>
          <a:p>
            <a:r>
              <a:rPr lang="en-GB" dirty="0" smtClean="0"/>
              <a:t>Let us pray</a:t>
            </a:r>
            <a:endParaRPr lang="en-GB" dirty="0"/>
          </a:p>
        </p:txBody>
      </p:sp>
      <p:sp>
        <p:nvSpPr>
          <p:cNvPr id="2049" name="Rectangle 1"/>
          <p:cNvSpPr>
            <a:spLocks noChangeArrowheads="1"/>
          </p:cNvSpPr>
          <p:nvPr/>
        </p:nvSpPr>
        <p:spPr bwMode="auto">
          <a:xfrm>
            <a:off x="0" y="1829195"/>
            <a:ext cx="9144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1800" dirty="0" smtClean="0"/>
              <a:t>Loving God, </a:t>
            </a:r>
          </a:p>
          <a:p>
            <a:r>
              <a:rPr lang="en-GB" sz="1800" dirty="0" smtClean="0"/>
              <a:t>we pray for a world of justice </a:t>
            </a:r>
          </a:p>
          <a:p>
            <a:r>
              <a:rPr lang="en-GB" sz="1800" dirty="0" smtClean="0"/>
              <a:t>where everyone has access to </a:t>
            </a:r>
          </a:p>
          <a:p>
            <a:r>
              <a:rPr lang="en-GB" sz="1800" dirty="0" smtClean="0"/>
              <a:t>a toilet and clean water. </a:t>
            </a:r>
          </a:p>
          <a:p>
            <a:endParaRPr lang="en-GB" sz="1800" dirty="0" smtClean="0"/>
          </a:p>
          <a:p>
            <a:pPr marL="0" marR="0" lvl="0" indent="0" defTabSz="914400" rtl="0" eaLnBrk="1" fontAlgn="base" latinLnBrk="0" hangingPunct="1">
              <a:lnSpc>
                <a:spcPct val="100000"/>
              </a:lnSpc>
              <a:spcBef>
                <a:spcPct val="0"/>
              </a:spcBef>
              <a:spcAft>
                <a:spcPct val="0"/>
              </a:spcAft>
              <a:buClrTx/>
              <a:buSzTx/>
              <a:buFontTx/>
              <a:buNone/>
              <a:tabLst/>
            </a:pPr>
            <a:r>
              <a:rPr lang="en-GB" sz="1800" dirty="0" smtClean="0">
                <a:latin typeface="+mn-lt"/>
                <a:ea typeface="Times New Roman" pitchFamily="18" charset="0"/>
                <a:cs typeface="Arial" pitchFamily="34" charset="0"/>
              </a:rPr>
              <a:t>May all our sisters and brothers throughout the world</a:t>
            </a:r>
          </a:p>
          <a:p>
            <a:pPr marL="0" marR="0" lvl="0" indent="0" defTabSz="914400" rtl="0" eaLnBrk="1" fontAlgn="base" latinLnBrk="0" hangingPunct="1">
              <a:lnSpc>
                <a:spcPct val="100000"/>
              </a:lnSpc>
              <a:spcBef>
                <a:spcPct val="0"/>
              </a:spcBef>
              <a:spcAft>
                <a:spcPct val="0"/>
              </a:spcAft>
              <a:buClrTx/>
              <a:buSzTx/>
              <a:buFontTx/>
              <a:buNone/>
              <a:tabLst/>
            </a:pPr>
            <a:r>
              <a:rPr lang="en-GB" sz="1800" dirty="0">
                <a:latin typeface="+mn-lt"/>
                <a:ea typeface="Times New Roman" pitchFamily="18" charset="0"/>
                <a:cs typeface="Arial" pitchFamily="34" charset="0"/>
              </a:rPr>
              <a:t>b</a:t>
            </a:r>
            <a:r>
              <a:rPr lang="en-GB" sz="1800" dirty="0" smtClean="0">
                <a:latin typeface="+mn-lt"/>
                <a:ea typeface="Times New Roman" pitchFamily="18" charset="0"/>
                <a:cs typeface="Arial" pitchFamily="34" charset="0"/>
              </a:rPr>
              <a:t>e able to live in dignity. </a:t>
            </a:r>
          </a:p>
          <a:p>
            <a:pPr marL="0" marR="0" lvl="0" indent="0"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effectLst/>
                <a:latin typeface="+mn-lt"/>
                <a:ea typeface="Times New Roman" pitchFamily="18" charset="0"/>
                <a:cs typeface="Arial" pitchFamily="34" charset="0"/>
              </a:rPr>
              <a:t>We</a:t>
            </a:r>
            <a:r>
              <a:rPr kumimoji="0" lang="en-GB" sz="1800" b="0" i="0" u="none" strike="noStrike" cap="none" normalizeH="0" dirty="0" smtClean="0">
                <a:ln>
                  <a:noFill/>
                </a:ln>
                <a:effectLst/>
                <a:latin typeface="+mn-lt"/>
                <a:ea typeface="Times New Roman" pitchFamily="18" charset="0"/>
                <a:cs typeface="Arial" pitchFamily="34" charset="0"/>
              </a:rPr>
              <a:t> thank you God for creating us all in your image </a:t>
            </a:r>
          </a:p>
          <a:p>
            <a:pPr marL="0" marR="0" lvl="0" indent="0"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dirty="0" smtClean="0">
                <a:ln>
                  <a:noFill/>
                </a:ln>
                <a:effectLst/>
                <a:latin typeface="+mn-lt"/>
                <a:ea typeface="Times New Roman" pitchFamily="18" charset="0"/>
                <a:cs typeface="Arial" pitchFamily="34" charset="0"/>
              </a:rPr>
              <a:t>and making us your children.</a:t>
            </a:r>
            <a:endParaRPr kumimoji="0" lang="en-GB" sz="1800" b="0" i="0" u="none" strike="noStrike" cap="none" normalizeH="0" baseline="0" dirty="0" smtClean="0">
              <a:ln>
                <a:noFill/>
              </a:ln>
              <a:effectLst/>
              <a:latin typeface="+mn-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cs typeface="Arial" pitchFamily="34" charset="0"/>
              </a:rPr>
              <a:t>Amen</a:t>
            </a:r>
            <a:endParaRPr kumimoji="0" lang="en-GB" sz="1800" b="0" i="0" u="none" strike="noStrike" cap="none" normalizeH="0" baseline="0" dirty="0" smtClean="0">
              <a:ln>
                <a:noFill/>
              </a:ln>
              <a:effectLst/>
              <a:latin typeface="Arial" pitchFamily="34" charset="0"/>
              <a:cs typeface="Arial" pitchFamily="34" charset="0"/>
            </a:endParaRPr>
          </a:p>
        </p:txBody>
      </p:sp>
      <p:sp>
        <p:nvSpPr>
          <p:cNvPr id="6" name="TextBox 3"/>
          <p:cNvSpPr txBox="1">
            <a:spLocks noChangeArrowheads="1"/>
          </p:cNvSpPr>
          <p:nvPr/>
        </p:nvSpPr>
        <p:spPr bwMode="auto">
          <a:xfrm>
            <a:off x="0" y="6334125"/>
            <a:ext cx="4354513" cy="523875"/>
          </a:xfrm>
          <a:prstGeom prst="rect">
            <a:avLst/>
          </a:prstGeom>
          <a:noFill/>
          <a:ln w="9525">
            <a:noFill/>
            <a:miter lim="800000"/>
            <a:headEnd/>
            <a:tailEnd/>
          </a:ln>
        </p:spPr>
        <p:txBody>
          <a:bodyPr>
            <a:spAutoFit/>
          </a:bodyPr>
          <a:lstStyle/>
          <a:p>
            <a:pPr algn="l" eaLnBrk="0" hangingPunct="0"/>
            <a:r>
              <a:rPr lang="en-US" sz="1400" dirty="0">
                <a:solidFill>
                  <a:schemeClr val="bg1"/>
                </a:solidFill>
                <a:latin typeface="Calibri" pitchFamily="34" charset="0"/>
              </a:rPr>
              <a:t>Photos: Simon </a:t>
            </a:r>
            <a:r>
              <a:rPr lang="en-US" sz="1400" dirty="0" err="1">
                <a:solidFill>
                  <a:schemeClr val="bg1"/>
                </a:solidFill>
                <a:latin typeface="Calibri" pitchFamily="34" charset="0"/>
              </a:rPr>
              <a:t>Rawles</a:t>
            </a:r>
            <a:endParaRPr lang="en-US" sz="1400" dirty="0">
              <a:solidFill>
                <a:schemeClr val="bg1"/>
              </a:solidFill>
              <a:latin typeface="Calibri" pitchFamily="34" charset="0"/>
            </a:endParaRPr>
          </a:p>
          <a:p>
            <a:pPr algn="l" eaLnBrk="0" hangingPunct="0"/>
            <a:r>
              <a:rPr lang="en-US" sz="1400" dirty="0" smtClean="0">
                <a:solidFill>
                  <a:schemeClr val="bg1"/>
                </a:solidFill>
                <a:latin typeface="Calibri" pitchFamily="34" charset="0"/>
              </a:rPr>
              <a:t>Illustrations: Linda Bronson</a:t>
            </a:r>
            <a:endParaRPr lang="en-US" sz="14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Explosion 2 4"/>
          <p:cNvSpPr/>
          <p:nvPr/>
        </p:nvSpPr>
        <p:spPr bwMode="auto">
          <a:xfrm rot="1221623">
            <a:off x="50800" y="0"/>
            <a:ext cx="9093200" cy="6299200"/>
          </a:xfrm>
          <a:prstGeom prst="irregularSeal2">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Verdana" pitchFamily="34" charset="0"/>
            </a:endParaRPr>
          </a:p>
        </p:txBody>
      </p:sp>
      <p:sp>
        <p:nvSpPr>
          <p:cNvPr id="10" name="TextBox 9"/>
          <p:cNvSpPr txBox="1"/>
          <p:nvPr/>
        </p:nvSpPr>
        <p:spPr>
          <a:xfrm>
            <a:off x="1617785" y="1612900"/>
            <a:ext cx="5240215" cy="3139321"/>
          </a:xfrm>
          <a:prstGeom prst="rect">
            <a:avLst/>
          </a:prstGeom>
          <a:noFill/>
        </p:spPr>
        <p:txBody>
          <a:bodyPr wrap="square" rtlCol="0">
            <a:spAutoFit/>
          </a:bodyPr>
          <a:lstStyle/>
          <a:p>
            <a:r>
              <a:rPr lang="en-GB" sz="6600" b="1" dirty="0" smtClean="0">
                <a:solidFill>
                  <a:srgbClr val="000000"/>
                </a:solidFill>
              </a:rPr>
              <a:t>World Toilet Day!</a:t>
            </a:r>
            <a:endParaRPr lang="en-GB" sz="6600" b="1" dirty="0">
              <a:solidFill>
                <a:srgbClr val="000000"/>
              </a:solidFill>
            </a:endParaRPr>
          </a:p>
        </p:txBody>
      </p:sp>
      <p:pic>
        <p:nvPicPr>
          <p:cNvPr id="17411" name="Picture 3" descr="C:\Users\eheans-glogowska\AppData\Local\Microsoft\Windows\Temporary Internet Files\Content.IE5\03SXKAO1\MC900391644[1].wmf"/>
          <p:cNvPicPr>
            <a:picLocks noChangeAspect="1" noChangeArrowheads="1"/>
          </p:cNvPicPr>
          <p:nvPr/>
        </p:nvPicPr>
        <p:blipFill>
          <a:blip r:embed="rId3" cstate="print"/>
          <a:srcRect/>
          <a:stretch>
            <a:fillRect/>
          </a:stretch>
        </p:blipFill>
        <p:spPr bwMode="auto">
          <a:xfrm>
            <a:off x="7283196" y="4466773"/>
            <a:ext cx="1860804" cy="172273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Advent calendar background2008"/>
          <p:cNvPicPr>
            <a:picLocks noChangeAspect="1" noChangeArrowheads="1"/>
          </p:cNvPicPr>
          <p:nvPr/>
        </p:nvPicPr>
        <p:blipFill>
          <a:blip r:embed="rId3" cstate="print">
            <a:lum bright="70000" contrast="-70000"/>
          </a:blip>
          <a:srcRect/>
          <a:stretch>
            <a:fillRect/>
          </a:stretch>
        </p:blipFill>
        <p:spPr bwMode="auto">
          <a:xfrm>
            <a:off x="0" y="-488950"/>
            <a:ext cx="9144000" cy="6858000"/>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965585" y="-481569"/>
            <a:ext cx="10109585" cy="6845642"/>
          </a:xfrm>
          <a:prstGeom prst="rect">
            <a:avLst/>
          </a:prstGeom>
          <a:noFill/>
          <a:ln w="9525">
            <a:noFill/>
            <a:miter lim="800000"/>
            <a:headEnd/>
            <a:tailEnd/>
          </a:ln>
        </p:spPr>
      </p:pic>
      <p:pic>
        <p:nvPicPr>
          <p:cNvPr id="5" name="Picture 3" descr="C:\Users\eheans-glogowska\AppData\Local\Microsoft\Windows\Temporary Internet Files\Content.IE5\03SXKAO1\MC900391644[1].wmf"/>
          <p:cNvPicPr>
            <a:picLocks noChangeAspect="1" noChangeArrowheads="1"/>
          </p:cNvPicPr>
          <p:nvPr/>
        </p:nvPicPr>
        <p:blipFill>
          <a:blip r:embed="rId5" cstate="print"/>
          <a:srcRect/>
          <a:stretch>
            <a:fillRect/>
          </a:stretch>
        </p:blipFill>
        <p:spPr bwMode="auto">
          <a:xfrm rot="383244" flipH="1">
            <a:off x="661100" y="4175443"/>
            <a:ext cx="2006680" cy="1722730"/>
          </a:xfrm>
          <a:prstGeom prst="rect">
            <a:avLst/>
          </a:prstGeom>
          <a:noFill/>
        </p:spPr>
      </p:pic>
      <p:sp>
        <p:nvSpPr>
          <p:cNvPr id="9" name="Rounded Rectangular Callout 8"/>
          <p:cNvSpPr/>
          <p:nvPr/>
        </p:nvSpPr>
        <p:spPr bwMode="auto">
          <a:xfrm rot="654559" flipH="1">
            <a:off x="1955800" y="2514600"/>
            <a:ext cx="2336800" cy="1574800"/>
          </a:xfrm>
          <a:prstGeom prst="wedgeRoundRect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dirty="0" smtClean="0">
                <a:solidFill>
                  <a:schemeClr val="bg1"/>
                </a:solidFill>
              </a:rPr>
              <a:t>Why do we need World Toilet day? </a:t>
            </a:r>
            <a:endParaRPr lang="en-GB"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7135" y="556053"/>
            <a:ext cx="8896865" cy="1446550"/>
          </a:xfrm>
          <a:prstGeom prst="rect">
            <a:avLst/>
          </a:prstGeom>
          <a:noFill/>
        </p:spPr>
        <p:txBody>
          <a:bodyPr wrap="square" rtlCol="0">
            <a:spAutoFit/>
          </a:bodyPr>
          <a:lstStyle/>
          <a:p>
            <a:r>
              <a:rPr lang="en-GB" sz="4400" dirty="0" smtClean="0"/>
              <a:t>Toilets prevent disease! </a:t>
            </a:r>
          </a:p>
          <a:p>
            <a:r>
              <a:rPr lang="en-GB" sz="4400" dirty="0" smtClean="0"/>
              <a:t>Toilets save lives! </a:t>
            </a:r>
            <a:endParaRPr lang="en-GB" sz="4400" dirty="0"/>
          </a:p>
        </p:txBody>
      </p:sp>
      <p:pic>
        <p:nvPicPr>
          <p:cNvPr id="6" name="Picture 3" descr="C:\Users\eheans-glogowska\AppData\Local\Microsoft\Windows\Temporary Internet Files\Content.IE5\03SXKAO1\MC900391644[1].wmf"/>
          <p:cNvPicPr>
            <a:picLocks noChangeAspect="1" noChangeArrowheads="1"/>
          </p:cNvPicPr>
          <p:nvPr/>
        </p:nvPicPr>
        <p:blipFill>
          <a:blip r:embed="rId3" cstate="print"/>
          <a:srcRect/>
          <a:stretch>
            <a:fillRect/>
          </a:stretch>
        </p:blipFill>
        <p:spPr bwMode="auto">
          <a:xfrm rot="383244">
            <a:off x="6964571" y="4352526"/>
            <a:ext cx="2090089" cy="1722730"/>
          </a:xfrm>
          <a:prstGeom prst="rect">
            <a:avLst/>
          </a:prstGeom>
          <a:noFill/>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4463" y="2004315"/>
            <a:ext cx="4620768" cy="418185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en-GB" smtClean="0"/>
          </a:p>
        </p:txBody>
      </p:sp>
      <p:sp>
        <p:nvSpPr>
          <p:cNvPr id="5123" name="Content Placeholder 2"/>
          <p:cNvSpPr>
            <a:spLocks noGrp="1"/>
          </p:cNvSpPr>
          <p:nvPr>
            <p:ph idx="1"/>
          </p:nvPr>
        </p:nvSpPr>
        <p:spPr/>
        <p:txBody>
          <a:bodyPr/>
          <a:lstStyle/>
          <a:p>
            <a:pPr eaLnBrk="1" hangingPunct="1"/>
            <a:endParaRPr lang="en-GB" smtClean="0"/>
          </a:p>
        </p:txBody>
      </p:sp>
      <p:pic>
        <p:nvPicPr>
          <p:cNvPr id="5124" name="Picture 2" descr="F:\E drive\Photoshop_Outcomes\CAFOD_Outcomes\_Projects\LFD12\Primary\Powerpoint slides\map_1.jpg"/>
          <p:cNvPicPr>
            <a:picLocks noChangeAspect="1" noChangeArrowheads="1"/>
          </p:cNvPicPr>
          <p:nvPr/>
        </p:nvPicPr>
        <p:blipFill>
          <a:blip r:embed="rId3" cstate="print"/>
          <a:srcRect/>
          <a:stretch>
            <a:fillRect/>
          </a:stretch>
        </p:blipFill>
        <p:spPr bwMode="auto">
          <a:xfrm>
            <a:off x="0" y="0"/>
            <a:ext cx="9144000" cy="6321425"/>
          </a:xfrm>
          <a:prstGeom prst="rect">
            <a:avLst/>
          </a:prstGeom>
          <a:noFill/>
          <a:ln w="9525">
            <a:noFill/>
            <a:miter lim="800000"/>
            <a:headEnd/>
            <a:tailEnd/>
          </a:ln>
        </p:spPr>
      </p:pic>
      <p:sp>
        <p:nvSpPr>
          <p:cNvPr id="5125" name="Rectangle 6"/>
          <p:cNvSpPr>
            <a:spLocks noChangeArrowheads="1"/>
          </p:cNvSpPr>
          <p:nvPr/>
        </p:nvSpPr>
        <p:spPr bwMode="auto">
          <a:xfrm>
            <a:off x="2057400" y="3324225"/>
            <a:ext cx="1862138" cy="485775"/>
          </a:xfrm>
          <a:prstGeom prst="rect">
            <a:avLst/>
          </a:prstGeom>
          <a:solidFill>
            <a:schemeClr val="bg1"/>
          </a:solidFill>
          <a:ln w="9525" algn="ctr">
            <a:solidFill>
              <a:schemeClr val="tx1"/>
            </a:solidFill>
            <a:round/>
            <a:headEnd/>
            <a:tailEnd/>
          </a:ln>
        </p:spPr>
        <p:txBody>
          <a:bodyPr/>
          <a:lstStyle/>
          <a:p>
            <a:pPr algn="ctr" eaLnBrk="0" hangingPunct="0"/>
            <a:r>
              <a:rPr lang="en-GB"/>
              <a:t>Zimbabwe</a:t>
            </a:r>
          </a:p>
        </p:txBody>
      </p:sp>
      <p:pic>
        <p:nvPicPr>
          <p:cNvPr id="5126" name="Picture 2" descr="C:\Users\kobrien1\Documents\Materials\Fast_Day_Materials\LFD12\Primary\Powerpoint slides\Zimbabwe.png"/>
          <p:cNvPicPr>
            <a:picLocks noChangeAspect="1" noChangeArrowheads="1"/>
          </p:cNvPicPr>
          <p:nvPr/>
        </p:nvPicPr>
        <p:blipFill>
          <a:blip r:embed="rId4" cstate="print"/>
          <a:srcRect/>
          <a:stretch>
            <a:fillRect/>
          </a:stretch>
        </p:blipFill>
        <p:spPr bwMode="auto">
          <a:xfrm>
            <a:off x="4737100" y="3992563"/>
            <a:ext cx="293688" cy="379412"/>
          </a:xfrm>
          <a:prstGeom prst="rect">
            <a:avLst/>
          </a:prstGeom>
          <a:noFill/>
          <a:ln w="9525">
            <a:noFill/>
            <a:miter lim="800000"/>
            <a:headEnd/>
            <a:tailEnd/>
          </a:ln>
        </p:spPr>
      </p:pic>
      <p:cxnSp>
        <p:nvCxnSpPr>
          <p:cNvPr id="5127" name="Straight Arrow Connector 8"/>
          <p:cNvCxnSpPr>
            <a:cxnSpLocks noChangeShapeType="1"/>
          </p:cNvCxnSpPr>
          <p:nvPr/>
        </p:nvCxnSpPr>
        <p:spPr bwMode="auto">
          <a:xfrm>
            <a:off x="3919538" y="3567113"/>
            <a:ext cx="957262" cy="649287"/>
          </a:xfrm>
          <a:prstGeom prst="straightConnector1">
            <a:avLst/>
          </a:prstGeom>
          <a:noFill/>
          <a:ln w="22225" algn="ctr">
            <a:solidFill>
              <a:schemeClr val="tx1"/>
            </a:solidFill>
            <a:round/>
            <a:headEnd/>
            <a:tailEnd type="arrow" w="med" len="med"/>
          </a:ln>
        </p:spPr>
      </p:cxnSp>
      <p:pic>
        <p:nvPicPr>
          <p:cNvPr id="9" name="Picture 3" descr="C:\Users\kobrien1\Documents\Materials\Fast_Day_Materials\LFD12\Primary\Powerpoint slides\Zimi\zimi_opening_slide2.jpg"/>
          <p:cNvPicPr>
            <a:picLocks noChangeAspect="1" noChangeArrowheads="1"/>
          </p:cNvPicPr>
          <p:nvPr/>
        </p:nvPicPr>
        <p:blipFill>
          <a:blip r:embed="rId5" cstate="print"/>
          <a:srcRect r="3" b="6"/>
          <a:stretch>
            <a:fillRect/>
          </a:stretch>
        </p:blipFill>
        <p:spPr bwMode="auto">
          <a:xfrm>
            <a:off x="5475644" y="3958814"/>
            <a:ext cx="1909088" cy="23128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33525"/>
            <a:ext cx="7851775" cy="4486275"/>
          </a:xfrm>
        </p:spPr>
        <p:txBody>
          <a:bodyPr/>
          <a:lstStyle/>
          <a:p>
            <a:pPr>
              <a:buNone/>
            </a:pPr>
            <a:r>
              <a:rPr lang="en-GB" dirty="0" smtClean="0"/>
              <a:t> </a:t>
            </a:r>
            <a:endParaRPr lang="en-GB" dirty="0"/>
          </a:p>
        </p:txBody>
      </p:sp>
      <p:sp>
        <p:nvSpPr>
          <p:cNvPr id="6" name="TextBox 5"/>
          <p:cNvSpPr txBox="1"/>
          <p:nvPr/>
        </p:nvSpPr>
        <p:spPr>
          <a:xfrm>
            <a:off x="790832" y="531341"/>
            <a:ext cx="3620530" cy="461665"/>
          </a:xfrm>
          <a:prstGeom prst="rect">
            <a:avLst/>
          </a:prstGeom>
          <a:noFill/>
        </p:spPr>
        <p:txBody>
          <a:bodyPr wrap="square" rtlCol="0">
            <a:spAutoFit/>
          </a:bodyPr>
          <a:lstStyle/>
          <a:p>
            <a:r>
              <a:rPr lang="en-GB" dirty="0" smtClean="0"/>
              <a:t>Image: Zimi </a:t>
            </a:r>
            <a:endParaRPr lang="en-GB" dirty="0"/>
          </a:p>
        </p:txBody>
      </p:sp>
      <p:pic>
        <p:nvPicPr>
          <p:cNvPr id="12289" name="Picture 1"/>
          <p:cNvPicPr>
            <a:picLocks noChangeAspect="1" noChangeArrowheads="1"/>
          </p:cNvPicPr>
          <p:nvPr/>
        </p:nvPicPr>
        <p:blipFill>
          <a:blip r:embed="rId3" cstate="print"/>
          <a:srcRect/>
          <a:stretch>
            <a:fillRect/>
          </a:stretch>
        </p:blipFill>
        <p:spPr bwMode="auto">
          <a:xfrm>
            <a:off x="581026" y="520700"/>
            <a:ext cx="7110414" cy="5016500"/>
          </a:xfrm>
          <a:prstGeom prst="rect">
            <a:avLst/>
          </a:prstGeom>
          <a:noFill/>
          <a:ln w="9525">
            <a:noFill/>
            <a:miter lim="800000"/>
            <a:headEnd/>
            <a:tailEnd/>
          </a:ln>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3200" y="4412749"/>
            <a:ext cx="1839719" cy="166497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kobrien1\Documents\Materials\Fast_Day_Materials\LFD12\Primary\Powerpoint slides\Zimi\zimi_coo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32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Oval Callout 3"/>
          <p:cNvSpPr>
            <a:spLocks noChangeArrowheads="1"/>
          </p:cNvSpPr>
          <p:nvPr/>
        </p:nvSpPr>
        <p:spPr bwMode="auto">
          <a:xfrm>
            <a:off x="0" y="0"/>
            <a:ext cx="5934075" cy="2647950"/>
          </a:xfrm>
          <a:prstGeom prst="wedgeEllipseCallout">
            <a:avLst>
              <a:gd name="adj1" fmla="val 54338"/>
              <a:gd name="adj2" fmla="val 32194"/>
            </a:avLst>
          </a:prstGeom>
          <a:solidFill>
            <a:schemeClr val="bg1">
              <a:alpha val="90195"/>
            </a:schemeClr>
          </a:solidFill>
          <a:ln w="9525" algn="ctr">
            <a:solidFill>
              <a:schemeClr val="tx1"/>
            </a:solidFill>
            <a:round/>
            <a:headEnd/>
            <a:tailEnd/>
          </a:ln>
        </p:spPr>
        <p:txBody>
          <a:bodyPr/>
          <a:lstStyle>
            <a:lvl1pPr eaLnBrk="0" hangingPunct="0">
              <a:defRPr sz="2400">
                <a:solidFill>
                  <a:schemeClr val="tx1"/>
                </a:solidFill>
                <a:latin typeface="Verdana" panose="020B0604030504040204" pitchFamily="34" charset="0"/>
                <a:cs typeface="Arial" panose="020B0604020202020204" pitchFamily="34" charset="0"/>
              </a:defRPr>
            </a:lvl1pPr>
            <a:lvl2pPr marL="742950" indent="-285750" eaLnBrk="0" hangingPunct="0">
              <a:defRPr sz="2400">
                <a:solidFill>
                  <a:schemeClr val="tx1"/>
                </a:solidFill>
                <a:latin typeface="Verdana" panose="020B0604030504040204" pitchFamily="34" charset="0"/>
                <a:cs typeface="Arial" panose="020B0604020202020204" pitchFamily="34" charset="0"/>
              </a:defRPr>
            </a:lvl2pPr>
            <a:lvl3pPr marL="1143000" indent="-228600" eaLnBrk="0" hangingPunct="0">
              <a:defRPr sz="2400">
                <a:solidFill>
                  <a:schemeClr val="tx1"/>
                </a:solidFill>
                <a:latin typeface="Verdana" panose="020B0604030504040204" pitchFamily="34" charset="0"/>
                <a:cs typeface="Arial" panose="020B0604020202020204" pitchFamily="34" charset="0"/>
              </a:defRPr>
            </a:lvl3pPr>
            <a:lvl4pPr marL="1600200" indent="-228600" eaLnBrk="0" hangingPunct="0">
              <a:defRPr sz="2400">
                <a:solidFill>
                  <a:schemeClr val="tx1"/>
                </a:solidFill>
                <a:latin typeface="Verdana" panose="020B0604030504040204" pitchFamily="34" charset="0"/>
                <a:cs typeface="Arial" panose="020B0604020202020204" pitchFamily="34" charset="0"/>
              </a:defRPr>
            </a:lvl4pPr>
            <a:lvl5pPr marL="2057400" indent="-228600" eaLnBrk="0" hangingPunct="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ctr"/>
            <a:endParaRPr lang="en-GB" altLang="en-US"/>
          </a:p>
        </p:txBody>
      </p:sp>
      <p:sp>
        <p:nvSpPr>
          <p:cNvPr id="13316" name="TextBox 4"/>
          <p:cNvSpPr txBox="1">
            <a:spLocks noChangeArrowheads="1"/>
          </p:cNvSpPr>
          <p:nvPr/>
        </p:nvSpPr>
        <p:spPr bwMode="auto">
          <a:xfrm>
            <a:off x="622300" y="247650"/>
            <a:ext cx="475932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anose="020B0604030504040204" pitchFamily="34" charset="0"/>
                <a:cs typeface="Arial" panose="020B0604020202020204" pitchFamily="34" charset="0"/>
              </a:defRPr>
            </a:lvl1pPr>
            <a:lvl2pPr marL="742950" indent="-285750" eaLnBrk="0" hangingPunct="0">
              <a:defRPr sz="2400">
                <a:solidFill>
                  <a:schemeClr val="tx1"/>
                </a:solidFill>
                <a:latin typeface="Verdana" panose="020B0604030504040204" pitchFamily="34" charset="0"/>
                <a:cs typeface="Arial" panose="020B0604020202020204" pitchFamily="34" charset="0"/>
              </a:defRPr>
            </a:lvl2pPr>
            <a:lvl3pPr marL="1143000" indent="-228600" eaLnBrk="0" hangingPunct="0">
              <a:defRPr sz="2400">
                <a:solidFill>
                  <a:schemeClr val="tx1"/>
                </a:solidFill>
                <a:latin typeface="Verdana" panose="020B0604030504040204" pitchFamily="34" charset="0"/>
                <a:cs typeface="Arial" panose="020B0604020202020204" pitchFamily="34" charset="0"/>
              </a:defRPr>
            </a:lvl3pPr>
            <a:lvl4pPr marL="1600200" indent="-228600" eaLnBrk="0" hangingPunct="0">
              <a:defRPr sz="2400">
                <a:solidFill>
                  <a:schemeClr val="tx1"/>
                </a:solidFill>
                <a:latin typeface="Verdana" panose="020B0604030504040204" pitchFamily="34" charset="0"/>
                <a:cs typeface="Arial" panose="020B0604020202020204" pitchFamily="34" charset="0"/>
              </a:defRPr>
            </a:lvl4pPr>
            <a:lvl5pPr marL="2057400" indent="-228600" eaLnBrk="0" hangingPunct="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r>
              <a:rPr lang="en-GB" i="1" dirty="0" smtClean="0">
                <a:latin typeface="Calibri" panose="020F0502020204030204" pitchFamily="34" charset="0"/>
              </a:rPr>
              <a:t>Having </a:t>
            </a:r>
            <a:r>
              <a:rPr lang="en-GB" i="1" dirty="0">
                <a:latin typeface="Calibri" panose="020F0502020204030204" pitchFamily="34" charset="0"/>
              </a:rPr>
              <a:t>toilets in the school means we are more hygienic. We help out by washing the toilets and keeping them clean. It’s good having toilets and a well near the school. It makes our lives easier</a:t>
            </a:r>
            <a:r>
              <a:rPr lang="en-GB" i="1" dirty="0" smtClean="0">
                <a:latin typeface="Calibri" panose="020F0502020204030204" pitchFamily="34" charset="0"/>
              </a:rPr>
              <a:t>.</a:t>
            </a:r>
            <a:endParaRPr lang="en-GB" altLang="en-US" i="1" dirty="0">
              <a:latin typeface="Calibri" panose="020F0502020204030204" pitchFamily="34" charset="0"/>
            </a:endParaRPr>
          </a:p>
        </p:txBody>
      </p:sp>
    </p:spTree>
    <p:extLst>
      <p:ext uri="{BB962C8B-B14F-4D97-AF65-F5344CB8AC3E}">
        <p14:creationId xmlns:p14="http://schemas.microsoft.com/office/powerpoint/2010/main" val="1568076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a:stretch>
            <a:fillRect/>
          </a:stretch>
        </p:blipFill>
        <p:spPr bwMode="auto">
          <a:xfrm>
            <a:off x="5016500" y="19333"/>
            <a:ext cx="4127500" cy="6195772"/>
          </a:xfrm>
          <a:prstGeom prst="rect">
            <a:avLst/>
          </a:prstGeom>
          <a:noFill/>
          <a:ln w="9525">
            <a:noFill/>
            <a:miter lim="800000"/>
            <a:headEnd/>
            <a:tailEnd/>
          </a:ln>
        </p:spPr>
      </p:pic>
      <p:sp>
        <p:nvSpPr>
          <p:cNvPr id="4" name="Rectangle 3"/>
          <p:cNvSpPr/>
          <p:nvPr/>
        </p:nvSpPr>
        <p:spPr>
          <a:xfrm>
            <a:off x="469557" y="420130"/>
            <a:ext cx="3557693" cy="3416320"/>
          </a:xfrm>
          <a:prstGeom prst="rect">
            <a:avLst/>
          </a:prstGeom>
        </p:spPr>
        <p:txBody>
          <a:bodyPr wrap="square">
            <a:spAutoFit/>
          </a:bodyPr>
          <a:lstStyle/>
          <a:p>
            <a:pPr algn="l">
              <a:defRPr/>
            </a:pPr>
            <a:r>
              <a:rPr lang="en-GB" dirty="0" smtClean="0">
                <a:solidFill>
                  <a:schemeClr val="accent6"/>
                </a:solidFill>
                <a:ea typeface="Calibri" pitchFamily="34" charset="0"/>
                <a:cs typeface="Calibri" pitchFamily="34" charset="0"/>
              </a:rPr>
              <a:t>“Having good </a:t>
            </a:r>
            <a:r>
              <a:rPr lang="en-GB" dirty="0" smtClean="0">
                <a:solidFill>
                  <a:schemeClr val="accent6"/>
                </a:solidFill>
                <a:ea typeface="Calibri" pitchFamily="34" charset="0"/>
                <a:cs typeface="Calibri" pitchFamily="34" charset="0"/>
              </a:rPr>
              <a:t>toilets in</a:t>
            </a:r>
            <a:r>
              <a:rPr lang="en-GB" dirty="0">
                <a:solidFill>
                  <a:schemeClr val="accent6"/>
                </a:solidFill>
                <a:ea typeface="Calibri" pitchFamily="34" charset="0"/>
                <a:cs typeface="Calibri" pitchFamily="34" charset="0"/>
              </a:rPr>
              <a:t> </a:t>
            </a:r>
            <a:r>
              <a:rPr lang="en-GB" dirty="0" smtClean="0">
                <a:solidFill>
                  <a:schemeClr val="accent6"/>
                </a:solidFill>
                <a:ea typeface="Calibri" pitchFamily="34" charset="0"/>
                <a:cs typeface="Calibri" pitchFamily="34" charset="0"/>
              </a:rPr>
              <a:t>school </a:t>
            </a:r>
            <a:r>
              <a:rPr lang="en-GB" dirty="0" smtClean="0">
                <a:solidFill>
                  <a:schemeClr val="accent6"/>
                </a:solidFill>
                <a:ea typeface="Calibri" pitchFamily="34" charset="0"/>
                <a:cs typeface="Calibri" pitchFamily="34" charset="0"/>
              </a:rPr>
              <a:t>has improved our </a:t>
            </a:r>
            <a:r>
              <a:rPr lang="en-GB" dirty="0" smtClean="0">
                <a:solidFill>
                  <a:schemeClr val="accent6"/>
                </a:solidFill>
                <a:ea typeface="Calibri" pitchFamily="34" charset="0"/>
                <a:cs typeface="Calibri" pitchFamily="34" charset="0"/>
              </a:rPr>
              <a:t>health.  </a:t>
            </a:r>
            <a:r>
              <a:rPr lang="en-GB" dirty="0">
                <a:solidFill>
                  <a:schemeClr val="accent6"/>
                </a:solidFill>
                <a:ea typeface="Calibri" pitchFamily="34" charset="0"/>
                <a:cs typeface="Calibri" pitchFamily="34" charset="0"/>
              </a:rPr>
              <a:t>I</a:t>
            </a:r>
            <a:r>
              <a:rPr lang="en-GB" dirty="0" smtClean="0">
                <a:solidFill>
                  <a:schemeClr val="accent6"/>
                </a:solidFill>
                <a:ea typeface="Calibri" pitchFamily="34" charset="0"/>
                <a:cs typeface="Calibri" pitchFamily="34" charset="0"/>
              </a:rPr>
              <a:t>t’s </a:t>
            </a:r>
            <a:r>
              <a:rPr lang="en-GB" dirty="0" smtClean="0">
                <a:solidFill>
                  <a:schemeClr val="accent6"/>
                </a:solidFill>
                <a:ea typeface="Calibri" pitchFamily="34" charset="0"/>
                <a:cs typeface="Calibri" pitchFamily="34" charset="0"/>
              </a:rPr>
              <a:t>rare for pupils to be off school with stomach problems these days.”</a:t>
            </a:r>
          </a:p>
          <a:p>
            <a:pPr algn="l">
              <a:defRPr/>
            </a:pPr>
            <a:endParaRPr lang="en-GB" dirty="0" smtClean="0">
              <a:solidFill>
                <a:schemeClr val="accent6"/>
              </a:solidFill>
              <a:cs typeface="Calibri" pitchFamily="34" charset="0"/>
            </a:endParaRPr>
          </a:p>
          <a:p>
            <a:pPr algn="l">
              <a:defRPr/>
            </a:pPr>
            <a:r>
              <a:rPr lang="en-GB" dirty="0" err="1" smtClean="0">
                <a:solidFill>
                  <a:schemeClr val="accent6"/>
                </a:solidFill>
                <a:cs typeface="Calibri" pitchFamily="34" charset="0"/>
              </a:rPr>
              <a:t>Thando</a:t>
            </a:r>
            <a:r>
              <a:rPr lang="en-GB" dirty="0" smtClean="0">
                <a:solidFill>
                  <a:schemeClr val="accent6"/>
                </a:solidFill>
                <a:cs typeface="Calibri" pitchFamily="34" charset="0"/>
              </a:rPr>
              <a:t>, Zimbabwe</a:t>
            </a:r>
            <a:endParaRPr lang="en-GB" dirty="0">
              <a:solidFill>
                <a:schemeClr val="accent6"/>
              </a:solidFill>
            </a:endParaRPr>
          </a:p>
        </p:txBody>
      </p:sp>
      <p:pic>
        <p:nvPicPr>
          <p:cNvPr id="5" name="Picture 2" descr="C:\Users\vahmed\Desktop\community-toilet.png"/>
          <p:cNvPicPr>
            <a:picLocks noChangeAspect="1" noChangeArrowheads="1"/>
          </p:cNvPicPr>
          <p:nvPr/>
        </p:nvPicPr>
        <p:blipFill>
          <a:blip r:embed="rId4" cstate="print"/>
          <a:srcRect/>
          <a:stretch>
            <a:fillRect/>
          </a:stretch>
        </p:blipFill>
        <p:spPr bwMode="auto">
          <a:xfrm>
            <a:off x="0" y="4220733"/>
            <a:ext cx="2778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cstate="print"/>
          <a:srcRect/>
          <a:stretch>
            <a:fillRect/>
          </a:stretch>
        </p:blipFill>
        <p:spPr>
          <a:xfrm>
            <a:off x="0" y="0"/>
            <a:ext cx="9513888" cy="6338888"/>
          </a:xfrm>
          <a:prstGeom prst="rect">
            <a:avLst/>
          </a:prstGeom>
          <a:noFill/>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673918"/>
            <a:ext cx="1839719" cy="166497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3F47"/>
      </a:dk1>
      <a:lt1>
        <a:srgbClr val="FFFFFF"/>
      </a:lt1>
      <a:dk2>
        <a:srgbClr val="047AAE"/>
      </a:dk2>
      <a:lt2>
        <a:srgbClr val="435608"/>
      </a:lt2>
      <a:accent1>
        <a:srgbClr val="98BB0E"/>
      </a:accent1>
      <a:accent2>
        <a:srgbClr val="047AAE"/>
      </a:accent2>
      <a:accent3>
        <a:srgbClr val="FFFFFF"/>
      </a:accent3>
      <a:accent4>
        <a:srgbClr val="00343B"/>
      </a:accent4>
      <a:accent5>
        <a:srgbClr val="CADAAA"/>
      </a:accent5>
      <a:accent6>
        <a:srgbClr val="036E9D"/>
      </a:accent6>
      <a:hlink>
        <a:srgbClr val="003F47"/>
      </a:hlink>
      <a:folHlink>
        <a:srgbClr val="019894"/>
      </a:folHlink>
    </a:clrScheme>
    <a:fontScheme name="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81873"/>
        </a:dk2>
        <a:lt2>
          <a:srgbClr val="E5E6C3"/>
        </a:lt2>
        <a:accent1>
          <a:srgbClr val="016889"/>
        </a:accent1>
        <a:accent2>
          <a:srgbClr val="333399"/>
        </a:accent2>
        <a:accent3>
          <a:srgbClr val="FFFFFF"/>
        </a:accent3>
        <a:accent4>
          <a:srgbClr val="000000"/>
        </a:accent4>
        <a:accent5>
          <a:srgbClr val="AAB9C4"/>
        </a:accent5>
        <a:accent6>
          <a:srgbClr val="2D2D8A"/>
        </a:accent6>
        <a:hlink>
          <a:srgbClr val="B5B518"/>
        </a:hlink>
        <a:folHlink>
          <a:srgbClr val="AD4200"/>
        </a:folHlink>
      </a:clrScheme>
      <a:clrMap bg1="lt1" tx1="dk1" bg2="lt2" tx2="dk2" accent1="accent1" accent2="accent2" accent3="accent3" accent4="accent4" accent5="accent5" accent6="accent6" hlink="hlink" folHlink="folHlink"/>
    </a:extraClrScheme>
    <a:extraClrScheme>
      <a:clrScheme name="Blank Presentation 14">
        <a:dk1>
          <a:srgbClr val="003E4E"/>
        </a:dk1>
        <a:lt1>
          <a:srgbClr val="FFFFFF"/>
        </a:lt1>
        <a:dk2>
          <a:srgbClr val="0070AD"/>
        </a:dk2>
        <a:lt2>
          <a:srgbClr val="808080"/>
        </a:lt2>
        <a:accent1>
          <a:srgbClr val="96B426"/>
        </a:accent1>
        <a:accent2>
          <a:srgbClr val="0070AD"/>
        </a:accent2>
        <a:accent3>
          <a:srgbClr val="FFFFFF"/>
        </a:accent3>
        <a:accent4>
          <a:srgbClr val="003441"/>
        </a:accent4>
        <a:accent5>
          <a:srgbClr val="C9D6AC"/>
        </a:accent5>
        <a:accent6>
          <a:srgbClr val="00659C"/>
        </a:accent6>
        <a:hlink>
          <a:srgbClr val="003E4E"/>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mplateUrl xmlns="http://schemas.microsoft.com/sharepoint/v3" xsi:nil="true"/>
    <Year_x0020_it_x0020_refers_x0020_to xmlns="F4E002D6-7E31-4DB1-9868-6BFB7DFA1C04">2014</Year_x0020_it_x0020_refers_x0020_to>
    <Project_x0020_Name xmlns="F4E002D6-7E31-4DB1-9868-6BFB7DFA1C04">World Gifts</Project_x0020_Name>
    <_SourceUrl xmlns="http://schemas.microsoft.com/sharepoint/v3" xsi:nil="true"/>
    <Event_x0020_Type xmlns="F4E002D6-7E31-4DB1-9868-6BFB7DFA1C04" xsi:nil="true"/>
    <Originating_x0020_Team xmlns="F4E002D6-7E31-4DB1-9868-6BFB7DFA1C04">Community Fundraising</Originating_x0020_Team>
    <Archive xmlns="F4E002D6-7E31-4DB1-9868-6BFB7DFA1C04">false</Archive>
    <xd_ProgID xmlns="http://schemas.microsoft.com/sharepoint/v3" xsi:nil="true"/>
    <Status xmlns="F4E002D6-7E31-4DB1-9868-6BFB7DFA1C04">Draft</Status>
    <Order xmlns="http://schemas.microsoft.com/sharepoint/v3" xsi:nil="true"/>
    <Audience xmlns="d2488982-ad4c-488f-9bb5-9c355887d8eb">Combined</Audience>
    <Document_x0020_Type xmlns="F4E002D6-7E31-4DB1-9868-6BFB7DFA1C04" xsi:nil="true"/>
    <_SharedFileIndex xmlns="http://schemas.microsoft.com/sharepoint/v3" xsi:nil="true"/>
    <MetaInfo xmlns="http://schemas.microsoft.com/sharepoint/v3" xsi:nil="true"/>
    <Project_x0020_Type xmlns="F4E002D6-7E31-4DB1-9868-6BFB7DFA1C04">Other Fundraising</Project_x0020_Type>
    <ContentTypeId xmlns="http://schemas.microsoft.com/sharepoint/v3">0x0101000E2AB20BF541444AA0891CE33D7A0F16</ContentTypeI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2AB20BF541444AA0891CE33D7A0F16" ma:contentTypeVersion="3" ma:contentTypeDescription="Create a new document." ma:contentTypeScope="" ma:versionID="bf82489e4f701d7da424f41250c87dda">
  <xsd:schema xmlns:xsd="http://www.w3.org/2001/XMLSchema" xmlns:p="http://schemas.microsoft.com/office/2006/metadata/properties" xmlns:ns1="http://schemas.microsoft.com/sharepoint/v3" xmlns:ns2="F4E002D6-7E31-4DB1-9868-6BFB7DFA1C04" xmlns:ns3="d2488982-ad4c-488f-9bb5-9c355887d8eb" targetNamespace="http://schemas.microsoft.com/office/2006/metadata/properties" ma:root="true" ma:fieldsID="e4f993f78e3177237e61b0a855482344" ns1:_="" ns2:_="" ns3:_="">
    <xsd:import namespace="http://schemas.microsoft.com/sharepoint/v3"/>
    <xsd:import namespace="F4E002D6-7E31-4DB1-9868-6BFB7DFA1C04"/>
    <xsd:import namespace="d2488982-ad4c-488f-9bb5-9c355887d8eb"/>
    <xsd:element name="properties">
      <xsd:complexType>
        <xsd:sequence>
          <xsd:element name="documentManagement">
            <xsd:complexType>
              <xsd:all>
                <xsd:element ref="ns2:Status" minOccurs="0"/>
                <xsd:element ref="ns2:Year_x0020_it_x0020_refers_x0020_to" minOccurs="0"/>
                <xsd:element ref="ns2:Originating_x0020_Team" minOccurs="0"/>
                <xsd:element ref="ns2:Project_x0020_Name" minOccurs="0"/>
                <xsd:element ref="ns2:Event_x0020_Type" minOccurs="0"/>
                <xsd:element ref="ns2:Document_x0020_Type" minOccurs="0"/>
                <xsd:element ref="ns2:Archive" minOccurs="0"/>
                <xsd:element ref="ns1:_ModerationComments" minOccurs="0"/>
                <xsd:element ref="ns1:File_x0020_Type" minOccurs="0"/>
                <xsd:element ref="ns1:HTML_x0020_File_x0020_Type" minOccurs="0"/>
                <xsd:element ref="ns1:_SourceUrl" minOccurs="0"/>
                <xsd:element ref="ns1:_SharedFileIndex" minOccurs="0"/>
                <xsd:element ref="ns1:ContentTypeId" minOccurs="0"/>
                <xsd:element ref="ns1:TemplateUrl" minOccurs="0"/>
                <xsd:element ref="ns1:xd_ProgID" minOccurs="0"/>
                <xsd:element ref="ns1:xd_Signature" minOccurs="0"/>
                <xsd:element ref="ns1:CheckedOutUserId" minOccurs="0"/>
                <xsd:element ref="ns1:IsCheckedoutToLocal" minOccurs="0"/>
                <xsd:element ref="ns1:CheckedOutTitle" minOccurs="0"/>
                <xsd:element ref="ns1:ID" minOccurs="0"/>
                <xsd:element ref="ns1:Author" minOccurs="0"/>
                <xsd:element ref="ns1:Editor" minOccurs="0"/>
                <xsd:element ref="ns1:_HasCopyDestinations" minOccurs="0"/>
                <xsd:element ref="ns1:_CopySource" minOccurs="0"/>
                <xsd:element ref="ns1:_ModerationStatus" minOccurs="0"/>
                <xsd:element ref="ns1:FileRef" minOccurs="0"/>
                <xsd:element ref="ns1:FileDirRef" minOccurs="0"/>
                <xsd:element ref="ns1:Last_x0020_Modified" minOccurs="0"/>
                <xsd:element ref="ns1:Created_x0020_Date" minOccurs="0"/>
                <xsd:element ref="ns1:File_x0020_Size" minOccurs="0"/>
                <xsd:element ref="ns1:FSObjType" minOccurs="0"/>
                <xsd:element ref="ns1:CheckoutUser" minOccurs="0"/>
                <xsd:element ref="ns1:UniqueId" minOccurs="0"/>
                <xsd:element ref="ns1:ProgId" minOccurs="0"/>
                <xsd:element ref="ns1:ScopeId" minOccurs="0"/>
                <xsd:element ref="ns1:VirusStatus" minOccurs="0"/>
                <xsd:element ref="ns1:_CheckinComment" minOccurs="0"/>
                <xsd:element ref="ns1:MetaInfo" minOccurs="0"/>
                <xsd:element ref="ns1:_Level" minOccurs="0"/>
                <xsd:element ref="ns1:_IsCurrentVersion" minOccurs="0"/>
                <xsd:element ref="ns1:owshiddenversion" minOccurs="0"/>
                <xsd:element ref="ns1:_UIVersion" minOccurs="0"/>
                <xsd:element ref="ns1:_UIVersionString" minOccurs="0"/>
                <xsd:element ref="ns1:InstanceID" minOccurs="0"/>
                <xsd:element ref="ns1:Order" minOccurs="0"/>
                <xsd:element ref="ns1:GUID" minOccurs="0"/>
                <xsd:element ref="ns1:WorkflowVersion" minOccurs="0"/>
                <xsd:element ref="ns1:WorkflowInstanceID" minOccurs="0"/>
                <xsd:element ref="ns1:ParentVersionString" minOccurs="0"/>
                <xsd:element ref="ns1:ParentLeafName" minOccurs="0"/>
                <xsd:element ref="ns3:Audience" minOccurs="0"/>
                <xsd:element ref="ns2:Project_x0020_Type"/>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_ModerationComments" ma:index="9" nillable="true" ma:displayName="Approver Comments" ma:hidden="true" ma:internalName="_ModerationComments" ma:readOnly="true">
      <xsd:simpleType>
        <xsd:restriction base="dms:Note"/>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_SourceUrl" ma:index="14" nillable="true" ma:displayName="Source Url" ma:hidden="true" ma:internalName="_SourceUrl">
      <xsd:simpleType>
        <xsd:restriction base="dms:Text"/>
      </xsd:simpleType>
    </xsd:element>
    <xsd:element name="_SharedFileIndex" ma:index="15" nillable="true" ma:displayName="Shared File Index" ma:hidden="true" ma:internalName="_SharedFileIndex">
      <xsd:simpleType>
        <xsd:restriction base="dms:Text"/>
      </xsd:simpleType>
    </xsd:element>
    <xsd:element name="ContentTypeId" ma:index="16" nillable="true" ma:displayName="Content Type ID" ma:hidden="true" ma:internalName="ContentTypeId" ma:readOnly="true">
      <xsd:simpleType>
        <xsd:restriction base="dms:Unknown"/>
      </xsd:simpleType>
    </xsd:element>
    <xsd:element name="TemplateUrl" ma:index="17" nillable="true" ma:displayName="Template Link" ma:hidden="true" ma:internalName="TemplateUrl">
      <xsd:simpleType>
        <xsd:restriction base="dms:Text"/>
      </xsd:simpleType>
    </xsd:element>
    <xsd:element name="xd_ProgID" ma:index="18" nillable="true" ma:displayName="Html File Link" ma:hidden="true" ma:internalName="xd_ProgID">
      <xsd:simpleType>
        <xsd:restriction base="dms:Text"/>
      </xsd:simpleType>
    </xsd:element>
    <xsd:element name="xd_Signature" ma:index="19" nillable="true" ma:displayName="Is Signed" ma:hidden="true" ma:internalName="xd_Signature" ma:readOnly="true">
      <xsd:simpleType>
        <xsd:restriction base="dms:Boolean"/>
      </xsd:simpleType>
    </xsd:element>
    <xsd:element name="CheckedOutUserId" ma:index="22" nillable="true" ma:displayName="ID of the User who has the item Checked Out" ma:hidden="true" ma:list="Docs" ma:internalName="CheckedOutUserId" ma:readOnly="true" ma:showField="CheckoutUserId">
      <xsd:simpleType>
        <xsd:restriction base="dms:Lookup"/>
      </xsd:simpleType>
    </xsd:element>
    <xsd:element name="IsCheckedoutToLocal" ma:index="23" nillable="true" ma:displayName="Is Checked out to local" ma:hidden="true" ma:list="Docs" ma:internalName="IsCheckedoutToLocal" ma:readOnly="true" ma:showField="IsCheckoutToLocal">
      <xsd:simpleType>
        <xsd:restriction base="dms:Lookup"/>
      </xsd:simpleType>
    </xsd:element>
    <xsd:element name="CheckedOutTitle" ma:index="24" nillable="true" ma:displayName="Checked Out To" ma:format="TRUE" ma:hidden="true" ma:list="Docs" ma:internalName="CheckedOutTitle" ma:readOnly="true" ma:showField="CheckedOutTitle">
      <xsd:simpleType>
        <xsd:restriction base="dms:Lookup"/>
      </xsd:simpleType>
    </xsd:element>
    <xsd:element name="ID" ma:index="26" nillable="true" ma:displayName="ID" ma:internalName="ID" ma:readOnly="true">
      <xsd:simpleType>
        <xsd:restriction base="dms:Unknown"/>
      </xsd:simpleType>
    </xsd:element>
    <xsd:element name="Author" ma:index="28" nillable="true" ma:displayName="Created By" ma:list="UserInfo" ma:internalName="Auth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 ma:index="29" nillable="true" ma:displayName="Modified By" ma:list="UserInfo" ma:internalName="Edit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HasCopyDestinations" ma:index="30" nillable="true" ma:displayName="Has Copy Destinations" ma:hidden="true" ma:internalName="_HasCopyDestinations" ma:readOnly="true">
      <xsd:simpleType>
        <xsd:restriction base="dms:Boolean"/>
      </xsd:simpleType>
    </xsd:element>
    <xsd:element name="_CopySource" ma:index="31" nillable="true" ma:displayName="Copy Source" ma:internalName="_CopySource" ma:readOnly="true">
      <xsd:simpleType>
        <xsd:restriction base="dms:Text"/>
      </xsd:simpleType>
    </xsd:element>
    <xsd:element name="_ModerationStatus" ma:index="32" nillable="true" ma:displayName="Approval Status" ma:default="0" ma:hidden="true" ma:internalName="_ModerationStatus" ma:readOnly="true">
      <xsd:simpleType>
        <xsd:restriction base="dms:Unknown"/>
      </xsd:simpleType>
    </xsd:element>
    <xsd:element name="FileRef" ma:index="33" nillable="true" ma:displayName="URL Path" ma:hidden="true" ma:list="Docs" ma:internalName="FileRef" ma:readOnly="true" ma:showField="FullUrl">
      <xsd:simpleType>
        <xsd:restriction base="dms:Lookup"/>
      </xsd:simpleType>
    </xsd:element>
    <xsd:element name="FileDirRef" ma:index="34" nillable="true" ma:displayName="Path" ma:hidden="true" ma:list="Docs" ma:internalName="FileDirRef" ma:readOnly="true" ma:showField="DirName">
      <xsd:simpleType>
        <xsd:restriction base="dms:Lookup"/>
      </xsd:simpleType>
    </xsd:element>
    <xsd:element name="Last_x0020_Modified" ma:index="35" nillable="true" ma:displayName="Modified" ma:format="TRUE" ma:hidden="true" ma:list="Docs" ma:internalName="Last_x0020_Modified" ma:readOnly="true" ma:showField="TimeLastModified">
      <xsd:simpleType>
        <xsd:restriction base="dms:Lookup"/>
      </xsd:simpleType>
    </xsd:element>
    <xsd:element name="Created_x0020_Date" ma:index="36" nillable="true" ma:displayName="Created" ma:format="TRUE" ma:hidden="true" ma:list="Docs" ma:internalName="Created_x0020_Date" ma:readOnly="true" ma:showField="TimeCreated">
      <xsd:simpleType>
        <xsd:restriction base="dms:Lookup"/>
      </xsd:simpleType>
    </xsd:element>
    <xsd:element name="File_x0020_Size" ma:index="37" nillable="true" ma:displayName="File Size" ma:format="TRUE" ma:hidden="true" ma:list="Docs" ma:internalName="File_x0020_Size" ma:readOnly="true" ma:showField="SizeInKB">
      <xsd:simpleType>
        <xsd:restriction base="dms:Lookup"/>
      </xsd:simpleType>
    </xsd:element>
    <xsd:element name="FSObjType" ma:index="38" nillable="true" ma:displayName="Item Type" ma:hidden="true" ma:list="Docs" ma:internalName="FSObjType" ma:readOnly="true" ma:showField="FSType">
      <xsd:simpleType>
        <xsd:restriction base="dms:Lookup"/>
      </xsd:simpleType>
    </xsd:element>
    <xsd:element name="CheckoutUser" ma:index="40" nillable="true" ma:displayName="Checked Out To" ma:list="UserInfo" ma:internalName="CheckoutUse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niqueId" ma:index="41" nillable="true" ma:displayName="Unique Id" ma:hidden="true" ma:list="Docs" ma:internalName="UniqueId" ma:readOnly="true" ma:showField="UniqueId">
      <xsd:simpleType>
        <xsd:restriction base="dms:Lookup"/>
      </xsd:simpleType>
    </xsd:element>
    <xsd:element name="ProgId" ma:index="42" nillable="true" ma:displayName="ProgId" ma:hidden="true" ma:list="Docs" ma:internalName="ProgId" ma:readOnly="true" ma:showField="ProgId">
      <xsd:simpleType>
        <xsd:restriction base="dms:Lookup"/>
      </xsd:simpleType>
    </xsd:element>
    <xsd:element name="ScopeId" ma:index="43" nillable="true" ma:displayName="ScopeId" ma:hidden="true" ma:list="Docs" ma:internalName="ScopeId" ma:readOnly="true" ma:showField="ScopeId">
      <xsd:simpleType>
        <xsd:restriction base="dms:Lookup"/>
      </xsd:simpleType>
    </xsd:element>
    <xsd:element name="VirusStatus" ma:index="44" nillable="true" ma:displayName="Virus Status" ma:format="TRUE" ma:hidden="true" ma:list="Docs" ma:internalName="VirusStatus" ma:readOnly="true" ma:showField="Size">
      <xsd:simpleType>
        <xsd:restriction base="dms:Lookup"/>
      </xsd:simpleType>
    </xsd:element>
    <xsd:element name="_CheckinComment" ma:index="45" nillable="true" ma:displayName="Check In Comment" ma:format="TRUE" ma:list="Docs" ma:internalName="_CheckinComment" ma:readOnly="true" ma:showField="CheckinComment">
      <xsd:simpleType>
        <xsd:restriction base="dms:Lookup"/>
      </xsd:simpleType>
    </xsd:element>
    <xsd:element name="MetaInfo" ma:index="55" nillable="true" ma:displayName="Property Bag" ma:hidden="true" ma:list="Docs" ma:internalName="MetaInfo" ma:showField="MetaInfo">
      <xsd:simpleType>
        <xsd:restriction base="dms:Lookup"/>
      </xsd:simpleType>
    </xsd:element>
    <xsd:element name="_Level" ma:index="56" nillable="true" ma:displayName="Level" ma:hidden="true" ma:internalName="_Level" ma:readOnly="true">
      <xsd:simpleType>
        <xsd:restriction base="dms:Unknown"/>
      </xsd:simpleType>
    </xsd:element>
    <xsd:element name="_IsCurrentVersion" ma:index="57" nillable="true" ma:displayName="Is Current Version" ma:hidden="true" ma:internalName="_IsCurrentVersion" ma:readOnly="true">
      <xsd:simpleType>
        <xsd:restriction base="dms:Boolean"/>
      </xsd:simpleType>
    </xsd:element>
    <xsd:element name="owshiddenversion" ma:index="61" nillable="true" ma:displayName="owshiddenversion" ma:hidden="true" ma:internalName="owshiddenversion" ma:readOnly="true">
      <xsd:simpleType>
        <xsd:restriction base="dms:Unknown"/>
      </xsd:simpleType>
    </xsd:element>
    <xsd:element name="_UIVersion" ma:index="62" nillable="true" ma:displayName="UI Version" ma:hidden="true" ma:internalName="_UIVersion" ma:readOnly="true">
      <xsd:simpleType>
        <xsd:restriction base="dms:Unknown"/>
      </xsd:simpleType>
    </xsd:element>
    <xsd:element name="_UIVersionString" ma:index="63" nillable="true" ma:displayName="Version" ma:internalName="_UIVersionString" ma:readOnly="true">
      <xsd:simpleType>
        <xsd:restriction base="dms:Text"/>
      </xsd:simpleType>
    </xsd:element>
    <xsd:element name="InstanceID" ma:index="64" nillable="true" ma:displayName="Instance ID" ma:hidden="true" ma:internalName="InstanceID" ma:readOnly="true">
      <xsd:simpleType>
        <xsd:restriction base="dms:Unknown"/>
      </xsd:simpleType>
    </xsd:element>
    <xsd:element name="Order" ma:index="65" nillable="true" ma:displayName="Order" ma:hidden="true" ma:internalName="Order">
      <xsd:simpleType>
        <xsd:restriction base="dms:Number"/>
      </xsd:simpleType>
    </xsd:element>
    <xsd:element name="GUID" ma:index="66" nillable="true" ma:displayName="GUID" ma:hidden="true" ma:internalName="GUID" ma:readOnly="true">
      <xsd:simpleType>
        <xsd:restriction base="dms:Unknown"/>
      </xsd:simpleType>
    </xsd:element>
    <xsd:element name="WorkflowVersion" ma:index="67" nillable="true" ma:displayName="Workflow Version" ma:hidden="true" ma:internalName="WorkflowVersion" ma:readOnly="true">
      <xsd:simpleType>
        <xsd:restriction base="dms:Unknown"/>
      </xsd:simpleType>
    </xsd:element>
    <xsd:element name="WorkflowInstanceID" ma:index="68" nillable="true" ma:displayName="Workflow Instance ID" ma:hidden="true" ma:internalName="WorkflowInstanceID" ma:readOnly="true">
      <xsd:simpleType>
        <xsd:restriction base="dms:Unknown"/>
      </xsd:simpleType>
    </xsd:element>
    <xsd:element name="ParentVersionString" ma:index="69" nillable="true" ma:displayName="Source Version (Converted Document)" ma:hidden="true" ma:list="Docs" ma:internalName="ParentVersionString" ma:readOnly="true" ma:showField="ParentVersionString">
      <xsd:simpleType>
        <xsd:restriction base="dms:Lookup"/>
      </xsd:simpleType>
    </xsd:element>
    <xsd:element name="ParentLeafName" ma:index="70" nillable="true" ma:displayName="Source Name (Converted Document)" ma:hidden="true" ma:list="Docs" ma:internalName="ParentLeafName" ma:readOnly="true" ma:showField="ParentLeafName">
      <xsd:simpleType>
        <xsd:restriction base="dms:Lookup"/>
      </xsd:simpleType>
    </xsd:element>
  </xsd:schema>
  <xsd:schema xmlns:xsd="http://www.w3.org/2001/XMLSchema" xmlns:dms="http://schemas.microsoft.com/office/2006/documentManagement/types" targetNamespace="F4E002D6-7E31-4DB1-9868-6BFB7DFA1C04" elementFormDefault="qualified">
    <xsd:import namespace="http://schemas.microsoft.com/office/2006/documentManagement/types"/>
    <xsd:element name="Status" ma:index="2" nillable="true" ma:displayName="Status" ma:default="Draft" ma:format="Dropdown" ma:internalName="Status">
      <xsd:simpleType>
        <xsd:restriction base="dms:Choice">
          <xsd:enumeration value="Draft"/>
          <xsd:enumeration value="Final"/>
          <xsd:enumeration value="Portal Content"/>
          <xsd:enumeration value="Publish Externally"/>
          <xsd:enumeration value="Publish to Portal and Externally"/>
          <xsd:enumeration value="Archive"/>
        </xsd:restriction>
      </xsd:simpleType>
    </xsd:element>
    <xsd:element name="Year_x0020_it_x0020_refers_x0020_to" ma:index="3" nillable="true" ma:displayName="Year it refers to" ma:default="2010" ma:format="Dropdown" ma:internalName="Year_x0020_it_x0020_refers_x0020_to">
      <xsd:simpleType>
        <xsd:restriction base="dms:Choice">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Eternal"/>
        </xsd:restriction>
      </xsd:simpleType>
    </xsd:element>
    <xsd:element name="Originating_x0020_Team" ma:index="4" nillable="true" ma:displayName="Originating Team" ma:format="Dropdown" ma:internalName="Originating_x0020_Team">
      <xsd:simpleType>
        <xsd:restriction base="dms:Choice">
          <xsd:enumeration value="CCT"/>
          <xsd:enumeration value="CMG"/>
          <xsd:enumeration value="Community Fundraising"/>
          <xsd:enumeration value="Education"/>
          <xsd:enumeration value="Heads of Regions"/>
          <xsd:enumeration value="Learning"/>
          <xsd:enumeration value="Schools"/>
          <xsd:enumeration value="Spirituality"/>
          <xsd:enumeration value="Youth"/>
          <xsd:enumeration value="CAFOD Arundel &amp; Brighton"/>
          <xsd:enumeration value="CAFOD Birmingham"/>
          <xsd:enumeration value="CAFOD Brentwood"/>
          <xsd:enumeration value="CAFOD Clifton"/>
          <xsd:enumeration value="CAFOD East Anglia"/>
          <xsd:enumeration value="CAFOD Hallam"/>
          <xsd:enumeration value="CAFOD Hexham &amp; Newcastle"/>
          <xsd:enumeration value="CAFOD Lancaster"/>
          <xsd:enumeration value="CAFOD Leeds"/>
          <xsd:enumeration value="CAFOD Liverpool"/>
          <xsd:enumeration value="CAFOD Middlesbrough"/>
          <xsd:enumeration value="CAFOD North Wales"/>
          <xsd:enumeration value="CAFOD Northampton"/>
          <xsd:enumeration value="CAFOD Nottingham"/>
          <xsd:enumeration value="CAFOD Plymouth"/>
          <xsd:enumeration value="CAFOD Portsmouth"/>
          <xsd:enumeration value="CAFOD Salford"/>
          <xsd:enumeration value="CAFOD Shrewsbury"/>
          <xsd:enumeration value="CAFOD Southwark"/>
          <xsd:enumeration value="CAFOD Wales"/>
          <xsd:enumeration value="CAFOD Westminster"/>
          <xsd:enumeration value="Test Team"/>
        </xsd:restriction>
      </xsd:simpleType>
    </xsd:element>
    <xsd:element name="Project_x0020_Name" ma:index="5" nillable="true" ma:displayName="Project Name" ma:format="Dropdown" ma:internalName="Project_x0020_Name">
      <xsd:simpleType>
        <xsd:restriction base="dms:Choice">
          <xsd:enumeration value="CF Scheme"/>
          <xsd:enumeration value="Fairtrade"/>
          <xsd:enumeration value="Global Youth Work"/>
          <xsd:enumeration value="Harvest Fast Day"/>
          <xsd:enumeration value="Lent Fast Day"/>
          <xsd:enumeration value="Live Simply"/>
          <xsd:enumeration value="Other CF Fundraising"/>
          <xsd:enumeration value="World Gifts"/>
          <xsd:enumeration value="N/a"/>
          <xsd:enumeration value="TEST NAME"/>
          <xsd:enumeration value="Data reports"/>
        </xsd:restriction>
      </xsd:simpleType>
    </xsd:element>
    <xsd:element name="Event_x0020_Type" ma:index="6" nillable="true" ma:displayName="Event Type" ma:format="Dropdown" ma:internalName="Event_x0020_Type">
      <xsd:simpleType>
        <xsd:restriction base="dms:Choice">
          <xsd:enumeration value="Conference"/>
          <xsd:enumeration value="Festival"/>
          <xsd:enumeration value="Gap Year"/>
          <xsd:enumeration value="International Secondment"/>
          <xsd:enumeration value="Media Stunt"/>
          <xsd:enumeration value="Overseas Visit"/>
          <xsd:enumeration value="Pilgrimage"/>
          <xsd:enumeration value="Public Demo/Lobbying"/>
          <xsd:enumeration value="Public Meeting"/>
          <xsd:enumeration value="Service"/>
          <xsd:enumeration value="Sponsored Event"/>
          <xsd:enumeration value="Supporters' Day"/>
          <xsd:enumeration value="Training"/>
          <xsd:enumeration value="Visit"/>
          <xsd:enumeration value="Youth Event"/>
          <xsd:enumeration value="N/a"/>
          <xsd:enumeration value="TEST EVENT"/>
        </xsd:restriction>
      </xsd:simpleType>
    </xsd:element>
    <xsd:element name="Document_x0020_Type" ma:index="7" nillable="true" ma:displayName="Document Type" ma:format="Dropdown" ma:internalName="Document_x0020_Type">
      <xsd:simpleType>
        <xsd:restriction base="dms:Choice">
          <xsd:enumeration value="Activities"/>
          <xsd:enumeration value="Briefing Paper"/>
          <xsd:enumeration value="Budget"/>
          <xsd:enumeration value="Business Plan"/>
          <xsd:enumeration value="Creative Brief"/>
          <xsd:enumeration value="Curriculum Paper"/>
          <xsd:enumeration value="Discussion Paper"/>
          <xsd:enumeration value="Letter"/>
          <xsd:enumeration value="Monitoring &amp; Evaluation"/>
          <xsd:enumeration value="Notes"/>
          <xsd:enumeration value="Quote"/>
          <xsd:enumeration value="Prayer"/>
          <xsd:enumeration value="Presentation"/>
          <xsd:enumeration value="Project Plan"/>
          <xsd:enumeration value="Report"/>
          <xsd:enumeration value="Research"/>
          <xsd:enumeration value="Resource"/>
          <xsd:enumeration value="Resource Schedule"/>
          <xsd:enumeration value="Review"/>
          <xsd:enumeration value="Other"/>
          <xsd:enumeration value="TEST TYPE"/>
        </xsd:restriction>
      </xsd:simpleType>
    </xsd:element>
    <xsd:element name="Archive" ma:index="8" nillable="true" ma:displayName="Archive" ma:default="0" ma:description="Tick this box to archive a file and remove it from other library views" ma:internalName="Archive">
      <xsd:simpleType>
        <xsd:restriction base="dms:Boolean"/>
      </xsd:simpleType>
    </xsd:element>
    <xsd:element name="Project_x0020_Type" ma:index="74" ma:displayName="Project Type" ma:format="Dropdown" ma:internalName="Project_x0020_Type">
      <xsd:simpleType>
        <xsd:restriction base="dms:Choice">
          <xsd:enumeration value="CAFOD Groups"/>
          <xsd:enumeration value="Campaign"/>
          <xsd:enumeration value="Catechetical/Formation"/>
          <xsd:enumeration value="Catholic Social Teaching"/>
          <xsd:enumeration value="Community Fundraising"/>
          <xsd:enumeration value="Confirmation"/>
          <xsd:enumeration value="Curriculum"/>
          <xsd:enumeration value="Direct Marketing"/>
          <xsd:enumeration value="Emergency"/>
          <xsd:enumeration value="Fast Days"/>
          <xsd:enumeration value="International Liaison"/>
          <xsd:enumeration value="Non Curriculum"/>
          <xsd:enumeration value="Other Fundraising"/>
          <xsd:enumeration value="Raising Awareness"/>
          <xsd:enumeration value="Training"/>
          <xsd:enumeration value="Worship"/>
          <xsd:enumeration value="Youth Work"/>
          <xsd:enumeration value="N/a"/>
          <xsd:enumeration value="TEST TYPE"/>
          <xsd:enumeration value="Data reports"/>
        </xsd:restriction>
      </xsd:simpleType>
    </xsd:element>
  </xsd:schema>
  <xsd:schema xmlns:xsd="http://www.w3.org/2001/XMLSchema" xmlns:dms="http://schemas.microsoft.com/office/2006/documentManagement/types" targetNamespace="d2488982-ad4c-488f-9bb5-9c355887d8eb" elementFormDefault="qualified">
    <xsd:import namespace="http://schemas.microsoft.com/office/2006/documentManagement/types"/>
    <xsd:element name="Audience" ma:index="73" nillable="true" ma:displayName="Audience" ma:format="Dropdown" ma:internalName="Audience">
      <xsd:simpleType>
        <xsd:restriction base="dms:Choice">
          <xsd:enumeration value="Children"/>
          <xsd:enumeration value="Young People"/>
          <xsd:enumeration value="Combin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7"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5D6CC01-4EB7-47B9-A30E-B5FA62373C89}">
  <ds:schemaRefs>
    <ds:schemaRef ds:uri="http://schemas.microsoft.com/sharepoint/v3/contenttype/forms"/>
  </ds:schemaRefs>
</ds:datastoreItem>
</file>

<file path=customXml/itemProps2.xml><?xml version="1.0" encoding="utf-8"?>
<ds:datastoreItem xmlns:ds="http://schemas.openxmlformats.org/officeDocument/2006/customXml" ds:itemID="{512F898A-B3C4-41D6-864E-E81DC9057D92}">
  <ds:schemaRefs>
    <ds:schemaRef ds:uri="d2488982-ad4c-488f-9bb5-9c355887d8eb"/>
    <ds:schemaRef ds:uri="http://purl.org/dc/dcmitype/"/>
    <ds:schemaRef ds:uri="http://www.w3.org/XML/1998/namespac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purl.org/dc/terms/"/>
    <ds:schemaRef ds:uri="F4E002D6-7E31-4DB1-9868-6BFB7DFA1C04"/>
    <ds:schemaRef ds:uri="http://schemas.microsoft.com/sharepoint/v3"/>
  </ds:schemaRefs>
</ds:datastoreItem>
</file>

<file path=customXml/itemProps3.xml><?xml version="1.0" encoding="utf-8"?>
<ds:datastoreItem xmlns:ds="http://schemas.openxmlformats.org/officeDocument/2006/customXml" ds:itemID="{CE44E842-9E9A-4E24-8CE0-3BD98BA8A1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4E002D6-7E31-4DB1-9868-6BFB7DFA1C04"/>
    <ds:schemaRef ds:uri="d2488982-ad4c-488f-9bb5-9c355887d8eb"/>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blank</Template>
  <TotalTime>988</TotalTime>
  <Words>664</Words>
  <Application>Microsoft Office PowerPoint</Application>
  <PresentationFormat>On-screen Show (4:3)</PresentationFormat>
  <Paragraphs>64</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Times</vt:lpstr>
      <vt:lpstr>Times New Roman</vt:lpstr>
      <vt:lpstr>Trebuchet MS</vt:lpstr>
      <vt:lpstr>Verdana</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auser</dc:creator>
  <cp:lastModifiedBy>Kathleen O'Brien</cp:lastModifiedBy>
  <cp:revision>60</cp:revision>
  <cp:lastPrinted>2007-05-25T15:49:55Z</cp:lastPrinted>
  <dcterms:created xsi:type="dcterms:W3CDTF">2014-09-01T11:55:48Z</dcterms:created>
  <dcterms:modified xsi:type="dcterms:W3CDTF">2015-10-28T10:16:32Z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0x010100F5271D22CA9C2A4BB19B9A1B4CDFE6B2</vt:lpwstr>
  </property>
  <property fmtid="{D5CDD505-2E9C-101B-9397-08002B2CF9AE}" pid="3" name="NXPowerLiteLastOptimized">
    <vt:lpwstr>498124</vt:lpwstr>
  </property>
  <property fmtid="{D5CDD505-2E9C-101B-9397-08002B2CF9AE}" pid="4" name="NXPowerLiteSettings">
    <vt:lpwstr>F7000400038000</vt:lpwstr>
  </property>
  <property fmtid="{D5CDD505-2E9C-101B-9397-08002B2CF9AE}" pid="5" name="NXPowerLiteVersion">
    <vt:lpwstr>D6.0.1</vt:lpwstr>
  </property>
</Properties>
</file>