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7"/>
  </p:notesMasterIdLst>
  <p:handoutMasterIdLst>
    <p:handoutMasterId r:id="rId18"/>
  </p:handoutMasterIdLst>
  <p:sldIdLst>
    <p:sldId id="300" r:id="rId5"/>
    <p:sldId id="321" r:id="rId6"/>
    <p:sldId id="318" r:id="rId7"/>
    <p:sldId id="319" r:id="rId8"/>
    <p:sldId id="320" r:id="rId9"/>
    <p:sldId id="330" r:id="rId10"/>
    <p:sldId id="329" r:id="rId11"/>
    <p:sldId id="328" r:id="rId12"/>
    <p:sldId id="327" r:id="rId13"/>
    <p:sldId id="326" r:id="rId14"/>
    <p:sldId id="325" r:id="rId15"/>
    <p:sldId id="331" r:id="rId16"/>
  </p:sldIdLst>
  <p:sldSz cx="9144000" cy="6858000" type="screen4x3"/>
  <p:notesSz cx="6858000" cy="9144000"/>
  <p:defaultTextStyle>
    <a:defPPr>
      <a:defRPr lang="en-GB"/>
    </a:defPPr>
    <a:lvl1pPr algn="ctr"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018"/>
    <a:srgbClr val="000000"/>
    <a:srgbClr val="FF6309"/>
    <a:srgbClr val="5C5900"/>
    <a:srgbClr val="E6CF04"/>
    <a:srgbClr val="620000"/>
    <a:srgbClr val="B30005"/>
    <a:srgbClr val="072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59772" autoAdjust="0"/>
  </p:normalViewPr>
  <p:slideViewPr>
    <p:cSldViewPr snapToGrid="0">
      <p:cViewPr varScale="1">
        <p:scale>
          <a:sx n="41" d="100"/>
          <a:sy n="41" d="100"/>
        </p:scale>
        <p:origin x="2190" y="4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530225" y="280988"/>
            <a:ext cx="2441575"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8915" name="Rectangle 3"/>
          <p:cNvSpPr>
            <a:spLocks noGrp="1" noChangeArrowheads="1"/>
          </p:cNvSpPr>
          <p:nvPr>
            <p:ph type="dt" sz="quarter" idx="1"/>
          </p:nvPr>
        </p:nvSpPr>
        <p:spPr bwMode="auto">
          <a:xfrm>
            <a:off x="3886200" y="249238"/>
            <a:ext cx="24130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38916" name="Rectangle 4"/>
          <p:cNvSpPr>
            <a:spLocks noGrp="1" noChangeArrowheads="1"/>
          </p:cNvSpPr>
          <p:nvPr>
            <p:ph type="ftr" sz="quarter" idx="2"/>
          </p:nvPr>
        </p:nvSpPr>
        <p:spPr bwMode="auto">
          <a:xfrm>
            <a:off x="542925" y="8686800"/>
            <a:ext cx="4916488"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atin typeface="Arial" charset="0"/>
              </a:defRPr>
            </a:lvl1pPr>
          </a:lstStyle>
          <a:p>
            <a:pPr>
              <a:defRPr/>
            </a:pPr>
            <a:endParaRPr lang="en-US"/>
          </a:p>
        </p:txBody>
      </p:sp>
      <p:sp>
        <p:nvSpPr>
          <p:cNvPr id="38917" name="Rectangle 5"/>
          <p:cNvSpPr>
            <a:spLocks noGrp="1" noChangeArrowheads="1"/>
          </p:cNvSpPr>
          <p:nvPr>
            <p:ph type="sldNum" sz="quarter" idx="3"/>
          </p:nvPr>
        </p:nvSpPr>
        <p:spPr bwMode="auto">
          <a:xfrm>
            <a:off x="5551488" y="8686800"/>
            <a:ext cx="757237"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A1A83D07-A50A-44B5-8806-6068B0E8E140}" type="slidenum">
              <a:rPr lang="en-US"/>
              <a:pPr>
                <a:defRPr/>
              </a:pPr>
              <a:t>‹#›</a:t>
            </a:fld>
            <a:endParaRPr lang="en-US">
              <a:latin typeface="Arial" charset="0"/>
            </a:endParaRPr>
          </a:p>
        </p:txBody>
      </p:sp>
    </p:spTree>
    <p:extLst>
      <p:ext uri="{BB962C8B-B14F-4D97-AF65-F5344CB8AC3E}">
        <p14:creationId xmlns:p14="http://schemas.microsoft.com/office/powerpoint/2010/main" val="3026193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914400" y="152400"/>
            <a:ext cx="3276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200" smtClean="0"/>
            </a:lvl1pPr>
          </a:lstStyle>
          <a:p>
            <a:pPr>
              <a:defRPr/>
            </a:pPr>
            <a:endParaRPr lang="en-US"/>
          </a:p>
        </p:txBody>
      </p:sp>
      <p:sp>
        <p:nvSpPr>
          <p:cNvPr id="37891" name="Rectangle 3"/>
          <p:cNvSpPr>
            <a:spLocks noGrp="1" noChangeArrowheads="1"/>
          </p:cNvSpPr>
          <p:nvPr>
            <p:ph type="dt" idx="1"/>
          </p:nvPr>
        </p:nvSpPr>
        <p:spPr bwMode="auto">
          <a:xfrm>
            <a:off x="4267200" y="152400"/>
            <a:ext cx="1752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144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914400" y="8686800"/>
            <a:ext cx="41910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7895" name="Rectangle 7"/>
          <p:cNvSpPr>
            <a:spLocks noGrp="1" noChangeArrowheads="1"/>
          </p:cNvSpPr>
          <p:nvPr>
            <p:ph type="sldNum" sz="quarter" idx="5"/>
          </p:nvPr>
        </p:nvSpPr>
        <p:spPr bwMode="auto">
          <a:xfrm>
            <a:off x="5334000" y="8686800"/>
            <a:ext cx="609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8E5B38DD-995D-4B1F-96CD-CBCB1E085883}" type="slidenum">
              <a:rPr lang="en-US"/>
              <a:pPr>
                <a:defRPr/>
              </a:pPr>
              <a:t>‹#›</a:t>
            </a:fld>
            <a:endParaRPr lang="en-US">
              <a:latin typeface="Arial" charset="0"/>
            </a:endParaRPr>
          </a:p>
        </p:txBody>
      </p:sp>
    </p:spTree>
    <p:extLst>
      <p:ext uri="{BB962C8B-B14F-4D97-AF65-F5344CB8AC3E}">
        <p14:creationId xmlns:p14="http://schemas.microsoft.com/office/powerpoint/2010/main" val="811843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AQA: </a:t>
            </a:r>
            <a:r>
              <a:rPr lang="en-GB" dirty="0"/>
              <a:t>Use slide</a:t>
            </a:r>
            <a:r>
              <a:rPr lang="en-GB" baseline="0" dirty="0"/>
              <a:t> 2 as a starter in Church and the Kingdom of God, Practices or </a:t>
            </a:r>
            <a:r>
              <a:rPr lang="en-GB" b="0" baseline="0" dirty="0"/>
              <a:t>in </a:t>
            </a:r>
            <a:r>
              <a:rPr lang="en-GB" sz="1200" b="0" kern="1200" dirty="0">
                <a:solidFill>
                  <a:schemeClr val="tx1"/>
                </a:solidFill>
                <a:effectLst/>
                <a:latin typeface="Verdana" pitchFamily="34" charset="0"/>
                <a:ea typeface="+mn-ea"/>
                <a:cs typeface="+mn-cs"/>
              </a:rPr>
              <a:t>Theme C: Religion, human rights and social justice</a:t>
            </a:r>
          </a:p>
          <a:p>
            <a:r>
              <a:rPr lang="en-GB" sz="1200" b="0" kern="1200" dirty="0">
                <a:solidFill>
                  <a:schemeClr val="tx1"/>
                </a:solidFill>
                <a:effectLst/>
                <a:latin typeface="Verdana" pitchFamily="34" charset="0"/>
                <a:ea typeface="+mn-ea"/>
                <a:cs typeface="+mn-cs"/>
              </a:rPr>
              <a:t>Dialogue 1,</a:t>
            </a:r>
            <a:r>
              <a:rPr lang="en-GB" sz="1200" b="0" kern="1200" baseline="0" dirty="0">
                <a:solidFill>
                  <a:schemeClr val="tx1"/>
                </a:solidFill>
                <a:effectLst/>
                <a:latin typeface="Verdana" pitchFamily="34" charset="0"/>
                <a:ea typeface="+mn-ea"/>
                <a:cs typeface="+mn-cs"/>
              </a:rPr>
              <a:t> </a:t>
            </a:r>
            <a:r>
              <a:rPr lang="en-GB" sz="1200" b="0" kern="1200" dirty="0">
                <a:solidFill>
                  <a:schemeClr val="tx1"/>
                </a:solidFill>
                <a:effectLst/>
                <a:latin typeface="Verdana" pitchFamily="34" charset="0"/>
                <a:ea typeface="+mn-ea"/>
                <a:cs typeface="+mn-cs"/>
              </a:rPr>
              <a:t>when exploring the concept of ‘loving your neighbour’.</a:t>
            </a:r>
          </a:p>
          <a:p>
            <a:r>
              <a:rPr lang="en-GB" sz="1200" b="1" kern="1200" dirty="0" err="1">
                <a:solidFill>
                  <a:schemeClr val="tx1"/>
                </a:solidFill>
                <a:effectLst/>
                <a:latin typeface="Verdana" pitchFamily="34" charset="0"/>
                <a:ea typeface="+mn-ea"/>
                <a:cs typeface="+mn-cs"/>
              </a:rPr>
              <a:t>Eduqas</a:t>
            </a:r>
            <a:r>
              <a:rPr lang="en-GB" sz="1200" b="1" kern="1200" dirty="0">
                <a:solidFill>
                  <a:schemeClr val="tx1"/>
                </a:solidFill>
                <a:effectLst/>
                <a:latin typeface="Verdana" pitchFamily="34" charset="0"/>
                <a:ea typeface="+mn-ea"/>
                <a:cs typeface="+mn-cs"/>
              </a:rPr>
              <a:t>: </a:t>
            </a:r>
            <a:r>
              <a:rPr lang="en-GB" sz="1200" b="0" kern="1200" dirty="0">
                <a:solidFill>
                  <a:schemeClr val="tx1"/>
                </a:solidFill>
                <a:effectLst/>
                <a:latin typeface="Verdana" pitchFamily="34" charset="0"/>
                <a:ea typeface="+mn-ea"/>
                <a:cs typeface="+mn-cs"/>
              </a:rPr>
              <a:t>In Origins and Meaning, Practices, u</a:t>
            </a:r>
            <a:r>
              <a:rPr lang="en-GB" dirty="0"/>
              <a:t>se slide 2 as a starter in a lesson on the importance of loving one’s neighbour</a:t>
            </a:r>
            <a:r>
              <a:rPr lang="en-GB" dirty="0" smtClean="0"/>
              <a:t>.</a:t>
            </a:r>
          </a:p>
          <a:p>
            <a:r>
              <a:rPr lang="en-GB" b="1" dirty="0" smtClean="0"/>
              <a:t>Edexcel: </a:t>
            </a:r>
            <a:r>
              <a:rPr lang="en-GB" dirty="0" smtClean="0"/>
              <a:t>In Practices, when teaching on love of neighbour.</a:t>
            </a:r>
            <a:endParaRPr lang="en-GB" dirty="0"/>
          </a:p>
          <a:p>
            <a:endParaRPr lang="en-GB" dirty="0"/>
          </a:p>
          <a:p>
            <a:r>
              <a:rPr lang="en-GB" b="1" dirty="0"/>
              <a:t>How to use: </a:t>
            </a:r>
            <a:r>
              <a:rPr lang="en-GB" dirty="0"/>
              <a:t>Either project slide 2 and give time to consider and discuss the questions in the notes field, or give each pair of pupils</a:t>
            </a:r>
            <a:r>
              <a:rPr lang="en-GB" baseline="0" dirty="0"/>
              <a:t> a printout of one slide with its notes, then invite the class to introduce the person on their sheet to the whole class. After hearing the stories of these people, would pupils consider them to be their neighbours? Why/ why not? </a:t>
            </a:r>
            <a:r>
              <a:rPr lang="en-GB" dirty="0"/>
              <a:t>How do they define the word ‘neighbour’?</a:t>
            </a:r>
            <a:r>
              <a:rPr lang="en-GB" baseline="0" dirty="0"/>
              <a:t> Remind pupils of the parable of the Good Samaritan, that it was the foreigner who acted as a neighbour to the man who was robbed.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a:t>
            </a:fld>
            <a:endParaRPr lang="en-US">
              <a:latin typeface="Arial" charset="0"/>
            </a:endParaRPr>
          </a:p>
        </p:txBody>
      </p:sp>
    </p:spTree>
    <p:extLst>
      <p:ext uri="{BB962C8B-B14F-4D97-AF65-F5344CB8AC3E}">
        <p14:creationId xmlns:p14="http://schemas.microsoft.com/office/powerpoint/2010/main" val="2792152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CREDIT: Barbara Davies/CAFOD</a:t>
            </a:r>
            <a:r>
              <a:rPr lang="en-GB" dirty="0"/>
              <a:t> </a:t>
            </a:r>
          </a:p>
          <a:p>
            <a:r>
              <a:rPr lang="en-GB" dirty="0">
                <a:effectLst/>
              </a:rPr>
              <a:t>COUNTRY: Colombia</a:t>
            </a:r>
            <a:r>
              <a:rPr lang="en-GB" dirty="0"/>
              <a:t> </a:t>
            </a:r>
          </a:p>
          <a:p>
            <a:r>
              <a:rPr lang="en-GB" dirty="0">
                <a:effectLst/>
              </a:rPr>
              <a:t>CAPTION: Rapper, </a:t>
            </a:r>
            <a:r>
              <a:rPr lang="en-GB" dirty="0" err="1">
                <a:effectLst/>
              </a:rPr>
              <a:t>Romario</a:t>
            </a:r>
            <a:r>
              <a:rPr lang="en-GB" dirty="0">
                <a:effectLst/>
              </a:rPr>
              <a:t> Torres Perez, is part of youth cultural groups that use art and culture to promote HIV prevention </a:t>
            </a:r>
            <a:r>
              <a:rPr lang="en-GB">
                <a:effectLst/>
              </a:rPr>
              <a:t>messages and to </a:t>
            </a:r>
            <a:r>
              <a:rPr lang="en-GB" dirty="0">
                <a:effectLst/>
              </a:rPr>
              <a:t>reduce gender based violence</a:t>
            </a:r>
            <a:r>
              <a:rPr lang="en-GB" baseline="0" dirty="0">
                <a:effectLst/>
              </a:rPr>
              <a:t> in the</a:t>
            </a:r>
            <a:r>
              <a:rPr lang="en-GB" dirty="0">
                <a:effectLst/>
              </a:rPr>
              <a:t> Magdalena Medio region</a:t>
            </a:r>
            <a:r>
              <a:rPr lang="en-GB" dirty="0"/>
              <a:t> of Colombia. This project is supported by CAFOD partner, CDPMM.</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10</a:t>
            </a:fld>
            <a:endParaRPr lang="en-US">
              <a:latin typeface="Arial" charset="0"/>
            </a:endParaRPr>
          </a:p>
        </p:txBody>
      </p:sp>
    </p:spTree>
    <p:extLst>
      <p:ext uri="{BB962C8B-B14F-4D97-AF65-F5344CB8AC3E}">
        <p14:creationId xmlns:p14="http://schemas.microsoft.com/office/powerpoint/2010/main" val="326650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CREDIT:  Awais </a:t>
            </a:r>
            <a:r>
              <a:rPr lang="en-GB" dirty="0" err="1"/>
              <a:t>Masroor</a:t>
            </a:r>
            <a:r>
              <a:rPr lang="en-GB" dirty="0"/>
              <a:t>/Strengthening Participatory Organisation</a:t>
            </a:r>
          </a:p>
          <a:p>
            <a:r>
              <a:rPr lang="en-GB" dirty="0"/>
              <a:t>COUNTRY:  Pakistan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CAPTION:  In 2013, Mohammad </a:t>
            </a:r>
            <a:r>
              <a:rPr lang="en-GB" dirty="0" err="1"/>
              <a:t>Younus</a:t>
            </a:r>
            <a:r>
              <a:rPr lang="en-GB" dirty="0"/>
              <a:t> was happy to be rebuilding his home,</a:t>
            </a:r>
            <a:r>
              <a:rPr lang="en-GB" baseline="0" dirty="0"/>
              <a:t> supported by CAFOD partner, SPO (</a:t>
            </a:r>
            <a:r>
              <a:rPr lang="en-GB" dirty="0"/>
              <a:t>Strengthening Participatory Organisation). Mohammad’s home</a:t>
            </a:r>
            <a:r>
              <a:rPr lang="en-GB" baseline="0" dirty="0"/>
              <a:t> had been </a:t>
            </a:r>
            <a:r>
              <a:rPr lang="en-GB" dirty="0"/>
              <a:t>damaged by Pakistan’s huge floods in 2010,</a:t>
            </a:r>
            <a:r>
              <a:rPr lang="en-GB" baseline="0" dirty="0"/>
              <a:t> when </a:t>
            </a:r>
            <a:r>
              <a:rPr lang="en-GB" dirty="0">
                <a:effectLst/>
              </a:rPr>
              <a:t>one-fifth of the country lay under water</a:t>
            </a:r>
            <a:r>
              <a:rPr lang="en-GB" baseline="0" dirty="0">
                <a:effectLst/>
              </a:rPr>
              <a:t> and </a:t>
            </a:r>
            <a:r>
              <a:rPr lang="en-GB" dirty="0">
                <a:effectLst/>
              </a:rPr>
              <a:t>18 million people struggled to find food and drinking water and to keep a roof over their heads.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11</a:t>
            </a:fld>
            <a:endParaRPr lang="en-US">
              <a:latin typeface="Arial" charset="0"/>
            </a:endParaRPr>
          </a:p>
        </p:txBody>
      </p:sp>
    </p:spTree>
    <p:extLst>
      <p:ext uri="{BB962C8B-B14F-4D97-AF65-F5344CB8AC3E}">
        <p14:creationId xmlns:p14="http://schemas.microsoft.com/office/powerpoint/2010/main" val="1120429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12</a:t>
            </a:fld>
            <a:endParaRPr lang="en-US">
              <a:latin typeface="Arial" charset="0"/>
            </a:endParaRPr>
          </a:p>
        </p:txBody>
      </p:sp>
    </p:spTree>
    <p:extLst>
      <p:ext uri="{BB962C8B-B14F-4D97-AF65-F5344CB8AC3E}">
        <p14:creationId xmlns:p14="http://schemas.microsoft.com/office/powerpoint/2010/main" val="82090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indent="-4508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t>What is the connection? (All are children of God, our sisters and brothers,</a:t>
            </a:r>
            <a:r>
              <a:rPr lang="en-GB" sz="1200" baseline="0" dirty="0"/>
              <a:t> and therefore</a:t>
            </a:r>
            <a:r>
              <a:rPr lang="en-GB" sz="1200" dirty="0"/>
              <a:t> ‘neighbours’)</a:t>
            </a:r>
          </a:p>
          <a:p>
            <a:pPr marL="180000" marR="0" indent="-4508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t>How is each person connected to you? </a:t>
            </a:r>
          </a:p>
          <a:p>
            <a:pPr marL="180000" indent="-450850">
              <a:buFont typeface="Arial" panose="020B0604020202020204" pitchFamily="34" charset="0"/>
              <a:buChar char="•"/>
            </a:pPr>
            <a:r>
              <a:rPr lang="en-GB" sz="1200" dirty="0"/>
              <a:t>Which one do you most easily identify with as being a ‘neighbour’ to you? Why?</a:t>
            </a:r>
          </a:p>
          <a:p>
            <a:pPr marL="180000" indent="-450850">
              <a:buFont typeface="Arial" panose="020B0604020202020204" pitchFamily="34" charset="0"/>
              <a:buChar char="•"/>
            </a:pPr>
            <a:r>
              <a:rPr lang="en-GB" sz="1200" dirty="0"/>
              <a:t>In what way could you act</a:t>
            </a:r>
            <a:r>
              <a:rPr lang="en-GB" sz="1200" baseline="0" dirty="0"/>
              <a:t> as</a:t>
            </a:r>
            <a:r>
              <a:rPr lang="en-GB" sz="1200" dirty="0"/>
              <a:t> a neighbour to these people?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2</a:t>
            </a:fld>
            <a:endParaRPr lang="en-US">
              <a:latin typeface="Arial" charset="0"/>
            </a:endParaRPr>
          </a:p>
        </p:txBody>
      </p:sp>
    </p:spTree>
    <p:extLst>
      <p:ext uri="{BB962C8B-B14F-4D97-AF65-F5344CB8AC3E}">
        <p14:creationId xmlns:p14="http://schemas.microsoft.com/office/powerpoint/2010/main" val="81843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CREDIT: Louise Norton/CAFOD</a:t>
            </a:r>
            <a:r>
              <a:rPr lang="en-GB"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COUNTRY: United Kingdom</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CAPTION: A CAFOD supporter holds a ‘Speak Up for the Love of... ‘ heart during the Climate Coalition lobby of Parliament in 2015. Thousands of people travelled to London and lobbied their</a:t>
            </a:r>
            <a:r>
              <a:rPr lang="en-GB" baseline="0" dirty="0">
                <a:effectLst/>
              </a:rPr>
              <a:t> MPs to demand action on climate change, which is impacting the poorest communities around the world.</a:t>
            </a:r>
            <a:endParaRPr lang="en-GB"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effectLst/>
            </a:endParaRP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3</a:t>
            </a:fld>
            <a:endParaRPr lang="en-US">
              <a:latin typeface="Arial" charset="0"/>
            </a:endParaRPr>
          </a:p>
        </p:txBody>
      </p:sp>
    </p:spTree>
    <p:extLst>
      <p:ext uri="{BB962C8B-B14F-4D97-AF65-F5344CB8AC3E}">
        <p14:creationId xmlns:p14="http://schemas.microsoft.com/office/powerpoint/2010/main" val="269174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CREDIT: Paul Jeffrey/Caritas Internationalis</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COUNTRY: South Sudan</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CAPTION: A boy plays with a football in a displaced persons’ camp in </a:t>
            </a:r>
            <a:r>
              <a:rPr lang="en-GB" dirty="0" err="1">
                <a:effectLst/>
              </a:rPr>
              <a:t>Agok</a:t>
            </a:r>
            <a:r>
              <a:rPr lang="en-GB" dirty="0">
                <a:effectLst/>
              </a:rPr>
              <a:t>, South Sudan.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A 2005 peace agreement stated that </a:t>
            </a:r>
            <a:r>
              <a:rPr lang="en-GB" dirty="0" err="1">
                <a:effectLst/>
              </a:rPr>
              <a:t>Abyei</a:t>
            </a:r>
            <a:r>
              <a:rPr lang="en-GB" dirty="0">
                <a:effectLst/>
              </a:rPr>
              <a:t>  - a contested region along the border between Sudan and South Sudan – would have a referendum to decide which country it would join. But, ten years later,</a:t>
            </a:r>
            <a:r>
              <a:rPr lang="en-GB" baseline="0" dirty="0">
                <a:effectLst/>
              </a:rPr>
              <a:t> </a:t>
            </a:r>
            <a:r>
              <a:rPr lang="en-GB" dirty="0">
                <a:effectLst/>
              </a:rPr>
              <a:t>the two countries had still not agreed on who could vote.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In 2011, militias aligned with Khartoum (capital</a:t>
            </a:r>
            <a:r>
              <a:rPr lang="en-GB" baseline="0" dirty="0">
                <a:effectLst/>
              </a:rPr>
              <a:t> of Sudan) </a:t>
            </a:r>
            <a:r>
              <a:rPr lang="en-GB" dirty="0">
                <a:effectLst/>
              </a:rPr>
              <a:t>drove out most of the Dinka </a:t>
            </a:r>
            <a:r>
              <a:rPr lang="en-GB" dirty="0" err="1">
                <a:effectLst/>
              </a:rPr>
              <a:t>Ngok</a:t>
            </a:r>
            <a:r>
              <a:rPr lang="en-GB" dirty="0">
                <a:effectLst/>
              </a:rPr>
              <a:t> residents from</a:t>
            </a:r>
            <a:r>
              <a:rPr lang="en-GB" baseline="0" dirty="0">
                <a:effectLst/>
              </a:rPr>
              <a:t> </a:t>
            </a:r>
            <a:r>
              <a:rPr lang="en-GB" baseline="0" dirty="0" err="1">
                <a:effectLst/>
              </a:rPr>
              <a:t>Abyei</a:t>
            </a:r>
            <a:r>
              <a:rPr lang="en-GB" dirty="0">
                <a:effectLst/>
              </a:rPr>
              <a:t>, pushing them across a river into the town of </a:t>
            </a:r>
            <a:r>
              <a:rPr lang="en-GB" dirty="0" err="1">
                <a:effectLst/>
              </a:rPr>
              <a:t>Agok</a:t>
            </a:r>
            <a:r>
              <a:rPr lang="en-GB" dirty="0">
                <a:effectLst/>
              </a:rPr>
              <a:t>. By June 2015, more than 40,000 Dinka </a:t>
            </a:r>
            <a:r>
              <a:rPr lang="en-GB" dirty="0" err="1">
                <a:effectLst/>
              </a:rPr>
              <a:t>Ngok</a:t>
            </a:r>
            <a:r>
              <a:rPr lang="en-GB" dirty="0">
                <a:effectLst/>
              </a:rPr>
              <a:t> had returned to </a:t>
            </a:r>
            <a:r>
              <a:rPr lang="en-GB" dirty="0" err="1">
                <a:effectLst/>
              </a:rPr>
              <a:t>Abyei</a:t>
            </a:r>
            <a:r>
              <a:rPr lang="en-GB" dirty="0">
                <a:effectLst/>
              </a:rPr>
              <a:t> with support from Caritas South Sudan, which drilled wells, built houses, opened clinics and provided seeds and tools for the returnees. Yet continuing insecurity meant a greater number remained in </a:t>
            </a:r>
            <a:r>
              <a:rPr lang="en-GB" dirty="0" err="1">
                <a:effectLst/>
              </a:rPr>
              <a:t>Agok</a:t>
            </a:r>
            <a:r>
              <a:rPr lang="en-GB" dirty="0">
                <a:effectLst/>
              </a:rPr>
              <a:t>, dependent on Caritas and other organisations for food and other support.</a:t>
            </a:r>
            <a:r>
              <a:rPr lang="en-GB" dirty="0"/>
              <a:t>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4</a:t>
            </a:fld>
            <a:endParaRPr lang="en-US">
              <a:latin typeface="Arial" charset="0"/>
            </a:endParaRPr>
          </a:p>
        </p:txBody>
      </p:sp>
    </p:spTree>
    <p:extLst>
      <p:ext uri="{BB962C8B-B14F-4D97-AF65-F5344CB8AC3E}">
        <p14:creationId xmlns:p14="http://schemas.microsoft.com/office/powerpoint/2010/main" val="151315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CREDIT: Louise Norton/CAFOD</a:t>
            </a:r>
            <a:r>
              <a:rPr lang="en-GB"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COUNTRY: Sierra Leone</a:t>
            </a:r>
            <a:r>
              <a:rPr lang="en-GB"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CAPTION: During the Ebola outbreak, CAFOD</a:t>
            </a:r>
            <a:r>
              <a:rPr lang="en-GB" baseline="0" dirty="0">
                <a:effectLst/>
              </a:rPr>
              <a:t> </a:t>
            </a:r>
            <a:r>
              <a:rPr lang="en-GB" dirty="0">
                <a:effectLst/>
              </a:rPr>
              <a:t>supported a</a:t>
            </a:r>
            <a:r>
              <a:rPr lang="en-GB" sz="1200" kern="1200" dirty="0">
                <a:solidFill>
                  <a:schemeClr val="tx1"/>
                </a:solidFill>
                <a:effectLst/>
                <a:latin typeface="Verdana" pitchFamily="34" charset="0"/>
                <a:ea typeface="+mn-ea"/>
                <a:cs typeface="+mn-cs"/>
              </a:rPr>
              <a:t> burial team of 60 Sierra Leoneans in the </a:t>
            </a:r>
            <a:r>
              <a:rPr lang="en-GB" sz="1200" kern="1200" dirty="0" err="1">
                <a:solidFill>
                  <a:schemeClr val="tx1"/>
                </a:solidFill>
                <a:effectLst/>
                <a:latin typeface="Verdana" pitchFamily="34" charset="0"/>
                <a:ea typeface="+mn-ea"/>
                <a:cs typeface="+mn-cs"/>
              </a:rPr>
              <a:t>Kambia</a:t>
            </a:r>
            <a:r>
              <a:rPr lang="en-GB" sz="1200" kern="1200" dirty="0">
                <a:solidFill>
                  <a:schemeClr val="tx1"/>
                </a:solidFill>
                <a:effectLst/>
                <a:latin typeface="Verdana" pitchFamily="34" charset="0"/>
                <a:ea typeface="+mn-ea"/>
                <a:cs typeface="+mn-cs"/>
              </a:rPr>
              <a:t> District in the north east of the country.</a:t>
            </a:r>
            <a:r>
              <a:rPr lang="en-GB" sz="1200" kern="1200" baseline="0" dirty="0">
                <a:solidFill>
                  <a:schemeClr val="tx1"/>
                </a:solidFill>
                <a:effectLst/>
                <a:latin typeface="Verdana" pitchFamily="34" charset="0"/>
                <a:ea typeface="+mn-ea"/>
                <a:cs typeface="+mn-cs"/>
              </a:rPr>
              <a:t> </a:t>
            </a:r>
            <a:r>
              <a:rPr lang="en-GB" sz="1200" kern="1200" dirty="0">
                <a:solidFill>
                  <a:schemeClr val="tx1"/>
                </a:solidFill>
                <a:effectLst/>
                <a:latin typeface="Verdana" pitchFamily="34" charset="0"/>
                <a:ea typeface="+mn-ea"/>
                <a:cs typeface="+mn-cs"/>
              </a:rPr>
              <a:t>The team, eight of whom were women, was comprised of people from all walks of life including school teachers, small business owners and students. They volunteered, despite knowing how dangerous the work could be. As of 27 May 2015, they had safely given dignified burials</a:t>
            </a:r>
            <a:r>
              <a:rPr lang="en-GB" sz="1200" kern="1200" baseline="0" dirty="0">
                <a:solidFill>
                  <a:schemeClr val="tx1"/>
                </a:solidFill>
                <a:effectLst/>
                <a:latin typeface="Verdana" pitchFamily="34" charset="0"/>
                <a:ea typeface="+mn-ea"/>
                <a:cs typeface="+mn-cs"/>
              </a:rPr>
              <a:t> to</a:t>
            </a:r>
            <a:r>
              <a:rPr lang="en-GB" sz="1200" kern="1200" dirty="0">
                <a:solidFill>
                  <a:schemeClr val="tx1"/>
                </a:solidFill>
                <a:effectLst/>
                <a:latin typeface="Verdana" pitchFamily="34" charset="0"/>
                <a:ea typeface="+mn-ea"/>
                <a:cs typeface="+mn-cs"/>
              </a:rPr>
              <a:t> 1,479 Ebola victims.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5</a:t>
            </a:fld>
            <a:endParaRPr lang="en-US">
              <a:latin typeface="Arial" charset="0"/>
            </a:endParaRPr>
          </a:p>
        </p:txBody>
      </p:sp>
    </p:spTree>
    <p:extLst>
      <p:ext uri="{BB962C8B-B14F-4D97-AF65-F5344CB8AC3E}">
        <p14:creationId xmlns:p14="http://schemas.microsoft.com/office/powerpoint/2010/main" val="323134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CREDIT: Patrick Nicholson/Caritas Internationalis</a:t>
            </a:r>
            <a:r>
              <a:rPr lang="en-GB" dirty="0"/>
              <a:t> </a:t>
            </a:r>
          </a:p>
          <a:p>
            <a:r>
              <a:rPr lang="en-GB" dirty="0">
                <a:effectLst/>
              </a:rPr>
              <a:t>COUNTRY: Indonesia</a:t>
            </a:r>
            <a:r>
              <a:rPr lang="en-GB"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effectLst/>
              </a:rPr>
              <a:t>CAPTION: CAFOD partner, Catholic Relief Services, rebuilt Nabila School in </a:t>
            </a:r>
            <a:r>
              <a:rPr lang="en-GB" dirty="0" err="1">
                <a:effectLst/>
              </a:rPr>
              <a:t>Meulaboh</a:t>
            </a:r>
            <a:r>
              <a:rPr lang="en-GB" dirty="0">
                <a:effectLst/>
              </a:rPr>
              <a:t>. Previously, the school was a wooden structure and it was washed away in the</a:t>
            </a:r>
            <a:r>
              <a:rPr lang="en-GB" baseline="0" dirty="0">
                <a:effectLst/>
              </a:rPr>
              <a:t> </a:t>
            </a:r>
            <a:r>
              <a:rPr lang="en-GB" dirty="0">
                <a:effectLst/>
              </a:rPr>
              <a:t>Boxing Day tsunami in 2004. The school reopened in 2007. Now 78 children attend kindergarten here and it has a reputation as the best kindergarten in the town.</a:t>
            </a:r>
            <a:r>
              <a:rPr lang="en-GB" dirty="0"/>
              <a:t> </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6</a:t>
            </a:fld>
            <a:endParaRPr lang="en-US">
              <a:latin typeface="Arial" charset="0"/>
            </a:endParaRPr>
          </a:p>
        </p:txBody>
      </p:sp>
    </p:spTree>
    <p:extLst>
      <p:ext uri="{BB962C8B-B14F-4D97-AF65-F5344CB8AC3E}">
        <p14:creationId xmlns:p14="http://schemas.microsoft.com/office/powerpoint/2010/main" val="314579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CREDIT: Eleanor Church/CAFOD</a:t>
            </a:r>
          </a:p>
          <a:p>
            <a:r>
              <a:rPr lang="en-GB" dirty="0"/>
              <a:t>COUNTRY: Bangladesh </a:t>
            </a:r>
          </a:p>
          <a:p>
            <a:r>
              <a:rPr lang="en-GB" dirty="0"/>
              <a:t>CAPTION: </a:t>
            </a:r>
            <a:r>
              <a:rPr lang="en-GB" dirty="0" err="1"/>
              <a:t>Sabita</a:t>
            </a:r>
            <a:r>
              <a:rPr lang="en-GB" dirty="0"/>
              <a:t> Biswas in the vegetable garden in front of her house in </a:t>
            </a:r>
            <a:r>
              <a:rPr lang="en-GB" dirty="0" err="1"/>
              <a:t>Kainmari</a:t>
            </a:r>
            <a:r>
              <a:rPr lang="en-GB" dirty="0"/>
              <a:t> village, </a:t>
            </a:r>
            <a:r>
              <a:rPr lang="en-GB" dirty="0" err="1"/>
              <a:t>Mongla</a:t>
            </a:r>
            <a:r>
              <a:rPr lang="en-GB" dirty="0"/>
              <a:t>. </a:t>
            </a:r>
            <a:r>
              <a:rPr lang="en-GB" dirty="0" err="1">
                <a:effectLst/>
              </a:rPr>
              <a:t>Sabita</a:t>
            </a:r>
            <a:r>
              <a:rPr lang="en-GB" dirty="0">
                <a:effectLst/>
              </a:rPr>
              <a:t> is head of the women's group in her village. They discuss the issues that they face and </a:t>
            </a:r>
            <a:r>
              <a:rPr lang="en-GB" dirty="0" err="1">
                <a:effectLst/>
              </a:rPr>
              <a:t>Sabita</a:t>
            </a:r>
            <a:r>
              <a:rPr lang="en-GB" dirty="0">
                <a:effectLst/>
              </a:rPr>
              <a:t> represents them at meetings outside the village.</a:t>
            </a:r>
            <a:r>
              <a:rPr lang="en-GB" dirty="0"/>
              <a:t> CAFOD partner, Caritas Bangladesh, provided training in “Disaster Risk Reduction”, for example by helping villagers to raise their vegetable plots to stop them being washed away by floods. </a:t>
            </a:r>
            <a:r>
              <a:rPr lang="en-GB" dirty="0" err="1"/>
              <a:t>Sabita’s</a:t>
            </a:r>
            <a:r>
              <a:rPr lang="en-GB" dirty="0"/>
              <a:t> own plot</a:t>
            </a:r>
            <a:r>
              <a:rPr lang="en-GB" baseline="0" dirty="0"/>
              <a:t> </a:t>
            </a:r>
            <a:r>
              <a:rPr lang="en-GB" dirty="0"/>
              <a:t>was raised about a metre above the ground.</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7</a:t>
            </a:fld>
            <a:endParaRPr lang="en-US">
              <a:latin typeface="Arial" charset="0"/>
            </a:endParaRPr>
          </a:p>
        </p:txBody>
      </p:sp>
    </p:spTree>
    <p:extLst>
      <p:ext uri="{BB962C8B-B14F-4D97-AF65-F5344CB8AC3E}">
        <p14:creationId xmlns:p14="http://schemas.microsoft.com/office/powerpoint/2010/main" val="100680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CREDIT: Patrick Nicholson/Caritas Internationalis</a:t>
            </a:r>
            <a:r>
              <a:rPr lang="en-GB" dirty="0"/>
              <a:t> </a:t>
            </a:r>
          </a:p>
          <a:p>
            <a:r>
              <a:rPr lang="en-GB" dirty="0">
                <a:effectLst/>
              </a:rPr>
              <a:t>COUNTRY: Lebanon</a:t>
            </a:r>
            <a:endParaRPr lang="en-GB" dirty="0"/>
          </a:p>
          <a:p>
            <a:r>
              <a:rPr lang="en-GB" dirty="0">
                <a:effectLst/>
              </a:rPr>
              <a:t>CAPTION: Syrian families in Lebanon’s </a:t>
            </a:r>
            <a:r>
              <a:rPr lang="en-GB" dirty="0" err="1">
                <a:effectLst/>
              </a:rPr>
              <a:t>Bekaa</a:t>
            </a:r>
            <a:r>
              <a:rPr lang="en-GB" dirty="0">
                <a:effectLst/>
              </a:rPr>
              <a:t> Valley live in makeshift tented camps, as apartments are now too expensive to rent. Conditions are harsh at the best of times. Half the people living here are children</a:t>
            </a:r>
            <a:r>
              <a:rPr lang="en-GB" baseline="0" dirty="0">
                <a:effectLst/>
              </a:rPr>
              <a:t> and t</a:t>
            </a:r>
            <a:r>
              <a:rPr lang="en-GB" dirty="0">
                <a:effectLst/>
              </a:rPr>
              <a:t>he cold weather puts them, and older people with health conditions, at risk.</a:t>
            </a:r>
            <a:r>
              <a:rPr lang="en-GB" dirty="0"/>
              <a:t> CAFOD’s partner,</a:t>
            </a:r>
            <a:r>
              <a:rPr lang="en-GB" baseline="0" dirty="0"/>
              <a:t> </a:t>
            </a:r>
            <a:r>
              <a:rPr lang="en-GB" dirty="0"/>
              <a:t>Caritas Lebanon, supports the refugees.</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8</a:t>
            </a:fld>
            <a:endParaRPr lang="en-US">
              <a:latin typeface="Arial" charset="0"/>
            </a:endParaRPr>
          </a:p>
        </p:txBody>
      </p:sp>
    </p:spTree>
    <p:extLst>
      <p:ext uri="{BB962C8B-B14F-4D97-AF65-F5344CB8AC3E}">
        <p14:creationId xmlns:p14="http://schemas.microsoft.com/office/powerpoint/2010/main" val="2500085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CREDIT: Susan Kambalu/CAFOD</a:t>
            </a:r>
          </a:p>
          <a:p>
            <a:r>
              <a:rPr lang="en-GB" dirty="0"/>
              <a:t>COUNTRY: Zimbabwe</a:t>
            </a:r>
          </a:p>
          <a:p>
            <a:r>
              <a:rPr lang="en-GB" dirty="0"/>
              <a:t>CAPTION: Danielle Storey went to Zimbabwe in 2016 during her gap</a:t>
            </a:r>
            <a:r>
              <a:rPr lang="en-GB" baseline="0" dirty="0"/>
              <a:t> year with CAFOD. Here Danielle visits CAFOD partner, </a:t>
            </a:r>
            <a:r>
              <a:rPr lang="en-GB" dirty="0"/>
              <a:t>Caritas </a:t>
            </a:r>
            <a:r>
              <a:rPr lang="en-GB" dirty="0" err="1"/>
              <a:t>Mutare</a:t>
            </a:r>
            <a:r>
              <a:rPr lang="en-GB" dirty="0"/>
              <a:t>, which was</a:t>
            </a:r>
            <a:r>
              <a:rPr lang="en-GB" baseline="0" dirty="0"/>
              <a:t> helping the local community to build </a:t>
            </a:r>
            <a:r>
              <a:rPr lang="en-GB" dirty="0"/>
              <a:t>toilets with disabled access </a:t>
            </a:r>
            <a:r>
              <a:rPr lang="en-GB" baseline="0" dirty="0"/>
              <a:t>in </a:t>
            </a:r>
            <a:r>
              <a:rPr lang="en-GB" dirty="0" err="1"/>
              <a:t>Nyanga</a:t>
            </a:r>
            <a:r>
              <a:rPr lang="en-GB" dirty="0"/>
              <a:t> Bus Depot, where previously</a:t>
            </a:r>
            <a:r>
              <a:rPr lang="en-GB" baseline="0" dirty="0"/>
              <a:t> there were less accessible latrines with no plumbing. </a:t>
            </a:r>
            <a:r>
              <a:rPr lang="en-GB" dirty="0"/>
              <a:t>The community had decided that they needed better sanitation after a huge cholera outbreak in Zimbabwe in 2008.</a:t>
            </a:r>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9</a:t>
            </a:fld>
            <a:endParaRPr lang="en-US">
              <a:latin typeface="Arial" charset="0"/>
            </a:endParaRPr>
          </a:p>
        </p:txBody>
      </p:sp>
    </p:spTree>
    <p:extLst>
      <p:ext uri="{BB962C8B-B14F-4D97-AF65-F5344CB8AC3E}">
        <p14:creationId xmlns:p14="http://schemas.microsoft.com/office/powerpoint/2010/main" val="63248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46100" y="6311900"/>
            <a:ext cx="3492500" cy="365125"/>
          </a:xfrm>
          <a:prstGeom prst="rect">
            <a:avLst/>
          </a:prstGeom>
          <a:noFill/>
          <a:ln w="9525">
            <a:noFill/>
            <a:miter lim="800000"/>
            <a:headEnd/>
            <a:tailEnd/>
          </a:ln>
          <a:effectLst/>
        </p:spPr>
        <p:txBody>
          <a:bodyPr lIns="0" tIns="0" rIns="0" bIns="0">
            <a:spAutoFit/>
          </a:bodyPr>
          <a:lstStyle/>
          <a:p>
            <a:pPr algn="l">
              <a:spcBef>
                <a:spcPct val="50000"/>
              </a:spcBef>
              <a:defRPr/>
            </a:pPr>
            <a:endParaRPr lang="en-US">
              <a:latin typeface="Arial" charset="0"/>
            </a:endParaRPr>
          </a:p>
        </p:txBody>
      </p:sp>
      <p:sp>
        <p:nvSpPr>
          <p:cNvPr id="5" name="Text Box 16"/>
          <p:cNvSpPr txBox="1">
            <a:spLocks noChangeArrowheads="1"/>
          </p:cNvSpPr>
          <p:nvPr/>
        </p:nvSpPr>
        <p:spPr bwMode="auto">
          <a:xfrm>
            <a:off x="6210300" y="411163"/>
            <a:ext cx="2282825" cy="247650"/>
          </a:xfrm>
          <a:prstGeom prst="rect">
            <a:avLst/>
          </a:prstGeom>
          <a:noFill/>
          <a:ln w="9525">
            <a:noFill/>
            <a:miter lim="800000"/>
            <a:headEnd/>
            <a:tailEnd/>
          </a:ln>
          <a:effectLst/>
        </p:spPr>
        <p:txBody>
          <a:bodyPr lIns="0" tIns="0" rIns="0" bIns="0">
            <a:spAutoFit/>
          </a:bodyPr>
          <a:lstStyle/>
          <a:p>
            <a:pPr algn="r">
              <a:spcBef>
                <a:spcPct val="50000"/>
              </a:spcBef>
              <a:defRPr/>
            </a:pPr>
            <a:r>
              <a:rPr lang="en-US" sz="1600">
                <a:solidFill>
                  <a:schemeClr val="bg1"/>
                </a:solidFill>
              </a:rPr>
              <a:t>www.cafod.org.uk</a:t>
            </a:r>
          </a:p>
        </p:txBody>
      </p:sp>
      <p:sp>
        <p:nvSpPr>
          <p:cNvPr id="14338" name="Rectangle 2"/>
          <p:cNvSpPr>
            <a:spLocks noGrp="1" noChangeArrowheads="1"/>
          </p:cNvSpPr>
          <p:nvPr>
            <p:ph type="ctrTitle"/>
          </p:nvPr>
        </p:nvSpPr>
        <p:spPr>
          <a:xfrm>
            <a:off x="768350" y="2384425"/>
            <a:ext cx="5848350" cy="2030413"/>
          </a:xfrm>
        </p:spPr>
        <p:txBody>
          <a:bodyPr anchor="t"/>
          <a:lstStyle>
            <a:lvl1pPr>
              <a:defRPr sz="5000">
                <a:solidFill>
                  <a:srgbClr val="000000"/>
                </a:solidFill>
              </a:defRPr>
            </a:lvl1pPr>
          </a:lstStyle>
          <a:p>
            <a:r>
              <a:rPr lang="en-US"/>
              <a:t>Click to edit Master title style</a:t>
            </a:r>
          </a:p>
        </p:txBody>
      </p:sp>
      <p:sp>
        <p:nvSpPr>
          <p:cNvPr id="14339" name="Rectangle 3"/>
          <p:cNvSpPr>
            <a:spLocks noGrp="1" noChangeArrowheads="1"/>
          </p:cNvSpPr>
          <p:nvPr>
            <p:ph type="subTitle" idx="1"/>
          </p:nvPr>
        </p:nvSpPr>
        <p:spPr>
          <a:xfrm>
            <a:off x="806450" y="4535488"/>
            <a:ext cx="5848350" cy="1373187"/>
          </a:xfrm>
        </p:spPr>
        <p:txBody>
          <a:bodyPr rIns="0"/>
          <a:lstStyle>
            <a:lvl1pPr marL="0" indent="0">
              <a:spcAft>
                <a:spcPct val="0"/>
              </a:spcAft>
              <a:buFont typeface="Times" charset="0"/>
              <a:buNone/>
              <a:defRPr sz="2600">
                <a:solidFill>
                  <a:schemeClr val="tx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0"/>
            <a:ext cx="1962150" cy="6019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1350" y="0"/>
            <a:ext cx="5737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1350" y="1533525"/>
            <a:ext cx="3849688"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533525"/>
            <a:ext cx="384968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1350" y="0"/>
            <a:ext cx="7851775" cy="15335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641350" y="1533525"/>
            <a:ext cx="7851775" cy="4486275"/>
          </a:xfrm>
          <a:prstGeom prst="rect">
            <a:avLst/>
          </a:prstGeom>
          <a:noFill/>
          <a:ln w="9525">
            <a:noFill/>
            <a:miter lim="800000"/>
            <a:headEnd/>
            <a:tailEnd/>
          </a:ln>
        </p:spPr>
        <p:txBody>
          <a:bodyPr vert="horz" wrap="square" lIns="0" tIns="0" rIns="108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1" fontAlgn="base" hangingPunct="1">
        <a:spcBef>
          <a:spcPct val="0"/>
        </a:spcBef>
        <a:spcAft>
          <a:spcPct val="0"/>
        </a:spcAft>
        <a:defRPr sz="3400">
          <a:solidFill>
            <a:srgbClr val="0070AD"/>
          </a:solidFill>
          <a:latin typeface="+mj-lt"/>
          <a:ea typeface="+mj-ea"/>
          <a:cs typeface="+mj-cs"/>
        </a:defRPr>
      </a:lvl1pPr>
      <a:lvl2pPr algn="l" rtl="0" eaLnBrk="1" fontAlgn="base" hangingPunct="1">
        <a:spcBef>
          <a:spcPct val="0"/>
        </a:spcBef>
        <a:spcAft>
          <a:spcPct val="0"/>
        </a:spcAft>
        <a:defRPr sz="3400">
          <a:solidFill>
            <a:srgbClr val="0070AD"/>
          </a:solidFill>
          <a:latin typeface="Verdana" pitchFamily="34" charset="0"/>
        </a:defRPr>
      </a:lvl2pPr>
      <a:lvl3pPr algn="l" rtl="0" eaLnBrk="1" fontAlgn="base" hangingPunct="1">
        <a:spcBef>
          <a:spcPct val="0"/>
        </a:spcBef>
        <a:spcAft>
          <a:spcPct val="0"/>
        </a:spcAft>
        <a:defRPr sz="3400">
          <a:solidFill>
            <a:srgbClr val="0070AD"/>
          </a:solidFill>
          <a:latin typeface="Verdana" pitchFamily="34" charset="0"/>
        </a:defRPr>
      </a:lvl3pPr>
      <a:lvl4pPr algn="l" rtl="0" eaLnBrk="1" fontAlgn="base" hangingPunct="1">
        <a:spcBef>
          <a:spcPct val="0"/>
        </a:spcBef>
        <a:spcAft>
          <a:spcPct val="0"/>
        </a:spcAft>
        <a:defRPr sz="3400">
          <a:solidFill>
            <a:srgbClr val="0070AD"/>
          </a:solidFill>
          <a:latin typeface="Verdana" pitchFamily="34" charset="0"/>
        </a:defRPr>
      </a:lvl4pPr>
      <a:lvl5pPr algn="l" rtl="0" eaLnBrk="1" fontAlgn="base" hangingPunct="1">
        <a:spcBef>
          <a:spcPct val="0"/>
        </a:spcBef>
        <a:spcAft>
          <a:spcPct val="0"/>
        </a:spcAft>
        <a:defRPr sz="3400">
          <a:solidFill>
            <a:srgbClr val="0070AD"/>
          </a:solidFill>
          <a:latin typeface="Verdana" pitchFamily="34" charset="0"/>
        </a:defRPr>
      </a:lvl5pPr>
      <a:lvl6pPr marL="457200" algn="l" rtl="0" eaLnBrk="1" fontAlgn="base" hangingPunct="1">
        <a:spcBef>
          <a:spcPct val="0"/>
        </a:spcBef>
        <a:spcAft>
          <a:spcPct val="0"/>
        </a:spcAft>
        <a:defRPr sz="3400">
          <a:solidFill>
            <a:srgbClr val="0070AD"/>
          </a:solidFill>
          <a:latin typeface="Verdana" pitchFamily="34" charset="0"/>
        </a:defRPr>
      </a:lvl6pPr>
      <a:lvl7pPr marL="914400" algn="l" rtl="0" eaLnBrk="1" fontAlgn="base" hangingPunct="1">
        <a:spcBef>
          <a:spcPct val="0"/>
        </a:spcBef>
        <a:spcAft>
          <a:spcPct val="0"/>
        </a:spcAft>
        <a:defRPr sz="3400">
          <a:solidFill>
            <a:srgbClr val="0070AD"/>
          </a:solidFill>
          <a:latin typeface="Verdana" pitchFamily="34" charset="0"/>
        </a:defRPr>
      </a:lvl7pPr>
      <a:lvl8pPr marL="1371600" algn="l" rtl="0" eaLnBrk="1" fontAlgn="base" hangingPunct="1">
        <a:spcBef>
          <a:spcPct val="0"/>
        </a:spcBef>
        <a:spcAft>
          <a:spcPct val="0"/>
        </a:spcAft>
        <a:defRPr sz="3400">
          <a:solidFill>
            <a:srgbClr val="0070AD"/>
          </a:solidFill>
          <a:latin typeface="Verdana" pitchFamily="34" charset="0"/>
        </a:defRPr>
      </a:lvl8pPr>
      <a:lvl9pPr marL="1828800" algn="l" rtl="0" eaLnBrk="1" fontAlgn="base" hangingPunct="1">
        <a:spcBef>
          <a:spcPct val="0"/>
        </a:spcBef>
        <a:spcAft>
          <a:spcPct val="0"/>
        </a:spcAft>
        <a:defRPr sz="3400">
          <a:solidFill>
            <a:srgbClr val="0070AD"/>
          </a:solidFill>
          <a:latin typeface="Verdana" pitchFamily="34" charset="0"/>
        </a:defRPr>
      </a:lvl9pPr>
    </p:titleStyle>
    <p:bodyStyle>
      <a:lvl1pPr marL="287338" indent="-287338" algn="l" rtl="0" eaLnBrk="1" fontAlgn="base" hangingPunct="1">
        <a:spcBef>
          <a:spcPct val="0"/>
        </a:spcBef>
        <a:spcAft>
          <a:spcPct val="50000"/>
        </a:spcAft>
        <a:buClr>
          <a:srgbClr val="AACB2A"/>
        </a:buClr>
        <a:buFont typeface="Times" charset="0"/>
        <a:buChar char="•"/>
        <a:defRPr sz="2200">
          <a:solidFill>
            <a:srgbClr val="000000"/>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93750" y="1917700"/>
            <a:ext cx="7699375" cy="2544763"/>
          </a:xfrm>
        </p:spPr>
        <p:txBody>
          <a:bodyPr/>
          <a:lstStyle/>
          <a:p>
            <a:pPr eaLnBrk="1" hangingPunct="1"/>
            <a:r>
              <a:rPr lang="en-GB" sz="6500" dirty="0"/>
              <a:t>Who is my neighbour?</a:t>
            </a:r>
          </a:p>
        </p:txBody>
      </p:sp>
      <p:sp>
        <p:nvSpPr>
          <p:cNvPr id="4" name="Rectangle 3"/>
          <p:cNvSpPr/>
          <p:nvPr/>
        </p:nvSpPr>
        <p:spPr>
          <a:xfrm>
            <a:off x="0" y="1274729"/>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90" y="336090"/>
            <a:ext cx="5261911" cy="5311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9840"/>
          <a:stretch/>
        </p:blipFill>
        <p:spPr>
          <a:xfrm>
            <a:off x="0" y="-796413"/>
            <a:ext cx="10146284" cy="76544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855" y="5627078"/>
            <a:ext cx="2478145" cy="1019906"/>
          </a:xfrm>
          <a:prstGeom prst="rect">
            <a:avLst/>
          </a:prstGeom>
        </p:spPr>
      </p:pic>
    </p:spTree>
    <p:extLst>
      <p:ext uri="{BB962C8B-B14F-4D97-AF65-F5344CB8AC3E}">
        <p14:creationId xmlns:p14="http://schemas.microsoft.com/office/powerpoint/2010/main" val="1287817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72"/>
          <a:stretch/>
        </p:blipFill>
        <p:spPr>
          <a:xfrm>
            <a:off x="-1192748" y="-187569"/>
            <a:ext cx="10513592" cy="704556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855" y="5627078"/>
            <a:ext cx="2478145" cy="1019906"/>
          </a:xfrm>
          <a:prstGeom prst="rect">
            <a:avLst/>
          </a:prstGeom>
        </p:spPr>
      </p:pic>
    </p:spTree>
    <p:extLst>
      <p:ext uri="{BB962C8B-B14F-4D97-AF65-F5344CB8AC3E}">
        <p14:creationId xmlns:p14="http://schemas.microsoft.com/office/powerpoint/2010/main" val="901323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6890" y="3976914"/>
            <a:ext cx="7016024" cy="2215991"/>
          </a:xfrm>
          <a:prstGeom prst="rect">
            <a:avLst/>
          </a:prstGeom>
          <a:noFill/>
        </p:spPr>
        <p:txBody>
          <a:bodyPr wrap="square" rtlCol="0">
            <a:spAutoFit/>
          </a:bodyPr>
          <a:lstStyle/>
          <a:p>
            <a:pPr algn="l"/>
            <a:r>
              <a:rPr lang="en-GB" b="1" dirty="0"/>
              <a:t>Credits:</a:t>
            </a:r>
          </a:p>
          <a:p>
            <a:pPr algn="l"/>
            <a:r>
              <a:rPr lang="en-GB" sz="1800" dirty="0"/>
              <a:t>Awais </a:t>
            </a:r>
            <a:r>
              <a:rPr lang="en-GB" sz="1800" dirty="0" err="1"/>
              <a:t>Masroor</a:t>
            </a:r>
            <a:r>
              <a:rPr lang="en-GB" sz="1800" dirty="0"/>
              <a:t>/Strengthening Participatory Organisation, Paul Jeffrey/Caritas Internationalis, </a:t>
            </a:r>
          </a:p>
          <a:p>
            <a:pPr algn="l"/>
            <a:r>
              <a:rPr lang="en-GB" sz="1800" dirty="0"/>
              <a:t>Patrick Nicholson/Caritas Internationalis, </a:t>
            </a:r>
          </a:p>
          <a:p>
            <a:pPr algn="l"/>
            <a:r>
              <a:rPr lang="en-GB" sz="1800" dirty="0"/>
              <a:t>Louise Norton, Eleanor Church, Susan Kambalu, </a:t>
            </a:r>
          </a:p>
          <a:p>
            <a:pPr algn="l"/>
            <a:r>
              <a:rPr lang="en-GB" sz="1800" dirty="0"/>
              <a:t>Barbara Davies, CAFOD.</a:t>
            </a:r>
          </a:p>
          <a:p>
            <a:pPr algn="l"/>
            <a:endParaRPr lang="en-GB" dirty="0"/>
          </a:p>
        </p:txBody>
      </p:sp>
      <p:sp>
        <p:nvSpPr>
          <p:cNvPr id="4" name="Rectangle 3"/>
          <p:cNvSpPr/>
          <p:nvPr/>
        </p:nvSpPr>
        <p:spPr>
          <a:xfrm>
            <a:off x="0" y="1274729"/>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90" y="336090"/>
            <a:ext cx="5261911" cy="531190"/>
          </a:xfrm>
          <a:prstGeom prst="rect">
            <a:avLst/>
          </a:prstGeom>
        </p:spPr>
      </p:pic>
    </p:spTree>
    <p:extLst>
      <p:ext uri="{BB962C8B-B14F-4D97-AF65-F5344CB8AC3E}">
        <p14:creationId xmlns:p14="http://schemas.microsoft.com/office/powerpoint/2010/main" val="286742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2253" y="655089"/>
            <a:ext cx="9224386" cy="6351314"/>
            <a:chOff x="-40193" y="-24566"/>
            <a:chExt cx="9224386" cy="6351314"/>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8557" t="20377" r="40501" b="40792"/>
            <a:stretch/>
          </p:blipFill>
          <p:spPr>
            <a:xfrm>
              <a:off x="5494471" y="-24566"/>
              <a:ext cx="2329209" cy="3927307"/>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29071"/>
            <a:stretch/>
          </p:blipFill>
          <p:spPr>
            <a:xfrm>
              <a:off x="4220044" y="3016826"/>
              <a:ext cx="3514743" cy="3305148"/>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090" t="7135" r="26371" b="14554"/>
            <a:stretch/>
          </p:blipFill>
          <p:spPr>
            <a:xfrm>
              <a:off x="7258050" y="0"/>
              <a:ext cx="1926143" cy="394276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0296"/>
            <a:stretch/>
          </p:blipFill>
          <p:spPr>
            <a:xfrm>
              <a:off x="-40193" y="0"/>
              <a:ext cx="1821501" cy="3045854"/>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50335" t="5258" r="8691" b="10798"/>
            <a:stretch/>
          </p:blipFill>
          <p:spPr>
            <a:xfrm>
              <a:off x="1362208" y="0"/>
              <a:ext cx="2221361" cy="3045854"/>
            </a:xfrm>
            <a:prstGeom prst="rect">
              <a:avLst/>
            </a:prstGeom>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36562" t="15586" r="17867"/>
            <a:stretch/>
          </p:blipFill>
          <p:spPr>
            <a:xfrm>
              <a:off x="3278769" y="0"/>
              <a:ext cx="2466498" cy="3045854"/>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12630" t="3676" r="45636" b="10703"/>
            <a:stretch/>
          </p:blipFill>
          <p:spPr>
            <a:xfrm>
              <a:off x="2220761" y="3045854"/>
              <a:ext cx="2394668" cy="3276913"/>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l="17860" r="36470"/>
            <a:stretch/>
          </p:blipFill>
          <p:spPr>
            <a:xfrm>
              <a:off x="-26553" y="3045854"/>
              <a:ext cx="2247585" cy="3280894"/>
            </a:xfrm>
            <a:prstGeom prst="rect">
              <a:avLst/>
            </a:prstGeom>
          </p:spPr>
        </p:pic>
        <p:pic>
          <p:nvPicPr>
            <p:cNvPr id="3" name="Picture 2"/>
            <p:cNvPicPr>
              <a:picLocks noChangeAspect="1"/>
            </p:cNvPicPr>
            <p:nvPr/>
          </p:nvPicPr>
          <p:blipFill rotWithShape="1">
            <a:blip r:embed="rId11" cstate="print">
              <a:extLst>
                <a:ext uri="{28A0092B-C50C-407E-A947-70E740481C1C}">
                  <a14:useLocalDpi xmlns:a14="http://schemas.microsoft.com/office/drawing/2010/main" val="0"/>
                </a:ext>
              </a:extLst>
            </a:blip>
            <a:srcRect l="7195" r="7669" b="16901"/>
            <a:stretch/>
          </p:blipFill>
          <p:spPr>
            <a:xfrm>
              <a:off x="6918848" y="3009252"/>
              <a:ext cx="2265345" cy="3315065"/>
            </a:xfrm>
            <a:prstGeom prst="rect">
              <a:avLst/>
            </a:prstGeom>
          </p:spPr>
        </p:pic>
      </p:grpSp>
      <p:sp>
        <p:nvSpPr>
          <p:cNvPr id="13" name="Rectangle 12"/>
          <p:cNvSpPr/>
          <p:nvPr/>
        </p:nvSpPr>
        <p:spPr>
          <a:xfrm>
            <a:off x="38133" y="3245971"/>
            <a:ext cx="9144000" cy="584775"/>
          </a:xfrm>
          <a:prstGeom prst="rect">
            <a:avLst/>
          </a:prstGeom>
        </p:spPr>
        <p:txBody>
          <a:bodyPr wrap="square">
            <a:spAutoFit/>
          </a:bodyPr>
          <a:lstStyle/>
          <a:p>
            <a:r>
              <a:rPr lang="en-GB" sz="3200" b="1" dirty="0">
                <a:ln w="3175">
                  <a:solidFill>
                    <a:srgbClr val="000000"/>
                  </a:solidFill>
                  <a:prstDash val="solid"/>
                </a:ln>
                <a:solidFill>
                  <a:schemeClr val="bg1"/>
                </a:solidFill>
              </a:rPr>
              <a:t>What connects these people?</a:t>
            </a:r>
          </a:p>
        </p:txBody>
      </p:sp>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4612" y="248577"/>
            <a:ext cx="2460536" cy="248390"/>
          </a:xfrm>
          <a:prstGeom prst="rect">
            <a:avLst/>
          </a:prstGeom>
        </p:spPr>
      </p:pic>
    </p:spTree>
    <p:extLst>
      <p:ext uri="{BB962C8B-B14F-4D97-AF65-F5344CB8AC3E}">
        <p14:creationId xmlns:p14="http://schemas.microsoft.com/office/powerpoint/2010/main" val="3286983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0645"/>
          <a:stretch/>
        </p:blipFill>
        <p:spPr>
          <a:xfrm>
            <a:off x="0" y="-2654710"/>
            <a:ext cx="9144000" cy="95127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855" y="5627078"/>
            <a:ext cx="2478145" cy="10199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61" y="0"/>
            <a:ext cx="10246685"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855" y="5627078"/>
            <a:ext cx="2478145" cy="1019906"/>
          </a:xfrm>
          <a:prstGeom prst="rect">
            <a:avLst/>
          </a:prstGeom>
        </p:spPr>
      </p:pic>
    </p:spTree>
    <p:extLst>
      <p:ext uri="{BB962C8B-B14F-4D97-AF65-F5344CB8AC3E}">
        <p14:creationId xmlns:p14="http://schemas.microsoft.com/office/powerpoint/2010/main" val="1880981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339" y="0"/>
            <a:ext cx="10287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855" y="5627078"/>
            <a:ext cx="2478145" cy="1019906"/>
          </a:xfrm>
          <a:prstGeom prst="rect">
            <a:avLst/>
          </a:prstGeom>
        </p:spPr>
      </p:pic>
    </p:spTree>
    <p:extLst>
      <p:ext uri="{BB962C8B-B14F-4D97-AF65-F5344CB8AC3E}">
        <p14:creationId xmlns:p14="http://schemas.microsoft.com/office/powerpoint/2010/main" val="1663375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855" y="5627078"/>
            <a:ext cx="2478145" cy="1019906"/>
          </a:xfrm>
          <a:prstGeom prst="rect">
            <a:avLst/>
          </a:prstGeom>
        </p:spPr>
      </p:pic>
    </p:spTree>
    <p:extLst>
      <p:ext uri="{BB962C8B-B14F-4D97-AF65-F5344CB8AC3E}">
        <p14:creationId xmlns:p14="http://schemas.microsoft.com/office/powerpoint/2010/main" val="1617924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4308" b="38854"/>
          <a:stretch/>
        </p:blipFill>
        <p:spPr>
          <a:xfrm>
            <a:off x="-622163" y="1"/>
            <a:ext cx="9766163"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855" y="5627078"/>
            <a:ext cx="2478145" cy="1019906"/>
          </a:xfrm>
          <a:prstGeom prst="rect">
            <a:avLst/>
          </a:prstGeom>
        </p:spPr>
      </p:pic>
    </p:spTree>
    <p:extLst>
      <p:ext uri="{BB962C8B-B14F-4D97-AF65-F5344CB8AC3E}">
        <p14:creationId xmlns:p14="http://schemas.microsoft.com/office/powerpoint/2010/main" val="607114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172"/>
            <a:ext cx="10363200" cy="69121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855" y="5627078"/>
            <a:ext cx="2478145" cy="1019906"/>
          </a:xfrm>
          <a:prstGeom prst="rect">
            <a:avLst/>
          </a:prstGeom>
        </p:spPr>
      </p:pic>
    </p:spTree>
    <p:extLst>
      <p:ext uri="{BB962C8B-B14F-4D97-AF65-F5344CB8AC3E}">
        <p14:creationId xmlns:p14="http://schemas.microsoft.com/office/powerpoint/2010/main" val="2810706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377" b="40792"/>
          <a:stretch/>
        </p:blipFill>
        <p:spPr>
          <a:xfrm>
            <a:off x="1" y="-8206"/>
            <a:ext cx="9946370" cy="686620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855" y="5627078"/>
            <a:ext cx="2478145" cy="1019906"/>
          </a:xfrm>
          <a:prstGeom prst="rect">
            <a:avLst/>
          </a:prstGeom>
        </p:spPr>
      </p:pic>
    </p:spTree>
    <p:extLst>
      <p:ext uri="{BB962C8B-B14F-4D97-AF65-F5344CB8AC3E}">
        <p14:creationId xmlns:p14="http://schemas.microsoft.com/office/powerpoint/2010/main" val="2304672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cafod">
  <a:themeElements>
    <a:clrScheme name="">
      <a:dk1>
        <a:srgbClr val="003F47"/>
      </a:dk1>
      <a:lt1>
        <a:srgbClr val="FFFFFF"/>
      </a:lt1>
      <a:dk2>
        <a:srgbClr val="047AAE"/>
      </a:dk2>
      <a:lt2>
        <a:srgbClr val="435608"/>
      </a:lt2>
      <a:accent1>
        <a:srgbClr val="98BB0E"/>
      </a:accent1>
      <a:accent2>
        <a:srgbClr val="047AAE"/>
      </a:accent2>
      <a:accent3>
        <a:srgbClr val="FFFFFF"/>
      </a:accent3>
      <a:accent4>
        <a:srgbClr val="00343B"/>
      </a:accent4>
      <a:accent5>
        <a:srgbClr val="CADAAA"/>
      </a:accent5>
      <a:accent6>
        <a:srgbClr val="036E9D"/>
      </a:accent6>
      <a:hlink>
        <a:srgbClr val="003F47"/>
      </a:hlink>
      <a:folHlink>
        <a:srgbClr val="019894"/>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81873"/>
        </a:dk2>
        <a:lt2>
          <a:srgbClr val="E5E6C3"/>
        </a:lt2>
        <a:accent1>
          <a:srgbClr val="016889"/>
        </a:accent1>
        <a:accent2>
          <a:srgbClr val="333399"/>
        </a:accent2>
        <a:accent3>
          <a:srgbClr val="FFFFFF"/>
        </a:accent3>
        <a:accent4>
          <a:srgbClr val="000000"/>
        </a:accent4>
        <a:accent5>
          <a:srgbClr val="AAB9C4"/>
        </a:accent5>
        <a:accent6>
          <a:srgbClr val="2D2D8A"/>
        </a:accent6>
        <a:hlink>
          <a:srgbClr val="B5B518"/>
        </a:hlink>
        <a:folHlink>
          <a:srgbClr val="AD4200"/>
        </a:folHlink>
      </a:clrScheme>
      <a:clrMap bg1="lt1" tx1="dk1" bg2="lt2" tx2="dk2" accent1="accent1" accent2="accent2" accent3="accent3" accent4="accent4" accent5="accent5" accent6="accent6" hlink="hlink" folHlink="folHlink"/>
    </a:extraClrScheme>
    <a:extraClrScheme>
      <a:clrScheme name="Blank Presentation 14">
        <a:dk1>
          <a:srgbClr val="003E4E"/>
        </a:dk1>
        <a:lt1>
          <a:srgbClr val="FFFFFF"/>
        </a:lt1>
        <a:dk2>
          <a:srgbClr val="0070AD"/>
        </a:dk2>
        <a:lt2>
          <a:srgbClr val="808080"/>
        </a:lt2>
        <a:accent1>
          <a:srgbClr val="96B426"/>
        </a:accent1>
        <a:accent2>
          <a:srgbClr val="0070AD"/>
        </a:accent2>
        <a:accent3>
          <a:srgbClr val="FFFFFF"/>
        </a:accent3>
        <a:accent4>
          <a:srgbClr val="003441"/>
        </a:accent4>
        <a:accent5>
          <a:srgbClr val="C9D6AC"/>
        </a:accent5>
        <a:accent6>
          <a:srgbClr val="00659C"/>
        </a:accent6>
        <a:hlink>
          <a:srgbClr val="003E4E"/>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5A22B30783234298F2F77BB6325BBC" ma:contentTypeVersion="0" ma:contentTypeDescription="Create a new document." ma:contentTypeScope="" ma:versionID="9b673b65c6c21de71832eb5554397fd7">
  <xsd:schema xmlns:xsd="http://www.w3.org/2001/XMLSchema" xmlns:xs="http://www.w3.org/2001/XMLSchema" xmlns:p="http://schemas.microsoft.com/office/2006/metadata/properties" xmlns:ns1="http://schemas.microsoft.com/sharepoint/v3" xmlns:ns2="F4E002D6-7E31-4DB1-9868-6BFB7DFA1C04" targetNamespace="http://schemas.microsoft.com/office/2006/metadata/properties" ma:root="true" ma:fieldsID="01743627042be10dd1ff9421fb80c9a1" ns1:_="" ns2:_="">
    <xsd:import namespace="http://schemas.microsoft.com/sharepoint/v3"/>
    <xsd:import namespace="F4E002D6-7E31-4DB1-9868-6BFB7DFA1C04"/>
    <xsd:element name="properties">
      <xsd:complexType>
        <xsd:sequence>
          <xsd:element name="documentManagement">
            <xsd:complexType>
              <xsd:all>
                <xsd:element ref="ns2:Status" minOccurs="0"/>
                <xsd:element ref="ns2:Year_x0020_it_x0020_refers_x0020_to" minOccurs="0"/>
                <xsd:element ref="ns2:Originating_x0020_Team" minOccurs="0"/>
                <xsd:element ref="ns2:Project_x0020_Type" minOccurs="0"/>
                <xsd:element ref="ns2:Project_x0020_Name" minOccurs="0"/>
                <xsd:element ref="ns2:Event_x0020_Type" minOccurs="0"/>
                <xsd:element ref="ns2:Document_x0020_Type" minOccurs="0"/>
                <xsd:element ref="ns1:_ModerationComments" minOccurs="0"/>
                <xsd:element ref="ns1:File_x0020_Type" minOccurs="0"/>
                <xsd:element ref="ns1:HTML_x0020_File_x0020_Type" minOccurs="0"/>
                <xsd:element ref="ns1:_SourceUrl" minOccurs="0"/>
                <xsd:element ref="ns1:_SharedFileIndex" minOccurs="0"/>
                <xsd:element ref="ns2:Archive" minOccurs="0"/>
                <xsd:element ref="ns1:ContentTypeId" minOccurs="0"/>
                <xsd:element ref="ns1:TemplateUrl" minOccurs="0"/>
                <xsd:element ref="ns1:xd_ProgID" minOccurs="0"/>
                <xsd:element ref="ns1:xd_Signatur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9" nillable="true" ma:displayName="Approver Comments" ma:hidden="true" ma:internalName="_ModerationComments" ma:readOnly="true">
      <xsd:simpleType>
        <xsd:restriction base="dms:Note"/>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_SourceUrl" ma:index="14" nillable="true" ma:displayName="Source URL" ma:hidden="true" ma:internalName="_SourceUrl">
      <xsd:simpleType>
        <xsd:restriction base="dms:Text"/>
      </xsd:simpleType>
    </xsd:element>
    <xsd:element name="_SharedFileIndex" ma:index="15" nillable="true" ma:displayName="Shared File Index" ma:hidden="true" ma:internalName="_SharedFileIndex">
      <xsd:simpleType>
        <xsd:restriction base="dms:Text"/>
      </xsd:simpleType>
    </xsd:element>
    <xsd:element name="ContentTypeId" ma:index="17" nillable="true" ma:displayName="Content Type ID" ma:hidden="true" ma:internalName="ContentTypeId" ma:readOnly="true">
      <xsd:simpleType>
        <xsd:restriction base="dms:Unknown"/>
      </xsd:simpleType>
    </xsd:element>
    <xsd:element name="TemplateUrl" ma:index="18" nillable="true" ma:displayName="Template Link" ma:hidden="true" ma:internalName="TemplateUrl">
      <xsd:simpleType>
        <xsd:restriction base="dms:Text"/>
      </xsd:simpleType>
    </xsd:element>
    <xsd:element name="xd_ProgID" ma:index="19" nillable="true" ma:displayName="HTML File Link" ma:hidden="true" ma:internalName="xd_ProgID">
      <xsd:simpleType>
        <xsd:restriction base="dms:Text"/>
      </xsd:simpleType>
    </xsd:element>
    <xsd:element name="xd_Signature" ma:index="20" nillable="true" ma:displayName="Is Signed" ma:hidden="true" ma:internalName="xd_Signature" ma:readOnly="true">
      <xsd:simpleType>
        <xsd:restriction base="dms:Boolean"/>
      </xsd:simpleType>
    </xsd:element>
    <xsd:element name="ID" ma:index="21" nillable="true" ma:displayName="ID" ma:internalName="ID" ma:readOnly="true">
      <xsd:simpleType>
        <xsd:restriction base="dms:Unknown"/>
      </xsd:simpleType>
    </xsd:element>
    <xsd:element name="Author" ma:index="2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7" nillable="true" ma:displayName="Has Copy Destinations" ma:hidden="true" ma:internalName="_HasCopyDestinations" ma:readOnly="true">
      <xsd:simpleType>
        <xsd:restriction base="dms:Boolean"/>
      </xsd:simpleType>
    </xsd:element>
    <xsd:element name="_CopySource" ma:index="28" nillable="true" ma:displayName="Copy Source" ma:internalName="_CopySource" ma:readOnly="true">
      <xsd:simpleType>
        <xsd:restriction base="dms:Text"/>
      </xsd:simpleType>
    </xsd:element>
    <xsd:element name="_ModerationStatus" ma:index="29" nillable="true" ma:displayName="Approval Status" ma:default="0" ma:hidden="true" ma:internalName="_ModerationStatus" ma:readOnly="true">
      <xsd:simpleType>
        <xsd:restriction base="dms:Unknown"/>
      </xsd:simpleType>
    </xsd:element>
    <xsd:element name="FileRef" ma:index="30" nillable="true" ma:displayName="URL Path" ma:hidden="true" ma:list="Docs" ma:internalName="FileRef" ma:readOnly="true" ma:showField="FullUrl">
      <xsd:simpleType>
        <xsd:restriction base="dms:Lookup"/>
      </xsd:simpleType>
    </xsd:element>
    <xsd:element name="FileDirRef" ma:index="31" nillable="true" ma:displayName="Path" ma:hidden="true" ma:list="Docs" ma:internalName="FileDirRef" ma:readOnly="true" ma:showField="DirName">
      <xsd:simpleType>
        <xsd:restriction base="dms:Lookup"/>
      </xsd:simpleType>
    </xsd:element>
    <xsd:element name="Last_x0020_Modified" ma:index="32" nillable="true" ma:displayName="Modified" ma:format="TRUE" ma:hidden="true" ma:list="Docs" ma:internalName="Last_x0020_Modified" ma:readOnly="true" ma:showField="TimeLastModified">
      <xsd:simpleType>
        <xsd:restriction base="dms:Lookup"/>
      </xsd:simpleType>
    </xsd:element>
    <xsd:element name="Created_x0020_Date" ma:index="33" nillable="true" ma:displayName="Created" ma:format="TRUE" ma:hidden="true" ma:list="Docs" ma:internalName="Created_x0020_Date" ma:readOnly="true" ma:showField="TimeCreated">
      <xsd:simpleType>
        <xsd:restriction base="dms:Lookup"/>
      </xsd:simpleType>
    </xsd:element>
    <xsd:element name="File_x0020_Size" ma:index="34" nillable="true" ma:displayName="File Size" ma:format="TRUE" ma:hidden="true" ma:list="Docs" ma:internalName="File_x0020_Size" ma:readOnly="true" ma:showField="SizeInKB">
      <xsd:simpleType>
        <xsd:restriction base="dms:Lookup"/>
      </xsd:simpleType>
    </xsd:element>
    <xsd:element name="FSObjType" ma:index="35" nillable="true" ma:displayName="Item Type" ma:hidden="true" ma:list="Docs" ma:internalName="FSObjType" ma:readOnly="true" ma:showField="FSType">
      <xsd:simpleType>
        <xsd:restriction base="dms:Lookup"/>
      </xsd:simpleType>
    </xsd:element>
    <xsd:element name="CheckedOutUserId" ma:index="37" nillable="true" ma:displayName="ID of the User who has the item Checked Out" ma:hidden="true" ma:list="Docs" ma:internalName="CheckedOutUserId" ma:readOnly="true" ma:showField="CheckoutUserId">
      <xsd:simpleType>
        <xsd:restriction base="dms:Lookup"/>
      </xsd:simpleType>
    </xsd:element>
    <xsd:element name="IsCheckedoutToLocal" ma:index="38" nillable="true" ma:displayName="Is Checked out to local" ma:hidden="true" ma:list="Docs" ma:internalName="IsCheckedoutToLocal" ma:readOnly="true" ma:showField="IsCheckoutToLocal">
      <xsd:simpleType>
        <xsd:restriction base="dms:Lookup"/>
      </xsd:simpleType>
    </xsd:element>
    <xsd:element name="CheckoutUser" ma:index="39"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40" nillable="true" ma:displayName="Unique Id" ma:hidden="true" ma:list="Docs" ma:internalName="UniqueId" ma:readOnly="true" ma:showField="UniqueId">
      <xsd:simpleType>
        <xsd:restriction base="dms:Lookup"/>
      </xsd:simpleType>
    </xsd:element>
    <xsd:element name="ProgId" ma:index="41" nillable="true" ma:displayName="ProgId" ma:hidden="true" ma:list="Docs" ma:internalName="ProgId" ma:readOnly="true" ma:showField="ProgId">
      <xsd:simpleType>
        <xsd:restriction base="dms:Lookup"/>
      </xsd:simpleType>
    </xsd:element>
    <xsd:element name="ScopeId" ma:index="42" nillable="true" ma:displayName="ScopeId" ma:hidden="true" ma:list="Docs" ma:internalName="ScopeId" ma:readOnly="true" ma:showField="ScopeId">
      <xsd:simpleType>
        <xsd:restriction base="dms:Lookup"/>
      </xsd:simpleType>
    </xsd:element>
    <xsd:element name="VirusStatus" ma:index="43" nillable="true" ma:displayName="Virus Status" ma:format="TRUE" ma:hidden="true" ma:list="Docs" ma:internalName="VirusStatus" ma:readOnly="true" ma:showField="Size">
      <xsd:simpleType>
        <xsd:restriction base="dms:Lookup"/>
      </xsd:simpleType>
    </xsd:element>
    <xsd:element name="CheckedOutTitle" ma:index="44" nillable="true" ma:displayName="Checked Out To" ma:format="TRUE" ma:hidden="true" ma:list="Docs" ma:internalName="CheckedOutTitle" ma:readOnly="true" ma:showField="CheckedOutTitle">
      <xsd:simpleType>
        <xsd:restriction base="dms:Lookup"/>
      </xsd:simpleType>
    </xsd:element>
    <xsd:element name="_CheckinComment" ma:index="45" nillable="true" ma:displayName="Check In Comment" ma:format="TRUE" ma:list="Docs" ma:internalName="_CheckinComment" ma:readOnly="true" ma:showField="CheckinComment">
      <xsd:simpleType>
        <xsd:restriction base="dms:Lookup"/>
      </xsd:simpleType>
    </xsd:element>
    <xsd:element name="MetaInfo" ma:index="56" nillable="true" ma:displayName="Property Bag" ma:hidden="true" ma:list="Docs" ma:internalName="MetaInfo" ma:showField="MetaInfo">
      <xsd:simpleType>
        <xsd:restriction base="dms:Lookup"/>
      </xsd:simpleType>
    </xsd:element>
    <xsd:element name="_Level" ma:index="57" nillable="true" ma:displayName="Level" ma:hidden="true" ma:internalName="_Level" ma:readOnly="true">
      <xsd:simpleType>
        <xsd:restriction base="dms:Unknown"/>
      </xsd:simpleType>
    </xsd:element>
    <xsd:element name="_IsCurrentVersion" ma:index="58" nillable="true" ma:displayName="Is Current Version" ma:hidden="true" ma:internalName="_IsCurrentVersion" ma:readOnly="true">
      <xsd:simpleType>
        <xsd:restriction base="dms:Boolean"/>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F4E002D6-7E31-4DB1-9868-6BFB7DFA1C04" elementFormDefault="qualified">
    <xsd:import namespace="http://schemas.microsoft.com/office/2006/documentManagement/types"/>
    <xsd:import namespace="http://schemas.microsoft.com/office/infopath/2007/PartnerControls"/>
    <xsd:element name="Status" ma:index="2" nillable="true" ma:displayName="Status" ma:default="Draft" ma:format="Dropdown" ma:internalName="Status">
      <xsd:simpleType>
        <xsd:restriction base="dms:Choice">
          <xsd:enumeration value="Draft"/>
          <xsd:enumeration value="Final"/>
          <xsd:enumeration value="Portal Content"/>
          <xsd:enumeration value="Publish Externally"/>
          <xsd:enumeration value="Publish to Portal and Externally"/>
          <xsd:enumeration value="Archive"/>
        </xsd:restriction>
      </xsd:simpleType>
    </xsd:element>
    <xsd:element name="Year_x0020_it_x0020_refers_x0020_to" ma:index="3" nillable="true" ma:displayName="Year it refers to" ma:default="2015" ma:format="Dropdown" ma:internalName="Year_x0020_it_x0020_refers_x0020_to">
      <xsd:simpleType>
        <xsd:restriction base="dms:Choice">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Eternal"/>
        </xsd:restriction>
      </xsd:simpleType>
    </xsd:element>
    <xsd:element name="Originating_x0020_Team" ma:index="4" nillable="true" ma:displayName="Originating Team" ma:default="Education" ma:format="Dropdown" ma:internalName="Originating_x0020_Team">
      <xsd:simpleType>
        <xsd:restriction base="dms:Choice">
          <xsd:enumeration value="CCT"/>
          <xsd:enumeration value="CMG"/>
          <xsd:enumeration value="Community Fundraising"/>
          <xsd:enumeration value="Education"/>
          <xsd:enumeration value="Heads of Regions"/>
          <xsd:enumeration value="Learning"/>
          <xsd:enumeration value="Schools"/>
          <xsd:enumeration value="Spirituality"/>
          <xsd:enumeration value="Youth"/>
          <xsd:enumeration value="CAFOD Arundel &amp; Brighton"/>
          <xsd:enumeration value="CAFOD Birmingham"/>
          <xsd:enumeration value="CAFOD Brentwood"/>
          <xsd:enumeration value="CAFOD Clifton"/>
          <xsd:enumeration value="CAFOD East Anglia"/>
          <xsd:enumeration value="CAFOD Hallam"/>
          <xsd:enumeration value="CAFOD Hexham &amp; Newcastle"/>
          <xsd:enumeration value="CAFOD Lancaster"/>
          <xsd:enumeration value="CAFOD Leeds"/>
          <xsd:enumeration value="CAFOD Liverpool"/>
          <xsd:enumeration value="CAFOD Middlesbrough"/>
          <xsd:enumeration value="CAFOD North Wales"/>
          <xsd:enumeration value="CAFOD Northampton"/>
          <xsd:enumeration value="CAFOD Nottingham"/>
          <xsd:enumeration value="CAFOD Plymouth"/>
          <xsd:enumeration value="CAFOD Portsmouth"/>
          <xsd:enumeration value="CAFOD Salford"/>
          <xsd:enumeration value="CAFOD Shrewsbury"/>
          <xsd:enumeration value="CAFOD Southwark"/>
          <xsd:enumeration value="CAFOD Wales"/>
          <xsd:enumeration value="CAFOD Westminster"/>
        </xsd:restriction>
      </xsd:simpleType>
    </xsd:element>
    <xsd:element name="Project_x0020_Type" ma:index="5" nillable="true" ma:displayName="Project Type" ma:format="Dropdown" ma:internalName="Project_x0020_Type">
      <xsd:simpleType>
        <xsd:restriction base="dms:Choice">
          <xsd:enumeration value="Ambassadors"/>
          <xsd:enumeration value="Promotion"/>
          <xsd:enumeration value="Young leadership"/>
          <xsd:enumeration value="PPA"/>
          <xsd:enumeration value="CAFOD Groups"/>
          <xsd:enumeration value="Campaign"/>
          <xsd:enumeration value="Catechetical/Formation"/>
          <xsd:enumeration value="Catholic Social Teaching"/>
          <xsd:enumeration value="Community Fundraising"/>
          <xsd:enumeration value="Confirmation"/>
          <xsd:enumeration value="Curriculum"/>
          <xsd:enumeration value="Direct Marketing"/>
          <xsd:enumeration value="Emergency"/>
          <xsd:enumeration value="Fast Days"/>
          <xsd:enumeration value="International Liaison"/>
          <xsd:enumeration value="Non Curriculum"/>
          <xsd:enumeration value="Other Fundraising"/>
          <xsd:enumeration value="Raising Awareness"/>
          <xsd:enumeration value="Training"/>
          <xsd:enumeration value="Worship"/>
          <xsd:enumeration value="Youth Work"/>
          <xsd:enumeration value="N/a"/>
        </xsd:restriction>
      </xsd:simpleType>
    </xsd:element>
    <xsd:element name="Project_x0020_Name" ma:index="6" nillable="true" ma:displayName="Project Name" ma:format="Dropdown" ma:internalName="Project_x0020_Name">
      <xsd:simpleType>
        <xsd:restriction base="dms:Choice">
          <xsd:enumeration value="Young Climate Bloggers"/>
          <xsd:enumeration value="CC Film Project"/>
          <xsd:enumeration value="CF Scheme"/>
          <xsd:enumeration value="Fairtrade"/>
          <xsd:enumeration value="Global Youth Work"/>
          <xsd:enumeration value="Harvest Fast Day"/>
          <xsd:enumeration value="Lent Fast Day"/>
          <xsd:enumeration value="Live Simply"/>
          <xsd:enumeration value="Other CF Fundraising"/>
          <xsd:enumeration value="World Gifts"/>
          <xsd:enumeration value="N/a"/>
        </xsd:restriction>
      </xsd:simpleType>
    </xsd:element>
    <xsd:element name="Event_x0020_Type" ma:index="7" nillable="true" ma:displayName="Event Type" ma:format="Dropdown" ma:internalName="Event_x0020_Type">
      <xsd:simpleType>
        <xsd:restriction base="dms:Choice">
          <xsd:enumeration value="Youth Leadership Training (YLT)"/>
          <xsd:enumeration value="Young People in Parliament (YPP)"/>
          <xsd:enumeration value="Flame"/>
          <xsd:enumeration value="Conference"/>
          <xsd:enumeration value="Festival"/>
          <xsd:enumeration value="Gap Year"/>
          <xsd:enumeration value="International Secondment"/>
          <xsd:enumeration value="Media Stunt"/>
          <xsd:enumeration value="Overseas Visit"/>
          <xsd:enumeration value="Pilgrimage"/>
          <xsd:enumeration value="Public Demo/Lobbying"/>
          <xsd:enumeration value="Public Meeting"/>
          <xsd:enumeration value="Service"/>
          <xsd:enumeration value="Sponsored Event"/>
          <xsd:enumeration value="Supporters' Day"/>
          <xsd:enumeration value="Training"/>
          <xsd:enumeration value="Visit"/>
          <xsd:enumeration value="Youth Event"/>
          <xsd:enumeration value="N/a"/>
          <xsd:enumeration value="Olympic"/>
        </xsd:restriction>
      </xsd:simpleType>
    </xsd:element>
    <xsd:element name="Document_x0020_Type" ma:index="8" nillable="true" ma:displayName="Document Type" ma:format="Dropdown" ma:internalName="Document_x0020_Type">
      <xsd:simpleType>
        <xsd:restriction base="dms:Choice">
          <xsd:enumeration value="Advert"/>
          <xsd:enumeration value="Activities"/>
          <xsd:enumeration value="Agenda"/>
          <xsd:enumeration value="Briefing Paper"/>
          <xsd:enumeration value="Budget"/>
          <xsd:enumeration value="Business Plan"/>
          <xsd:enumeration value="Creative Brief"/>
          <xsd:enumeration value="Curriculum Paper"/>
          <xsd:enumeration value="Discussion Paper"/>
          <xsd:enumeration value="Letter"/>
          <xsd:enumeration value="Monitoring &amp; Evaluation"/>
          <xsd:enumeration value="Quote"/>
          <xsd:enumeration value="Prayer"/>
          <xsd:enumeration value="Presentation"/>
          <xsd:enumeration value="Project Plan"/>
          <xsd:enumeration value="Research"/>
          <xsd:enumeration value="Resource"/>
          <xsd:enumeration value="Resource Schedule"/>
          <xsd:enumeration value="Notes/Minutes of Meetings"/>
          <xsd:enumeration value="Other"/>
        </xsd:restriction>
      </xsd:simpleType>
    </xsd:element>
    <xsd:element name="Archive" ma:index="16" nillable="true" ma:displayName="Archive" ma:default="0" ma:description="Tick this box to archive a file and remove it from other library views"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ntentTypeId xmlns="http://schemas.microsoft.com/sharepoint/v3">0x010100525A22B30783234298F2F77BB6325BBC</ContentTypeId>
    <TemplateUrl xmlns="http://schemas.microsoft.com/sharepoint/v3" xsi:nil="true"/>
    <Year_x0020_it_x0020_refers_x0020_to xmlns="F4E002D6-7E31-4DB1-9868-6BFB7DFA1C04">2016</Year_x0020_it_x0020_refers_x0020_to>
    <Project_x0020_Name xmlns="F4E002D6-7E31-4DB1-9868-6BFB7DFA1C04">N/a</Project_x0020_Name>
    <_SourceUrl xmlns="http://schemas.microsoft.com/sharepoint/v3" xsi:nil="true"/>
    <Event_x0020_Type xmlns="F4E002D6-7E31-4DB1-9868-6BFB7DFA1C04">N/a</Event_x0020_Type>
    <Originating_x0020_Team xmlns="F4E002D6-7E31-4DB1-9868-6BFB7DFA1C04">Schools</Originating_x0020_Team>
    <Archive xmlns="F4E002D6-7E31-4DB1-9868-6BFB7DFA1C04">false</Archive>
    <xd_ProgID xmlns="http://schemas.microsoft.com/sharepoint/v3" xsi:nil="true"/>
    <Status xmlns="F4E002D6-7E31-4DB1-9868-6BFB7DFA1C04">Draft</Status>
    <Order xmlns="http://schemas.microsoft.com/sharepoint/v3" xsi:nil="true"/>
    <Project_x0020_Type xmlns="F4E002D6-7E31-4DB1-9868-6BFB7DFA1C04">Curriculum</Project_x0020_Type>
    <Document_x0020_Type xmlns="F4E002D6-7E31-4DB1-9868-6BFB7DFA1C04">Resource</Document_x0020_Type>
    <_SharedFileIndex xmlns="http://schemas.microsoft.com/sharepoint/v3" xsi:nil="true"/>
    <MetaInfo xmlns="http://schemas.microsoft.com/sharepoint/v3" xsi:nil="true"/>
  </documentManagement>
</p:properties>
</file>

<file path=customXml/itemProps1.xml><?xml version="1.0" encoding="utf-8"?>
<ds:datastoreItem xmlns:ds="http://schemas.openxmlformats.org/officeDocument/2006/customXml" ds:itemID="{EFF7DFE4-33C0-4C0F-B456-813EEFCE7DC2}">
  <ds:schemaRefs>
    <ds:schemaRef ds:uri="http://schemas.microsoft.com/sharepoint/v3/contenttype/forms"/>
  </ds:schemaRefs>
</ds:datastoreItem>
</file>

<file path=customXml/itemProps2.xml><?xml version="1.0" encoding="utf-8"?>
<ds:datastoreItem xmlns:ds="http://schemas.openxmlformats.org/officeDocument/2006/customXml" ds:itemID="{D4C193DB-6DAF-43BF-AED3-4811AA112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4E002D6-7E31-4DB1-9868-6BFB7DFA1C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DC30AE-76CF-4BC3-A09B-240888FC7F2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F4E002D6-7E31-4DB1-9868-6BFB7DFA1C0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310</TotalTime>
  <Words>1084</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vt:lpstr>
      <vt:lpstr>Verdana</vt:lpstr>
      <vt:lpstr>cafod</vt:lpstr>
      <vt:lpstr>Who is my neighbour?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CAFOD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GCSE_Starter_Who is my neighbour</dc:title>
  <dc:subject/>
  <dc:creator>Kathleen O'Brien</dc:creator>
  <cp:keywords/>
  <dc:description/>
  <cp:lastModifiedBy>Kathleen O'Brien</cp:lastModifiedBy>
  <cp:revision>32</cp:revision>
  <cp:lastPrinted>2007-05-25T15:49:55Z</cp:lastPrinted>
  <dcterms:created xsi:type="dcterms:W3CDTF">2016-06-08T14:32:10Z</dcterms:created>
  <dcterms:modified xsi:type="dcterms:W3CDTF">2021-01-26T10:29:28Z</dcterms:modified>
  <cp:category/>
</cp:coreProperties>
</file>