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Montserrat" charset="1" panose="00000500000000000000"/>
      <p:regular r:id="rId14"/>
    </p:embeddedFont>
    <p:embeddedFont>
      <p:font typeface="Montserrat Bold" charset="1" panose="0000080000000000000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.png" Type="http://schemas.openxmlformats.org/officeDocument/2006/relationships/image"/><Relationship Id="rId2" Target="../media/image2.png" Type="http://schemas.openxmlformats.org/officeDocument/2006/relationships/image"/><Relationship Id="rId3" Target="../media/image3.svg" Type="http://schemas.openxmlformats.org/officeDocument/2006/relationships/image"/><Relationship Id="rId4" Target="../media/image4.png" Type="http://schemas.openxmlformats.org/officeDocument/2006/relationships/image"/><Relationship Id="rId5" Target="../media/image5.svg" Type="http://schemas.openxmlformats.org/officeDocument/2006/relationships/image"/><Relationship Id="rId6" Target="../media/image6.png" Type="http://schemas.openxmlformats.org/officeDocument/2006/relationships/image"/><Relationship Id="rId7" Target="../media/image7.svg" Type="http://schemas.openxmlformats.org/officeDocument/2006/relationships/image"/><Relationship Id="rId8" Target="../media/image8.png" Type="http://schemas.openxmlformats.org/officeDocument/2006/relationships/image"/><Relationship Id="rId9" Target="../media/image9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svg" Type="http://schemas.openxmlformats.org/officeDocument/2006/relationships/image"/><Relationship Id="rId4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10.png" Type="http://schemas.openxmlformats.org/officeDocument/2006/relationships/image"/><Relationship Id="rId4" Target="../media/image11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Relationship Id="rId3" Target="../media/image13.svg" Type="http://schemas.openxmlformats.org/officeDocument/2006/relationships/image"/><Relationship Id="rId4" Target="../media/image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4.png" Type="http://schemas.openxmlformats.org/officeDocument/2006/relationships/image"/><Relationship Id="rId3" Target="../media/image15.svg" Type="http://schemas.openxmlformats.org/officeDocument/2006/relationships/image"/><Relationship Id="rId4" Target="../media/image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AD3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3297897"/>
            <a:ext cx="16230600" cy="42024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719"/>
              </a:lnSpc>
            </a:pPr>
            <a:r>
              <a:rPr lang="en-US" sz="47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Without looking at the answers, take a look at the statistics on the following slide. </a:t>
            </a:r>
          </a:p>
          <a:p>
            <a:pPr algn="l">
              <a:lnSpc>
                <a:spcPts val="6719"/>
              </a:lnSpc>
            </a:pPr>
          </a:p>
          <a:p>
            <a:pPr algn="l">
              <a:lnSpc>
                <a:spcPts val="6719"/>
              </a:lnSpc>
              <a:spcBef>
                <a:spcPct val="0"/>
              </a:spcBef>
            </a:pPr>
            <a:r>
              <a:rPr lang="en-US" b="true" sz="4799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Can you correctly match the number to the description?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5250548" y="225146"/>
            <a:ext cx="2751113" cy="803554"/>
          </a:xfrm>
          <a:custGeom>
            <a:avLst/>
            <a:gdLst/>
            <a:ahLst/>
            <a:cxnLst/>
            <a:rect r="r" b="b" t="t" l="l"/>
            <a:pathLst>
              <a:path h="803554" w="2751113">
                <a:moveTo>
                  <a:pt x="0" y="0"/>
                </a:moveTo>
                <a:lnTo>
                  <a:pt x="2751113" y="0"/>
                </a:lnTo>
                <a:lnTo>
                  <a:pt x="2751113" y="803554"/>
                </a:lnTo>
                <a:lnTo>
                  <a:pt x="0" y="8035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2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958762" y="3344820"/>
            <a:ext cx="1751464" cy="1798680"/>
          </a:xfrm>
          <a:custGeom>
            <a:avLst/>
            <a:gdLst/>
            <a:ahLst/>
            <a:cxnLst/>
            <a:rect r="r" b="b" t="t" l="l"/>
            <a:pathLst>
              <a:path h="1798680" w="1751464">
                <a:moveTo>
                  <a:pt x="0" y="0"/>
                </a:moveTo>
                <a:lnTo>
                  <a:pt x="1751465" y="0"/>
                </a:lnTo>
                <a:lnTo>
                  <a:pt x="1751465" y="1798680"/>
                </a:lnTo>
                <a:lnTo>
                  <a:pt x="0" y="179868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88751" y="5575202"/>
            <a:ext cx="1726732" cy="1798680"/>
          </a:xfrm>
          <a:custGeom>
            <a:avLst/>
            <a:gdLst/>
            <a:ahLst/>
            <a:cxnLst/>
            <a:rect r="r" b="b" t="t" l="l"/>
            <a:pathLst>
              <a:path h="1798680" w="1726732">
                <a:moveTo>
                  <a:pt x="0" y="0"/>
                </a:moveTo>
                <a:lnTo>
                  <a:pt x="1726732" y="0"/>
                </a:lnTo>
                <a:lnTo>
                  <a:pt x="1726732" y="1798680"/>
                </a:lnTo>
                <a:lnTo>
                  <a:pt x="0" y="17986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822476" y="8002532"/>
            <a:ext cx="1693007" cy="1798680"/>
          </a:xfrm>
          <a:custGeom>
            <a:avLst/>
            <a:gdLst/>
            <a:ahLst/>
            <a:cxnLst/>
            <a:rect r="r" b="b" t="t" l="l"/>
            <a:pathLst>
              <a:path h="1798680" w="1693007">
                <a:moveTo>
                  <a:pt x="0" y="0"/>
                </a:moveTo>
                <a:lnTo>
                  <a:pt x="1693007" y="0"/>
                </a:lnTo>
                <a:lnTo>
                  <a:pt x="1693007" y="1798680"/>
                </a:lnTo>
                <a:lnTo>
                  <a:pt x="0" y="179868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88751" y="917812"/>
            <a:ext cx="2091488" cy="1798680"/>
          </a:xfrm>
          <a:custGeom>
            <a:avLst/>
            <a:gdLst/>
            <a:ahLst/>
            <a:cxnLst/>
            <a:rect r="r" b="b" t="t" l="l"/>
            <a:pathLst>
              <a:path h="1798680" w="2091488">
                <a:moveTo>
                  <a:pt x="0" y="0"/>
                </a:moveTo>
                <a:lnTo>
                  <a:pt x="2091488" y="0"/>
                </a:lnTo>
                <a:lnTo>
                  <a:pt x="2091488" y="1798680"/>
                </a:lnTo>
                <a:lnTo>
                  <a:pt x="0" y="179868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3647100" y="6881769"/>
            <a:ext cx="4115395" cy="11207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2.2 billion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8293640" y="2089435"/>
            <a:ext cx="4754404" cy="11207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749 million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431210" y="5147442"/>
            <a:ext cx="5215890" cy="11207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00"/>
              </a:lnSpc>
            </a:pPr>
            <a:r>
              <a:rPr lang="en-US" sz="6500" b="true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123.2 million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680655" y="3361510"/>
            <a:ext cx="2680721" cy="1727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People with</a:t>
            </a:r>
            <a:r>
              <a:rPr lang="en-US" sz="24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out access to safely managed drinking water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407637" y="5816065"/>
            <a:ext cx="2953739" cy="13257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41"/>
              </a:lnSpc>
              <a:spcBef>
                <a:spcPct val="0"/>
              </a:spcBef>
            </a:pPr>
            <a:r>
              <a:rPr lang="en-US" sz="252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People with</a:t>
            </a:r>
            <a:r>
              <a:rPr lang="en-US" sz="252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out enough nutritious food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198756" y="8046702"/>
            <a:ext cx="3371502" cy="14639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24"/>
              </a:lnSpc>
              <a:spcBef>
                <a:spcPct val="0"/>
              </a:spcBef>
            </a:pPr>
            <a:r>
              <a:rPr lang="en-US" sz="2803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Pe</a:t>
            </a:r>
            <a:r>
              <a:rPr lang="en-US" sz="2803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ople worldwide who are forcibly displaced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3277232" y="3617104"/>
            <a:ext cx="4855131" cy="11207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9100"/>
              </a:lnSpc>
              <a:spcBef>
                <a:spcPct val="0"/>
              </a:spcBef>
            </a:pPr>
            <a:r>
              <a:rPr lang="en-US" b="true" sz="6500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808 million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356225" y="981075"/>
            <a:ext cx="3394954" cy="14624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  <a:spcBef>
                <a:spcPct val="0"/>
              </a:spcBef>
            </a:pPr>
            <a:r>
              <a:rPr lang="en-US" sz="27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People living on less than £2.20 a day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8014457" y="8935954"/>
            <a:ext cx="9244843" cy="972864"/>
            <a:chOff x="0" y="0"/>
            <a:chExt cx="12326458" cy="1297152"/>
          </a:xfrm>
        </p:grpSpPr>
        <p:grpSp>
          <p:nvGrpSpPr>
            <p:cNvPr name="Group 15" id="15"/>
            <p:cNvGrpSpPr/>
            <p:nvPr/>
          </p:nvGrpSpPr>
          <p:grpSpPr>
            <a:xfrm rot="0">
              <a:off x="0" y="0"/>
              <a:ext cx="12326458" cy="1297152"/>
              <a:chOff x="0" y="0"/>
              <a:chExt cx="2434856" cy="256227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2434856" cy="256227"/>
              </a:xfrm>
              <a:custGeom>
                <a:avLst/>
                <a:gdLst/>
                <a:ahLst/>
                <a:cxnLst/>
                <a:rect r="r" b="b" t="t" l="l"/>
                <a:pathLst>
                  <a:path h="256227" w="2434856">
                    <a:moveTo>
                      <a:pt x="0" y="0"/>
                    </a:moveTo>
                    <a:lnTo>
                      <a:pt x="2434856" y="0"/>
                    </a:lnTo>
                    <a:lnTo>
                      <a:pt x="2434856" y="256227"/>
                    </a:lnTo>
                    <a:lnTo>
                      <a:pt x="0" y="256227"/>
                    </a:lnTo>
                    <a:close/>
                  </a:path>
                </a:pathLst>
              </a:custGeom>
              <a:solidFill>
                <a:srgbClr val="222544"/>
              </a:solidFill>
            </p:spPr>
          </p:sp>
          <p:sp>
            <p:nvSpPr>
              <p:cNvPr name="TextBox 17" id="17"/>
              <p:cNvSpPr txBox="true"/>
              <p:nvPr/>
            </p:nvSpPr>
            <p:spPr>
              <a:xfrm>
                <a:off x="0" y="-38100"/>
                <a:ext cx="2434856" cy="294327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499"/>
                  </a:lnSpc>
                </a:pPr>
              </a:p>
            </p:txBody>
          </p:sp>
        </p:grpSp>
        <p:sp>
          <p:nvSpPr>
            <p:cNvPr name="TextBox 18" id="18"/>
            <p:cNvSpPr txBox="true"/>
            <p:nvPr/>
          </p:nvSpPr>
          <p:spPr>
            <a:xfrm rot="0">
              <a:off x="417565" y="270963"/>
              <a:ext cx="11491327" cy="69807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480"/>
                </a:lnSpc>
              </a:pPr>
              <a:r>
                <a:rPr lang="en-US" sz="3200" b="true">
                  <a:solidFill>
                    <a:srgbClr val="FFFFFF"/>
                  </a:solidFill>
                  <a:latin typeface="Montserrat Bold"/>
                  <a:ea typeface="Montserrat Bold"/>
                  <a:cs typeface="Montserrat Bold"/>
                  <a:sym typeface="Montserrat Bold"/>
                </a:rPr>
                <a:t>Match the statistic with the right fact.</a:t>
              </a:r>
            </a:p>
          </p:txBody>
        </p:sp>
      </p:grpSp>
      <p:sp>
        <p:nvSpPr>
          <p:cNvPr name="Freeform 19" id="19"/>
          <p:cNvSpPr/>
          <p:nvPr/>
        </p:nvSpPr>
        <p:spPr>
          <a:xfrm flipH="false" flipV="false" rot="0">
            <a:off x="15250548" y="225146"/>
            <a:ext cx="2751113" cy="803554"/>
          </a:xfrm>
          <a:custGeom>
            <a:avLst/>
            <a:gdLst/>
            <a:ahLst/>
            <a:cxnLst/>
            <a:rect r="r" b="b" t="t" l="l"/>
            <a:pathLst>
              <a:path h="803554" w="2751113">
                <a:moveTo>
                  <a:pt x="0" y="0"/>
                </a:moveTo>
                <a:lnTo>
                  <a:pt x="2751113" y="0"/>
                </a:lnTo>
                <a:lnTo>
                  <a:pt x="2751113" y="803554"/>
                </a:lnTo>
                <a:lnTo>
                  <a:pt x="0" y="80355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AD3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4271010"/>
            <a:ext cx="16230600" cy="16592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719"/>
              </a:lnSpc>
              <a:spcBef>
                <a:spcPct val="0"/>
              </a:spcBef>
            </a:pPr>
            <a:r>
              <a:rPr lang="en-US" b="true" sz="4799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Make sure you have thought about your answers before you look at the next set of slides!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5250548" y="225146"/>
            <a:ext cx="2751113" cy="803554"/>
          </a:xfrm>
          <a:custGeom>
            <a:avLst/>
            <a:gdLst/>
            <a:ahLst/>
            <a:cxnLst/>
            <a:rect r="r" b="b" t="t" l="l"/>
            <a:pathLst>
              <a:path h="803554" w="2751113">
                <a:moveTo>
                  <a:pt x="0" y="0"/>
                </a:moveTo>
                <a:lnTo>
                  <a:pt x="2751113" y="0"/>
                </a:lnTo>
                <a:lnTo>
                  <a:pt x="2751113" y="803554"/>
                </a:lnTo>
                <a:lnTo>
                  <a:pt x="0" y="8035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2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269105" y="3822000"/>
            <a:ext cx="4356977" cy="3747000"/>
          </a:xfrm>
          <a:custGeom>
            <a:avLst/>
            <a:gdLst/>
            <a:ahLst/>
            <a:cxnLst/>
            <a:rect r="r" b="b" t="t" l="l"/>
            <a:pathLst>
              <a:path h="3747000" w="4356977">
                <a:moveTo>
                  <a:pt x="0" y="0"/>
                </a:moveTo>
                <a:lnTo>
                  <a:pt x="4356976" y="0"/>
                </a:lnTo>
                <a:lnTo>
                  <a:pt x="4356976" y="3746999"/>
                </a:lnTo>
                <a:lnTo>
                  <a:pt x="0" y="374699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3397184" y="2094248"/>
            <a:ext cx="12100817" cy="8115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719"/>
              </a:lnSpc>
              <a:spcBef>
                <a:spcPct val="0"/>
              </a:spcBef>
            </a:pPr>
            <a:r>
              <a:rPr lang="en-US" sz="47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People living on less than £2.20 a day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6011985" y="8073824"/>
            <a:ext cx="6871216" cy="1557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2880"/>
              </a:lnSpc>
              <a:spcBef>
                <a:spcPct val="0"/>
              </a:spcBef>
            </a:pPr>
            <a:r>
              <a:rPr lang="en-US" b="true" sz="9200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808 million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5250548" y="225146"/>
            <a:ext cx="2751113" cy="803554"/>
          </a:xfrm>
          <a:custGeom>
            <a:avLst/>
            <a:gdLst/>
            <a:ahLst/>
            <a:cxnLst/>
            <a:rect r="r" b="b" t="t" l="l"/>
            <a:pathLst>
              <a:path h="803554" w="2751113">
                <a:moveTo>
                  <a:pt x="0" y="0"/>
                </a:moveTo>
                <a:lnTo>
                  <a:pt x="2751113" y="0"/>
                </a:lnTo>
                <a:lnTo>
                  <a:pt x="2751113" y="803554"/>
                </a:lnTo>
                <a:lnTo>
                  <a:pt x="0" y="80355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2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250548" y="225146"/>
            <a:ext cx="2751113" cy="803554"/>
          </a:xfrm>
          <a:custGeom>
            <a:avLst/>
            <a:gdLst/>
            <a:ahLst/>
            <a:cxnLst/>
            <a:rect r="r" b="b" t="t" l="l"/>
            <a:pathLst>
              <a:path h="803554" w="2751113">
                <a:moveTo>
                  <a:pt x="0" y="0"/>
                </a:moveTo>
                <a:lnTo>
                  <a:pt x="2751113" y="0"/>
                </a:lnTo>
                <a:lnTo>
                  <a:pt x="2751113" y="803554"/>
                </a:lnTo>
                <a:lnTo>
                  <a:pt x="0" y="8035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567700" y="4015702"/>
            <a:ext cx="3152601" cy="3237587"/>
          </a:xfrm>
          <a:custGeom>
            <a:avLst/>
            <a:gdLst/>
            <a:ahLst/>
            <a:cxnLst/>
            <a:rect r="r" b="b" t="t" l="l"/>
            <a:pathLst>
              <a:path h="3237587" w="3152601">
                <a:moveTo>
                  <a:pt x="0" y="0"/>
                </a:moveTo>
                <a:lnTo>
                  <a:pt x="3152600" y="0"/>
                </a:lnTo>
                <a:lnTo>
                  <a:pt x="3152600" y="3237587"/>
                </a:lnTo>
                <a:lnTo>
                  <a:pt x="0" y="323758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1515134" y="1746529"/>
            <a:ext cx="14812874" cy="16592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19"/>
              </a:lnSpc>
              <a:spcBef>
                <a:spcPct val="0"/>
              </a:spcBef>
            </a:pPr>
            <a:r>
              <a:rPr lang="en-US" sz="47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People with</a:t>
            </a:r>
            <a:r>
              <a:rPr lang="en-US" sz="47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out access to safely managed drinking water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6231791" y="7701281"/>
            <a:ext cx="5824418" cy="1557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true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2.2 billion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2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055921" y="4015783"/>
            <a:ext cx="3169697" cy="3301768"/>
          </a:xfrm>
          <a:custGeom>
            <a:avLst/>
            <a:gdLst/>
            <a:ahLst/>
            <a:cxnLst/>
            <a:rect r="r" b="b" t="t" l="l"/>
            <a:pathLst>
              <a:path h="3301768" w="3169697">
                <a:moveTo>
                  <a:pt x="0" y="0"/>
                </a:moveTo>
                <a:lnTo>
                  <a:pt x="3169697" y="0"/>
                </a:lnTo>
                <a:lnTo>
                  <a:pt x="3169697" y="3301768"/>
                </a:lnTo>
                <a:lnTo>
                  <a:pt x="0" y="330176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2773352" y="1964270"/>
            <a:ext cx="11734835" cy="16592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19"/>
              </a:lnSpc>
              <a:spcBef>
                <a:spcPct val="0"/>
              </a:spcBef>
            </a:pPr>
            <a:r>
              <a:rPr lang="en-US" sz="47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People with</a:t>
            </a:r>
            <a:r>
              <a:rPr lang="en-US" sz="47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out enough nutritious food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5276421" y="7701281"/>
            <a:ext cx="6728698" cy="1557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true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749 million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5250548" y="225146"/>
            <a:ext cx="2751113" cy="803554"/>
          </a:xfrm>
          <a:custGeom>
            <a:avLst/>
            <a:gdLst/>
            <a:ahLst/>
            <a:cxnLst/>
            <a:rect r="r" b="b" t="t" l="l"/>
            <a:pathLst>
              <a:path h="803554" w="2751113">
                <a:moveTo>
                  <a:pt x="0" y="0"/>
                </a:moveTo>
                <a:lnTo>
                  <a:pt x="2751113" y="0"/>
                </a:lnTo>
                <a:lnTo>
                  <a:pt x="2751113" y="803554"/>
                </a:lnTo>
                <a:lnTo>
                  <a:pt x="0" y="80355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2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813492" y="4207386"/>
            <a:ext cx="2680549" cy="2847861"/>
          </a:xfrm>
          <a:custGeom>
            <a:avLst/>
            <a:gdLst/>
            <a:ahLst/>
            <a:cxnLst/>
            <a:rect r="r" b="b" t="t" l="l"/>
            <a:pathLst>
              <a:path h="2847861" w="2680549">
                <a:moveTo>
                  <a:pt x="0" y="0"/>
                </a:moveTo>
                <a:lnTo>
                  <a:pt x="2680549" y="0"/>
                </a:lnTo>
                <a:lnTo>
                  <a:pt x="2680549" y="2847861"/>
                </a:lnTo>
                <a:lnTo>
                  <a:pt x="0" y="28478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2423790" y="2082792"/>
            <a:ext cx="13459954" cy="16592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19"/>
              </a:lnSpc>
              <a:spcBef>
                <a:spcPct val="0"/>
              </a:spcBef>
            </a:pPr>
            <a:r>
              <a:rPr lang="en-US" sz="47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Pe</a:t>
            </a:r>
            <a:r>
              <a:rPr lang="en-US" sz="4799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ople worldwide who are forcibly displaced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5453062" y="7701281"/>
            <a:ext cx="7381875" cy="1557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true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123.2 million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5250548" y="225146"/>
            <a:ext cx="2751113" cy="803554"/>
          </a:xfrm>
          <a:custGeom>
            <a:avLst/>
            <a:gdLst/>
            <a:ahLst/>
            <a:cxnLst/>
            <a:rect r="r" b="b" t="t" l="l"/>
            <a:pathLst>
              <a:path h="803554" w="2751113">
                <a:moveTo>
                  <a:pt x="0" y="0"/>
                </a:moveTo>
                <a:lnTo>
                  <a:pt x="2751113" y="0"/>
                </a:lnTo>
                <a:lnTo>
                  <a:pt x="2751113" y="803554"/>
                </a:lnTo>
                <a:lnTo>
                  <a:pt x="0" y="80355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AD3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2656358"/>
            <a:ext cx="16393696" cy="54502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241"/>
              </a:lnSpc>
            </a:pPr>
            <a:r>
              <a:rPr lang="en-US" sz="5172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Choose one of those statistics. </a:t>
            </a:r>
            <a:r>
              <a:rPr lang="en-US" sz="5172" b="true">
                <a:solidFill>
                  <a:srgbClr val="222544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Consider what would be the impact on your life if you were one of the people affected by that statistic?</a:t>
            </a:r>
          </a:p>
          <a:p>
            <a:pPr algn="l">
              <a:lnSpc>
                <a:spcPts val="7241"/>
              </a:lnSpc>
            </a:pPr>
          </a:p>
          <a:p>
            <a:pPr algn="l">
              <a:lnSpc>
                <a:spcPts val="7241"/>
              </a:lnSpc>
              <a:spcBef>
                <a:spcPct val="0"/>
              </a:spcBef>
            </a:pPr>
            <a:r>
              <a:rPr lang="en-US" sz="5172">
                <a:solidFill>
                  <a:srgbClr val="222544"/>
                </a:solidFill>
                <a:latin typeface="Montserrat"/>
                <a:ea typeface="Montserrat"/>
                <a:cs typeface="Montserrat"/>
                <a:sym typeface="Montserrat"/>
              </a:rPr>
              <a:t>Be ready to share your thoughts at the first training day. 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15250548" y="225146"/>
            <a:ext cx="2751113" cy="803554"/>
          </a:xfrm>
          <a:custGeom>
            <a:avLst/>
            <a:gdLst/>
            <a:ahLst/>
            <a:cxnLst/>
            <a:rect r="r" b="b" t="t" l="l"/>
            <a:pathLst>
              <a:path h="803554" w="2751113">
                <a:moveTo>
                  <a:pt x="0" y="0"/>
                </a:moveTo>
                <a:lnTo>
                  <a:pt x="2751113" y="0"/>
                </a:lnTo>
                <a:lnTo>
                  <a:pt x="2751113" y="803554"/>
                </a:lnTo>
                <a:lnTo>
                  <a:pt x="0" y="8035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DAGxdrJDE5I</dc:identifier>
  <dcterms:modified xsi:type="dcterms:W3CDTF">2011-08-01T06:04:30Z</dcterms:modified>
  <cp:revision>1</cp:revision>
  <dc:title>World Statistics YL research</dc:title>
</cp:coreProperties>
</file>