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6"/>
  </p:notesMasterIdLst>
  <p:sldIdLst>
    <p:sldId id="272" r:id="rId6"/>
    <p:sldId id="273" r:id="rId7"/>
    <p:sldId id="258" r:id="rId8"/>
    <p:sldId id="274" r:id="rId9"/>
    <p:sldId id="257" r:id="rId10"/>
    <p:sldId id="275" r:id="rId11"/>
    <p:sldId id="259" r:id="rId12"/>
    <p:sldId id="260" r:id="rId13"/>
    <p:sldId id="261" r:id="rId14"/>
    <p:sldId id="262" r:id="rId15"/>
    <p:sldId id="263" r:id="rId16"/>
    <p:sldId id="265" r:id="rId17"/>
    <p:sldId id="266" r:id="rId18"/>
    <p:sldId id="267" r:id="rId19"/>
    <p:sldId id="278" r:id="rId20"/>
    <p:sldId id="269" r:id="rId21"/>
    <p:sldId id="270" r:id="rId22"/>
    <p:sldId id="271" r:id="rId23"/>
    <p:sldId id="276" r:id="rId24"/>
    <p:sldId id="277"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8FD400"/>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82245" autoAdjust="0"/>
  </p:normalViewPr>
  <p:slideViewPr>
    <p:cSldViewPr>
      <p:cViewPr varScale="1">
        <p:scale>
          <a:sx n="86" d="100"/>
          <a:sy n="86" d="100"/>
        </p:scale>
        <p:origin x="-41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CF49090F-4EE8-48A3-B145-84FF532DFC6E}" type="datetimeFigureOut">
              <a:rPr lang="en-GB"/>
              <a:pPr>
                <a:defRPr/>
              </a:pPr>
              <a:t>17/10/2014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1CE27E11-750E-4989-8120-A3AF1271FD01}"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Photo: Marcella Haddad </a:t>
            </a:r>
          </a:p>
          <a:p>
            <a:pPr eaLnBrk="1" hangingPunct="1">
              <a:spcBef>
                <a:spcPct val="0"/>
              </a:spcBef>
            </a:pPr>
            <a:r>
              <a:rPr lang="en-GB" smtClean="0"/>
              <a:t>COUNTRY: Honduras LOCATION: Marcala in La Paz </a:t>
            </a:r>
          </a:p>
          <a:p>
            <a:pPr eaLnBrk="1" hangingPunct="1">
              <a:spcBef>
                <a:spcPct val="0"/>
              </a:spcBef>
            </a:pPr>
            <a:r>
              <a:rPr lang="en-GB" smtClean="0"/>
              <a:t>Marcelina's son, Erik, looking through the window. Marcelina is one of the founding members of COMUCAP and provides technical support to member organisations in organic farming as well as helping women to grow aloe vera plants to make soap &amp; shampoo. </a:t>
            </a:r>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C456E2-4537-4F5D-B7C5-5E682EDF06F4}" type="slidenum">
              <a:rPr lang="en-GB" smtClean="0">
                <a:latin typeface="Arial" pitchFamily="34" charset="0"/>
                <a:cs typeface="Arial" pitchFamily="34" charset="0"/>
              </a:rPr>
              <a:pPr/>
              <a:t>3</a:t>
            </a:fld>
            <a:endParaRPr lang="en-GB"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Colombia </a:t>
            </a:r>
          </a:p>
          <a:p>
            <a:pPr eaLnBrk="1" hangingPunct="1">
              <a:spcBef>
                <a:spcPct val="0"/>
              </a:spcBef>
            </a:pPr>
            <a:r>
              <a:rPr lang="en-GB" smtClean="0"/>
              <a:t>PHOTOGRAPHER: Barbara Davies </a:t>
            </a:r>
          </a:p>
          <a:p>
            <a:pPr eaLnBrk="1" hangingPunct="1">
              <a:spcBef>
                <a:spcPct val="0"/>
              </a:spcBef>
            </a:pPr>
            <a:r>
              <a:rPr lang="en-GB" smtClean="0"/>
              <a:t>Cross and window grille at Espiritu Santo Parish, Florencia. </a:t>
            </a:r>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A24D5CF-88BC-4F4D-8C41-BB6E15E4BF66}" type="slidenum">
              <a:rPr lang="en-GB" smtClean="0">
                <a:latin typeface="Arial" pitchFamily="34" charset="0"/>
                <a:cs typeface="Arial" pitchFamily="34" charset="0"/>
              </a:rPr>
              <a:pPr/>
              <a:t>4</a:t>
            </a:fld>
            <a:endParaRPr lang="en-GB"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Photo: Marcella Haddad </a:t>
            </a:r>
          </a:p>
          <a:p>
            <a:pPr eaLnBrk="1" hangingPunct="1">
              <a:spcBef>
                <a:spcPct val="0"/>
              </a:spcBef>
            </a:pPr>
            <a:r>
              <a:rPr lang="en-GB" smtClean="0"/>
              <a:t>COUNTRY: Nicaragua LOCATION: Cerro Pando, Rural Nicaragua </a:t>
            </a:r>
          </a:p>
          <a:p>
            <a:pPr eaLnBrk="1" hangingPunct="1">
              <a:spcBef>
                <a:spcPct val="0"/>
              </a:spcBef>
            </a:pPr>
            <a:r>
              <a:rPr lang="en-GB" smtClean="0"/>
              <a:t>Rosa Ramires Rodriguez and her daughter Dominga at the window of their new house which was built as part of a project that her husband, Domingo, worked on. He is a carpenter and helps on building projects with the John XXIII Institute to improve housing after Hurricane Stanley</a:t>
            </a:r>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9A56DB-16FA-4095-A81E-D199C08F8B67}" type="slidenum">
              <a:rPr lang="en-GB" smtClean="0">
                <a:latin typeface="Arial" pitchFamily="34" charset="0"/>
                <a:cs typeface="Arial" pitchFamily="34" charset="0"/>
              </a:rPr>
              <a:pPr/>
              <a:t>5</a:t>
            </a:fld>
            <a:endParaRPr lang="en-GB"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Nigeria </a:t>
            </a:r>
          </a:p>
          <a:p>
            <a:pPr eaLnBrk="1" hangingPunct="1">
              <a:spcBef>
                <a:spcPct val="0"/>
              </a:spcBef>
            </a:pPr>
            <a:r>
              <a:rPr lang="en-GB" smtClean="0"/>
              <a:t>PHOTOGRAPHER: Simon Rawles </a:t>
            </a:r>
          </a:p>
          <a:p>
            <a:pPr eaLnBrk="1" hangingPunct="1">
              <a:spcBef>
                <a:spcPct val="0"/>
              </a:spcBef>
            </a:pPr>
            <a:r>
              <a:rPr lang="en-GB" smtClean="0"/>
              <a:t>The view from a window at Yakoko village school</a:t>
            </a:r>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95A19B5-E9B5-4CE3-B4CA-E625146B56FF}" type="slidenum">
              <a:rPr lang="en-GB" smtClean="0">
                <a:latin typeface="Arial" pitchFamily="34" charset="0"/>
                <a:cs typeface="Arial" pitchFamily="34" charset="0"/>
              </a:rPr>
              <a:pPr/>
              <a:t>6</a:t>
            </a:fld>
            <a:endParaRPr lang="en-GB"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3C1F892-9C89-4571-85C5-6AAD1A36E011}" type="slidenum">
              <a:rPr lang="en-GB" smtClean="0">
                <a:latin typeface="Arial" pitchFamily="34" charset="0"/>
                <a:cs typeface="Arial" pitchFamily="34" charset="0"/>
              </a:rPr>
              <a:pPr/>
              <a:t>17</a:t>
            </a:fld>
            <a:endParaRPr lang="en-GB"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smtClean="0"/>
              <a:t>Photo: Jim Holmes COUNTRY: East Timor LOCATION: Ermera District</a:t>
            </a:r>
          </a:p>
          <a:p>
            <a:pPr eaLnBrk="1" hangingPunct="1"/>
            <a:r>
              <a:rPr lang="en-GB" smtClean="0"/>
              <a:t>Portrait of Absalao Martins, 8 yrs, picking coffee beans. He is son of the Martins family that work on the coffee plantation, barely earning enough to live on. CAFOD has funded the development of the Co-operative so the community can develop new markets and increase the income of the farmers.</a:t>
            </a:r>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94C45D6-715A-4AB1-BAFA-77061B211F9E}" type="slidenum">
              <a:rPr lang="en-GB" smtClean="0">
                <a:latin typeface="Arial" pitchFamily="34" charset="0"/>
                <a:cs typeface="Arial" pitchFamily="34" charset="0"/>
              </a:rPr>
              <a:pPr/>
              <a:t>18</a:t>
            </a:fld>
            <a:endParaRPr lang="en-GB"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smtClean="0"/>
              <a:t>Rwanda </a:t>
            </a:r>
          </a:p>
          <a:p>
            <a:pPr eaLnBrk="1" hangingPunct="1"/>
            <a:r>
              <a:rPr lang="en-GB" smtClean="0"/>
              <a:t>PHOTOGRAPHER: Annie Bungeroth </a:t>
            </a:r>
          </a:p>
          <a:p>
            <a:pPr eaLnBrk="1" hangingPunct="1"/>
            <a:r>
              <a:rPr lang="en-GB" smtClean="0"/>
              <a:t>Christine, 14yrs, Eric, 8yrs, and Jean Pierre, 20yrs, at the window.</a:t>
            </a:r>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BDD778F-48C9-40E7-953E-CBECCC9C12F9}" type="slidenum">
              <a:rPr lang="en-GB" smtClean="0">
                <a:latin typeface="Arial" pitchFamily="34" charset="0"/>
                <a:cs typeface="Arial" pitchFamily="34" charset="0"/>
              </a:rPr>
              <a:pPr/>
              <a:t>19</a:t>
            </a:fld>
            <a:endParaRPr lang="en-GB"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DC19A76-0738-4961-893A-4A2A19C76874}" type="slidenum">
              <a:rPr lang="en-GB" smtClean="0">
                <a:latin typeface="Arial" pitchFamily="34" charset="0"/>
                <a:cs typeface="Arial" pitchFamily="34" charset="0"/>
              </a:rPr>
              <a:pPr/>
              <a:t>20</a:t>
            </a:fld>
            <a:endParaRPr lang="en-GB"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095EE5-2C6D-447F-A004-6B762F3FCFAB}" type="slidenum">
              <a:rPr lang="en-US"/>
              <a:pPr>
                <a:defRPr/>
              </a:pPr>
              <a:t>‹#›</a:t>
            </a:fld>
            <a:endParaRPr lang="en-US"/>
          </a:p>
        </p:txBody>
      </p:sp>
      <p:pic>
        <p:nvPicPr>
          <p:cNvPr id="8" name="Picture 7" descr="title page2.jpg"/>
          <p:cNvPicPr>
            <a:picLocks noChangeAspect="1"/>
          </p:cNvPicPr>
          <p:nvPr userDrawn="1"/>
        </p:nvPicPr>
        <p:blipFill>
          <a:blip r:embed="rId2" cstate="print"/>
          <a:stretch>
            <a:fillRect/>
          </a:stretch>
        </p:blipFill>
        <p:spPr>
          <a:xfrm>
            <a:off x="0" y="4554"/>
            <a:ext cx="9144000" cy="684889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9FE44E-D70A-4637-8984-6E94CE942BE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DCE5C1-4A39-4444-A154-4B89C49B52D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D9DB10-DAD1-4BCF-AEA5-DF70A05534C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A63C5B-6354-4CD5-B50F-22ADE4B3134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B739FD-D788-44DC-A4A4-6504137EFA7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F03E3B9-A16F-41B4-9750-68DFF5B697C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1B18032-53F6-4351-91F6-CEE8A2161E8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50066DB-E5BB-4E2A-ACFB-5F43643C18C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16472C-313A-45A1-8F3B-1877B6909D6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1D59BA0-7F66-4EF0-BA87-15C2BD1772B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FD4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0274D980-5F82-48C8-B968-0EE030E9C21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1"/>
          <p:cNvPicPr>
            <a:picLocks noChangeAspect="1" noChangeArrowheads="1"/>
          </p:cNvPicPr>
          <p:nvPr/>
        </p:nvPicPr>
        <p:blipFill>
          <a:blip r:embed="rId2" cstate="print"/>
          <a:srcRect/>
          <a:stretch>
            <a:fillRect/>
          </a:stretch>
        </p:blipFill>
        <p:spPr bwMode="auto">
          <a:xfrm>
            <a:off x="0" y="0"/>
            <a:ext cx="9144000" cy="1038225"/>
          </a:xfrm>
          <a:prstGeom prst="rect">
            <a:avLst/>
          </a:prstGeom>
          <a:noFill/>
          <a:ln w="9525">
            <a:noFill/>
            <a:miter lim="800000"/>
            <a:headEnd/>
            <a:tailEnd/>
          </a:ln>
        </p:spPr>
      </p:pic>
      <p:sp>
        <p:nvSpPr>
          <p:cNvPr id="3" name="TextBox 2"/>
          <p:cNvSpPr txBox="1"/>
          <p:nvPr/>
        </p:nvSpPr>
        <p:spPr>
          <a:xfrm>
            <a:off x="7596336" y="6381328"/>
            <a:ext cx="2952328" cy="261610"/>
          </a:xfrm>
          <a:prstGeom prst="rect">
            <a:avLst/>
          </a:prstGeom>
          <a:noFill/>
        </p:spPr>
        <p:txBody>
          <a:bodyPr wrap="square" rtlCol="0">
            <a:spAutoFit/>
          </a:bodyPr>
          <a:lstStyle/>
          <a:p>
            <a:r>
              <a:rPr lang="en-GB" sz="1100" dirty="0" smtClean="0">
                <a:latin typeface="Verdana" pitchFamily="34" charset="0"/>
                <a:ea typeface="Verdana" pitchFamily="34" charset="0"/>
                <a:cs typeface="Verdana" pitchFamily="34" charset="0"/>
              </a:rPr>
              <a:t>Year 2  Treasures</a:t>
            </a:r>
            <a:endParaRPr lang="en-GB" sz="1100"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Q:\Data\SCANS\VISUAL COMMUNICATIONS TEAM PROJECTS\2011_LN_Come and see_Posters_October\Powerpoints\istock photos\iStock_000010179043Medium.jpg"/>
          <p:cNvPicPr>
            <a:picLocks noChangeAspect="1" noChangeArrowheads="1"/>
          </p:cNvPicPr>
          <p:nvPr/>
        </p:nvPicPr>
        <p:blipFill>
          <a:blip r:embed="rId2" cstate="screen"/>
          <a:srcRect/>
          <a:stretch>
            <a:fillRect/>
          </a:stretch>
        </p:blipFill>
        <p:spPr bwMode="auto">
          <a:xfrm>
            <a:off x="0" y="0"/>
            <a:ext cx="9144000" cy="6899564"/>
          </a:xfrm>
          <a:prstGeom prst="rect">
            <a:avLst/>
          </a:prstGeom>
          <a:solidFill>
            <a:schemeClr val="tx1">
              <a:alpha val="53000"/>
            </a:schemeClr>
          </a:solidFill>
          <a:ln w="9525">
            <a:noFill/>
            <a:miter lim="800000"/>
            <a:headEnd/>
            <a:tailEnd/>
          </a:ln>
        </p:spPr>
      </p:pic>
      <p:sp>
        <p:nvSpPr>
          <p:cNvPr id="11268" name="Rectangle 3"/>
          <p:cNvSpPr>
            <a:spLocks noGrp="1" noChangeArrowheads="1"/>
          </p:cNvSpPr>
          <p:nvPr>
            <p:ph type="ctrTitle" idx="4294967295"/>
          </p:nvPr>
        </p:nvSpPr>
        <p:spPr>
          <a:xfrm>
            <a:off x="0" y="5844524"/>
            <a:ext cx="9144000" cy="1052735"/>
          </a:xfrm>
          <a:solidFill>
            <a:schemeClr val="bg1">
              <a:alpha val="50000"/>
            </a:schemeClr>
          </a:solidFill>
        </p:spPr>
        <p:txBody>
          <a:bodyPr/>
          <a:lstStyle/>
          <a:p>
            <a:pPr eaLnBrk="1" hangingPunct="1"/>
            <a:r>
              <a:rPr lang="en-GB" sz="3600" b="1" dirty="0" smtClean="0">
                <a:solidFill>
                  <a:schemeClr val="tx1"/>
                </a:solidFill>
                <a:latin typeface="Verdana" pitchFamily="34" charset="0"/>
              </a:rPr>
              <a:t>God made spiders</a:t>
            </a:r>
            <a:endParaRPr lang="en-US" sz="3600" b="1" dirty="0" smtClean="0">
              <a:solidFill>
                <a:schemeClr val="tx1"/>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11268"/>
                                        </p:tgtEl>
                                        <p:attrNameLst>
                                          <p:attrName>style.visibility</p:attrName>
                                        </p:attrNameLst>
                                      </p:cBhvr>
                                      <p:to>
                                        <p:strVal val="visible"/>
                                      </p:to>
                                    </p:set>
                                    <p:animEffect transition="in" filter="fade">
                                      <p:cBhvr>
                                        <p:cTn id="7" dur="20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C:\Users\gsalter\AppData\Local\Microsoft\Windows\Temporary Internet Files\Content.Outlook\W3FCFCRE\49286 (2).jpg"/>
          <p:cNvPicPr>
            <a:picLocks noChangeAspect="1" noChangeArrowheads="1"/>
          </p:cNvPicPr>
          <p:nvPr/>
        </p:nvPicPr>
        <p:blipFill>
          <a:blip r:embed="rId2" cstate="screen"/>
          <a:srcRect/>
          <a:stretch>
            <a:fillRect/>
          </a:stretch>
        </p:blipFill>
        <p:spPr bwMode="auto">
          <a:xfrm>
            <a:off x="0" y="0"/>
            <a:ext cx="9144000" cy="6887688"/>
          </a:xfrm>
          <a:prstGeom prst="rect">
            <a:avLst/>
          </a:prstGeom>
          <a:solidFill>
            <a:schemeClr val="tx1">
              <a:alpha val="50000"/>
            </a:schemeClr>
          </a:solidFill>
          <a:ln w="9525">
            <a:noFill/>
            <a:miter lim="800000"/>
            <a:headEnd/>
            <a:tailEnd/>
          </a:ln>
        </p:spPr>
      </p:pic>
      <p:sp>
        <p:nvSpPr>
          <p:cNvPr id="12292" name="Rectangle 4"/>
          <p:cNvSpPr>
            <a:spLocks noGrp="1" noChangeArrowheads="1"/>
          </p:cNvSpPr>
          <p:nvPr>
            <p:ph type="ctrTitle" idx="4294967295"/>
          </p:nvPr>
        </p:nvSpPr>
        <p:spPr>
          <a:xfrm>
            <a:off x="0" y="1"/>
            <a:ext cx="9144000" cy="1052735"/>
          </a:xfrm>
          <a:solidFill>
            <a:schemeClr val="bg1">
              <a:alpha val="50000"/>
            </a:schemeClr>
          </a:solidFill>
        </p:spPr>
        <p:txBody>
          <a:bodyPr/>
          <a:lstStyle/>
          <a:p>
            <a:pPr eaLnBrk="1" hangingPunct="1"/>
            <a:r>
              <a:rPr lang="en-GB" sz="3600" b="1" dirty="0" smtClean="0">
                <a:solidFill>
                  <a:schemeClr val="tx1"/>
                </a:solidFill>
                <a:latin typeface="Verdana" pitchFamily="34" charset="0"/>
              </a:rPr>
              <a:t>and dogs</a:t>
            </a:r>
            <a:endParaRPr lang="en-US" sz="3600" b="1" dirty="0" smtClean="0">
              <a:solidFill>
                <a:schemeClr val="tx1"/>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12292"/>
                                        </p:tgtEl>
                                        <p:attrNameLst>
                                          <p:attrName>style.visibility</p:attrName>
                                        </p:attrNameLst>
                                      </p:cBhvr>
                                      <p:to>
                                        <p:strVal val="visible"/>
                                      </p:to>
                                    </p:set>
                                    <p:animEffect transition="in" filter="fade">
                                      <p:cBhvr>
                                        <p:cTn id="7" dur="20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C:\Users\gsalter\AppData\Local\Microsoft\Windows\Temporary Internet Files\Content.Outlook\W3FCFCRE\Butterfly cornwall (3).jpg"/>
          <p:cNvPicPr>
            <a:picLocks noChangeAspect="1" noChangeArrowheads="1"/>
          </p:cNvPicPr>
          <p:nvPr/>
        </p:nvPicPr>
        <p:blipFill>
          <a:blip r:embed="rId2" cstate="screen"/>
          <a:srcRect b="-9"/>
          <a:stretch>
            <a:fillRect/>
          </a:stretch>
        </p:blipFill>
        <p:spPr bwMode="auto">
          <a:xfrm>
            <a:off x="0" y="0"/>
            <a:ext cx="9144000" cy="6863938"/>
          </a:xfrm>
          <a:prstGeom prst="rect">
            <a:avLst/>
          </a:prstGeom>
          <a:solidFill>
            <a:schemeClr val="tx1">
              <a:alpha val="50000"/>
            </a:schemeClr>
          </a:solidFill>
          <a:ln w="9525">
            <a:noFill/>
            <a:miter lim="800000"/>
            <a:headEnd/>
            <a:tailEnd/>
          </a:ln>
        </p:spPr>
      </p:pic>
      <p:sp>
        <p:nvSpPr>
          <p:cNvPr id="13316" name="Rectangle 4"/>
          <p:cNvSpPr>
            <a:spLocks noGrp="1" noChangeArrowheads="1"/>
          </p:cNvSpPr>
          <p:nvPr>
            <p:ph type="ctrTitle" idx="4294967295"/>
          </p:nvPr>
        </p:nvSpPr>
        <p:spPr>
          <a:xfrm>
            <a:off x="0" y="0"/>
            <a:ext cx="9144000" cy="1124744"/>
          </a:xfrm>
          <a:solidFill>
            <a:schemeClr val="bg1">
              <a:alpha val="50000"/>
            </a:schemeClr>
          </a:solidFill>
        </p:spPr>
        <p:txBody>
          <a:bodyPr/>
          <a:lstStyle/>
          <a:p>
            <a:pPr eaLnBrk="1" hangingPunct="1"/>
            <a:r>
              <a:rPr lang="en-GB" sz="3600" b="1" dirty="0" smtClean="0">
                <a:solidFill>
                  <a:schemeClr val="tx1"/>
                </a:solidFill>
                <a:latin typeface="Verdana" pitchFamily="34" charset="0"/>
              </a:rPr>
              <a:t>and butterflies</a:t>
            </a:r>
            <a:endParaRPr lang="en-US" sz="3600" b="1" dirty="0" smtClean="0">
              <a:solidFill>
                <a:schemeClr val="tx1"/>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13316"/>
                                        </p:tgtEl>
                                        <p:attrNameLst>
                                          <p:attrName>style.visibility</p:attrName>
                                        </p:attrNameLst>
                                      </p:cBhvr>
                                      <p:to>
                                        <p:strVal val="visible"/>
                                      </p:to>
                                    </p:set>
                                    <p:animEffect transition="in" filter="fade">
                                      <p:cBhvr>
                                        <p:cTn id="7" dur="20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Q:\Data\SCANS\VISUAL COMMUNICATIONS TEAM PROJECTS\2011_LN_Come and see_Posters_October\Powerpoints\istock photos\iStock_000003786514Large.jpg"/>
          <p:cNvPicPr>
            <a:picLocks noChangeAspect="1" noChangeArrowheads="1"/>
          </p:cNvPicPr>
          <p:nvPr/>
        </p:nvPicPr>
        <p:blipFill>
          <a:blip r:embed="rId2" cstate="screen"/>
          <a:srcRect/>
          <a:stretch>
            <a:fillRect/>
          </a:stretch>
        </p:blipFill>
        <p:spPr bwMode="auto">
          <a:xfrm>
            <a:off x="0" y="0"/>
            <a:ext cx="9144000" cy="6863938"/>
          </a:xfrm>
          <a:prstGeom prst="rect">
            <a:avLst/>
          </a:prstGeom>
          <a:solidFill>
            <a:schemeClr val="bg1">
              <a:alpha val="50000"/>
            </a:schemeClr>
          </a:solidFill>
          <a:ln w="9525">
            <a:noFill/>
            <a:miter lim="800000"/>
            <a:headEnd/>
            <a:tailEnd/>
          </a:ln>
        </p:spPr>
      </p:pic>
      <p:sp>
        <p:nvSpPr>
          <p:cNvPr id="14340" name="Rectangle 4"/>
          <p:cNvSpPr>
            <a:spLocks noGrp="1" noChangeArrowheads="1"/>
          </p:cNvSpPr>
          <p:nvPr>
            <p:ph type="ctrTitle" idx="4294967295"/>
          </p:nvPr>
        </p:nvSpPr>
        <p:spPr>
          <a:xfrm>
            <a:off x="0" y="5733256"/>
            <a:ext cx="9144000" cy="1124744"/>
          </a:xfrm>
          <a:solidFill>
            <a:schemeClr val="bg1">
              <a:alpha val="50000"/>
            </a:schemeClr>
          </a:solidFill>
        </p:spPr>
        <p:txBody>
          <a:bodyPr/>
          <a:lstStyle/>
          <a:p>
            <a:pPr eaLnBrk="1" hangingPunct="1"/>
            <a:r>
              <a:rPr lang="en-GB" sz="3600" b="1" dirty="0" smtClean="0">
                <a:solidFill>
                  <a:schemeClr val="tx1"/>
                </a:solidFill>
                <a:latin typeface="Verdana" pitchFamily="34" charset="0"/>
              </a:rPr>
              <a:t>and tigers</a:t>
            </a:r>
            <a:endParaRPr lang="en-US" sz="3600" b="1" dirty="0" smtClean="0">
              <a:solidFill>
                <a:schemeClr val="tx1"/>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14340"/>
                                        </p:tgtEl>
                                        <p:attrNameLst>
                                          <p:attrName>style.visibility</p:attrName>
                                        </p:attrNameLst>
                                      </p:cBhvr>
                                      <p:to>
                                        <p:strVal val="visible"/>
                                      </p:to>
                                    </p:set>
                                    <p:animEffect transition="in" filter="fade">
                                      <p:cBhvr>
                                        <p:cTn id="7" dur="20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Q:\Data\SCANS\VISUAL COMMUNICATIONS TEAM PROJECTS\2011_LN_Come and see_Posters_October\Powerpoints\istock photos\iStock_000016549426Medium.jpg"/>
          <p:cNvPicPr>
            <a:picLocks noChangeAspect="1" noChangeArrowheads="1"/>
          </p:cNvPicPr>
          <p:nvPr/>
        </p:nvPicPr>
        <p:blipFill>
          <a:blip r:embed="rId2" cstate="screen"/>
          <a:srcRect/>
          <a:stretch>
            <a:fillRect/>
          </a:stretch>
        </p:blipFill>
        <p:spPr bwMode="auto">
          <a:xfrm>
            <a:off x="0" y="0"/>
            <a:ext cx="9144000" cy="6863938"/>
          </a:xfrm>
          <a:prstGeom prst="rect">
            <a:avLst/>
          </a:prstGeom>
          <a:noFill/>
          <a:ln w="9525">
            <a:noFill/>
            <a:miter lim="800000"/>
            <a:headEnd/>
            <a:tailEnd/>
          </a:ln>
        </p:spPr>
      </p:pic>
      <p:sp>
        <p:nvSpPr>
          <p:cNvPr id="15364" name="Rectangle 4"/>
          <p:cNvSpPr>
            <a:spLocks noGrp="1" noChangeArrowheads="1"/>
          </p:cNvSpPr>
          <p:nvPr>
            <p:ph type="ctrTitle" idx="4294967295"/>
          </p:nvPr>
        </p:nvSpPr>
        <p:spPr>
          <a:xfrm>
            <a:off x="0" y="0"/>
            <a:ext cx="9144000" cy="1325562"/>
          </a:xfrm>
          <a:solidFill>
            <a:schemeClr val="bg1">
              <a:alpha val="50000"/>
            </a:schemeClr>
          </a:solidFill>
        </p:spPr>
        <p:txBody>
          <a:bodyPr/>
          <a:lstStyle/>
          <a:p>
            <a:pPr eaLnBrk="1" hangingPunct="1"/>
            <a:r>
              <a:rPr lang="en-GB" sz="3600" b="1" dirty="0" smtClean="0">
                <a:solidFill>
                  <a:schemeClr val="tx1"/>
                </a:solidFill>
                <a:latin typeface="Verdana" pitchFamily="34" charset="0"/>
              </a:rPr>
              <a:t>and pandas and all </a:t>
            </a:r>
            <a:br>
              <a:rPr lang="en-GB" sz="3600" b="1" dirty="0" smtClean="0">
                <a:solidFill>
                  <a:schemeClr val="tx1"/>
                </a:solidFill>
                <a:latin typeface="Verdana" pitchFamily="34" charset="0"/>
              </a:rPr>
            </a:br>
            <a:r>
              <a:rPr lang="en-GB" sz="3600" b="1" dirty="0" smtClean="0">
                <a:solidFill>
                  <a:schemeClr val="tx1"/>
                </a:solidFill>
                <a:latin typeface="Verdana" pitchFamily="34" charset="0"/>
              </a:rPr>
              <a:t>other animals.</a:t>
            </a:r>
            <a:endParaRPr lang="en-US" sz="3600" b="1" dirty="0" smtClean="0">
              <a:solidFill>
                <a:schemeClr val="tx1"/>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15364"/>
                                        </p:tgtEl>
                                        <p:attrNameLst>
                                          <p:attrName>style.visibility</p:attrName>
                                        </p:attrNameLst>
                                      </p:cBhvr>
                                      <p:to>
                                        <p:strVal val="visible"/>
                                      </p:to>
                                    </p:set>
                                    <p:animEffect transition="in" filter="fade">
                                      <p:cBhvr>
                                        <p:cTn id="7" dur="20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Q:\Data\SCANS\VISUAL COMMUNICATIONS TEAM PROJECTS\2011_LN_Come and see_Posters_October\Powerpoints\istock photos\iStock_000015554842Large.jpg"/>
          <p:cNvPicPr>
            <a:picLocks noChangeAspect="1" noChangeArrowheads="1"/>
          </p:cNvPicPr>
          <p:nvPr/>
        </p:nvPicPr>
        <p:blipFill>
          <a:blip r:embed="rId2" cstate="screen"/>
          <a:srcRect/>
          <a:stretch>
            <a:fillRect/>
          </a:stretch>
        </p:blipFill>
        <p:spPr bwMode="auto">
          <a:xfrm>
            <a:off x="0" y="0"/>
            <a:ext cx="9144000" cy="6863938"/>
          </a:xfrm>
          <a:prstGeom prst="rect">
            <a:avLst/>
          </a:prstGeom>
          <a:noFill/>
          <a:ln w="9525">
            <a:noFill/>
            <a:miter lim="800000"/>
            <a:headEnd/>
            <a:tailEnd/>
          </a:ln>
        </p:spPr>
      </p:pic>
      <p:sp>
        <p:nvSpPr>
          <p:cNvPr id="16388" name="Rectangle 4"/>
          <p:cNvSpPr>
            <a:spLocks noGrp="1" noChangeArrowheads="1"/>
          </p:cNvSpPr>
          <p:nvPr>
            <p:ph type="ctrTitle" idx="4294967295"/>
          </p:nvPr>
        </p:nvSpPr>
        <p:spPr>
          <a:xfrm>
            <a:off x="0" y="1"/>
            <a:ext cx="9144000" cy="1124744"/>
          </a:xfrm>
          <a:solidFill>
            <a:schemeClr val="bg1">
              <a:alpha val="50000"/>
            </a:schemeClr>
          </a:solidFill>
        </p:spPr>
        <p:txBody>
          <a:bodyPr/>
          <a:lstStyle/>
          <a:p>
            <a:pPr eaLnBrk="1" hangingPunct="1"/>
            <a:r>
              <a:rPr lang="en-GB" sz="3600" b="1" dirty="0" smtClean="0">
                <a:solidFill>
                  <a:schemeClr val="tx1"/>
                </a:solidFill>
                <a:latin typeface="Verdana" pitchFamily="34" charset="0"/>
              </a:rPr>
              <a:t>God made the tulips,</a:t>
            </a:r>
            <a:endParaRPr lang="en-US" sz="3600" b="1" dirty="0" smtClean="0">
              <a:solidFill>
                <a:schemeClr val="tx1"/>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16388"/>
                                        </p:tgtEl>
                                        <p:attrNameLst>
                                          <p:attrName>style.visibility</p:attrName>
                                        </p:attrNameLst>
                                      </p:cBhvr>
                                      <p:to>
                                        <p:strVal val="visible"/>
                                      </p:to>
                                    </p:set>
                                    <p:animEffect transition="in" filter="fade">
                                      <p:cBhvr>
                                        <p:cTn id="7" dur="20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Q:\Data\SCANS\VISUAL COMMUNICATIONS TEAM PROJECTS\2011_LN_Come and see_Posters_October\Powerpoints\istock photos\iStock_000015550363Small.jpg"/>
          <p:cNvPicPr>
            <a:picLocks noChangeAspect="1" noChangeArrowheads="1"/>
          </p:cNvPicPr>
          <p:nvPr/>
        </p:nvPicPr>
        <p:blipFill>
          <a:blip r:embed="rId2" cstate="screen"/>
          <a:srcRect/>
          <a:stretch>
            <a:fillRect/>
          </a:stretch>
        </p:blipFill>
        <p:spPr bwMode="auto">
          <a:xfrm>
            <a:off x="0" y="0"/>
            <a:ext cx="9144000" cy="6887688"/>
          </a:xfrm>
          <a:prstGeom prst="rect">
            <a:avLst/>
          </a:prstGeom>
          <a:noFill/>
          <a:ln w="9525">
            <a:noFill/>
            <a:miter lim="800000"/>
            <a:headEnd/>
            <a:tailEnd/>
          </a:ln>
        </p:spPr>
      </p:pic>
      <p:sp>
        <p:nvSpPr>
          <p:cNvPr id="17412" name="Rectangle 4"/>
          <p:cNvSpPr>
            <a:spLocks noGrp="1" noChangeArrowheads="1"/>
          </p:cNvSpPr>
          <p:nvPr>
            <p:ph type="ctrTitle" idx="4294967295"/>
          </p:nvPr>
        </p:nvSpPr>
        <p:spPr>
          <a:xfrm>
            <a:off x="0" y="5768881"/>
            <a:ext cx="9144000" cy="1124744"/>
          </a:xfrm>
          <a:solidFill>
            <a:schemeClr val="bg1">
              <a:alpha val="50000"/>
            </a:schemeClr>
          </a:solidFill>
        </p:spPr>
        <p:txBody>
          <a:bodyPr/>
          <a:lstStyle/>
          <a:p>
            <a:pPr eaLnBrk="1" hangingPunct="1"/>
            <a:r>
              <a:rPr lang="en-GB" sz="3600" b="1" dirty="0" smtClean="0">
                <a:solidFill>
                  <a:schemeClr val="tx1"/>
                </a:solidFill>
                <a:latin typeface="Verdana" pitchFamily="34" charset="0"/>
              </a:rPr>
              <a:t>the trees,</a:t>
            </a:r>
            <a:endParaRPr lang="en-US" sz="3600" b="1" dirty="0" smtClean="0">
              <a:solidFill>
                <a:schemeClr val="tx1"/>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17412"/>
                                        </p:tgtEl>
                                        <p:attrNameLst>
                                          <p:attrName>style.visibility</p:attrName>
                                        </p:attrNameLst>
                                      </p:cBhvr>
                                      <p:to>
                                        <p:strVal val="visible"/>
                                      </p:to>
                                    </p:set>
                                    <p:animEffect transition="in" filter="fade">
                                      <p:cBhvr>
                                        <p:cTn id="7" dur="20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Q:\Data\SCANS\VISUAL COMMUNICATIONS TEAM PROJECTS\2011_LN_Come and see_Posters_October\Powerpoints\istock photos\iStock_000012342829Medium.jpg"/>
          <p:cNvPicPr>
            <a:picLocks noChangeAspect="1" noChangeArrowheads="1"/>
          </p:cNvPicPr>
          <p:nvPr/>
        </p:nvPicPr>
        <p:blipFill>
          <a:blip r:embed="rId3" cstate="screen"/>
          <a:srcRect/>
          <a:stretch>
            <a:fillRect/>
          </a:stretch>
        </p:blipFill>
        <p:spPr bwMode="auto">
          <a:xfrm>
            <a:off x="-180528" y="0"/>
            <a:ext cx="9324528" cy="6863938"/>
          </a:xfrm>
          <a:prstGeom prst="rect">
            <a:avLst/>
          </a:prstGeom>
          <a:noFill/>
          <a:ln w="9525">
            <a:noFill/>
            <a:miter lim="800000"/>
            <a:headEnd/>
            <a:tailEnd/>
          </a:ln>
        </p:spPr>
      </p:pic>
      <p:sp>
        <p:nvSpPr>
          <p:cNvPr id="18436" name="Rectangle 4"/>
          <p:cNvSpPr>
            <a:spLocks noGrp="1" noChangeArrowheads="1"/>
          </p:cNvSpPr>
          <p:nvPr>
            <p:ph type="ctrTitle" idx="4294967295"/>
          </p:nvPr>
        </p:nvSpPr>
        <p:spPr>
          <a:xfrm>
            <a:off x="-180528" y="0"/>
            <a:ext cx="9324528" cy="1008409"/>
          </a:xfrm>
          <a:solidFill>
            <a:schemeClr val="bg1">
              <a:alpha val="50000"/>
            </a:schemeClr>
          </a:solidFill>
        </p:spPr>
        <p:txBody>
          <a:bodyPr/>
          <a:lstStyle/>
          <a:p>
            <a:pPr eaLnBrk="1" hangingPunct="1"/>
            <a:r>
              <a:rPr lang="en-GB" sz="3600" b="1" dirty="0" smtClean="0">
                <a:solidFill>
                  <a:schemeClr val="tx1"/>
                </a:solidFill>
                <a:latin typeface="Verdana" pitchFamily="34" charset="0"/>
              </a:rPr>
              <a:t>the tomatoes and all the plants</a:t>
            </a:r>
            <a:endParaRPr lang="en-US" sz="3600" b="1" dirty="0" smtClean="0">
              <a:solidFill>
                <a:schemeClr val="tx1"/>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18436"/>
                                        </p:tgtEl>
                                        <p:attrNameLst>
                                          <p:attrName>style.visibility</p:attrName>
                                        </p:attrNameLst>
                                      </p:cBhvr>
                                      <p:to>
                                        <p:strVal val="visible"/>
                                      </p:to>
                                    </p:set>
                                    <p:animEffect transition="in" filter="fade">
                                      <p:cBhvr>
                                        <p:cTn id="7" dur="20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Portrait of Absalao Martins, 8 yrs, picking coffee beans. He is son of the Martins family that work on the coffee plantation, barely earning enough to live on. CAFOD has funded the development of the Co-operative so the community can develop new markets and increase the income of the farmers."/>
          <p:cNvPicPr>
            <a:picLocks noChangeAspect="1" noChangeArrowheads="1"/>
          </p:cNvPicPr>
          <p:nvPr/>
        </p:nvPicPr>
        <p:blipFill>
          <a:blip r:embed="rId3" cstate="print"/>
          <a:srcRect r="6890" b="-198"/>
          <a:stretch>
            <a:fillRect/>
          </a:stretch>
        </p:blipFill>
        <p:spPr bwMode="auto">
          <a:xfrm>
            <a:off x="-1" y="-1"/>
            <a:ext cx="9144001" cy="6875813"/>
          </a:xfrm>
          <a:prstGeom prst="rect">
            <a:avLst/>
          </a:prstGeom>
          <a:noFill/>
          <a:ln w="9525">
            <a:noFill/>
            <a:miter lim="800000"/>
            <a:headEnd/>
            <a:tailEnd/>
          </a:ln>
        </p:spPr>
      </p:pic>
      <p:sp>
        <p:nvSpPr>
          <p:cNvPr id="19460" name="Rectangle 4"/>
          <p:cNvSpPr>
            <a:spLocks noGrp="1" noChangeArrowheads="1"/>
          </p:cNvSpPr>
          <p:nvPr>
            <p:ph type="ctrTitle" idx="4294967295"/>
          </p:nvPr>
        </p:nvSpPr>
        <p:spPr>
          <a:xfrm>
            <a:off x="0" y="4797153"/>
            <a:ext cx="9144000" cy="2060848"/>
          </a:xfrm>
          <a:solidFill>
            <a:schemeClr val="bg1">
              <a:alpha val="50000"/>
            </a:schemeClr>
          </a:solidFill>
        </p:spPr>
        <p:txBody>
          <a:bodyPr/>
          <a:lstStyle/>
          <a:p>
            <a:pPr eaLnBrk="1" hangingPunct="1"/>
            <a:r>
              <a:rPr lang="en-GB" sz="3600" b="1" dirty="0" smtClean="0">
                <a:solidFill>
                  <a:schemeClr val="tx1"/>
                </a:solidFill>
                <a:latin typeface="Verdana" pitchFamily="34" charset="0"/>
              </a:rPr>
              <a:t>And God tells us that we </a:t>
            </a:r>
            <a:br>
              <a:rPr lang="en-GB" sz="3600" b="1" dirty="0" smtClean="0">
                <a:solidFill>
                  <a:schemeClr val="tx1"/>
                </a:solidFill>
                <a:latin typeface="Verdana" pitchFamily="34" charset="0"/>
              </a:rPr>
            </a:br>
            <a:r>
              <a:rPr lang="en-GB" sz="3600" b="1" dirty="0" smtClean="0">
                <a:solidFill>
                  <a:schemeClr val="tx1"/>
                </a:solidFill>
                <a:latin typeface="Verdana" pitchFamily="34" charset="0"/>
              </a:rPr>
              <a:t>must take great care of them. </a:t>
            </a:r>
            <a:br>
              <a:rPr lang="en-GB" sz="3600" b="1" dirty="0" smtClean="0">
                <a:solidFill>
                  <a:schemeClr val="tx1"/>
                </a:solidFill>
                <a:latin typeface="Verdana" pitchFamily="34" charset="0"/>
              </a:rPr>
            </a:br>
            <a:r>
              <a:rPr lang="en-GB" sz="3600" b="1" dirty="0" smtClean="0">
                <a:solidFill>
                  <a:schemeClr val="tx1"/>
                </a:solidFill>
                <a:latin typeface="Verdana" pitchFamily="34" charset="0"/>
              </a:rPr>
              <a:t>It’s an important job.</a:t>
            </a:r>
            <a:br>
              <a:rPr lang="en-GB" sz="3600" b="1" dirty="0" smtClean="0">
                <a:solidFill>
                  <a:schemeClr val="tx1"/>
                </a:solidFill>
                <a:latin typeface="Verdana" pitchFamily="34" charset="0"/>
              </a:rPr>
            </a:br>
            <a:r>
              <a:rPr lang="en-GB" sz="1400" dirty="0" smtClean="0">
                <a:solidFill>
                  <a:schemeClr val="tx1"/>
                </a:solidFill>
                <a:latin typeface="Verdana" pitchFamily="34" charset="0"/>
              </a:rPr>
              <a:t>(The Principles of Catholic Social Teaching for Kids Anne E. Neuberger 2005)</a:t>
            </a:r>
            <a:endParaRPr lang="en-US" sz="1400" dirty="0" smtClean="0">
              <a:solidFill>
                <a:schemeClr val="tx1"/>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fade">
                                      <p:cBhvr>
                                        <p:cTn id="7" dur="20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gsalter\AppData\Local\Microsoft\Windows\Temporary Internet Files\Content.IE5\CNHUO62G\48876[1].jpg"/>
          <p:cNvPicPr>
            <a:picLocks noChangeAspect="1" noChangeArrowheads="1"/>
          </p:cNvPicPr>
          <p:nvPr/>
        </p:nvPicPr>
        <p:blipFill>
          <a:blip r:embed="rId3" cstate="screen"/>
          <a:srcRect/>
          <a:stretch>
            <a:fillRect/>
          </a:stretch>
        </p:blipFill>
        <p:spPr bwMode="auto">
          <a:xfrm>
            <a:off x="-324544" y="-1"/>
            <a:ext cx="9529520" cy="6875813"/>
          </a:xfrm>
          <a:prstGeom prst="rect">
            <a:avLst/>
          </a:prstGeom>
          <a:noFill/>
          <a:ln w="9525">
            <a:noFill/>
            <a:miter lim="800000"/>
            <a:headEnd/>
            <a:tailEnd/>
          </a:ln>
        </p:spPr>
      </p:pic>
      <p:sp>
        <p:nvSpPr>
          <p:cNvPr id="20484" name="Rectangle 4"/>
          <p:cNvSpPr>
            <a:spLocks noGrp="1" noChangeArrowheads="1"/>
          </p:cNvSpPr>
          <p:nvPr>
            <p:ph type="ctrTitle" idx="4294967295"/>
          </p:nvPr>
        </p:nvSpPr>
        <p:spPr>
          <a:xfrm>
            <a:off x="-324544" y="5517232"/>
            <a:ext cx="9540000" cy="1340769"/>
          </a:xfrm>
          <a:solidFill>
            <a:schemeClr val="bg1">
              <a:alpha val="50000"/>
            </a:schemeClr>
          </a:solidFill>
        </p:spPr>
        <p:txBody>
          <a:bodyPr/>
          <a:lstStyle/>
          <a:p>
            <a:pPr eaLnBrk="1" hangingPunct="1"/>
            <a:r>
              <a:rPr lang="en-US" sz="3600" b="1" dirty="0" smtClean="0">
                <a:solidFill>
                  <a:schemeClr val="tx1"/>
                </a:solidFill>
                <a:latin typeface="Verdana" pitchFamily="34" charset="0"/>
              </a:rPr>
              <a:t>What can you do to care for </a:t>
            </a:r>
            <a:br>
              <a:rPr lang="en-US" sz="3600" b="1" dirty="0" smtClean="0">
                <a:solidFill>
                  <a:schemeClr val="tx1"/>
                </a:solidFill>
                <a:latin typeface="Verdana" pitchFamily="34" charset="0"/>
              </a:rPr>
            </a:br>
            <a:r>
              <a:rPr lang="en-US" sz="3600" b="1" dirty="0" smtClean="0">
                <a:solidFill>
                  <a:schemeClr val="tx1"/>
                </a:solidFill>
                <a:latin typeface="Verdana" pitchFamily="34" charset="0"/>
              </a:rPr>
              <a:t>and protect God’s world?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fade">
                                      <p:cBhvr>
                                        <p:cTn id="7" dur="20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539750" y="2420938"/>
            <a:ext cx="8229600" cy="1223962"/>
          </a:xfrm>
        </p:spPr>
        <p:txBody>
          <a:bodyPr/>
          <a:lstStyle/>
          <a:p>
            <a:pPr algn="ctr" eaLnBrk="1" hangingPunct="1">
              <a:buFontTx/>
              <a:buNone/>
            </a:pPr>
            <a:r>
              <a:rPr lang="en-GB" sz="3600" b="1" dirty="0" smtClean="0">
                <a:latin typeface="Verdana" pitchFamily="34" charset="0"/>
              </a:rPr>
              <a:t>Now that you have </a:t>
            </a:r>
            <a:br>
              <a:rPr lang="en-GB" sz="3600" b="1" dirty="0" smtClean="0">
                <a:latin typeface="Verdana" pitchFamily="34" charset="0"/>
              </a:rPr>
            </a:br>
            <a:r>
              <a:rPr lang="en-GB" sz="3600" b="1" dirty="0" smtClean="0">
                <a:latin typeface="Verdana" pitchFamily="34" charset="0"/>
              </a:rPr>
              <a:t>listened to Psalm 147, </a:t>
            </a:r>
            <a:br>
              <a:rPr lang="en-GB" sz="3600" b="1" dirty="0" smtClean="0">
                <a:latin typeface="Verdana" pitchFamily="34" charset="0"/>
              </a:rPr>
            </a:br>
            <a:r>
              <a:rPr lang="en-GB" sz="3600" b="1" dirty="0" smtClean="0">
                <a:latin typeface="Verdana" pitchFamily="34" charset="0"/>
              </a:rPr>
              <a:t>think carefully about </a:t>
            </a:r>
            <a:br>
              <a:rPr lang="en-GB" sz="3600" b="1" dirty="0" smtClean="0">
                <a:latin typeface="Verdana" pitchFamily="34" charset="0"/>
              </a:rPr>
            </a:br>
            <a:r>
              <a:rPr lang="en-GB" sz="3600" b="1" dirty="0" smtClean="0">
                <a:latin typeface="Verdana" pitchFamily="34" charset="0"/>
              </a:rPr>
              <a:t>these questions.</a:t>
            </a:r>
            <a:r>
              <a:rPr lang="en-GB" sz="3600" b="1" dirty="0" smtClean="0"/>
              <a:t> </a:t>
            </a:r>
            <a:endParaRPr lang="en-US" sz="3600" b="1" dirty="0" smtClean="0"/>
          </a:p>
        </p:txBody>
      </p:sp>
      <p:pic>
        <p:nvPicPr>
          <p:cNvPr id="4" name="Picture 3" descr="sun.png"/>
          <p:cNvPicPr>
            <a:picLocks noChangeAspect="1"/>
          </p:cNvPicPr>
          <p:nvPr/>
        </p:nvPicPr>
        <p:blipFill>
          <a:blip r:embed="rId2" cstate="print"/>
          <a:stretch>
            <a:fillRect/>
          </a:stretch>
        </p:blipFill>
        <p:spPr>
          <a:xfrm>
            <a:off x="6156176" y="-387424"/>
            <a:ext cx="2833581" cy="2880320"/>
          </a:xfrm>
          <a:prstGeom prst="rect">
            <a:avLst/>
          </a:prstGeom>
        </p:spPr>
      </p:pic>
      <p:pic>
        <p:nvPicPr>
          <p:cNvPr id="5" name="Picture 4" descr="white-star.png"/>
          <p:cNvPicPr>
            <a:picLocks noChangeAspect="1"/>
          </p:cNvPicPr>
          <p:nvPr/>
        </p:nvPicPr>
        <p:blipFill>
          <a:blip r:embed="rId3" cstate="print"/>
          <a:stretch>
            <a:fillRect/>
          </a:stretch>
        </p:blipFill>
        <p:spPr>
          <a:xfrm>
            <a:off x="395536" y="3429000"/>
            <a:ext cx="2028825" cy="2352675"/>
          </a:xfrm>
          <a:prstGeom prst="rect">
            <a:avLst/>
          </a:prstGeom>
        </p:spPr>
      </p:pic>
      <p:pic>
        <p:nvPicPr>
          <p:cNvPr id="6" name="Picture 5" descr="white-star.png"/>
          <p:cNvPicPr>
            <a:picLocks noChangeAspect="1"/>
          </p:cNvPicPr>
          <p:nvPr/>
        </p:nvPicPr>
        <p:blipFill>
          <a:blip r:embed="rId3" cstate="print"/>
          <a:stretch>
            <a:fillRect/>
          </a:stretch>
        </p:blipFill>
        <p:spPr>
          <a:xfrm>
            <a:off x="3131841" y="4505325"/>
            <a:ext cx="1493576" cy="1731987"/>
          </a:xfrm>
          <a:prstGeom prst="rect">
            <a:avLst/>
          </a:prstGeom>
        </p:spPr>
      </p:pic>
      <p:pic>
        <p:nvPicPr>
          <p:cNvPr id="7" name="Picture 6" descr="white-star.png"/>
          <p:cNvPicPr>
            <a:picLocks noChangeAspect="1"/>
          </p:cNvPicPr>
          <p:nvPr/>
        </p:nvPicPr>
        <p:blipFill>
          <a:blip r:embed="rId3" cstate="print"/>
          <a:stretch>
            <a:fillRect/>
          </a:stretch>
        </p:blipFill>
        <p:spPr>
          <a:xfrm>
            <a:off x="2195736" y="476672"/>
            <a:ext cx="1247931" cy="14471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iterate type="wd">
                                    <p:tmPct val="10000"/>
                                  </p:iterate>
                                  <p:childTnLst>
                                    <p:set>
                                      <p:cBhvr>
                                        <p:cTn id="6" dur="1" fill="hold">
                                          <p:stCondLst>
                                            <p:cond delay="0"/>
                                          </p:stCondLst>
                                        </p:cTn>
                                        <p:tgtEl>
                                          <p:spTgt spid="3074">
                                            <p:txEl>
                                              <p:pRg st="0" end="0"/>
                                            </p:txEl>
                                          </p:spTgt>
                                        </p:tgtEl>
                                        <p:attrNameLst>
                                          <p:attrName>style.visibility</p:attrName>
                                        </p:attrNameLst>
                                      </p:cBhvr>
                                      <p:to>
                                        <p:strVal val="visible"/>
                                      </p:to>
                                    </p:set>
                                    <p:animEffect transition="in" filter="fade">
                                      <p:cBhvr>
                                        <p:cTn id="7" dur="2000"/>
                                        <p:tgtEl>
                                          <p:spTgt spid="3074">
                                            <p:txEl>
                                              <p:pRg st="0" end="0"/>
                                            </p:txEl>
                                          </p:spTgt>
                                        </p:tgtEl>
                                      </p:cBhvr>
                                    </p:animEffect>
                                  </p:childTnLst>
                                </p:cTn>
                              </p:par>
                            </p:childTnLst>
                          </p:cTn>
                        </p:par>
                        <p:par>
                          <p:cTn id="8" fill="hold">
                            <p:stCondLst>
                              <p:cond delay="48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par>
                          <p:cTn id="12" fill="hold">
                            <p:stCondLst>
                              <p:cond delay="6800"/>
                            </p:stCondLst>
                            <p:childTnLst>
                              <p:par>
                                <p:cTn id="13" presetID="9"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par>
                          <p:cTn id="16" fill="hold">
                            <p:stCondLst>
                              <p:cond delay="730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childTnLst>
                          </p:cTn>
                        </p:par>
                        <p:par>
                          <p:cTn id="20" fill="hold">
                            <p:stCondLst>
                              <p:cond delay="7800"/>
                            </p:stCondLst>
                            <p:childTnLst>
                              <p:par>
                                <p:cTn id="21" presetID="9"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43"/>
          <p:cNvPicPr>
            <a:picLocks noChangeAspect="1" noChangeArrowheads="1"/>
          </p:cNvPicPr>
          <p:nvPr/>
        </p:nvPicPr>
        <p:blipFill>
          <a:blip r:embed="rId3" cstate="print"/>
          <a:srcRect/>
          <a:stretch>
            <a:fillRect/>
          </a:stretch>
        </p:blipFill>
        <p:spPr bwMode="auto">
          <a:xfrm>
            <a:off x="0" y="6321425"/>
            <a:ext cx="9144000" cy="536575"/>
          </a:xfrm>
          <a:prstGeom prst="rect">
            <a:avLst/>
          </a:prstGeom>
          <a:noFill/>
          <a:ln w="9525">
            <a:noFill/>
            <a:miter lim="800000"/>
            <a:headEnd/>
            <a:tailEnd/>
          </a:ln>
        </p:spPr>
      </p:pic>
      <p:sp>
        <p:nvSpPr>
          <p:cNvPr id="21507" name="Rectangle 4"/>
          <p:cNvSpPr>
            <a:spLocks noGrp="1" noChangeArrowheads="1"/>
          </p:cNvSpPr>
          <p:nvPr>
            <p:ph type="ctrTitle" idx="4294967295"/>
          </p:nvPr>
        </p:nvSpPr>
        <p:spPr>
          <a:xfrm>
            <a:off x="395288" y="6092750"/>
            <a:ext cx="8426450" cy="216570"/>
          </a:xfrm>
          <a:noFill/>
        </p:spPr>
        <p:txBody>
          <a:bodyPr/>
          <a:lstStyle/>
          <a:p>
            <a:pPr eaLnBrk="1" hangingPunct="1"/>
            <a:r>
              <a:rPr lang="en-US" sz="1100" dirty="0" smtClean="0">
                <a:solidFill>
                  <a:schemeClr val="tx1"/>
                </a:solidFill>
                <a:latin typeface="Verdana" pitchFamily="34" charset="0"/>
                <a:ea typeface="Verdana" pitchFamily="34" charset="0"/>
                <a:cs typeface="Verdana" pitchFamily="34" charset="0"/>
              </a:rPr>
              <a:t>Picture credits: </a:t>
            </a:r>
            <a:r>
              <a:rPr lang="en-GB" sz="1100" dirty="0" smtClean="0">
                <a:latin typeface="Verdana" pitchFamily="34" charset="0"/>
                <a:ea typeface="Verdana" pitchFamily="34" charset="0"/>
                <a:cs typeface="Verdana" pitchFamily="34" charset="0"/>
              </a:rPr>
              <a:t>Annie </a:t>
            </a:r>
            <a:r>
              <a:rPr lang="en-GB" sz="1100" dirty="0" err="1" smtClean="0">
                <a:latin typeface="Verdana" pitchFamily="34" charset="0"/>
                <a:ea typeface="Verdana" pitchFamily="34" charset="0"/>
                <a:cs typeface="Verdana" pitchFamily="34" charset="0"/>
              </a:rPr>
              <a:t>Bungeroth</a:t>
            </a:r>
            <a:r>
              <a:rPr lang="en-GB" sz="1100" dirty="0" smtClean="0">
                <a:latin typeface="Verdana" pitchFamily="34" charset="0"/>
                <a:ea typeface="Verdana" pitchFamily="34" charset="0"/>
                <a:cs typeface="Verdana" pitchFamily="34" charset="0"/>
              </a:rPr>
              <a:t>, Jim Holmes, Simon </a:t>
            </a:r>
            <a:r>
              <a:rPr lang="en-GB" sz="1100" dirty="0" err="1" smtClean="0">
                <a:latin typeface="Verdana" pitchFamily="34" charset="0"/>
                <a:ea typeface="Verdana" pitchFamily="34" charset="0"/>
                <a:cs typeface="Verdana" pitchFamily="34" charset="0"/>
              </a:rPr>
              <a:t>Rawles</a:t>
            </a:r>
            <a:r>
              <a:rPr lang="en-GB" sz="1100" dirty="0" smtClean="0">
                <a:latin typeface="Verdana" pitchFamily="34" charset="0"/>
                <a:ea typeface="Verdana" pitchFamily="34" charset="0"/>
                <a:cs typeface="Verdana" pitchFamily="34" charset="0"/>
              </a:rPr>
              <a:t>, Marcella Haddad, Barbara Davies. </a:t>
            </a:r>
            <a:br>
              <a:rPr lang="en-GB" sz="1100" dirty="0" smtClean="0">
                <a:latin typeface="Verdana" pitchFamily="34" charset="0"/>
                <a:ea typeface="Verdana" pitchFamily="34" charset="0"/>
                <a:cs typeface="Verdana" pitchFamily="34" charset="0"/>
              </a:rPr>
            </a:br>
            <a:endParaRPr lang="en-US" sz="1100" dirty="0" smtClean="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descr="Marcelina's son, Erik, looking through the window. Marcelina is one of the founding members of COMUCAP and provides technical support to member organisations in organic farming as well as helping women to grow aloe vera plants to make soap &amp; shampoo. &#10;&#10;"/>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Rectangle 3"/>
          <p:cNvSpPr/>
          <p:nvPr/>
        </p:nvSpPr>
        <p:spPr>
          <a:xfrm>
            <a:off x="0" y="0"/>
            <a:ext cx="9144000" cy="1196752"/>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9" name="Rectangle 4"/>
          <p:cNvSpPr>
            <a:spLocks noGrp="1" noChangeArrowheads="1"/>
          </p:cNvSpPr>
          <p:nvPr>
            <p:ph type="title"/>
          </p:nvPr>
        </p:nvSpPr>
        <p:spPr>
          <a:xfrm>
            <a:off x="0" y="353952"/>
            <a:ext cx="9144000" cy="980728"/>
          </a:xfrm>
          <a:noFill/>
        </p:spPr>
        <p:txBody>
          <a:bodyPr/>
          <a:lstStyle/>
          <a:p>
            <a:pPr eaLnBrk="1" hangingPunct="1"/>
            <a:r>
              <a:rPr lang="en-GB" sz="3600" b="1" dirty="0" smtClean="0">
                <a:solidFill>
                  <a:schemeClr val="tx1"/>
                </a:solidFill>
                <a:latin typeface="Verdana" pitchFamily="34" charset="0"/>
              </a:rPr>
              <a:t>What can Erik see from his window in Honduras? </a:t>
            </a:r>
            <a:br>
              <a:rPr lang="en-GB" sz="3600" b="1" dirty="0" smtClean="0">
                <a:solidFill>
                  <a:schemeClr val="tx1"/>
                </a:solidFill>
                <a:latin typeface="Verdana" pitchFamily="34" charset="0"/>
              </a:rPr>
            </a:br>
            <a:endParaRPr lang="en-US" sz="3600" b="1" dirty="0" smtClean="0">
              <a:solidFill>
                <a:schemeClr val="tx1"/>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4099"/>
                                        </p:tgtEl>
                                        <p:attrNameLst>
                                          <p:attrName>style.visibility</p:attrName>
                                        </p:attrNameLst>
                                      </p:cBhvr>
                                      <p:to>
                                        <p:strVal val="visible"/>
                                      </p:to>
                                    </p:set>
                                    <p:animEffect transition="in" filter="fade">
                                      <p:cBhvr>
                                        <p:cTn id="7"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5652120" y="1340768"/>
            <a:ext cx="3240533" cy="3600450"/>
          </a:xfrm>
          <a:noFill/>
          <a:ln>
            <a:noFill/>
          </a:ln>
        </p:spPr>
        <p:txBody>
          <a:bodyPr/>
          <a:lstStyle/>
          <a:p>
            <a:pPr eaLnBrk="1" hangingPunct="1"/>
            <a:r>
              <a:rPr lang="en-GB" sz="3600" b="1" dirty="0" smtClean="0">
                <a:solidFill>
                  <a:schemeClr val="bg1"/>
                </a:solidFill>
                <a:latin typeface="Verdana" pitchFamily="34" charset="0"/>
              </a:rPr>
              <a:t>What can people see from this window in Colombia?</a:t>
            </a:r>
            <a:endParaRPr lang="en-US" sz="3600" b="1" dirty="0" smtClean="0">
              <a:solidFill>
                <a:schemeClr val="bg1"/>
              </a:solidFill>
              <a:latin typeface="Verdana" pitchFamily="34" charset="0"/>
            </a:endParaRPr>
          </a:p>
        </p:txBody>
      </p:sp>
      <p:pic>
        <p:nvPicPr>
          <p:cNvPr id="5122" name="Picture 2" descr="C:\Users\gsalter\AppData\Local\Microsoft\Windows\Temporary Internet Files\Content.IE5\VHK1R5KS\45117[1].jpg"/>
          <p:cNvPicPr>
            <a:picLocks noChangeAspect="1" noChangeArrowheads="1"/>
          </p:cNvPicPr>
          <p:nvPr/>
        </p:nvPicPr>
        <p:blipFill>
          <a:blip r:embed="rId3" cstate="print"/>
          <a:srcRect/>
          <a:stretch>
            <a:fillRect/>
          </a:stretch>
        </p:blipFill>
        <p:spPr bwMode="auto">
          <a:xfrm rot="120000">
            <a:off x="267882" y="291203"/>
            <a:ext cx="4729348" cy="6305797"/>
          </a:xfrm>
          <a:prstGeom prst="rect">
            <a:avLst/>
          </a:prstGeom>
          <a:noFill/>
          <a:ln w="9525">
            <a:noFill/>
            <a:miter lim="800000"/>
            <a:headEnd/>
            <a:tailEnd/>
          </a:ln>
        </p:spPr>
      </p:pic>
      <p:pic>
        <p:nvPicPr>
          <p:cNvPr id="5" name="Picture 4" descr="border black.png"/>
          <p:cNvPicPr>
            <a:picLocks noChangeAspect="1"/>
          </p:cNvPicPr>
          <p:nvPr/>
        </p:nvPicPr>
        <p:blipFill>
          <a:blip r:embed="rId4" cstate="print"/>
          <a:srcRect t="41600"/>
          <a:stretch>
            <a:fillRect/>
          </a:stretch>
        </p:blipFill>
        <p:spPr>
          <a:xfrm rot="120000">
            <a:off x="1278" y="-161808"/>
            <a:ext cx="5292080" cy="67721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5123"/>
                                        </p:tgtEl>
                                        <p:attrNameLst>
                                          <p:attrName>style.visibility</p:attrName>
                                        </p:attrNameLst>
                                      </p:cBhvr>
                                      <p:to>
                                        <p:strVal val="visible"/>
                                      </p:to>
                                    </p:set>
                                    <p:animEffect transition="in" filter="fade">
                                      <p:cBhvr>
                                        <p:cTn id="7" dur="2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Rosa Ramires Rodriguez and her daughter Dominga at the window of their new house which was built as part of a project that her husband, Domingo, worked on. He is a carpenter and helps on building projects with the John XXIII Institute to improve housing after Hurricane Stan.. "/>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Rectangle 3"/>
          <p:cNvSpPr/>
          <p:nvPr/>
        </p:nvSpPr>
        <p:spPr>
          <a:xfrm>
            <a:off x="0" y="4725144"/>
            <a:ext cx="9144000" cy="2132856"/>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47" name="Rectangle 2"/>
          <p:cNvSpPr>
            <a:spLocks noGrp="1" noChangeArrowheads="1"/>
          </p:cNvSpPr>
          <p:nvPr>
            <p:ph type="title"/>
          </p:nvPr>
        </p:nvSpPr>
        <p:spPr>
          <a:xfrm>
            <a:off x="0" y="5733256"/>
            <a:ext cx="9144000" cy="1143000"/>
          </a:xfrm>
          <a:noFill/>
          <a:ln>
            <a:noFill/>
          </a:ln>
        </p:spPr>
        <p:txBody>
          <a:bodyPr/>
          <a:lstStyle/>
          <a:p>
            <a:pPr eaLnBrk="1" hangingPunct="1"/>
            <a:r>
              <a:rPr lang="en-GB" sz="3600" b="1" dirty="0" smtClean="0">
                <a:solidFill>
                  <a:schemeClr val="bg1"/>
                </a:solidFill>
                <a:latin typeface="Verdana" pitchFamily="34" charset="0"/>
              </a:rPr>
              <a:t>What can </a:t>
            </a:r>
            <a:r>
              <a:rPr lang="en-GB" sz="3600" b="1" dirty="0" err="1" smtClean="0">
                <a:solidFill>
                  <a:schemeClr val="bg1"/>
                </a:solidFill>
                <a:latin typeface="Verdana" pitchFamily="34" charset="0"/>
              </a:rPr>
              <a:t>Dominga</a:t>
            </a:r>
            <a:r>
              <a:rPr lang="en-GB" sz="3600" b="1" dirty="0" smtClean="0">
                <a:solidFill>
                  <a:schemeClr val="bg1"/>
                </a:solidFill>
                <a:latin typeface="Verdana" pitchFamily="34" charset="0"/>
              </a:rPr>
              <a:t> see </a:t>
            </a:r>
            <a:br>
              <a:rPr lang="en-GB" sz="3600" b="1" dirty="0" smtClean="0">
                <a:solidFill>
                  <a:schemeClr val="bg1"/>
                </a:solidFill>
                <a:latin typeface="Verdana" pitchFamily="34" charset="0"/>
              </a:rPr>
            </a:br>
            <a:r>
              <a:rPr lang="en-GB" sz="3600" b="1" dirty="0" smtClean="0">
                <a:solidFill>
                  <a:schemeClr val="bg1"/>
                </a:solidFill>
                <a:latin typeface="Verdana" pitchFamily="34" charset="0"/>
              </a:rPr>
              <a:t>from the window of her </a:t>
            </a:r>
            <a:br>
              <a:rPr lang="en-GB" sz="3600" b="1" dirty="0" smtClean="0">
                <a:solidFill>
                  <a:schemeClr val="bg1"/>
                </a:solidFill>
                <a:latin typeface="Verdana" pitchFamily="34" charset="0"/>
              </a:rPr>
            </a:br>
            <a:r>
              <a:rPr lang="en-GB" sz="3600" b="1" dirty="0" smtClean="0">
                <a:solidFill>
                  <a:schemeClr val="bg1"/>
                </a:solidFill>
                <a:latin typeface="Verdana" pitchFamily="34" charset="0"/>
              </a:rPr>
              <a:t>house in Nicaragua? </a:t>
            </a:r>
            <a:br>
              <a:rPr lang="en-GB" sz="3600" b="1" dirty="0" smtClean="0">
                <a:solidFill>
                  <a:schemeClr val="bg1"/>
                </a:solidFill>
                <a:latin typeface="Verdana" pitchFamily="34" charset="0"/>
              </a:rPr>
            </a:br>
            <a:r>
              <a:rPr lang="en-GB" sz="3600" b="1" dirty="0" smtClean="0">
                <a:solidFill>
                  <a:schemeClr val="bg1"/>
                </a:solidFill>
                <a:latin typeface="Verdana" pitchFamily="34" charset="0"/>
              </a:rPr>
              <a:t/>
            </a:r>
            <a:br>
              <a:rPr lang="en-GB" sz="3600" b="1" dirty="0" smtClean="0">
                <a:solidFill>
                  <a:schemeClr val="bg1"/>
                </a:solidFill>
                <a:latin typeface="Verdana" pitchFamily="34" charset="0"/>
              </a:rPr>
            </a:br>
            <a:endParaRPr lang="en-US" sz="3600" b="1" dirty="0" smtClean="0">
              <a:solidFill>
                <a:schemeClr val="bg1"/>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6147"/>
                                        </p:tgtEl>
                                        <p:attrNameLst>
                                          <p:attrName>style.visibility</p:attrName>
                                        </p:attrNameLst>
                                      </p:cBhvr>
                                      <p:to>
                                        <p:strVal val="visible"/>
                                      </p:to>
                                    </p:set>
                                    <p:animEffect transition="in" filter="fade">
                                      <p:cBhvr>
                                        <p:cTn id="7" dur="2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the view from a window at Yakoko village school"/>
          <p:cNvPicPr>
            <a:picLocks noChangeAspect="1" noChangeArrowheads="1"/>
          </p:cNvPicPr>
          <p:nvPr/>
        </p:nvPicPr>
        <p:blipFill>
          <a:blip r:embed="rId3" cstate="print"/>
          <a:srcRect r="11192" b="-304"/>
          <a:stretch>
            <a:fillRect/>
          </a:stretch>
        </p:blipFill>
        <p:spPr bwMode="auto">
          <a:xfrm>
            <a:off x="0" y="0"/>
            <a:ext cx="9144000" cy="6887688"/>
          </a:xfrm>
          <a:prstGeom prst="rect">
            <a:avLst/>
          </a:prstGeom>
          <a:noFill/>
          <a:ln w="9525">
            <a:noFill/>
            <a:miter lim="800000"/>
            <a:headEnd/>
            <a:tailEnd/>
          </a:ln>
        </p:spPr>
      </p:pic>
      <p:sp>
        <p:nvSpPr>
          <p:cNvPr id="7171" name="Rectangle 2"/>
          <p:cNvSpPr>
            <a:spLocks noGrp="1" noChangeArrowheads="1"/>
          </p:cNvSpPr>
          <p:nvPr>
            <p:ph type="title"/>
          </p:nvPr>
        </p:nvSpPr>
        <p:spPr>
          <a:xfrm>
            <a:off x="0" y="0"/>
            <a:ext cx="9144000" cy="1143000"/>
          </a:xfrm>
          <a:solidFill>
            <a:schemeClr val="bg1">
              <a:alpha val="50000"/>
            </a:schemeClr>
          </a:solidFill>
          <a:ln>
            <a:noFill/>
          </a:ln>
        </p:spPr>
        <p:txBody>
          <a:bodyPr/>
          <a:lstStyle/>
          <a:p>
            <a:pPr eaLnBrk="1" hangingPunct="1"/>
            <a:r>
              <a:rPr lang="en-GB" sz="3600" b="1" dirty="0" smtClean="0">
                <a:solidFill>
                  <a:schemeClr val="tx1"/>
                </a:solidFill>
                <a:latin typeface="Verdana" pitchFamily="34" charset="0"/>
              </a:rPr>
              <a:t>What can children see from this school window in Nigeria?</a:t>
            </a:r>
            <a:endParaRPr lang="en-US" sz="3600" b="1" dirty="0" smtClean="0">
              <a:solidFill>
                <a:schemeClr val="tx1"/>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7171"/>
                                        </p:tgtEl>
                                        <p:attrNameLst>
                                          <p:attrName>style.visibility</p:attrName>
                                        </p:attrNameLst>
                                      </p:cBhvr>
                                      <p:to>
                                        <p:strVal val="visible"/>
                                      </p:to>
                                    </p:set>
                                    <p:animEffect transition="in" filter="fade">
                                      <p:cBhvr>
                                        <p:cTn id="7" dur="2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9" descr="House Window"/>
          <p:cNvPicPr>
            <a:picLocks noChangeAspect="1" noChangeArrowheads="1"/>
          </p:cNvPicPr>
          <p:nvPr/>
        </p:nvPicPr>
        <p:blipFill>
          <a:blip r:embed="rId2" cstate="print"/>
          <a:srcRect l="4077" r="1907"/>
          <a:stretch>
            <a:fillRect/>
          </a:stretch>
        </p:blipFill>
        <p:spPr bwMode="auto">
          <a:xfrm>
            <a:off x="0" y="0"/>
            <a:ext cx="9144000" cy="6863938"/>
          </a:xfrm>
          <a:prstGeom prst="rect">
            <a:avLst/>
          </a:prstGeom>
          <a:noFill/>
          <a:ln w="9525">
            <a:noFill/>
            <a:miter lim="800000"/>
            <a:headEnd/>
            <a:tailEnd/>
          </a:ln>
        </p:spPr>
      </p:pic>
      <p:sp>
        <p:nvSpPr>
          <p:cNvPr id="5" name="TextBox 4"/>
          <p:cNvSpPr txBox="1"/>
          <p:nvPr/>
        </p:nvSpPr>
        <p:spPr>
          <a:xfrm>
            <a:off x="2483768" y="4338970"/>
            <a:ext cx="3831498" cy="1754326"/>
          </a:xfrm>
          <a:prstGeom prst="rect">
            <a:avLst/>
          </a:prstGeom>
          <a:noFill/>
        </p:spPr>
        <p:txBody>
          <a:bodyPr wrap="none" rtlCol="0">
            <a:spAutoFit/>
          </a:bodyPr>
          <a:lstStyle/>
          <a:p>
            <a:pPr algn="ctr"/>
            <a:r>
              <a:rPr lang="en-GB" sz="3600" b="1" dirty="0" smtClean="0">
                <a:solidFill>
                  <a:srgbClr val="FF0000"/>
                </a:solidFill>
                <a:latin typeface="Verdana" pitchFamily="34" charset="0"/>
                <a:ea typeface="Verdana" pitchFamily="34" charset="0"/>
                <a:cs typeface="Verdana" pitchFamily="34" charset="0"/>
              </a:rPr>
              <a:t>What do you</a:t>
            </a:r>
          </a:p>
          <a:p>
            <a:pPr algn="ctr"/>
            <a:r>
              <a:rPr lang="en-GB" sz="3600" b="1" dirty="0" smtClean="0">
                <a:solidFill>
                  <a:srgbClr val="FF0000"/>
                </a:solidFill>
                <a:latin typeface="Verdana" pitchFamily="34" charset="0"/>
                <a:ea typeface="Verdana" pitchFamily="34" charset="0"/>
                <a:cs typeface="Verdana" pitchFamily="34" charset="0"/>
              </a:rPr>
              <a:t>see out of</a:t>
            </a:r>
          </a:p>
          <a:p>
            <a:pPr algn="ctr"/>
            <a:r>
              <a:rPr lang="en-GB" sz="3600" b="1" dirty="0" smtClean="0">
                <a:solidFill>
                  <a:srgbClr val="FF0000"/>
                </a:solidFill>
                <a:latin typeface="Verdana" pitchFamily="34" charset="0"/>
                <a:ea typeface="Verdana" pitchFamily="34" charset="0"/>
                <a:cs typeface="Verdana" pitchFamily="34" charset="0"/>
              </a:rPr>
              <a:t>your window?</a:t>
            </a:r>
            <a:endParaRPr lang="en-GB" sz="3600" b="1" dirty="0">
              <a:solidFill>
                <a:srgbClr val="FF0000"/>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2000"/>
                                        <p:tgtEl>
                                          <p:spTgt spid="5">
                                            <p:txEl>
                                              <p:pRg st="1" end="1"/>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1" descr="a dramatic sky over Biera"/>
          <p:cNvPicPr>
            <a:picLocks noChangeAspect="1" noChangeArrowheads="1"/>
          </p:cNvPicPr>
          <p:nvPr/>
        </p:nvPicPr>
        <p:blipFill>
          <a:blip r:embed="rId2" cstate="print"/>
          <a:srcRect l="6229" r="797"/>
          <a:stretch>
            <a:fillRect/>
          </a:stretch>
        </p:blipFill>
        <p:spPr bwMode="auto">
          <a:xfrm>
            <a:off x="0" y="0"/>
            <a:ext cx="9144000" cy="6863938"/>
          </a:xfrm>
          <a:prstGeom prst="rect">
            <a:avLst/>
          </a:prstGeom>
          <a:solidFill>
            <a:schemeClr val="tx1">
              <a:alpha val="50000"/>
            </a:schemeClr>
          </a:solidFill>
          <a:ln w="9525">
            <a:noFill/>
            <a:miter lim="800000"/>
            <a:headEnd/>
            <a:tailEnd/>
          </a:ln>
        </p:spPr>
      </p:pic>
      <p:sp>
        <p:nvSpPr>
          <p:cNvPr id="9220" name="Rectangle 8"/>
          <p:cNvSpPr>
            <a:spLocks noGrp="1" noChangeArrowheads="1"/>
          </p:cNvSpPr>
          <p:nvPr>
            <p:ph type="ctrTitle" idx="4294967295"/>
          </p:nvPr>
        </p:nvSpPr>
        <p:spPr>
          <a:xfrm>
            <a:off x="0" y="5733256"/>
            <a:ext cx="9144000" cy="1124744"/>
          </a:xfrm>
          <a:noFill/>
        </p:spPr>
        <p:txBody>
          <a:bodyPr/>
          <a:lstStyle/>
          <a:p>
            <a:pPr eaLnBrk="1" hangingPunct="1"/>
            <a:r>
              <a:rPr lang="en-GB" sz="3600" b="1" dirty="0" smtClean="0">
                <a:solidFill>
                  <a:schemeClr val="bg1"/>
                </a:solidFill>
                <a:latin typeface="Verdana" pitchFamily="34" charset="0"/>
              </a:rPr>
              <a:t>God made the earth and sky.</a:t>
            </a:r>
            <a:endParaRPr lang="en-US" sz="3600" b="1" dirty="0" smtClean="0">
              <a:solidFill>
                <a:schemeClr val="bg1"/>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9220"/>
                                        </p:tgtEl>
                                        <p:attrNameLst>
                                          <p:attrName>style.visibility</p:attrName>
                                        </p:attrNameLst>
                                      </p:cBhvr>
                                      <p:to>
                                        <p:strVal val="visible"/>
                                      </p:to>
                                    </p:set>
                                    <p:animEffect transition="in" filter="fade">
                                      <p:cBhvr>
                                        <p:cTn id="7" dur="2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childworld_banner"/>
          <p:cNvPicPr>
            <a:picLocks noChangeAspect="1" noChangeArrowheads="1"/>
          </p:cNvPicPr>
          <p:nvPr/>
        </p:nvPicPr>
        <p:blipFill>
          <a:blip r:embed="rId2" cstate="print"/>
          <a:srcRect l="4032" r="2993"/>
          <a:stretch>
            <a:fillRect/>
          </a:stretch>
        </p:blipFill>
        <p:spPr bwMode="auto">
          <a:xfrm>
            <a:off x="0" y="-459432"/>
            <a:ext cx="9144000" cy="6863938"/>
          </a:xfrm>
          <a:prstGeom prst="rect">
            <a:avLst/>
          </a:prstGeom>
          <a:noFill/>
          <a:ln w="9525">
            <a:noFill/>
            <a:miter lim="800000"/>
            <a:headEnd/>
            <a:tailEnd/>
          </a:ln>
        </p:spPr>
      </p:pic>
      <p:sp>
        <p:nvSpPr>
          <p:cNvPr id="5" name="Rectangle 4"/>
          <p:cNvSpPr/>
          <p:nvPr/>
        </p:nvSpPr>
        <p:spPr>
          <a:xfrm>
            <a:off x="0" y="5373216"/>
            <a:ext cx="9144000" cy="1484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44" name="Rectangle 4"/>
          <p:cNvSpPr>
            <a:spLocks noGrp="1" noChangeArrowheads="1"/>
          </p:cNvSpPr>
          <p:nvPr>
            <p:ph type="ctrTitle" idx="4294967295"/>
          </p:nvPr>
        </p:nvSpPr>
        <p:spPr>
          <a:xfrm>
            <a:off x="0" y="5775399"/>
            <a:ext cx="9144000" cy="1470025"/>
          </a:xfrm>
          <a:noFill/>
        </p:spPr>
        <p:txBody>
          <a:bodyPr/>
          <a:lstStyle/>
          <a:p>
            <a:pPr eaLnBrk="1" hangingPunct="1"/>
            <a:r>
              <a:rPr lang="en-GB" sz="3600" b="1" dirty="0" smtClean="0">
                <a:solidFill>
                  <a:srgbClr val="FF0000"/>
                </a:solidFill>
                <a:latin typeface="Verdana" pitchFamily="34" charset="0"/>
              </a:rPr>
              <a:t>God made all people </a:t>
            </a:r>
            <a:br>
              <a:rPr lang="en-GB" sz="3600" b="1" dirty="0" smtClean="0">
                <a:solidFill>
                  <a:srgbClr val="FF0000"/>
                </a:solidFill>
                <a:latin typeface="Verdana" pitchFamily="34" charset="0"/>
              </a:rPr>
            </a:br>
            <a:r>
              <a:rPr lang="en-GB" sz="3600" b="1" dirty="0" smtClean="0">
                <a:solidFill>
                  <a:srgbClr val="FF0000"/>
                </a:solidFill>
                <a:latin typeface="Verdana" pitchFamily="34" charset="0"/>
              </a:rPr>
              <a:t>all over the world. </a:t>
            </a:r>
            <a:br>
              <a:rPr lang="en-GB" sz="3600" b="1" dirty="0" smtClean="0">
                <a:solidFill>
                  <a:srgbClr val="FF0000"/>
                </a:solidFill>
                <a:latin typeface="Verdana" pitchFamily="34" charset="0"/>
              </a:rPr>
            </a:br>
            <a:r>
              <a:rPr lang="en-GB" sz="3000" b="1" dirty="0" smtClean="0">
                <a:latin typeface="Verdana" pitchFamily="34" charset="0"/>
              </a:rPr>
              <a:t/>
            </a:r>
            <a:br>
              <a:rPr lang="en-GB" sz="3000" b="1" dirty="0" smtClean="0">
                <a:latin typeface="Verdana" pitchFamily="34" charset="0"/>
              </a:rPr>
            </a:br>
            <a:endParaRPr lang="en-US" sz="3000" b="1" dirty="0" smtClean="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10244"/>
                                        </p:tgtEl>
                                        <p:attrNameLst>
                                          <p:attrName>style.visibility</p:attrName>
                                        </p:attrNameLst>
                                      </p:cBhvr>
                                      <p:to>
                                        <p:strVal val="visible"/>
                                      </p:to>
                                    </p:set>
                                    <p:animEffect transition="in" filter="fade">
                                      <p:cBhvr>
                                        <p:cTn id="7" dur="20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945FD418062994BAD02B81705B0A392" ma:contentTypeVersion="2" ma:contentTypeDescription="Create a new document." ma:contentTypeScope="" ma:versionID="40ca19b3da171e0f58036710ef055153">
  <xsd:schema xmlns:xsd="http://www.w3.org/2001/XMLSchema" xmlns:p="http://schemas.microsoft.com/office/2006/metadata/properties" xmlns:ns2="aa71144c-eb0d-41a5-a5a8-072cd86d28db" targetNamespace="http://schemas.microsoft.com/office/2006/metadata/properties" ma:root="true" ma:fieldsID="41e99588b10a4ffbdfe32965f726beec" ns2:_="">
    <xsd:import namespace="aa71144c-eb0d-41a5-a5a8-072cd86d28db"/>
    <xsd:element name="properties">
      <xsd:complexType>
        <xsd:sequence>
          <xsd:element name="documentManagement">
            <xsd:complexType>
              <xsd:all>
                <xsd:element ref="ns2:Year_x0020_group"/>
                <xsd:element ref="ns2:Document_x0020_type" minOccurs="0"/>
              </xsd:all>
            </xsd:complexType>
          </xsd:element>
        </xsd:sequence>
      </xsd:complexType>
    </xsd:element>
  </xsd:schema>
  <xsd:schema xmlns:xsd="http://www.w3.org/2001/XMLSchema" xmlns:dms="http://schemas.microsoft.com/office/2006/documentManagement/types" targetNamespace="aa71144c-eb0d-41a5-a5a8-072cd86d28db" elementFormDefault="qualified">
    <xsd:import namespace="http://schemas.microsoft.com/office/2006/documentManagement/types"/>
    <xsd:element name="Year_x0020_group" ma:index="8" ma:displayName="Year group" ma:default="Year 6" ma:format="Dropdown" ma:internalName="Year_x0020_group">
      <xsd:simpleType>
        <xsd:restriction base="dms:Choice">
          <xsd:enumeration value="EYFS"/>
          <xsd:enumeration value="Year 1"/>
          <xsd:enumeration value="Year 2"/>
          <xsd:enumeration value="Year 3"/>
          <xsd:enumeration value="Year 4"/>
          <xsd:enumeration value="Year 5"/>
          <xsd:enumeration value="Year 6"/>
          <xsd:enumeration value="All years"/>
        </xsd:restriction>
      </xsd:simpleType>
    </xsd:element>
    <xsd:element name="Document_x0020_type" ma:index="9" nillable="true" ma:displayName="Document type" ma:default="Resource" ma:format="Dropdown" ma:internalName="Document_x0020_type">
      <xsd:simpleType>
        <xsd:restriction base="dms:Choice">
          <xsd:enumeration value="Planning"/>
          <xsd:enumeration value="Resource"/>
          <xsd:enumeration value="Topic templat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4.xml><?xml version="1.0" encoding="utf-8"?>
<p:properties xmlns:p="http://schemas.microsoft.com/office/2006/metadata/properties" xmlns:xsi="http://www.w3.org/2001/XMLSchema-instance">
  <documentManagement>
    <Document_x0020_type xmlns="aa71144c-eb0d-41a5-a5a8-072cd86d28db">Resource</Document_x0020_type>
    <Year_x0020_group xmlns="aa71144c-eb0d-41a5-a5a8-072cd86d28db">Year 2</Year_x0020_group>
  </documentManagement>
</p:properties>
</file>

<file path=customXml/itemProps1.xml><?xml version="1.0" encoding="utf-8"?>
<ds:datastoreItem xmlns:ds="http://schemas.openxmlformats.org/officeDocument/2006/customXml" ds:itemID="{44480D18-B735-40C2-9250-D19147FD8240}">
  <ds:schemaRefs>
    <ds:schemaRef ds:uri="http://schemas.microsoft.com/sharepoint/v3/contenttype/forms"/>
  </ds:schemaRefs>
</ds:datastoreItem>
</file>

<file path=customXml/itemProps2.xml><?xml version="1.0" encoding="utf-8"?>
<ds:datastoreItem xmlns:ds="http://schemas.openxmlformats.org/officeDocument/2006/customXml" ds:itemID="{9E7E9653-82B7-4EE5-9FA8-47DEB4F444CB}">
  <ds:schemaRefs>
    <ds:schemaRef ds:uri="http://schemas.microsoft.com/office/2006/metadata/longProperties"/>
  </ds:schemaRefs>
</ds:datastoreItem>
</file>

<file path=customXml/itemProps3.xml><?xml version="1.0" encoding="utf-8"?>
<ds:datastoreItem xmlns:ds="http://schemas.openxmlformats.org/officeDocument/2006/customXml" ds:itemID="{F8E226D7-40B9-43F1-880B-BE2DDA5104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71144c-eb0d-41a5-a5a8-072cd86d28db"/>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4.xml><?xml version="1.0" encoding="utf-8"?>
<ds:datastoreItem xmlns:ds="http://schemas.openxmlformats.org/officeDocument/2006/customXml" ds:itemID="{CC76244F-5707-4F58-97A5-6904244B521A}">
  <ds:schemaRefs>
    <ds:schemaRef ds:uri="http://schemas.microsoft.com/office/2006/metadata/properties"/>
    <ds:schemaRef ds:uri="aa71144c-eb0d-41a5-a5a8-072cd86d28db"/>
  </ds:schemaRefs>
</ds:datastoreItem>
</file>

<file path=docProps/app.xml><?xml version="1.0" encoding="utf-8"?>
<Properties xmlns="http://schemas.openxmlformats.org/officeDocument/2006/extended-properties" xmlns:vt="http://schemas.openxmlformats.org/officeDocument/2006/docPropsVTypes">
  <TotalTime>761</TotalTime>
  <Words>372</Words>
  <Application>Microsoft Office PowerPoint</Application>
  <PresentationFormat>On-screen Show (4:3)</PresentationFormat>
  <Paragraphs>47</Paragraphs>
  <Slides>20</Slides>
  <Notes>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Default Design</vt:lpstr>
      <vt:lpstr>Slide 1</vt:lpstr>
      <vt:lpstr>Slide 2</vt:lpstr>
      <vt:lpstr>What can Erik see from his window in Honduras?  </vt:lpstr>
      <vt:lpstr>What can people see from this window in Colombia?</vt:lpstr>
      <vt:lpstr>What can Dominga see  from the window of her  house in Nicaragua?   </vt:lpstr>
      <vt:lpstr>What can children see from this school window in Nigeria?</vt:lpstr>
      <vt:lpstr>Slide 7</vt:lpstr>
      <vt:lpstr>God made the earth and sky.</vt:lpstr>
      <vt:lpstr>God made all people  all over the world.   </vt:lpstr>
      <vt:lpstr>God made spiders</vt:lpstr>
      <vt:lpstr>and dogs</vt:lpstr>
      <vt:lpstr>and butterflies</vt:lpstr>
      <vt:lpstr>and tigers</vt:lpstr>
      <vt:lpstr>and pandas and all  other animals.</vt:lpstr>
      <vt:lpstr>God made the tulips,</vt:lpstr>
      <vt:lpstr>the trees,</vt:lpstr>
      <vt:lpstr>the tomatoes and all the plants</vt:lpstr>
      <vt:lpstr>And God tells us that we  must take great care of them.  It’s an important job. (The Principles of Catholic Social Teaching for Kids Anne E. Neuberger 2005)</vt:lpstr>
      <vt:lpstr>What can you do to care for  and protect God’s world?</vt:lpstr>
      <vt:lpstr>Picture credits: Annie Bungeroth, Jim Holmes, Simon Rawles, Marcella Haddad, Barbara Davies.  </vt:lpstr>
    </vt:vector>
  </TitlesOfParts>
  <Company>cafod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lmcintyre</dc:creator>
  <cp:lastModifiedBy>ktoftera</cp:lastModifiedBy>
  <cp:revision>60</cp:revision>
  <dcterms:created xsi:type="dcterms:W3CDTF">2010-11-11T12:45:51Z</dcterms:created>
  <dcterms:modified xsi:type="dcterms:W3CDTF">2014-10-17T16:03:44Z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5200.00000000000</vt:lpwstr>
  </property>
  <property fmtid="{D5CDD505-2E9C-101B-9397-08002B2CF9AE}" pid="3" name="ContentType">
    <vt:lpwstr>Document</vt:lpwstr>
  </property>
  <property fmtid="{D5CDD505-2E9C-101B-9397-08002B2CF9AE}" pid="4" name="ContentTypeId">
    <vt:lpwstr>0x010100B945FD418062994BAD02B81705B0A392</vt:lpwstr>
  </property>
</Properties>
</file>