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0" r:id="rId6"/>
    <p:sldId id="259" r:id="rId7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B2D"/>
    <a:srgbClr val="9FB548"/>
    <a:srgbClr val="0ABBB8"/>
    <a:srgbClr val="ADCFE2"/>
    <a:srgbClr val="96BBD2"/>
    <a:srgbClr val="F4DB39"/>
    <a:srgbClr val="1672AD"/>
    <a:srgbClr val="0092D2"/>
    <a:srgbClr val="CC006A"/>
    <a:srgbClr val="8EA9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7786" autoAdjust="0"/>
  </p:normalViewPr>
  <p:slideViewPr>
    <p:cSldViewPr snapToObjects="1" showGuides="1">
      <p:cViewPr>
        <p:scale>
          <a:sx n="72" d="100"/>
          <a:sy n="72" d="100"/>
        </p:scale>
        <p:origin x="1458" y="-126"/>
      </p:cViewPr>
      <p:guideLst>
        <p:guide orient="horz" pos="3366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5" y="3320409"/>
            <a:ext cx="6428423" cy="229112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9" y="6056896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D3E2-F9CA-FF47-9B02-CD954EEBE0EB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6C9A-372C-F94B-8DAC-934E4B1B3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D3E2-F9CA-FF47-9B02-CD954EEBE0EB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6C9A-372C-F94B-8DAC-934E4B1B3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5084" y="668041"/>
            <a:ext cx="1407530" cy="1421440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93" y="668041"/>
            <a:ext cx="4096544" cy="142144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D3E2-F9CA-FF47-9B02-CD954EEBE0EB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6C9A-372C-F94B-8DAC-934E4B1B3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D3E2-F9CA-FF47-9B02-CD954EEBE0EB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6C9A-372C-F94B-8DAC-934E4B1B3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4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4" y="4530302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D3E2-F9CA-FF47-9B02-CD954EEBE0EB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6C9A-372C-F94B-8DAC-934E4B1B3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94" y="3887004"/>
            <a:ext cx="2752037" cy="10995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0578" y="3887004"/>
            <a:ext cx="2752037" cy="10995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D3E2-F9CA-FF47-9B02-CD954EEBE0EB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6C9A-372C-F94B-8DAC-934E4B1B3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2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4" y="2392574"/>
            <a:ext cx="3341572" cy="997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4" y="3389685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4" y="2392574"/>
            <a:ext cx="3342885" cy="997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4" y="3389685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D3E2-F9CA-FF47-9B02-CD954EEBE0EB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6C9A-372C-F94B-8DAC-934E4B1B3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D3E2-F9CA-FF47-9B02-CD954EEBE0EB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6C9A-372C-F94B-8DAC-934E4B1B3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D3E2-F9CA-FF47-9B02-CD954EEBE0EB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6C9A-372C-F94B-8DAC-934E4B1B3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4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5" y="425568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4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D3E2-F9CA-FF47-9B02-CD954EEBE0EB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6C9A-372C-F94B-8DAC-934E4B1B3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50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D3E2-F9CA-FF47-9B02-CD954EEBE0EB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6C9A-372C-F94B-8DAC-934E4B1B3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2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3D3E2-F9CA-FF47-9B02-CD954EEBE0EB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6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6C9A-372C-F94B-8DAC-934E4B1B3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98413" y="7554119"/>
            <a:ext cx="3253660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216000" tIns="140400" rIns="216000" bIns="187200" rtlCol="0">
            <a:noAutofit/>
          </a:bodyPr>
          <a:lstStyle/>
          <a:p>
            <a:r>
              <a:rPr lang="en-GB" sz="1200" b="1" dirty="0">
                <a:solidFill>
                  <a:schemeClr val="accent6"/>
                </a:solidFill>
              </a:rPr>
              <a:t>Stage 1</a:t>
            </a:r>
          </a:p>
          <a:p>
            <a:endParaRPr lang="en-GB" sz="1100" dirty="0"/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r>
              <a:rPr lang="en-GB" sz="1100" dirty="0"/>
              <a:t>The three ‘workers’ must cut out – </a:t>
            </a:r>
            <a:r>
              <a:rPr lang="en-GB" sz="1100" b="1" dirty="0"/>
              <a:t>neatly</a:t>
            </a:r>
            <a:r>
              <a:rPr lang="en-GB" sz="1100" dirty="0"/>
              <a:t> - the tokens on their sheet. If any are spoiled, they must be discarded. (3 minutes)</a:t>
            </a:r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endParaRPr lang="en-GB" sz="1100" dirty="0"/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r>
              <a:rPr lang="en-GB" sz="1100" dirty="0"/>
              <a:t>At the end of the time, each worker must </a:t>
            </a:r>
            <a:r>
              <a:rPr lang="en-GB" sz="1100" b="1" dirty="0"/>
              <a:t>give the leader</a:t>
            </a:r>
            <a:r>
              <a:rPr lang="en-GB" sz="1100" dirty="0"/>
              <a:t> five, perfectly cut, individual tokens. It is important that pupils do not know they will be handing over the tokens until it is time to do so.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99166" y="417566"/>
            <a:ext cx="6973235" cy="1345353"/>
          </a:xfrm>
          <a:prstGeom prst="roundRect">
            <a:avLst>
              <a:gd name="adj" fmla="val 15220"/>
            </a:avLst>
          </a:prstGeom>
          <a:solidFill>
            <a:srgbClr val="9AB527">
              <a:alpha val="20000"/>
            </a:srgbClr>
          </a:solidFill>
          <a:ln w="38100" cap="rnd">
            <a:solidFill>
              <a:srgbClr val="9AB527">
                <a:alpha val="3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CAFOD_PPT_Header.jpg"/>
          <p:cNvPicPr>
            <a:picLocks noChangeAspect="1"/>
          </p:cNvPicPr>
          <p:nvPr/>
        </p:nvPicPr>
        <p:blipFill>
          <a:blip r:embed="rId2"/>
          <a:srcRect r="41708"/>
          <a:stretch>
            <a:fillRect/>
          </a:stretch>
        </p:blipFill>
        <p:spPr>
          <a:xfrm>
            <a:off x="298413" y="315119"/>
            <a:ext cx="6964920" cy="659638"/>
          </a:xfrm>
          <a:prstGeom prst="rect">
            <a:avLst/>
          </a:prstGeom>
        </p:spPr>
      </p:pic>
      <p:pic>
        <p:nvPicPr>
          <p:cNvPr id="31" name="Picture 30" descr="GCSE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297" y="511200"/>
            <a:ext cx="617728" cy="24384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504825" y="1041132"/>
            <a:ext cx="65532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70881F"/>
                </a:solidFill>
              </a:rPr>
              <a:t>How does it feel to be exploited?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9165" y="2448719"/>
            <a:ext cx="3253660" cy="4648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100" dirty="0"/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r>
              <a:rPr lang="en-GB" sz="1100" dirty="0"/>
              <a:t>This activity is intended to </a:t>
            </a:r>
            <a:r>
              <a:rPr lang="en-GB" sz="1100" b="1" dirty="0"/>
              <a:t>get students thinking</a:t>
            </a:r>
            <a:r>
              <a:rPr lang="en-GB" sz="1100" dirty="0"/>
              <a:t> about exploitation of people living in poverty in the creation of wealth, rather than a realistic representation! It is a lesson starter but might generate more ideas when pupils give their feedback.</a:t>
            </a:r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endParaRPr lang="en-GB" sz="1100" dirty="0"/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r>
              <a:rPr lang="en-GB" sz="1100" dirty="0"/>
              <a:t>It might also be useful as an introduction to lesson on fair trade.</a:t>
            </a:r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500" b="1" dirty="0">
                <a:solidFill>
                  <a:srgbClr val="9FB548"/>
                </a:solidFill>
              </a:rPr>
              <a:t>Instructions:</a:t>
            </a:r>
          </a:p>
          <a:p>
            <a:endParaRPr lang="en-GB" sz="1100" dirty="0"/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r>
              <a:rPr lang="en-GB" sz="1100" dirty="0"/>
              <a:t>Pupils work in groups of four – designate (randomly) one pupil who will be the group’s leader.</a:t>
            </a:r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endParaRPr lang="en-GB" sz="1100" dirty="0"/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r>
              <a:rPr lang="en-GB" sz="1100" dirty="0"/>
              <a:t>Give to each group three pairs of scissors and the task pack.</a:t>
            </a:r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endParaRPr lang="en-GB" sz="1100" dirty="0"/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r>
              <a:rPr lang="en-GB" sz="1100" dirty="0"/>
              <a:t>The group leader instructs the group but does not participate in the task. He or she gives encouragement and ensures the members of the group cut out the tokens correctly.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42541" y="2677319"/>
            <a:ext cx="3253660" cy="182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216000" tIns="140400" rIns="216000" bIns="187200" rtlCol="0">
            <a:noAutofit/>
          </a:bodyPr>
          <a:lstStyle/>
          <a:p>
            <a:r>
              <a:rPr lang="en-GB" sz="1200" b="1" dirty="0">
                <a:solidFill>
                  <a:srgbClr val="F79646"/>
                </a:solidFill>
              </a:rPr>
              <a:t>Stage 2</a:t>
            </a:r>
          </a:p>
          <a:p>
            <a:endParaRPr lang="en-GB" sz="1100" dirty="0"/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r>
              <a:rPr lang="en-GB" sz="1100" dirty="0"/>
              <a:t>The workers and leader can now look at the price list to see what they could ‘buy’ with their tokens.</a:t>
            </a:r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endParaRPr lang="en-GB" sz="1100" dirty="0"/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r>
              <a:rPr lang="en-GB" sz="1100" dirty="0"/>
              <a:t>Obviously, the leader will be able to ‘buy’ much more.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9166" y="1991519"/>
            <a:ext cx="6964167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700" dirty="0">
                <a:solidFill>
                  <a:schemeClr val="accent6"/>
                </a:solidFill>
              </a:rPr>
              <a:t>Starter/introductory activity</a:t>
            </a:r>
            <a:endParaRPr lang="en-GB" sz="11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99166" y="2372519"/>
            <a:ext cx="6973235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42541" y="4810919"/>
            <a:ext cx="3253660" cy="2895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500" b="1" dirty="0">
                <a:solidFill>
                  <a:srgbClr val="9FB548"/>
                </a:solidFill>
              </a:rPr>
              <a:t>Debrief</a:t>
            </a:r>
          </a:p>
          <a:p>
            <a:endParaRPr lang="en-GB" sz="1100" dirty="0"/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r>
              <a:rPr lang="en-GB" sz="1100" dirty="0"/>
              <a:t>How many times would the task have to be done before a reasonable ‘salary’ was earned?</a:t>
            </a:r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endParaRPr lang="en-GB" sz="1100" dirty="0"/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r>
              <a:rPr lang="en-GB" sz="1100" dirty="0"/>
              <a:t>How fair were the outcomes of the task?</a:t>
            </a:r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endParaRPr lang="en-GB" sz="1100" dirty="0"/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r>
              <a:rPr lang="en-GB" sz="1100" dirty="0"/>
              <a:t>What feelings linked to exploitation did the activity produce?</a:t>
            </a:r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endParaRPr lang="en-GB" sz="1100" dirty="0"/>
          </a:p>
          <a:p>
            <a:pPr marL="228600" indent="-228600">
              <a:buClr>
                <a:schemeClr val="accent6"/>
              </a:buClr>
              <a:buSzPct val="120000"/>
              <a:buFont typeface="Arial"/>
              <a:buChar char="•"/>
            </a:pPr>
            <a:r>
              <a:rPr lang="en-GB" sz="1100" dirty="0"/>
              <a:t>Can the pupils think of any similar situations where exploitation happens in ‘real life’ – whether through their own experience or what they have heard/read about?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413" y="7096919"/>
            <a:ext cx="3253660" cy="381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500" b="1" dirty="0">
                <a:solidFill>
                  <a:srgbClr val="9FB548"/>
                </a:solidFill>
              </a:rPr>
              <a:t>The Task:</a:t>
            </a:r>
            <a:endParaRPr lang="en-GB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1263895" y="315119"/>
            <a:ext cx="5108330" cy="9601200"/>
            <a:chOff x="841375" y="238919"/>
            <a:chExt cx="5270500" cy="9906000"/>
          </a:xfrm>
        </p:grpSpPr>
        <p:pic>
          <p:nvPicPr>
            <p:cNvPr id="32" name="Picture 31" descr="toke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1375" y="238919"/>
              <a:ext cx="2406650" cy="2396254"/>
            </a:xfrm>
            <a:prstGeom prst="rect">
              <a:avLst/>
            </a:prstGeom>
          </p:spPr>
        </p:pic>
        <p:pic>
          <p:nvPicPr>
            <p:cNvPr id="33" name="Picture 32" descr="toke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05225" y="238919"/>
              <a:ext cx="2406650" cy="2396254"/>
            </a:xfrm>
            <a:prstGeom prst="rect">
              <a:avLst/>
            </a:prstGeom>
          </p:spPr>
        </p:pic>
        <p:pic>
          <p:nvPicPr>
            <p:cNvPr id="36" name="Picture 35" descr="toke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1375" y="2761611"/>
              <a:ext cx="2406650" cy="2396254"/>
            </a:xfrm>
            <a:prstGeom prst="rect">
              <a:avLst/>
            </a:prstGeom>
          </p:spPr>
        </p:pic>
        <p:pic>
          <p:nvPicPr>
            <p:cNvPr id="37" name="Picture 36" descr="toke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05225" y="2761611"/>
              <a:ext cx="2406650" cy="2396254"/>
            </a:xfrm>
            <a:prstGeom prst="rect">
              <a:avLst/>
            </a:prstGeom>
          </p:spPr>
        </p:pic>
        <p:pic>
          <p:nvPicPr>
            <p:cNvPr id="38" name="Picture 37" descr="toke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1375" y="5276211"/>
              <a:ext cx="2406650" cy="2396254"/>
            </a:xfrm>
            <a:prstGeom prst="rect">
              <a:avLst/>
            </a:prstGeom>
          </p:spPr>
        </p:pic>
        <p:pic>
          <p:nvPicPr>
            <p:cNvPr id="39" name="Picture 38" descr="toke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05225" y="5276211"/>
              <a:ext cx="2406650" cy="2396254"/>
            </a:xfrm>
            <a:prstGeom prst="rect">
              <a:avLst/>
            </a:prstGeom>
          </p:spPr>
        </p:pic>
        <p:pic>
          <p:nvPicPr>
            <p:cNvPr id="40" name="Picture 39" descr="toke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1375" y="7748665"/>
              <a:ext cx="2406650" cy="2396254"/>
            </a:xfrm>
            <a:prstGeom prst="rect">
              <a:avLst/>
            </a:prstGeom>
          </p:spPr>
        </p:pic>
        <p:pic>
          <p:nvPicPr>
            <p:cNvPr id="41" name="Picture 40" descr="toke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05225" y="7748665"/>
              <a:ext cx="2406650" cy="2396254"/>
            </a:xfrm>
            <a:prstGeom prst="rect">
              <a:avLst/>
            </a:prstGeom>
          </p:spPr>
        </p:pic>
      </p:grpSp>
      <p:pic>
        <p:nvPicPr>
          <p:cNvPr id="31" name="Picture 30" descr="GCSE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" y="10064045"/>
            <a:ext cx="723900" cy="295656"/>
          </a:xfrm>
          <a:prstGeom prst="rect">
            <a:avLst/>
          </a:prstGeom>
        </p:spPr>
      </p:pic>
      <p:pic>
        <p:nvPicPr>
          <p:cNvPr id="34" name="Picture 33" descr="CF_logo_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9953" y="9992519"/>
            <a:ext cx="1667764" cy="5786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CF_logo_t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258636" y="960474"/>
            <a:ext cx="1667764" cy="578612"/>
          </a:xfrm>
          <a:prstGeom prst="rect">
            <a:avLst/>
          </a:prstGeom>
        </p:spPr>
      </p:pic>
      <p:pic>
        <p:nvPicPr>
          <p:cNvPr id="31" name="Picture 30" descr="GCSE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730568" y="4239717"/>
            <a:ext cx="723900" cy="29565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 rot="16200000">
            <a:off x="1323391" y="-371844"/>
            <a:ext cx="4646614" cy="6169049"/>
          </a:xfrm>
          <a:prstGeom prst="roundRect">
            <a:avLst>
              <a:gd name="adj" fmla="val 3204"/>
            </a:avLst>
          </a:prstGeom>
          <a:solidFill>
            <a:srgbClr val="9AB527">
              <a:alpha val="20000"/>
            </a:srgbClr>
          </a:solidFill>
          <a:ln w="38100" cap="rnd">
            <a:solidFill>
              <a:srgbClr val="9AB527">
                <a:alpha val="3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16200000">
            <a:off x="-1687675" y="2407881"/>
            <a:ext cx="4646618" cy="609600"/>
          </a:xfrm>
          <a:prstGeom prst="roundRect">
            <a:avLst>
              <a:gd name="adj" fmla="val 30000"/>
            </a:avLst>
          </a:prstGeom>
          <a:solidFill>
            <a:srgbClr val="8EA925"/>
          </a:solidFill>
          <a:ln w="38100" cap="rnd">
            <a:solidFill>
              <a:srgbClr val="8EA92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6200000">
            <a:off x="-1690264" y="2474154"/>
            <a:ext cx="464661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Price list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2576864" y="945140"/>
            <a:ext cx="2667000" cy="52074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400" dirty="0"/>
              <a:t>Magazine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Take-away pizza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Pair of trainers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Cinema ticket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Popcorn in cinema x 2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Theme park entrance fee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Video game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Ticket for a gig/concert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Premier football match ticket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Chocolate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Holiday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Phone app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3346079" y="-1650077"/>
            <a:ext cx="1492238" cy="55711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400" dirty="0"/>
              <a:t>2 tokens</a:t>
            </a:r>
          </a:p>
          <a:p>
            <a:endParaRPr lang="en-GB" sz="1400" dirty="0"/>
          </a:p>
          <a:p>
            <a:r>
              <a:rPr lang="en-GB" sz="1400" dirty="0"/>
              <a:t>2 tokens</a:t>
            </a:r>
          </a:p>
          <a:p>
            <a:endParaRPr lang="en-GB" sz="1400" dirty="0"/>
          </a:p>
          <a:p>
            <a:r>
              <a:rPr lang="en-GB" sz="1400" dirty="0"/>
              <a:t>15 tokens</a:t>
            </a:r>
          </a:p>
          <a:p>
            <a:endParaRPr lang="en-GB" sz="1400" dirty="0"/>
          </a:p>
          <a:p>
            <a:r>
              <a:rPr lang="en-GB" sz="1400" dirty="0"/>
              <a:t>1 token</a:t>
            </a:r>
          </a:p>
          <a:p>
            <a:endParaRPr lang="en-GB" sz="1400" dirty="0"/>
          </a:p>
          <a:p>
            <a:r>
              <a:rPr lang="en-GB" sz="1400" dirty="0"/>
              <a:t>1 token</a:t>
            </a:r>
          </a:p>
          <a:p>
            <a:endParaRPr lang="en-GB" sz="1400" dirty="0"/>
          </a:p>
          <a:p>
            <a:r>
              <a:rPr lang="en-GB" sz="1400" dirty="0"/>
              <a:t>4 tokens</a:t>
            </a:r>
          </a:p>
          <a:p>
            <a:endParaRPr lang="en-GB" sz="1400" dirty="0"/>
          </a:p>
          <a:p>
            <a:r>
              <a:rPr lang="en-GB" sz="1400" dirty="0"/>
              <a:t>3 tokens</a:t>
            </a:r>
          </a:p>
          <a:p>
            <a:endParaRPr lang="en-GB" sz="1400" dirty="0"/>
          </a:p>
          <a:p>
            <a:r>
              <a:rPr lang="en-GB" sz="1400" dirty="0"/>
              <a:t>15 tokens</a:t>
            </a:r>
          </a:p>
          <a:p>
            <a:endParaRPr lang="en-GB" sz="1400" dirty="0"/>
          </a:p>
          <a:p>
            <a:r>
              <a:rPr lang="en-GB" sz="1400" dirty="0"/>
              <a:t>15 tokens</a:t>
            </a:r>
          </a:p>
          <a:p>
            <a:endParaRPr lang="en-GB" sz="1400" dirty="0"/>
          </a:p>
          <a:p>
            <a:r>
              <a:rPr lang="en-GB" sz="1400" dirty="0"/>
              <a:t>3 tokens</a:t>
            </a:r>
          </a:p>
          <a:p>
            <a:endParaRPr lang="en-GB" sz="1400" dirty="0"/>
          </a:p>
          <a:p>
            <a:r>
              <a:rPr lang="en-GB" sz="1400" dirty="0"/>
              <a:t>30 tokens</a:t>
            </a:r>
          </a:p>
          <a:p>
            <a:endParaRPr lang="en-GB" sz="1400" dirty="0"/>
          </a:p>
          <a:p>
            <a:r>
              <a:rPr lang="en-GB" sz="1400" dirty="0"/>
              <a:t>2 tokens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H="1" flipV="1">
            <a:off x="1187860" y="2035229"/>
            <a:ext cx="5183321" cy="2653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Picture 37" descr="CF_logo_t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252844" y="6237355"/>
            <a:ext cx="1667764" cy="578612"/>
          </a:xfrm>
          <a:prstGeom prst="rect">
            <a:avLst/>
          </a:prstGeom>
        </p:spPr>
      </p:pic>
      <p:pic>
        <p:nvPicPr>
          <p:cNvPr id="50" name="Picture 49" descr="GCSE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724776" y="9516598"/>
            <a:ext cx="723900" cy="295656"/>
          </a:xfrm>
          <a:prstGeom prst="rect">
            <a:avLst/>
          </a:prstGeom>
        </p:spPr>
      </p:pic>
      <p:sp>
        <p:nvSpPr>
          <p:cNvPr id="51" name="Rounded Rectangle 50"/>
          <p:cNvSpPr/>
          <p:nvPr/>
        </p:nvSpPr>
        <p:spPr>
          <a:xfrm rot="16200000">
            <a:off x="1317599" y="4905037"/>
            <a:ext cx="4646614" cy="6169049"/>
          </a:xfrm>
          <a:prstGeom prst="roundRect">
            <a:avLst>
              <a:gd name="adj" fmla="val 3204"/>
            </a:avLst>
          </a:prstGeom>
          <a:solidFill>
            <a:srgbClr val="9AB527">
              <a:alpha val="20000"/>
            </a:srgbClr>
          </a:solidFill>
          <a:ln w="38100" cap="rnd">
            <a:solidFill>
              <a:srgbClr val="9AB527">
                <a:alpha val="3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 rot="16200000">
            <a:off x="-1693467" y="7684762"/>
            <a:ext cx="4646618" cy="609600"/>
          </a:xfrm>
          <a:prstGeom prst="roundRect">
            <a:avLst>
              <a:gd name="adj" fmla="val 30000"/>
            </a:avLst>
          </a:prstGeom>
          <a:solidFill>
            <a:srgbClr val="8EA925"/>
          </a:solidFill>
          <a:ln w="38100" cap="rnd">
            <a:solidFill>
              <a:srgbClr val="8EA92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 rot="16200000">
            <a:off x="-1696056" y="7751035"/>
            <a:ext cx="464661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Price list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2571072" y="6222021"/>
            <a:ext cx="2667000" cy="52074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400" dirty="0"/>
              <a:t>Magazine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Take-away pizza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Pair of trainers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Cinema ticket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Popcorn in cinema x 2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Theme park entrance fee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Video game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Ticket for a gig/concert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Premier football match ticket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Chocolate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Holiday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Phone app</a:t>
            </a:r>
          </a:p>
        </p:txBody>
      </p:sp>
      <p:sp>
        <p:nvSpPr>
          <p:cNvPr id="55" name="TextBox 54"/>
          <p:cNvSpPr txBox="1"/>
          <p:nvPr/>
        </p:nvSpPr>
        <p:spPr>
          <a:xfrm rot="16200000">
            <a:off x="3340287" y="3626804"/>
            <a:ext cx="1492238" cy="55711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400" dirty="0"/>
              <a:t>2 tokens</a:t>
            </a:r>
          </a:p>
          <a:p>
            <a:endParaRPr lang="en-GB" sz="1400" dirty="0"/>
          </a:p>
          <a:p>
            <a:r>
              <a:rPr lang="en-GB" sz="1400" dirty="0"/>
              <a:t>2 tokens</a:t>
            </a:r>
          </a:p>
          <a:p>
            <a:endParaRPr lang="en-GB" sz="1400" dirty="0"/>
          </a:p>
          <a:p>
            <a:r>
              <a:rPr lang="en-GB" sz="1400" dirty="0"/>
              <a:t>15 tokens</a:t>
            </a:r>
          </a:p>
          <a:p>
            <a:endParaRPr lang="en-GB" sz="1400" dirty="0"/>
          </a:p>
          <a:p>
            <a:r>
              <a:rPr lang="en-GB" sz="1400" dirty="0"/>
              <a:t>1 token</a:t>
            </a:r>
          </a:p>
          <a:p>
            <a:endParaRPr lang="en-GB" sz="1400" dirty="0"/>
          </a:p>
          <a:p>
            <a:r>
              <a:rPr lang="en-GB" sz="1400" dirty="0"/>
              <a:t>1 token</a:t>
            </a:r>
          </a:p>
          <a:p>
            <a:endParaRPr lang="en-GB" sz="1400" dirty="0"/>
          </a:p>
          <a:p>
            <a:r>
              <a:rPr lang="en-GB" sz="1400" dirty="0"/>
              <a:t>4 tokens</a:t>
            </a:r>
          </a:p>
          <a:p>
            <a:endParaRPr lang="en-GB" sz="1400" dirty="0"/>
          </a:p>
          <a:p>
            <a:r>
              <a:rPr lang="en-GB" sz="1400" dirty="0"/>
              <a:t>3 tokens</a:t>
            </a:r>
          </a:p>
          <a:p>
            <a:endParaRPr lang="en-GB" sz="1400" dirty="0"/>
          </a:p>
          <a:p>
            <a:r>
              <a:rPr lang="en-GB" sz="1400" dirty="0"/>
              <a:t>15 tokens</a:t>
            </a:r>
          </a:p>
          <a:p>
            <a:endParaRPr lang="en-GB" sz="1400" dirty="0"/>
          </a:p>
          <a:p>
            <a:r>
              <a:rPr lang="en-GB" sz="1400" dirty="0"/>
              <a:t>15 tokens</a:t>
            </a:r>
          </a:p>
          <a:p>
            <a:endParaRPr lang="en-GB" sz="1400" dirty="0"/>
          </a:p>
          <a:p>
            <a:r>
              <a:rPr lang="en-GB" sz="1400" dirty="0"/>
              <a:t>3 tokens</a:t>
            </a:r>
          </a:p>
          <a:p>
            <a:endParaRPr lang="en-GB" sz="1400" dirty="0"/>
          </a:p>
          <a:p>
            <a:r>
              <a:rPr lang="en-GB" sz="1400" dirty="0"/>
              <a:t>30 tokens</a:t>
            </a:r>
          </a:p>
          <a:p>
            <a:endParaRPr lang="en-GB" sz="1400" dirty="0"/>
          </a:p>
          <a:p>
            <a:r>
              <a:rPr lang="en-GB" sz="1400" dirty="0"/>
              <a:t>2 tokens</a:t>
            </a:r>
          </a:p>
        </p:txBody>
      </p:sp>
      <p:cxnSp>
        <p:nvCxnSpPr>
          <p:cNvPr id="56" name="Straight Connector 55"/>
          <p:cNvCxnSpPr/>
          <p:nvPr/>
        </p:nvCxnSpPr>
        <p:spPr>
          <a:xfrm flipH="1" flipV="1">
            <a:off x="1182068" y="7312110"/>
            <a:ext cx="5183321" cy="2653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5A22B30783234298F2F77BB6325BBC" ma:contentTypeVersion="0" ma:contentTypeDescription="Create a new document." ma:contentTypeScope="" ma:versionID="9b673b65c6c21de71832eb5554397fd7">
  <xsd:schema xmlns:xsd="http://www.w3.org/2001/XMLSchema" xmlns:xs="http://www.w3.org/2001/XMLSchema" xmlns:p="http://schemas.microsoft.com/office/2006/metadata/properties" xmlns:ns1="http://schemas.microsoft.com/sharepoint/v3" xmlns:ns2="F4E002D6-7E31-4DB1-9868-6BFB7DFA1C04" targetNamespace="http://schemas.microsoft.com/office/2006/metadata/properties" ma:root="true" ma:fieldsID="01743627042be10dd1ff9421fb80c9a1" ns1:_="" ns2:_="">
    <xsd:import namespace="http://schemas.microsoft.com/sharepoint/v3"/>
    <xsd:import namespace="F4E002D6-7E31-4DB1-9868-6BFB7DFA1C04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Year_x0020_it_x0020_refers_x0020_to" minOccurs="0"/>
                <xsd:element ref="ns2:Originating_x0020_Team" minOccurs="0"/>
                <xsd:element ref="ns2:Project_x0020_Type" minOccurs="0"/>
                <xsd:element ref="ns2:Project_x0020_Name" minOccurs="0"/>
                <xsd:element ref="ns2:Event_x0020_Type" minOccurs="0"/>
                <xsd:element ref="ns2:Document_x0020_Type" minOccurs="0"/>
                <xsd:element ref="ns1:_ModerationComments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2:Archive" minOccurs="0"/>
                <xsd:element ref="ns1:ContentTypeId" minOccurs="0"/>
                <xsd:element ref="ns1:TemplateUrl" minOccurs="0"/>
                <xsd:element ref="ns1:xd_ProgID" minOccurs="0"/>
                <xsd:element ref="ns1:xd_Signature" minOccurs="0"/>
                <xsd:element ref="ns1: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ModerationComments" ma:index="9" nillable="true" ma:displayName="Approver Comments" ma:hidden="true" ma:internalName="_ModerationComments" ma:readOnly="true">
      <xsd:simpleType>
        <xsd:restriction base="dms:Note"/>
      </xsd:simpleType>
    </xsd:element>
    <xsd:element name="File_x0020_Type" ma:index="12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3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14" nillable="true" ma:displayName="Source URL" ma:hidden="true" ma:internalName="_SourceUrl">
      <xsd:simpleType>
        <xsd:restriction base="dms:Text"/>
      </xsd:simpleType>
    </xsd:element>
    <xsd:element name="_SharedFileIndex" ma:index="15" nillable="true" ma:displayName="Shared File Index" ma:hidden="true" ma:internalName="_SharedFileIndex">
      <xsd:simpleType>
        <xsd:restriction base="dms:Text"/>
      </xsd:simpleType>
    </xsd:element>
    <xsd:element name="ContentTypeId" ma:index="17" nillable="true" ma:displayName="Content Type ID" ma:hidden="true" ma:internalName="ContentTypeId" ma:readOnly="true">
      <xsd:simpleType>
        <xsd:restriction base="dms:Unknown"/>
      </xsd:simpleType>
    </xsd:element>
    <xsd:element name="TemplateUrl" ma:index="18" nillable="true" ma:displayName="Template Link" ma:hidden="true" ma:internalName="TemplateUrl">
      <xsd:simpleType>
        <xsd:restriction base="dms:Text"/>
      </xsd:simpleType>
    </xsd:element>
    <xsd:element name="xd_ProgID" ma:index="19" nillable="true" ma:displayName="HTML File Link" ma:hidden="true" ma:internalName="xd_ProgID">
      <xsd:simpleType>
        <xsd:restriction base="dms:Text"/>
      </xsd:simpleType>
    </xsd:element>
    <xsd:element name="xd_Signature" ma:index="20" nillable="true" ma:displayName="Is Signed" ma:hidden="true" ma:internalName="xd_Signature" ma:readOnly="true">
      <xsd:simpleType>
        <xsd:restriction base="dms:Boolean"/>
      </xsd:simpleType>
    </xsd:element>
    <xsd:element name="ID" ma:index="21" nillable="true" ma:displayName="ID" ma:internalName="ID" ma:readOnly="true">
      <xsd:simpleType>
        <xsd:restriction base="dms:Unknown"/>
      </xsd:simpleType>
    </xsd:element>
    <xsd:element name="Author" ma:index="2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2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2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28" nillable="true" ma:displayName="Copy Source" ma:internalName="_CopySource" ma:readOnly="true">
      <xsd:simpleType>
        <xsd:restriction base="dms:Text"/>
      </xsd:simpleType>
    </xsd:element>
    <xsd:element name="_ModerationStatus" ma:index="29" nillable="true" ma:displayName="Approval Status" ma:default="0" ma:hidden="true" ma:internalName="_ModerationStatus" ma:readOnly="true">
      <xsd:simpleType>
        <xsd:restriction base="dms:Unknown"/>
      </xsd:simpleType>
    </xsd:element>
    <xsd:element name="FileRef" ma:index="30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31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32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33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34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35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37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38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39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40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41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42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43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44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45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MetaInfo" ma:index="56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57" nillable="true" ma:displayName="Level" ma:hidden="true" ma:internalName="_Level" ma:readOnly="true">
      <xsd:simpleType>
        <xsd:restriction base="dms:Unknown"/>
      </xsd:simpleType>
    </xsd:element>
    <xsd:element name="_IsCurrentVersion" ma:index="58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62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63" nillable="true" ma:displayName="UI Version" ma:hidden="true" ma:internalName="_UIVersion" ma:readOnly="true">
      <xsd:simpleType>
        <xsd:restriction base="dms:Unknown"/>
      </xsd:simpleType>
    </xsd:element>
    <xsd:element name="_UIVersionString" ma:index="64" nillable="true" ma:displayName="Version" ma:internalName="_UIVersionString" ma:readOnly="true">
      <xsd:simpleType>
        <xsd:restriction base="dms:Text"/>
      </xsd:simpleType>
    </xsd:element>
    <xsd:element name="InstanceID" ma:index="65" nillable="true" ma:displayName="Instance ID" ma:hidden="true" ma:internalName="InstanceID" ma:readOnly="true">
      <xsd:simpleType>
        <xsd:restriction base="dms:Unknown"/>
      </xsd:simpleType>
    </xsd:element>
    <xsd:element name="Order" ma:index="66" nillable="true" ma:displayName="Order" ma:hidden="true" ma:internalName="Order">
      <xsd:simpleType>
        <xsd:restriction base="dms:Number"/>
      </xsd:simpleType>
    </xsd:element>
    <xsd:element name="GUID" ma:index="67" nillable="true" ma:displayName="GUID" ma:hidden="true" ma:internalName="GUID" ma:readOnly="true">
      <xsd:simpleType>
        <xsd:restriction base="dms:Unknown"/>
      </xsd:simpleType>
    </xsd:element>
    <xsd:element name="WorkflowVersion" ma:index="68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69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70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71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E002D6-7E31-4DB1-9868-6BFB7DFA1C04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Draft" ma:format="Dropdown" ma:internalName="Status">
      <xsd:simpleType>
        <xsd:restriction base="dms:Choice">
          <xsd:enumeration value="Draft"/>
          <xsd:enumeration value="Final"/>
          <xsd:enumeration value="Portal Content"/>
          <xsd:enumeration value="Publish Externally"/>
          <xsd:enumeration value="Publish to Portal and Externally"/>
          <xsd:enumeration value="Archive"/>
        </xsd:restriction>
      </xsd:simpleType>
    </xsd:element>
    <xsd:element name="Year_x0020_it_x0020_refers_x0020_to" ma:index="3" nillable="true" ma:displayName="Year it refers to" ma:default="2015" ma:format="Dropdown" ma:internalName="Year_x0020_it_x0020_refers_x0020_to">
      <xsd:simpleType>
        <xsd:restriction base="dms:Choice"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Eternal"/>
        </xsd:restriction>
      </xsd:simpleType>
    </xsd:element>
    <xsd:element name="Originating_x0020_Team" ma:index="4" nillable="true" ma:displayName="Originating Team" ma:default="Education" ma:format="Dropdown" ma:internalName="Originating_x0020_Team">
      <xsd:simpleType>
        <xsd:restriction base="dms:Choice">
          <xsd:enumeration value="CCT"/>
          <xsd:enumeration value="CMG"/>
          <xsd:enumeration value="Community Fundraising"/>
          <xsd:enumeration value="Education"/>
          <xsd:enumeration value="Heads of Regions"/>
          <xsd:enumeration value="Learning"/>
          <xsd:enumeration value="Schools"/>
          <xsd:enumeration value="Spirituality"/>
          <xsd:enumeration value="Youth"/>
          <xsd:enumeration value="CAFOD Arundel &amp; Brighton"/>
          <xsd:enumeration value="CAFOD Birmingham"/>
          <xsd:enumeration value="CAFOD Brentwood"/>
          <xsd:enumeration value="CAFOD Clifton"/>
          <xsd:enumeration value="CAFOD East Anglia"/>
          <xsd:enumeration value="CAFOD Hallam"/>
          <xsd:enumeration value="CAFOD Hexham &amp; Newcastle"/>
          <xsd:enumeration value="CAFOD Lancaster"/>
          <xsd:enumeration value="CAFOD Leeds"/>
          <xsd:enumeration value="CAFOD Liverpool"/>
          <xsd:enumeration value="CAFOD Middlesbrough"/>
          <xsd:enumeration value="CAFOD North Wales"/>
          <xsd:enumeration value="CAFOD Northampton"/>
          <xsd:enumeration value="CAFOD Nottingham"/>
          <xsd:enumeration value="CAFOD Plymouth"/>
          <xsd:enumeration value="CAFOD Portsmouth"/>
          <xsd:enumeration value="CAFOD Salford"/>
          <xsd:enumeration value="CAFOD Shrewsbury"/>
          <xsd:enumeration value="CAFOD Southwark"/>
          <xsd:enumeration value="CAFOD Wales"/>
          <xsd:enumeration value="CAFOD Westminster"/>
        </xsd:restriction>
      </xsd:simpleType>
    </xsd:element>
    <xsd:element name="Project_x0020_Type" ma:index="5" nillable="true" ma:displayName="Project Type" ma:format="Dropdown" ma:internalName="Project_x0020_Type">
      <xsd:simpleType>
        <xsd:restriction base="dms:Choice">
          <xsd:enumeration value="Ambassadors"/>
          <xsd:enumeration value="Promotion"/>
          <xsd:enumeration value="Young leadership"/>
          <xsd:enumeration value="PPA"/>
          <xsd:enumeration value="CAFOD Groups"/>
          <xsd:enumeration value="Campaign"/>
          <xsd:enumeration value="Catechetical/Formation"/>
          <xsd:enumeration value="Catholic Social Teaching"/>
          <xsd:enumeration value="Community Fundraising"/>
          <xsd:enumeration value="Confirmation"/>
          <xsd:enumeration value="Curriculum"/>
          <xsd:enumeration value="Direct Marketing"/>
          <xsd:enumeration value="Emergency"/>
          <xsd:enumeration value="Fast Days"/>
          <xsd:enumeration value="International Liaison"/>
          <xsd:enumeration value="Non Curriculum"/>
          <xsd:enumeration value="Other Fundraising"/>
          <xsd:enumeration value="Raising Awareness"/>
          <xsd:enumeration value="Training"/>
          <xsd:enumeration value="Worship"/>
          <xsd:enumeration value="Youth Work"/>
          <xsd:enumeration value="N/a"/>
        </xsd:restriction>
      </xsd:simpleType>
    </xsd:element>
    <xsd:element name="Project_x0020_Name" ma:index="6" nillable="true" ma:displayName="Project Name" ma:format="Dropdown" ma:internalName="Project_x0020_Name">
      <xsd:simpleType>
        <xsd:restriction base="dms:Choice">
          <xsd:enumeration value="Young Climate Bloggers"/>
          <xsd:enumeration value="CC Film Project"/>
          <xsd:enumeration value="CF Scheme"/>
          <xsd:enumeration value="Fairtrade"/>
          <xsd:enumeration value="Global Youth Work"/>
          <xsd:enumeration value="Harvest Fast Day"/>
          <xsd:enumeration value="Lent Fast Day"/>
          <xsd:enumeration value="Live Simply"/>
          <xsd:enumeration value="Other CF Fundraising"/>
          <xsd:enumeration value="World Gifts"/>
          <xsd:enumeration value="N/a"/>
        </xsd:restriction>
      </xsd:simpleType>
    </xsd:element>
    <xsd:element name="Event_x0020_Type" ma:index="7" nillable="true" ma:displayName="Event Type" ma:format="Dropdown" ma:internalName="Event_x0020_Type">
      <xsd:simpleType>
        <xsd:restriction base="dms:Choice">
          <xsd:enumeration value="Youth Leadership Training (YLT)"/>
          <xsd:enumeration value="Young People in Parliament (YPP)"/>
          <xsd:enumeration value="Flame"/>
          <xsd:enumeration value="Conference"/>
          <xsd:enumeration value="Festival"/>
          <xsd:enumeration value="Gap Year"/>
          <xsd:enumeration value="International Secondment"/>
          <xsd:enumeration value="Media Stunt"/>
          <xsd:enumeration value="Overseas Visit"/>
          <xsd:enumeration value="Pilgrimage"/>
          <xsd:enumeration value="Public Demo/Lobbying"/>
          <xsd:enumeration value="Public Meeting"/>
          <xsd:enumeration value="Service"/>
          <xsd:enumeration value="Sponsored Event"/>
          <xsd:enumeration value="Supporters' Day"/>
          <xsd:enumeration value="Training"/>
          <xsd:enumeration value="Visit"/>
          <xsd:enumeration value="Youth Event"/>
          <xsd:enumeration value="N/a"/>
          <xsd:enumeration value="Olympic"/>
        </xsd:restriction>
      </xsd:simpleType>
    </xsd:element>
    <xsd:element name="Document_x0020_Type" ma:index="8" nillable="true" ma:displayName="Document Type" ma:format="Dropdown" ma:internalName="Document_x0020_Type">
      <xsd:simpleType>
        <xsd:restriction base="dms:Choice">
          <xsd:enumeration value="Advert"/>
          <xsd:enumeration value="Activities"/>
          <xsd:enumeration value="Agenda"/>
          <xsd:enumeration value="Briefing Paper"/>
          <xsd:enumeration value="Budget"/>
          <xsd:enumeration value="Business Plan"/>
          <xsd:enumeration value="Creative Brief"/>
          <xsd:enumeration value="Curriculum Paper"/>
          <xsd:enumeration value="Discussion Paper"/>
          <xsd:enumeration value="Letter"/>
          <xsd:enumeration value="Monitoring &amp; Evaluation"/>
          <xsd:enumeration value="Quote"/>
          <xsd:enumeration value="Prayer"/>
          <xsd:enumeration value="Presentation"/>
          <xsd:enumeration value="Project Plan"/>
          <xsd:enumeration value="Research"/>
          <xsd:enumeration value="Resource"/>
          <xsd:enumeration value="Resource Schedule"/>
          <xsd:enumeration value="Notes/Minutes of Meetings"/>
          <xsd:enumeration value="Other"/>
        </xsd:restriction>
      </xsd:simpleType>
    </xsd:element>
    <xsd:element name="Archive" ma:index="16" nillable="true" ma:displayName="Archive" ma:default="0" ma:description="Tick this box to archive a file and remove it from other library views" ma:internalName="Archi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TypeId xmlns="http://schemas.microsoft.com/sharepoint/v3">0x010100525A22B30783234298F2F77BB6325BBC</ContentTypeId>
    <TemplateUrl xmlns="http://schemas.microsoft.com/sharepoint/v3" xsi:nil="true"/>
    <Year_x0020_it_x0020_refers_x0020_to xmlns="F4E002D6-7E31-4DB1-9868-6BFB7DFA1C04">2016</Year_x0020_it_x0020_refers_x0020_to>
    <Project_x0020_Name xmlns="F4E002D6-7E31-4DB1-9868-6BFB7DFA1C04">N/a</Project_x0020_Name>
    <_SourceUrl xmlns="http://schemas.microsoft.com/sharepoint/v3" xsi:nil="true"/>
    <Event_x0020_Type xmlns="F4E002D6-7E31-4DB1-9868-6BFB7DFA1C04">N/a</Event_x0020_Type>
    <Originating_x0020_Team xmlns="F4E002D6-7E31-4DB1-9868-6BFB7DFA1C04">Schools</Originating_x0020_Team>
    <Archive xmlns="F4E002D6-7E31-4DB1-9868-6BFB7DFA1C04">false</Archive>
    <xd_ProgID xmlns="http://schemas.microsoft.com/sharepoint/v3" xsi:nil="true"/>
    <Status xmlns="F4E002D6-7E31-4DB1-9868-6BFB7DFA1C04">Final</Status>
    <Order xmlns="http://schemas.microsoft.com/sharepoint/v3" xsi:nil="true"/>
    <Project_x0020_Type xmlns="F4E002D6-7E31-4DB1-9868-6BFB7DFA1C04">Curriculum</Project_x0020_Type>
    <Document_x0020_Type xmlns="F4E002D6-7E31-4DB1-9868-6BFB7DFA1C04">Resource</Document_x0020_Type>
    <_SharedFileIndex xmlns="http://schemas.microsoft.com/sharepoint/v3" xsi:nil="true"/>
    <MetaInfo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89CAD2C-331A-4451-B1AA-E6E315D4F9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254179-F65F-4A55-BB1D-0903521A1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4E002D6-7E31-4DB1-9868-6BFB7DFA1C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22B200-813A-4DDE-84D5-C70CF4BA700D}">
  <ds:schemaRefs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F4E002D6-7E31-4DB1-9868-6BFB7DFA1C04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443</Words>
  <Application>Microsoft Office PowerPoint</Application>
  <PresentationFormat>Custom</PresentationFormat>
  <Paragraphs>129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GCSE_starter_exploitation_A5</dc:title>
  <dc:creator>Simon David</dc:creator>
  <cp:lastModifiedBy>Victoria Ahmed</cp:lastModifiedBy>
  <cp:revision>356</cp:revision>
  <cp:lastPrinted>2016-05-22T12:57:19Z</cp:lastPrinted>
  <dcterms:created xsi:type="dcterms:W3CDTF">2016-05-28T12:11:32Z</dcterms:created>
  <dcterms:modified xsi:type="dcterms:W3CDTF">2018-11-20T11:12:04Z</dcterms:modified>
</cp:coreProperties>
</file>