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7"/>
  </p:notesMasterIdLst>
  <p:sldIdLst>
    <p:sldId id="271" r:id="rId7"/>
    <p:sldId id="272" r:id="rId8"/>
    <p:sldId id="257" r:id="rId9"/>
    <p:sldId id="260" r:id="rId10"/>
    <p:sldId id="258" r:id="rId11"/>
    <p:sldId id="261" r:id="rId12"/>
    <p:sldId id="262" r:id="rId13"/>
    <p:sldId id="263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A00"/>
    <a:srgbClr val="8FD400"/>
    <a:srgbClr val="00B1AC"/>
    <a:srgbClr val="34B6E4"/>
    <a:srgbClr val="E70033"/>
    <a:srgbClr val="5B44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33" autoAdjust="0"/>
    <p:restoredTop sz="87337" autoAdjust="0"/>
  </p:normalViewPr>
  <p:slideViewPr>
    <p:cSldViewPr>
      <p:cViewPr>
        <p:scale>
          <a:sx n="66" d="100"/>
          <a:sy n="66" d="100"/>
        </p:scale>
        <p:origin x="-35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F3CA93-1187-4383-93EB-7913038A600F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244C62-4E6F-4429-BA18-FE4BE65AB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57D10F-FF8E-467E-B2EC-028681380590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cs typeface="Calibri" pitchFamily="34" charset="0"/>
              </a:rPr>
              <a:t>We buy food, such as potatoes, rice and butter.</a:t>
            </a:r>
            <a:endParaRPr lang="en-US" dirty="0" smtClean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4A84AD-68D8-4FF8-9E9F-B87FA5256D6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cs typeface="Calibri" pitchFamily="34" charset="0"/>
              </a:rPr>
              <a:t>My Grandma and </a:t>
            </a:r>
            <a:r>
              <a:rPr lang="en-GB" dirty="0" err="1" smtClean="0">
                <a:cs typeface="Calibri" pitchFamily="34" charset="0"/>
              </a:rPr>
              <a:t>Grandad</a:t>
            </a:r>
            <a:r>
              <a:rPr lang="en-GB" dirty="0" smtClean="0">
                <a:cs typeface="Calibri" pitchFamily="34" charset="0"/>
              </a:rPr>
              <a:t> used to find it hard to get a good price for their coffee beans</a:t>
            </a:r>
            <a:r>
              <a:rPr lang="en-US" dirty="0" smtClean="0">
                <a:solidFill>
                  <a:srgbClr val="92D050"/>
                </a:solidFill>
                <a:cs typeface="Calibri" pitchFamily="34" charset="0"/>
              </a:rPr>
              <a:t> </a:t>
            </a:r>
            <a:r>
              <a:rPr lang="en-GB" dirty="0" smtClean="0">
                <a:solidFill>
                  <a:srgbClr val="92D050"/>
                </a:solidFill>
                <a:cs typeface="Calibri" pitchFamily="34" charset="0"/>
              </a:rPr>
              <a:t>because so many other farmers were trying to sell their coffee beans at the same time.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C5A80-B38C-4F17-AE1A-E118591BC69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solidFill>
                  <a:srgbClr val="92D050"/>
                </a:solidFill>
                <a:cs typeface="Calibri" pitchFamily="34" charset="0"/>
              </a:rPr>
              <a:t>With the help of CAFOD Maria’s Grandparents and other farmers joined together to make a group called </a:t>
            </a:r>
            <a:r>
              <a:rPr lang="en-GB" dirty="0" err="1" smtClean="0">
                <a:solidFill>
                  <a:srgbClr val="92D050"/>
                </a:solidFill>
                <a:cs typeface="Calibri" pitchFamily="34" charset="0"/>
              </a:rPr>
              <a:t>Eurocafé</a:t>
            </a:r>
            <a:r>
              <a:rPr lang="en-GB" dirty="0" smtClean="0">
                <a:solidFill>
                  <a:srgbClr val="92D050"/>
                </a:solidFill>
                <a:cs typeface="Calibri" pitchFamily="34" charset="0"/>
              </a:rPr>
              <a:t>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F6C98-9CD0-4EB7-883E-518F40683121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1B9F18-296C-479F-A920-C3910856AC6D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 more information about </a:t>
            </a:r>
            <a:r>
              <a:rPr lang="en-GB" dirty="0" err="1" smtClean="0"/>
              <a:t>Fairtrade</a:t>
            </a:r>
            <a:r>
              <a:rPr lang="en-GB" dirty="0" smtClean="0"/>
              <a:t>, see www.fairtrade.org.uk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CD230-9E3E-4368-8ED1-2203F7582C7B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C591B-E94F-4C96-B310-4EE02A2455D2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CFC9-E115-4209-A5B3-264E309E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itle page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C00B-89A1-44C6-B517-70BFED2EA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0914-1AB6-419E-95B3-606BEF1D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7C20-A01C-4AF4-9430-BC40DB1F6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623-B53F-4C38-86EB-500CE8D1F946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B428-02FC-40EC-98FF-1FDC3F876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E174-DBE3-464C-8793-7A8B646599F8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D1F5-A817-4326-85D2-7E32589426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6B49-D7AE-4409-93C3-DD3B96A772D7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5182-42A8-42E2-95AA-FC63E1333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CF1D-4220-482F-B052-605C7D56A6BE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03A6-1E1A-4968-BEA7-C16C3E82B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BB83-9F10-44F7-9411-C46E7A56C772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327A-548C-4838-B589-5A60EF177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E8A7-8139-4017-A853-D24C597FB8F6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0A72-9D87-4ADB-844A-4A22C9877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9D1F-CF7C-4988-9EFA-F2A0795F96E9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FC4A-982B-4DA7-BA98-DF4D842A4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3144-367B-4C3C-BC12-39F945065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E6DB-861E-4734-8DEA-B20CA5393196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B4ED-6E7F-47FD-9B9F-900BF10FF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E5AB-1EB6-41DD-8388-0D39253409F4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C406-078B-4B35-BB71-6FA6FAFA8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BEB5-3D50-4F2B-A7AE-E0F4B801138B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3FF6-0F21-487F-88A7-F3B9C7C82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FC52-47FB-48B3-932C-1E4B1040F5F2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AD84-AF85-4E69-A5D6-65A4F5C3B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92725" y="1484313"/>
            <a:ext cx="3095625" cy="4465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27088" y="1484313"/>
            <a:ext cx="3168650" cy="4392612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B9D3-3C5C-4182-A242-8D16C61C9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CC25-E430-48F8-B320-B022F578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3BCA4-C76D-4A40-B923-D628ABC06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9A40-5C47-4271-8872-5789E6B85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CA4C-89F4-4F53-B147-1C96F6A5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093296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FB81-D5CF-42D6-BFF4-603F1870C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k-no-line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4026" y="289114"/>
            <a:ext cx="8748464" cy="6298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1" r:id="rId2"/>
    <p:sldLayoutId id="2147483712" r:id="rId3"/>
    <p:sldLayoutId id="2147483713" r:id="rId4"/>
    <p:sldLayoutId id="214748373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BA3010-DB96-41D3-8D8F-43D4E2BEC727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BF5B5-810E-4A38-848D-A0BF795E40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7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92696"/>
            <a:ext cx="2185183" cy="2221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644165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Year 1  Neighbours</a:t>
            </a:r>
            <a:endParaRPr lang="en-GB" sz="1100" dirty="0"/>
          </a:p>
        </p:txBody>
      </p:sp>
      <p:pic>
        <p:nvPicPr>
          <p:cNvPr id="7" name="Picture 6" descr="rainb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219984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p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  <p:pic>
        <p:nvPicPr>
          <p:cNvPr id="3" name="Picture 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5719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+mn-lt"/>
              </a:rPr>
              <a:t>Photographs: Paul Smith</a:t>
            </a:r>
          </a:p>
          <a:p>
            <a:pPr algn="ctr"/>
            <a:r>
              <a:rPr lang="en-GB" sz="1100" dirty="0" smtClean="0">
                <a:latin typeface="+mn-lt"/>
              </a:rPr>
              <a:t>Illustrations: Per </a:t>
            </a:r>
            <a:r>
              <a:rPr lang="en-GB" sz="1100" dirty="0" err="1" smtClean="0">
                <a:latin typeface="+mn-lt"/>
              </a:rPr>
              <a:t>Karlen</a:t>
            </a:r>
            <a:endParaRPr lang="en-GB" sz="1100" dirty="0">
              <a:latin typeface="+mn-lt"/>
            </a:endParaRPr>
          </a:p>
        </p:txBody>
      </p:sp>
      <p:pic>
        <p:nvPicPr>
          <p:cNvPr id="6" name="Picture 5" descr="s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-243408"/>
            <a:ext cx="2185183" cy="2221227"/>
          </a:xfrm>
          <a:prstGeom prst="rect">
            <a:avLst/>
          </a:prstGeom>
        </p:spPr>
      </p:pic>
      <p:pic>
        <p:nvPicPr>
          <p:cNvPr id="8" name="Picture 7" descr="rainb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219984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20000">
            <a:off x="623136" y="1759502"/>
            <a:ext cx="3404782" cy="2353201"/>
            <a:chOff x="352556" y="1888366"/>
            <a:chExt cx="4104456" cy="2836778"/>
          </a:xfrm>
        </p:grpSpPr>
        <p:pic>
          <p:nvPicPr>
            <p:cNvPr id="5" name="Picture 13" descr="Maria Palechor, 6yrs, standing at the front gate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916832"/>
              <a:ext cx="4027221" cy="2684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order black.png"/>
            <p:cNvPicPr>
              <a:picLocks noChangeAspect="1"/>
            </p:cNvPicPr>
            <p:nvPr/>
          </p:nvPicPr>
          <p:blipFill>
            <a:blip r:embed="rId3" cstate="print"/>
            <a:srcRect b="63251"/>
            <a:stretch>
              <a:fillRect/>
            </a:stretch>
          </p:blipFill>
          <p:spPr>
            <a:xfrm>
              <a:off x="352556" y="1888366"/>
              <a:ext cx="4104456" cy="283677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148064" y="1772816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eaLnBrk="1" hangingPunct="1">
              <a:buFontTx/>
              <a:buNone/>
            </a:pPr>
            <a:r>
              <a:rPr lang="en-GB" sz="2400" dirty="0" smtClean="0">
                <a:latin typeface="+mn-lt"/>
                <a:cs typeface="Calibri" pitchFamily="34" charset="0"/>
              </a:rPr>
              <a:t>Hi. </a:t>
            </a:r>
          </a:p>
          <a:p>
            <a:pPr indent="0" algn="ctr" eaLnBrk="1" hangingPunct="1">
              <a:buFontTx/>
              <a:buNone/>
            </a:pPr>
            <a:r>
              <a:rPr lang="en-GB" sz="2400" dirty="0" smtClean="0">
                <a:latin typeface="+mn-lt"/>
                <a:cs typeface="Calibri" pitchFamily="34" charset="0"/>
              </a:rPr>
              <a:t>My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name</a:t>
            </a:r>
            <a:r>
              <a:rPr lang="en-GB" sz="2400" dirty="0" smtClean="0">
                <a:latin typeface="+mn-lt"/>
                <a:cs typeface="Calibri" pitchFamily="34" charset="0"/>
              </a:rPr>
              <a:t> is </a:t>
            </a:r>
            <a:br>
              <a:rPr lang="en-GB" sz="2400" dirty="0" smtClean="0">
                <a:latin typeface="+mn-lt"/>
                <a:cs typeface="Calibri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Maria</a:t>
            </a:r>
            <a:r>
              <a:rPr lang="en-GB" sz="2400" dirty="0" smtClean="0">
                <a:latin typeface="+mn-lt"/>
                <a:cs typeface="Calibri" pitchFamily="34" charset="0"/>
              </a:rPr>
              <a:t> and </a:t>
            </a:r>
            <a:r>
              <a:rPr lang="en-GB" sz="2400" dirty="0" smtClean="0">
                <a:cs typeface="Calibri" pitchFamily="34" charset="0"/>
              </a:rPr>
              <a:t>I am </a:t>
            </a:r>
            <a:r>
              <a:rPr lang="en-GB" sz="2400" dirty="0" smtClean="0">
                <a:latin typeface="+mn-lt"/>
                <a:cs typeface="Calibri" pitchFamily="34" charset="0"/>
              </a:rPr>
              <a:t/>
            </a:r>
            <a:br>
              <a:rPr lang="en-GB" sz="2400" dirty="0" smtClean="0">
                <a:latin typeface="+mn-lt"/>
                <a:cs typeface="Calibri" pitchFamily="34" charset="0"/>
              </a:rPr>
            </a:br>
            <a:r>
              <a:rPr lang="en-GB" sz="2400" dirty="0" smtClean="0">
                <a:latin typeface="+mn-lt"/>
                <a:cs typeface="Calibri" pitchFamily="34" charset="0"/>
              </a:rPr>
              <a:t>your </a:t>
            </a:r>
            <a:r>
              <a:rPr lang="en-GB" sz="2400" b="1" dirty="0" smtClean="0">
                <a:solidFill>
                  <a:srgbClr val="34B6E4"/>
                </a:solidFill>
                <a:latin typeface="+mn-lt"/>
                <a:cs typeface="Calibri" pitchFamily="34" charset="0"/>
              </a:rPr>
              <a:t>neighbour</a:t>
            </a:r>
            <a:r>
              <a:rPr lang="en-GB" sz="2400" dirty="0" smtClean="0">
                <a:latin typeface="+mn-lt"/>
                <a:cs typeface="Calibri" pitchFamily="34" charset="0"/>
              </a:rPr>
              <a:t>.</a:t>
            </a:r>
          </a:p>
          <a:p>
            <a:pPr indent="0" algn="ctr" eaLnBrk="1" hangingPunct="1">
              <a:buFontTx/>
              <a:buNone/>
            </a:pPr>
            <a:endParaRPr lang="en-GB" sz="2400" dirty="0" smtClean="0">
              <a:latin typeface="+mn-lt"/>
              <a:cs typeface="Calibri" pitchFamily="34" charset="0"/>
            </a:endParaRPr>
          </a:p>
          <a:p>
            <a:pPr indent="0" algn="ctr" eaLnBrk="1" hangingPunct="1">
              <a:buFontTx/>
              <a:buNone/>
            </a:pPr>
            <a:r>
              <a:rPr lang="en-GB" sz="2400" dirty="0" smtClean="0">
                <a:latin typeface="+mn-lt"/>
                <a:cs typeface="Calibri" pitchFamily="34" charset="0"/>
              </a:rPr>
              <a:t> I am 6. </a:t>
            </a:r>
          </a:p>
          <a:p>
            <a:pPr indent="0" algn="ctr" eaLnBrk="1" hangingPunct="1">
              <a:buFontTx/>
              <a:buNone/>
            </a:pPr>
            <a:endParaRPr lang="en-GB" sz="2400" dirty="0" smtClean="0">
              <a:latin typeface="+mn-lt"/>
              <a:cs typeface="Calibri" pitchFamily="34" charset="0"/>
            </a:endParaRPr>
          </a:p>
          <a:p>
            <a:pPr indent="0" algn="ctr" eaLnBrk="1" hangingPunct="1">
              <a:buFontTx/>
              <a:buNone/>
            </a:pPr>
            <a:r>
              <a:rPr lang="en-GB" sz="2400" dirty="0" smtClean="0">
                <a:latin typeface="+mn-lt"/>
                <a:cs typeface="Calibri" pitchFamily="34" charset="0"/>
              </a:rPr>
              <a:t>I live in </a:t>
            </a:r>
            <a:r>
              <a:rPr lang="en-GB" sz="2400" b="1" dirty="0" smtClean="0">
                <a:solidFill>
                  <a:srgbClr val="E15A00"/>
                </a:solidFill>
                <a:latin typeface="+mn-lt"/>
                <a:cs typeface="Calibri" pitchFamily="34" charset="0"/>
              </a:rPr>
              <a:t>Colombia</a:t>
            </a:r>
            <a:r>
              <a:rPr lang="en-GB" sz="2400" dirty="0" smtClean="0">
                <a:latin typeface="+mn-lt"/>
                <a:cs typeface="Calibri" pitchFamily="34" charset="0"/>
              </a:rPr>
              <a:t>, in </a:t>
            </a:r>
            <a:r>
              <a:rPr lang="en-GB" sz="2400" b="1" dirty="0" smtClean="0">
                <a:solidFill>
                  <a:srgbClr val="8FD400"/>
                </a:solidFill>
                <a:latin typeface="+mn-lt"/>
                <a:cs typeface="Calibri" pitchFamily="34" charset="0"/>
              </a:rPr>
              <a:t>Latin America</a:t>
            </a:r>
            <a:r>
              <a:rPr lang="en-GB" sz="2400" dirty="0" smtClean="0">
                <a:latin typeface="+mn-lt"/>
                <a:cs typeface="Calibri" pitchFamily="34" charset="0"/>
              </a:rPr>
              <a:t>.</a:t>
            </a:r>
          </a:p>
        </p:txBody>
      </p:sp>
      <p:pic>
        <p:nvPicPr>
          <p:cNvPr id="8" name="Picture 7" descr="flow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437112"/>
            <a:ext cx="899616" cy="987769"/>
          </a:xfrm>
          <a:prstGeom prst="rect">
            <a:avLst/>
          </a:prstGeom>
        </p:spPr>
      </p:pic>
      <p:pic>
        <p:nvPicPr>
          <p:cNvPr id="9" name="Picture 8" descr="pink-flow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301208"/>
            <a:ext cx="741221" cy="684058"/>
          </a:xfrm>
          <a:prstGeom prst="rect">
            <a:avLst/>
          </a:prstGeom>
        </p:spPr>
      </p:pic>
      <p:pic>
        <p:nvPicPr>
          <p:cNvPr id="10" name="Picture 9" descr="butterfly-x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382713" y="5229200"/>
            <a:ext cx="1382713" cy="132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13549 C 0.0408 -0.14219 0.04028 -0.15075 0.0467 -0.15768 C 0.0533 -0.17317 0.05781 -0.18658 0.07222 -0.19468 C 0.07847 -0.20601 0.07118 -0.19583 0.08021 -0.20208 C 0.0901 -0.20924 0.07222 -0.20323 0.09115 -0.20763 C 0.11701 -0.20554 0.10625 -0.20855 0.12274 -0.20208 C 0.12604 -0.20092 0.12917 -0.19953 0.13229 -0.19838 C 0.13385 -0.19768 0.13715 -0.19653 0.13715 -0.1963 C 0.14271 -0.19722 0.14896 -0.19653 0.15451 -0.19838 C 0.1592 -0.19976 0.16736 -0.20601 0.16736 -0.20578 C 0.16823 -0.20763 0.1691 -0.20948 0.17031 -0.21109 C 0.1717 -0.21271 0.17396 -0.21294 0.175 -0.21479 C 0.18333 -0.22751 0.16823 -0.21433 0.18142 -0.22427 C 0.1842 -0.2363 0.18646 -0.23722 0.19601 -0.24462 C 0.19861 -0.24693 0.20226 -0.24716 0.20555 -0.24832 C 0.20712 -0.24901 0.21007 -0.25017 0.21007 -0.24994 C 0.21719 -0.25757 0.22604 -0.25317 0.2342 -0.25017 C 0.23559 -0.24832 0.23698 -0.24601 0.23889 -0.24462 C 0.24028 -0.24369 0.24236 -0.24439 0.24358 -0.24277 C 0.24462 -0.24138 0.24444 -0.23907 0.24531 -0.23722 C 0.24826 -0.22913 0.25017 -0.22682 0.25469 -0.21872 C 0.25851 -0.21202 0.26111 -0.19468 0.26267 -0.18728 C 0.26424 -0.17965 0.27135 -0.17109 0.27691 -0.16693 C 0.27812 -0.16716 0.29305 -0.16739 0.29774 -0.17063 C 0.29913 -0.17132 0.29965 -0.17341 0.30104 -0.17433 C 0.30625 -0.17757 0.31128 -0.17757 0.31684 -0.18173 C 0.33212 -0.18034 0.34774 -0.17872 0.36302 -0.17433 C 0.36805 -0.16531 0.37812 -0.1593 0.38212 -0.15028 C 0.38958 -0.13271 0.37951 -0.15421 0.39149 -0.13549 C 0.39687 -0.12693 0.39167 -0.12416 0.40121 -0.12069 C 0.40608 -0.12208 0.41215 -0.12115 0.41684 -0.12439 C 0.4184 -0.12531 0.41753 -0.12832 0.4184 -0.12994 C 0.41962 -0.13179 0.42187 -0.13248 0.42344 -0.13364 C 0.42621 -0.14358 0.42344 -0.13826 0.43437 -0.14658 C 0.43733 -0.14867 0.44392 -0.15028 0.44392 -0.15005 C 0.48472 -0.1482 0.47847 -0.1563 0.49635 -0.12809 C 0.49687 -0.12439 0.49635 -0.12046 0.49809 -0.11699 C 0.49878 -0.11445 0.50156 -0.11352 0.50278 -0.11121 C 0.50434 -0.10913 0.50469 -0.10635 0.5059 -0.10427 C 0.50781 -0.10034 0.51024 -0.09664 0.5125 -0.09294 C 0.51753 -0.08485 0.52517 -0.07838 0.5283 -0.0689 C 0.53611 -0.04601 0.54097 -0.0141 0.5618 -0.00254 C 0.57222 0.01596 0.58281 0.02382 0.59983 0.03099 C 0.6059 0.03746 0.61059 0.037 0.61892 0.03839 C 0.63958 0.05272 0.61024 0.03284 0.64253 0.0511 C 0.64861 0.05457 0.65434 0.05873 0.66024 0.0622 C 0.66684 0.06983 0.67187 0.07515 0.67917 0.0807 C 0.68142 0.0844 0.68576 0.09203 0.68576 0.09226 " pathEditMode="relative" rAng="0" ptsTypes="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23528" y="2071390"/>
            <a:ext cx="3960812" cy="4525962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I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live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with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my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Grandparents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,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Auntie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and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cousin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 </a:t>
            </a: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grow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coffee beans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 rot="120000">
            <a:off x="5119720" y="1760458"/>
            <a:ext cx="3463103" cy="2562696"/>
            <a:chOff x="5057006" y="1681758"/>
            <a:chExt cx="3600400" cy="2664296"/>
          </a:xfrm>
        </p:grpSpPr>
        <p:pic>
          <p:nvPicPr>
            <p:cNvPr id="2" name="Picture 5" descr="Palechor family portrait outside their house: Bolivar, Carlos, Hilda, Maria, Diyani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1700808"/>
              <a:ext cx="3545114" cy="236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1151"/>
            <a:stretch>
              <a:fillRect/>
            </a:stretch>
          </p:blipFill>
          <p:spPr>
            <a:xfrm>
              <a:off x="5057006" y="1681758"/>
              <a:ext cx="3600400" cy="2664296"/>
            </a:xfrm>
            <a:prstGeom prst="rect">
              <a:avLst/>
            </a:prstGeom>
          </p:spPr>
        </p:pic>
      </p:grpSp>
      <p:pic>
        <p:nvPicPr>
          <p:cNvPr id="6" name="Picture 5" descr="rainb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404664"/>
            <a:ext cx="1841354" cy="156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860032" y="1700808"/>
            <a:ext cx="3600450" cy="4535487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My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grandparents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sell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coffee beans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to earn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money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to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buy things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 </a:t>
            </a:r>
          </a:p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15A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buy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water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,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electricity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and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food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pic>
        <p:nvPicPr>
          <p:cNvPr id="4" name="Picture 13" descr="Hilda Maria Chimunja, 46yrs, with her granddaughter Maria, 6y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683568" y="1196528"/>
            <a:ext cx="3384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der black.png"/>
          <p:cNvPicPr>
            <a:picLocks noChangeAspect="1"/>
          </p:cNvPicPr>
          <p:nvPr/>
        </p:nvPicPr>
        <p:blipFill>
          <a:blip r:embed="rId4" cstate="print"/>
          <a:srcRect b="63251"/>
          <a:stretch>
            <a:fillRect/>
          </a:stretch>
        </p:blipFill>
        <p:spPr>
          <a:xfrm rot="-120000">
            <a:off x="683568" y="1162848"/>
            <a:ext cx="3398665" cy="24149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0000">
            <a:off x="672902" y="3697983"/>
            <a:ext cx="3398665" cy="2385788"/>
            <a:chOff x="672902" y="3697983"/>
            <a:chExt cx="3398665" cy="2385788"/>
          </a:xfrm>
        </p:grpSpPr>
        <p:pic>
          <p:nvPicPr>
            <p:cNvPr id="3" name="Picture 11" descr="The Palechor family eating lunch.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3717032"/>
              <a:ext cx="3363913" cy="224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border black.png"/>
            <p:cNvPicPr>
              <a:picLocks noChangeAspect="1"/>
            </p:cNvPicPr>
            <p:nvPr/>
          </p:nvPicPr>
          <p:blipFill>
            <a:blip r:embed="rId4" cstate="print"/>
            <a:srcRect b="63251"/>
            <a:stretch>
              <a:fillRect/>
            </a:stretch>
          </p:blipFill>
          <p:spPr>
            <a:xfrm>
              <a:off x="672902" y="3697983"/>
              <a:ext cx="3398665" cy="2385788"/>
            </a:xfrm>
            <a:prstGeom prst="rect">
              <a:avLst/>
            </a:prstGeom>
          </p:spPr>
        </p:pic>
      </p:grpSp>
      <p:pic>
        <p:nvPicPr>
          <p:cNvPr id="8" name="Picture 7" descr="white-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60648"/>
            <a:ext cx="1266687" cy="1468881"/>
          </a:xfrm>
          <a:prstGeom prst="rect">
            <a:avLst/>
          </a:prstGeom>
        </p:spPr>
      </p:pic>
      <p:pic>
        <p:nvPicPr>
          <p:cNvPr id="9" name="Picture 8" descr="white-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4293097"/>
            <a:ext cx="1051361" cy="121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916832"/>
            <a:ext cx="3240088" cy="4525963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used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to find it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15A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hard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to get a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good price </a:t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for our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coffee beans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20000">
            <a:off x="5188181" y="1974341"/>
            <a:ext cx="3336751" cy="2357214"/>
            <a:chOff x="803200" y="2123331"/>
            <a:chExt cx="3336751" cy="2357214"/>
          </a:xfrm>
        </p:grpSpPr>
        <p:pic>
          <p:nvPicPr>
            <p:cNvPr id="3" name="Picture 4" descr="Coffee bean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2132856"/>
              <a:ext cx="3292475" cy="219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2600"/>
            <a:stretch>
              <a:fillRect/>
            </a:stretch>
          </p:blipFill>
          <p:spPr>
            <a:xfrm>
              <a:off x="803200" y="2123331"/>
              <a:ext cx="3336751" cy="23572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467544" y="1268760"/>
            <a:ext cx="3600450" cy="5040313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CAFOD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gave my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grandparents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lessons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in how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to get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good </a:t>
            </a:r>
            <a:b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quality beans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  </a:t>
            </a:r>
          </a:p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15A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Now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we get a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</a:b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fair price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for the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coffee beans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-120000">
            <a:off x="5044459" y="1472386"/>
            <a:ext cx="3457575" cy="2376264"/>
            <a:chOff x="5148064" y="1897782"/>
            <a:chExt cx="3457575" cy="2376264"/>
          </a:xfrm>
        </p:grpSpPr>
        <p:pic>
          <p:nvPicPr>
            <p:cNvPr id="3" name="Picture 9" descr="Bolivar holds fresh coffee bea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1916832"/>
              <a:ext cx="3457575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4300"/>
            <a:stretch>
              <a:fillRect/>
            </a:stretch>
          </p:blipFill>
          <p:spPr>
            <a:xfrm>
              <a:off x="5148064" y="1897782"/>
              <a:ext cx="3456384" cy="2376264"/>
            </a:xfrm>
            <a:prstGeom prst="rect">
              <a:avLst/>
            </a:prstGeom>
          </p:spPr>
        </p:pic>
      </p:grpSp>
      <p:pic>
        <p:nvPicPr>
          <p:cNvPr id="6" name="Picture 5" descr="boy-and-tr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365104"/>
            <a:ext cx="1909142" cy="198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5076056" y="1052736"/>
            <a:ext cx="3240088" cy="4524375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Let us pray for neighbours all over the world like Maria and her family, that they will get a fair price for the things they grow.</a:t>
            </a:r>
          </a:p>
          <a:p>
            <a:pPr marL="34290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Amen.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99592" y="3429000"/>
            <a:ext cx="3097213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8FD400"/>
                </a:solidFill>
                <a:latin typeface="Verdana" pitchFamily="34" charset="0"/>
                <a:cs typeface="Verdana" pitchFamily="34" charset="0"/>
              </a:rPr>
              <a:t>Now</a:t>
            </a:r>
            <a:r>
              <a:rPr lang="en-GB" sz="2400" dirty="0">
                <a:latin typeface="Verdana" pitchFamily="34" charset="0"/>
                <a:cs typeface="Verdana" pitchFamily="34" charset="0"/>
              </a:rPr>
              <a:t> my </a:t>
            </a:r>
            <a:r>
              <a:rPr lang="en-GB" sz="2400" b="1" dirty="0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Grandma</a:t>
            </a:r>
            <a:r>
              <a:rPr lang="en-GB" sz="2400" dirty="0">
                <a:latin typeface="Verdana" pitchFamily="34" charset="0"/>
                <a:cs typeface="Verdana" pitchFamily="34" charset="0"/>
              </a:rPr>
              <a:t> and </a:t>
            </a:r>
            <a:r>
              <a:rPr lang="en-GB" sz="2400" b="1" dirty="0" err="1">
                <a:solidFill>
                  <a:srgbClr val="E70033"/>
                </a:solidFill>
                <a:latin typeface="Verdana" pitchFamily="34" charset="0"/>
                <a:cs typeface="Verdana" pitchFamily="34" charset="0"/>
              </a:rPr>
              <a:t>Grandad</a:t>
            </a:r>
            <a:r>
              <a:rPr lang="en-GB" sz="2400" dirty="0">
                <a:latin typeface="Verdana" pitchFamily="34" charset="0"/>
                <a:cs typeface="Verdana" pitchFamily="34" charset="0"/>
              </a:rPr>
              <a:t> can afford to send </a:t>
            </a:r>
            <a:r>
              <a:rPr lang="en-GB" sz="2400" dirty="0" smtClean="0">
                <a:latin typeface="Verdana" pitchFamily="34" charset="0"/>
                <a:cs typeface="Verdana" pitchFamily="34" charset="0"/>
              </a:rPr>
              <a:t/>
            </a:r>
            <a:br>
              <a:rPr lang="en-GB" sz="2400" dirty="0" smtClean="0">
                <a:latin typeface="Verdana" pitchFamily="34" charset="0"/>
                <a:cs typeface="Verdana" pitchFamily="34" charset="0"/>
              </a:rPr>
            </a:br>
            <a:r>
              <a:rPr lang="en-GB" sz="2400" dirty="0" smtClean="0">
                <a:latin typeface="Verdana" pitchFamily="34" charset="0"/>
                <a:cs typeface="Verdana" pitchFamily="34" charset="0"/>
              </a:rPr>
              <a:t>me </a:t>
            </a:r>
            <a:r>
              <a:rPr lang="en-GB" sz="2400" dirty="0">
                <a:latin typeface="Verdana" pitchFamily="34" charset="0"/>
                <a:cs typeface="Verdana" pitchFamily="34" charset="0"/>
              </a:rPr>
              <a:t>to </a:t>
            </a:r>
            <a:r>
              <a:rPr lang="en-GB" sz="2400" b="1" dirty="0">
                <a:solidFill>
                  <a:srgbClr val="E15A00"/>
                </a:solidFill>
                <a:latin typeface="Verdana" pitchFamily="34" charset="0"/>
                <a:cs typeface="Verdana" pitchFamily="34" charset="0"/>
              </a:rPr>
              <a:t>school!</a:t>
            </a:r>
            <a:r>
              <a:rPr lang="en-GB" sz="2800" dirty="0">
                <a:latin typeface="Verdana" pitchFamily="34" charset="0"/>
                <a:cs typeface="Verdana" pitchFamily="34" charset="0"/>
              </a:rPr>
              <a:t> 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120000">
            <a:off x="723651" y="1108059"/>
            <a:ext cx="3211520" cy="2353132"/>
            <a:chOff x="683568" y="908720"/>
            <a:chExt cx="3537917" cy="2592288"/>
          </a:xfrm>
        </p:grpSpPr>
        <p:pic>
          <p:nvPicPr>
            <p:cNvPr id="3" name="Picture 9" descr="Palechor family portrait, left to right: Carlos, Diyanira, Maria, Hilda, Bolivar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908720"/>
              <a:ext cx="3527425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border black.png"/>
            <p:cNvPicPr>
              <a:picLocks noChangeAspect="1"/>
            </p:cNvPicPr>
            <p:nvPr/>
          </p:nvPicPr>
          <p:blipFill>
            <a:blip r:embed="rId4" cstate="print"/>
            <a:srcRect b="61151"/>
            <a:stretch>
              <a:fillRect/>
            </a:stretch>
          </p:blipFill>
          <p:spPr>
            <a:xfrm>
              <a:off x="683568" y="908720"/>
              <a:ext cx="3537917" cy="2592288"/>
            </a:xfrm>
            <a:prstGeom prst="rect">
              <a:avLst/>
            </a:prstGeom>
          </p:spPr>
        </p:pic>
      </p:grpSp>
      <p:pic>
        <p:nvPicPr>
          <p:cNvPr id="7" name="Picture 6" descr="penc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399232">
            <a:off x="-299131" y="4955002"/>
            <a:ext cx="1169596" cy="2056086"/>
          </a:xfrm>
          <a:prstGeom prst="rect">
            <a:avLst/>
          </a:prstGeom>
        </p:spPr>
      </p:pic>
      <p:pic>
        <p:nvPicPr>
          <p:cNvPr id="8" name="Picture 7" descr="pencil-sharpen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5589240"/>
            <a:ext cx="2339752" cy="9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124744"/>
            <a:ext cx="3673475" cy="4813300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When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15A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families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like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Maria’s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have a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fair price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for what they grow it is called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Fairtrade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.  </a:t>
            </a: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When you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FD400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buy things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with the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Fairtrade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mark on, you are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B6E4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helping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your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global neighbours.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E70033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pic>
        <p:nvPicPr>
          <p:cNvPr id="3" name="Picture 5" descr="FairTrade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1758330" cy="20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My Documents\pmw\Web materials\banan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95195">
            <a:off x="6016187" y="1209643"/>
            <a:ext cx="1539661" cy="14703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4048" y="1412776"/>
            <a:ext cx="3384550" cy="4886325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There are lots of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Fairtrade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 items. Here are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70033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some of them!</a:t>
            </a: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Verdana" pitchFamily="34" charset="0"/>
              </a:rPr>
              <a:t>How many can you find next time you go shopping?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20000">
            <a:off x="605057" y="1474108"/>
            <a:ext cx="3581350" cy="3816424"/>
            <a:chOff x="558602" y="1609750"/>
            <a:chExt cx="3581350" cy="3816424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55576" y="1772816"/>
              <a:ext cx="3184196" cy="3620407"/>
              <a:chOff x="-1" y="0"/>
              <a:chExt cx="5761" cy="4320"/>
            </a:xfrm>
          </p:grpSpPr>
          <p:pic>
            <p:nvPicPr>
              <p:cNvPr id="4" name="Picture 16" descr="1_Fairtrade_healthy_eating_bigandsmallbrand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2" y="0"/>
                <a:ext cx="342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17" descr="cadbury-launches-fairtrade-dairy-milk-45515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283"/>
                <a:ext cx="1383" cy="1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8" descr="StdMonkeyBa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0"/>
                <a:ext cx="561" cy="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9" descr="green-kitkat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95" y="3575"/>
                <a:ext cx="1065" cy="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0" descr="s302p16876-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77" y="0"/>
                <a:ext cx="1383" cy="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1" descr="thumbnai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05" y="1344"/>
                <a:ext cx="1055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2" descr="BS001-blk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83" y="0"/>
                <a:ext cx="935" cy="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3" descr="bag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-1" y="24"/>
                <a:ext cx="1411" cy="1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4" descr="1938%5B3%5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2011"/>
                <a:ext cx="1479" cy="1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5" descr="fairtrade-football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694" y="2750"/>
                <a:ext cx="1066" cy="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13" descr="border black.png"/>
            <p:cNvPicPr>
              <a:picLocks noChangeAspect="1"/>
            </p:cNvPicPr>
            <p:nvPr/>
          </p:nvPicPr>
          <p:blipFill>
            <a:blip r:embed="rId13" cstate="print"/>
            <a:srcRect t="43049"/>
            <a:stretch>
              <a:fillRect/>
            </a:stretch>
          </p:blipFill>
          <p:spPr>
            <a:xfrm>
              <a:off x="558602" y="1609750"/>
              <a:ext cx="3581350" cy="3816424"/>
            </a:xfrm>
            <a:prstGeom prst="rect">
              <a:avLst/>
            </a:prstGeom>
          </p:spPr>
        </p:pic>
      </p:grpSp>
      <p:pic>
        <p:nvPicPr>
          <p:cNvPr id="16" name="Picture 15" descr="white-sta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6056" y="260648"/>
            <a:ext cx="1266687" cy="1468881"/>
          </a:xfrm>
          <a:prstGeom prst="rect">
            <a:avLst/>
          </a:prstGeom>
        </p:spPr>
      </p:pic>
      <p:pic>
        <p:nvPicPr>
          <p:cNvPr id="17" name="Picture 16" descr="white-sta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2280" y="4365104"/>
            <a:ext cx="1180299" cy="136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dana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1</Year_x0020_group>
  </documentManagement>
</p:properties>
</file>

<file path=customXml/itemProps1.xml><?xml version="1.0" encoding="utf-8"?>
<ds:datastoreItem xmlns:ds="http://schemas.openxmlformats.org/officeDocument/2006/customXml" ds:itemID="{99B85866-2A62-4FD8-A46D-C82A581AC25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36E49A9-60F4-4CCD-A728-4A7326C48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1144c-eb0d-41a5-a5a8-072cd86d28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7B7CBC7-F889-472D-B286-293897B5417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981397-344A-414F-A288-7EBDCD8456D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aa71144c-eb0d-41a5-a5a8-072cd86d28d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224</Words>
  <Application>Microsoft Office PowerPoint</Application>
  <PresentationFormat>On-screen Show (4:3)</PresentationFormat>
  <Paragraphs>41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cafod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lmcintyre</dc:creator>
  <cp:lastModifiedBy>gsalter</cp:lastModifiedBy>
  <cp:revision>140</cp:revision>
  <dcterms:created xsi:type="dcterms:W3CDTF">2010-10-08T14:26:54Z</dcterms:created>
  <dcterms:modified xsi:type="dcterms:W3CDTF">2012-02-29T14:06:32Z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3300.00000000000</vt:lpwstr>
  </property>
  <property fmtid="{D5CDD505-2E9C-101B-9397-08002B2CF9AE}" pid="3" name="ContentTypeId">
    <vt:lpwstr>0x010100B945FD418062994BAD02B81705B0A392</vt:lpwstr>
  </property>
</Properties>
</file>