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316" r:id="rId6"/>
    <p:sldId id="299" r:id="rId7"/>
    <p:sldId id="276" r:id="rId8"/>
    <p:sldId id="300" r:id="rId9"/>
    <p:sldId id="301" r:id="rId10"/>
    <p:sldId id="305" r:id="rId11"/>
    <p:sldId id="303" r:id="rId12"/>
    <p:sldId id="317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246"/>
    <a:srgbClr val="1E1A3D"/>
    <a:srgbClr val="1D193C"/>
    <a:srgbClr val="E6E6E6"/>
    <a:srgbClr val="86B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B4042-555E-48D4-BDF9-FF285CCAC3A0}" v="5" dt="2023-05-17T16:29:51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307" autoAdjust="0"/>
  </p:normalViewPr>
  <p:slideViewPr>
    <p:cSldViewPr snapToGrid="0">
      <p:cViewPr varScale="1">
        <p:scale>
          <a:sx n="50" d="100"/>
          <a:sy n="50" d="100"/>
        </p:scale>
        <p:origin x="12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BA3A-D00C-46C0-B675-5E763EA860D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375A4-214F-4BC5-B3C4-9A3A36A98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4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PowerPoint accompanies the lesson plan for Religious Education, </a:t>
            </a:r>
            <a:r>
              <a:rPr lang="en-GB" i="1" dirty="0"/>
              <a:t>We Demand Change! </a:t>
            </a:r>
          </a:p>
          <a:p>
            <a:r>
              <a:rPr lang="en-GB" dirty="0"/>
              <a:t>This and other resources are at: cafod.org.uk/</a:t>
            </a:r>
            <a:r>
              <a:rPr lang="en-GB" dirty="0" err="1"/>
              <a:t>DemandChange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75A4-214F-4BC5-B3C4-9A3A36A98A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Picture credit: Louise Norton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75A4-214F-4BC5-B3C4-9A3A36A98A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2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https://vimeo.com/791898936/f720f0dcb4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EA835-7295-4644-B97C-3EDFBBF186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26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6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75A4-214F-4BC5-B3C4-9A3A36A98A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8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https://www.youtube.com/watch?v=62l2IHXNz2w&amp;t=1s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75A4-214F-4BC5-B3C4-9A3A36A98A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0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his encyclical, </a:t>
            </a:r>
            <a:r>
              <a:rPr lang="en-GB" i="1" dirty="0" err="1"/>
              <a:t>Laudato</a:t>
            </a:r>
            <a:r>
              <a:rPr lang="en-GB" i="1" dirty="0"/>
              <a:t> Si’, </a:t>
            </a:r>
            <a:r>
              <a:rPr lang="en-GB" dirty="0"/>
              <a:t>Pope Francis said: Young people demand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75A4-214F-4BC5-B3C4-9A3A36A98A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7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75A4-214F-4BC5-B3C4-9A3A36A98A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4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75A4-214F-4BC5-B3C4-9A3A36A98A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143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375A4-214F-4BC5-B3C4-9A3A36A98A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2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E8FB-D24E-DB30-E603-5514D05BB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D7A21-E2C0-E876-7815-F32F50E9E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5336-C291-62F9-117B-A4B87D18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6A28-889C-D99E-C63A-D8C9FA5E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66ABA-F50A-357C-1FA4-FD7F7FE2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7678-2153-B39C-377D-F79A1F68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781BB-B148-AE17-8D87-4AD13B0DD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96722-9E73-893C-0FDA-FE63CAE2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7B4D-D3E5-24BA-48BE-AC56415D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A4095-85AE-BDCF-7D82-0DD13528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46E1C-F8F7-1B4A-5318-A0341D3BC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1AD88-BA71-A6B4-ADBE-66D578519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EABB4-82B9-1FDF-4014-AF3EB152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26FB-A41D-8A43-65BD-C07116C6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5C0D-D0CF-5AE7-7DE8-AC330E0F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6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39E8-1260-9678-BF2C-C36E734F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6B58-F5D6-BDF6-997F-503A9FB33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968AA-90FD-E0C7-A472-7718055D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FF49A-CD7C-9F6A-AE68-69D651D4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E9A06-8093-CBB0-F90F-B3A3FA1F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0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9BC0-7054-7146-A9CB-DA2D393C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7FE48-1E22-29F3-DBF3-868E609D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F3B9-D57A-2FC2-82A6-CE525829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6455-325A-07CD-C99A-52F282C6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DDF2B-806E-082A-3E48-982096EB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052A-4ED4-32E1-857C-7369396B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AAB8-BD0F-8248-B7E5-CE8568C4F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4E6C6-CBD2-FA84-081A-F846A30DB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D1DB7-438E-ACB3-C3AC-6880BF31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69159-B8D8-EEA3-0562-1B4C622E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DA0A1-DFA1-50A5-81FC-AC27F0DB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E46B-A59B-AE01-9929-7DE65A36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26C1B-4941-1550-D431-E050AD56E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99689-CBCD-64D6-1171-4CE0E5132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06FD-27D4-265F-3E60-307018359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CF366-39D5-C638-890F-D2B280E16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180A-B95B-69AB-0366-AFDE240B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DDF87-43B7-53FE-08DA-1D8F939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2C2A8-4E7B-9211-50CA-29036B02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191C-8EDF-9BBA-E329-E1FA12F5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C3ED9-5057-68E3-145B-856B482C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B7471-7FDC-D53D-C560-8C37DDA7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217FB-F841-14FD-B6ED-AD83F1A0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49A11-C9C0-5371-BF3B-DADA77A7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DD364-2D26-2AD1-4263-5AB07FB1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66400-21BC-CF2D-DC3C-478D4967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F276-5C1B-41DC-AA95-A1FEF46E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698D-395C-FFC1-F611-E13A0DE0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2B411-0AFE-278F-CD8E-6F4AE9D86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C16B9-7ACB-ED5C-017A-E747FA1C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529E2-DB75-F46F-E229-8FB72322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7EF0F-4504-33EA-149C-3F57F3AB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8501-69EB-C57D-3038-A10D908A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597B7-8BA0-5392-3F68-C42ABB231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47668-ED38-A384-8541-D6C687BAF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A8ADC-934F-FCF6-DC64-36F1512A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617B4-A296-4312-81EE-A7B54FCCA5E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C064A-5FD8-7B35-6BD3-FEBF2755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1F8A7-ADE4-7548-6E5D-D9E1A2E1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E6E75-AFF3-443C-BA2D-01EBEDC60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2A491C-C591-8B46-9172-CD11B0529B28}"/>
              </a:ext>
            </a:extLst>
          </p:cNvPr>
          <p:cNvSpPr/>
          <p:nvPr userDrawn="1"/>
        </p:nvSpPr>
        <p:spPr>
          <a:xfrm>
            <a:off x="0" y="903251"/>
            <a:ext cx="12192000" cy="45719"/>
          </a:xfrm>
          <a:prstGeom prst="rect">
            <a:avLst/>
          </a:prstGeom>
          <a:solidFill>
            <a:srgbClr val="86B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C59AE2-B470-AD4C-79FA-C7E9D9437835}"/>
              </a:ext>
            </a:extLst>
          </p:cNvPr>
          <p:cNvSpPr/>
          <p:nvPr userDrawn="1"/>
        </p:nvSpPr>
        <p:spPr>
          <a:xfrm>
            <a:off x="0" y="948970"/>
            <a:ext cx="12192000" cy="5909030"/>
          </a:xfrm>
          <a:prstGeom prst="rect">
            <a:avLst/>
          </a:prstGeom>
          <a:solidFill>
            <a:srgbClr val="1E1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D1333F-210D-CA34-732B-CCB8FBB883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1" y="330117"/>
            <a:ext cx="2460536" cy="2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2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791898936/f720f0dc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2l2IHXNz2w&amp;t=1s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parliament.uk/FindYourMP%5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1D8AEA60-4096-C230-E904-472C9C915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32" b="67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and child holding carrots in a garden&#10;&#10;Description automatically generated with medium confidence">
            <a:extLst>
              <a:ext uri="{FF2B5EF4-FFF2-40B4-BE49-F238E27FC236}">
                <a16:creationId xmlns:a16="http://schemas.microsoft.com/office/drawing/2014/main" id="{127E160B-653D-6318-7BA4-DF251A85A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r="26627" b="34245"/>
          <a:stretch/>
        </p:blipFill>
        <p:spPr>
          <a:xfrm>
            <a:off x="-1" y="946427"/>
            <a:ext cx="12225708" cy="59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0F955-7E45-2E35-8F57-9414FC1E6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6427"/>
            <a:ext cx="12413790" cy="5911572"/>
          </a:xfrm>
          <a:prstGeom prst="rect">
            <a:avLst/>
          </a:prstGeom>
        </p:spPr>
      </p:pic>
      <p:sp>
        <p:nvSpPr>
          <p:cNvPr id="6" name="TPQuestion" title="Question Text Shape">
            <a:extLst>
              <a:ext uri="{FF2B5EF4-FFF2-40B4-BE49-F238E27FC236}">
                <a16:creationId xmlns:a16="http://schemas.microsoft.com/office/drawing/2014/main" id="{B13819FE-42BB-BA37-3BF0-9EA0EFBC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83" y="1344580"/>
            <a:ext cx="11379200" cy="1525985"/>
          </a:xfrm>
        </p:spPr>
        <p:txBody>
          <a:bodyPr>
            <a:noAutofit/>
          </a:bodyPr>
          <a:lstStyle/>
          <a:p>
            <a: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justice, </a:t>
            </a:r>
            <a:b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me a heart ready </a:t>
            </a:r>
            <a:b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work with people </a:t>
            </a:r>
            <a:b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any colour, gender, </a:t>
            </a:r>
            <a:b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creed or nation,</a:t>
            </a:r>
            <a:b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all your children </a:t>
            </a:r>
            <a:b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live life to the full. </a:t>
            </a:r>
            <a:b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b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48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CD35-E9ED-C65F-4689-74779417F71D}"/>
              </a:ext>
            </a:extLst>
          </p:cNvPr>
          <p:cNvSpPr txBox="1"/>
          <p:nvPr/>
        </p:nvSpPr>
        <p:spPr>
          <a:xfrm>
            <a:off x="953331" y="1313995"/>
            <a:ext cx="1068097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 the video,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young people protest against various injustices.</a:t>
            </a:r>
            <a:r>
              <a:rPr lang="en-GB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en-GB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GB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ow many different injustices can you identify?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DAB31C-1F1B-6A9C-178A-6B0F2D77CA05}"/>
              </a:ext>
            </a:extLst>
          </p:cNvPr>
          <p:cNvGrpSpPr/>
          <p:nvPr/>
        </p:nvGrpSpPr>
        <p:grpSpPr>
          <a:xfrm>
            <a:off x="5211322" y="2970863"/>
            <a:ext cx="2760133" cy="3048000"/>
            <a:chOff x="5211322" y="2970863"/>
            <a:chExt cx="2760133" cy="304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D267E7-6F53-AC45-FE2E-B4D9689643A3}"/>
                </a:ext>
              </a:extLst>
            </p:cNvPr>
            <p:cNvGrpSpPr/>
            <p:nvPr/>
          </p:nvGrpSpPr>
          <p:grpSpPr>
            <a:xfrm>
              <a:off x="5211322" y="2970863"/>
              <a:ext cx="2760133" cy="3048000"/>
              <a:chOff x="5308599" y="2091268"/>
              <a:chExt cx="2760133" cy="3048000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AB311892-3F7C-47E6-38C2-410437508537}"/>
                  </a:ext>
                </a:extLst>
              </p:cNvPr>
              <p:cNvSpPr/>
              <p:nvPr/>
            </p:nvSpPr>
            <p:spPr>
              <a:xfrm rot="5400000">
                <a:off x="5164666" y="2235201"/>
                <a:ext cx="3048000" cy="2760133"/>
              </a:xfrm>
              <a:prstGeom prst="triangle">
                <a:avLst/>
              </a:prstGeom>
              <a:solidFill>
                <a:srgbClr val="17A2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" name="Picture 4" descr="A green and white splattered paint&#10;&#10;Description automatically generated with low confidence">
                <a:extLst>
                  <a:ext uri="{FF2B5EF4-FFF2-40B4-BE49-F238E27FC236}">
                    <a16:creationId xmlns:a16="http://schemas.microsoft.com/office/drawing/2014/main" id="{99D00D4B-CC66-1FF6-663A-C0F4CA04E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565273">
                <a:off x="5666280" y="2723010"/>
                <a:ext cx="1449628" cy="1784514"/>
              </a:xfrm>
              <a:prstGeom prst="rect">
                <a:avLst/>
              </a:prstGeom>
            </p:spPr>
          </p:pic>
        </p:grpSp>
        <p:sp>
          <p:nvSpPr>
            <p:cNvPr id="7" name="Isosceles Triangle 6">
              <a:hlinkClick r:id="rId4"/>
              <a:extLst>
                <a:ext uri="{FF2B5EF4-FFF2-40B4-BE49-F238E27FC236}">
                  <a16:creationId xmlns:a16="http://schemas.microsoft.com/office/drawing/2014/main" id="{5F3D3BB0-2E41-85CD-8BF0-A0B3270686B3}"/>
                </a:ext>
              </a:extLst>
            </p:cNvPr>
            <p:cNvSpPr/>
            <p:nvPr/>
          </p:nvSpPr>
          <p:spPr>
            <a:xfrm rot="5400000">
              <a:off x="5305909" y="3250262"/>
              <a:ext cx="2570961" cy="24892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826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9A462-2219-B969-739D-823C37340B86}"/>
              </a:ext>
            </a:extLst>
          </p:cNvPr>
          <p:cNvSpPr txBox="1"/>
          <p:nvPr/>
        </p:nvSpPr>
        <p:spPr>
          <a:xfrm>
            <a:off x="696141" y="1595975"/>
            <a:ext cx="60918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pairs, discuss:   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injustices in the video do you feel most strongly about? Why?  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other issue that fires you up, that you’d want to speak out against.  </a:t>
            </a:r>
          </a:p>
        </p:txBody>
      </p:sp>
      <p:pic>
        <p:nvPicPr>
          <p:cNvPr id="3" name="Picture 2" descr="A green and white splattered paint&#10;&#10;Description automatically generated with low confidence">
            <a:extLst>
              <a:ext uri="{FF2B5EF4-FFF2-40B4-BE49-F238E27FC236}">
                <a16:creationId xmlns:a16="http://schemas.microsoft.com/office/drawing/2014/main" id="{2536B1AC-E9B2-D5F3-98E1-E40ABC96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96" y="1425168"/>
            <a:ext cx="3813056" cy="46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A14AE-DDF9-7751-DEBF-8640B1F38836}"/>
              </a:ext>
            </a:extLst>
          </p:cNvPr>
          <p:cNvSpPr txBox="1"/>
          <p:nvPr/>
        </p:nvSpPr>
        <p:spPr>
          <a:xfrm>
            <a:off x="757806" y="1569537"/>
            <a:ext cx="106763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 the cards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campaign story has:</a:t>
            </a:r>
          </a:p>
          <a:p>
            <a:pPr lvl="1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Image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Issue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Campaign </a:t>
            </a:r>
          </a:p>
          <a:p>
            <a:pPr lvl="1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pPr lvl="1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campaign success pleases you most? Why?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D49A5306-0DC3-3223-A24B-C03C833B4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95" y="-1"/>
            <a:ext cx="7512805" cy="52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87300-455E-0E78-FEF0-BCCFB9C7893D}"/>
              </a:ext>
            </a:extLst>
          </p:cNvPr>
          <p:cNvSpPr txBox="1"/>
          <p:nvPr/>
        </p:nvSpPr>
        <p:spPr>
          <a:xfrm>
            <a:off x="481518" y="1366897"/>
            <a:ext cx="868193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GB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 it ‘Catholic’ to campaign?</a:t>
            </a:r>
          </a:p>
          <a:p>
            <a:endParaRPr lang="en-GB" sz="4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Think of some Catholics who have opposed injustice.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Did their faith motivate them?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What is ‘subsidiarity’?</a:t>
            </a:r>
          </a:p>
          <a:p>
            <a:endParaRPr lang="en-GB" sz="2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What example of subsidiarity in CAFOD’s work appears in this video?</a:t>
            </a:r>
            <a:endParaRPr lang="en-GB" sz="2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Map&#10;&#10;Description automatically generated">
            <a:extLst>
              <a:ext uri="{FF2B5EF4-FFF2-40B4-BE49-F238E27FC236}">
                <a16:creationId xmlns:a16="http://schemas.microsoft.com/office/drawing/2014/main" id="{EA4D60F0-0954-B6B8-065F-654BFB9F1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218" y="-548766"/>
            <a:ext cx="5417388" cy="38313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50A2DE-726F-4F82-F3F2-B3044980CDAA}"/>
              </a:ext>
            </a:extLst>
          </p:cNvPr>
          <p:cNvGrpSpPr/>
          <p:nvPr/>
        </p:nvGrpSpPr>
        <p:grpSpPr>
          <a:xfrm>
            <a:off x="8636725" y="4074649"/>
            <a:ext cx="2159357" cy="2451100"/>
            <a:chOff x="9397629" y="3020549"/>
            <a:chExt cx="2159357" cy="24511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1130BA-BAB6-F508-9083-1690DAC5746A}"/>
                </a:ext>
              </a:extLst>
            </p:cNvPr>
            <p:cNvGrpSpPr/>
            <p:nvPr/>
          </p:nvGrpSpPr>
          <p:grpSpPr>
            <a:xfrm>
              <a:off x="9439612" y="3066451"/>
              <a:ext cx="2006601" cy="2405197"/>
              <a:chOff x="5308599" y="2091268"/>
              <a:chExt cx="2760133" cy="3048000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29604B60-2558-79EA-EDAA-49571B52BAD8}"/>
                  </a:ext>
                </a:extLst>
              </p:cNvPr>
              <p:cNvSpPr/>
              <p:nvPr/>
            </p:nvSpPr>
            <p:spPr>
              <a:xfrm rot="5400000">
                <a:off x="5164666" y="2235201"/>
                <a:ext cx="3048000" cy="2760133"/>
              </a:xfrm>
              <a:prstGeom prst="triangle">
                <a:avLst/>
              </a:prstGeom>
              <a:solidFill>
                <a:srgbClr val="17A2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A green and white splattered paint&#10;&#10;Description automatically generated with low confidence">
                <a:extLst>
                  <a:ext uri="{FF2B5EF4-FFF2-40B4-BE49-F238E27FC236}">
                    <a16:creationId xmlns:a16="http://schemas.microsoft.com/office/drawing/2014/main" id="{72BF28B7-7D10-C3AC-B4BA-834B565C9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565273">
                <a:off x="5666280" y="2723010"/>
                <a:ext cx="1449628" cy="1784514"/>
              </a:xfrm>
              <a:prstGeom prst="rect">
                <a:avLst/>
              </a:prstGeom>
            </p:spPr>
          </p:pic>
        </p:grpSp>
        <p:sp>
          <p:nvSpPr>
            <p:cNvPr id="2" name="Isosceles Triangle 1">
              <a:hlinkClick r:id="rId5"/>
              <a:extLst>
                <a:ext uri="{FF2B5EF4-FFF2-40B4-BE49-F238E27FC236}">
                  <a16:creationId xmlns:a16="http://schemas.microsoft.com/office/drawing/2014/main" id="{02B87072-0B8A-CB9A-7C3C-35CB0FBAE3AB}"/>
                </a:ext>
              </a:extLst>
            </p:cNvPr>
            <p:cNvSpPr/>
            <p:nvPr/>
          </p:nvSpPr>
          <p:spPr>
            <a:xfrm rot="5400000">
              <a:off x="9251758" y="3166420"/>
              <a:ext cx="2451100" cy="215935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26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844596-3E5D-7528-A558-9BC0BDA8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21" y="949662"/>
            <a:ext cx="4443699" cy="59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Map&#10;&#10;Description automatically generated">
            <a:extLst>
              <a:ext uri="{FF2B5EF4-FFF2-40B4-BE49-F238E27FC236}">
                <a16:creationId xmlns:a16="http://schemas.microsoft.com/office/drawing/2014/main" id="{5BBE74EE-E624-FC1F-CC41-2A9478E97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308" y="182374"/>
            <a:ext cx="9524448" cy="67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59238B-D00B-7BC2-6BFA-840922B45FC2}"/>
              </a:ext>
            </a:extLst>
          </p:cNvPr>
          <p:cNvSpPr txBox="1"/>
          <p:nvPr/>
        </p:nvSpPr>
        <p:spPr>
          <a:xfrm>
            <a:off x="334793" y="1240674"/>
            <a:ext cx="690258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Scenario</a:t>
            </a:r>
            <a:endParaRPr lang="en-GB" sz="2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GB" sz="2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headteacher says that all pupils will spend breaktimes doing extra maths, as recent exam results have been so poor.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  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Your right to play is being denied. 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Map&#10;&#10;Description automatically generated">
            <a:extLst>
              <a:ext uri="{FF2B5EF4-FFF2-40B4-BE49-F238E27FC236}">
                <a16:creationId xmlns:a16="http://schemas.microsoft.com/office/drawing/2014/main" id="{38E3E249-1F99-E708-FC47-7B682DAB6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32" b="6795"/>
          <a:stretch/>
        </p:blipFill>
        <p:spPr>
          <a:xfrm>
            <a:off x="6732150" y="-120152"/>
            <a:ext cx="6094850" cy="3427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199C4-C25C-30DF-3B4E-5D5D729CBAB2}"/>
              </a:ext>
            </a:extLst>
          </p:cNvPr>
          <p:cNvSpPr txBox="1"/>
          <p:nvPr/>
        </p:nvSpPr>
        <p:spPr>
          <a:xfrm>
            <a:off x="334793" y="4775711"/>
            <a:ext cx="102489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What can you do to change this decision?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Which of your actions might have most impact? Why?</a:t>
            </a:r>
          </a:p>
        </p:txBody>
      </p:sp>
    </p:spTree>
    <p:extLst>
      <p:ext uri="{BB962C8B-B14F-4D97-AF65-F5344CB8AC3E}">
        <p14:creationId xmlns:p14="http://schemas.microsoft.com/office/powerpoint/2010/main" val="16861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59238B-D00B-7BC2-6BFA-840922B45FC2}"/>
              </a:ext>
            </a:extLst>
          </p:cNvPr>
          <p:cNvSpPr txBox="1"/>
          <p:nvPr/>
        </p:nvSpPr>
        <p:spPr>
          <a:xfrm>
            <a:off x="334793" y="1240674"/>
            <a:ext cx="647456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Skills</a:t>
            </a:r>
            <a:endParaRPr lang="en-GB" sz="2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GB" sz="2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What skills would you need to use </a:t>
            </a:r>
          </a:p>
          <a:p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your 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campaign for the right to play?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Picture 3" descr="Map&#10;&#10;Description automatically generated">
            <a:extLst>
              <a:ext uri="{FF2B5EF4-FFF2-40B4-BE49-F238E27FC236}">
                <a16:creationId xmlns:a16="http://schemas.microsoft.com/office/drawing/2014/main" id="{8CBBF1DF-8698-C650-2A4D-9EA1BBFD9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62" y="-256993"/>
            <a:ext cx="5536704" cy="39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0F2DD0-DD99-9787-F7B6-1BC26C097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7183"/>
              </p:ext>
            </p:extLst>
          </p:nvPr>
        </p:nvGraphicFramePr>
        <p:xfrm>
          <a:off x="369376" y="1121551"/>
          <a:ext cx="11143282" cy="5473898"/>
        </p:xfrm>
        <a:graphic>
          <a:graphicData uri="http://schemas.openxmlformats.org/drawingml/2006/table">
            <a:tbl>
              <a:tblPr/>
              <a:tblGrid>
                <a:gridCol w="6478292">
                  <a:extLst>
                    <a:ext uri="{9D8B030D-6E8A-4147-A177-3AD203B41FA5}">
                      <a16:colId xmlns:a16="http://schemas.microsoft.com/office/drawing/2014/main" val="2035536176"/>
                    </a:ext>
                  </a:extLst>
                </a:gridCol>
                <a:gridCol w="4664990">
                  <a:extLst>
                    <a:ext uri="{9D8B030D-6E8A-4147-A177-3AD203B41FA5}">
                      <a16:colId xmlns:a16="http://schemas.microsoft.com/office/drawing/2014/main" val="4197748971"/>
                    </a:ext>
                  </a:extLst>
                </a:gridCol>
              </a:tblGrid>
              <a:tr h="56210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The injustice I want to campaign about is: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37490"/>
                  </a:ext>
                </a:extLst>
              </a:tr>
              <a:tr h="56210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Who is most affected by this injustice?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922025"/>
                  </a:ext>
                </a:extLst>
              </a:tr>
              <a:tr h="56210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What CHANGE do I want to see?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0619"/>
                  </a:ext>
                </a:extLst>
              </a:tr>
              <a:tr h="56210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Who do I need to influence in order to achieve this change?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272391"/>
                  </a:ext>
                </a:extLst>
              </a:tr>
              <a:tr h="9025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What activities might be most effective?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(Think about visibility to the highest number of people, and about what might convince people in power.)</a:t>
                      </a:r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21221"/>
                  </a:ext>
                </a:extLst>
              </a:tr>
              <a:tr h="56210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What should I do first?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483095"/>
                  </a:ext>
                </a:extLst>
              </a:tr>
              <a:tr h="56210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Who could help?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853354"/>
                  </a:ext>
                </a:extLst>
              </a:tr>
              <a:tr h="104220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What will I ask my MP to do?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[MPs’ details: </a:t>
                      </a:r>
                      <a:r>
                        <a:rPr lang="en-GB" sz="1800" b="0" i="1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https://members.parliament.uk/FindYourMP]</a:t>
                      </a:r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 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558" marR="39558" marT="19779" marB="197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5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5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4" ma:contentTypeDescription="Create a new document." ma:contentTypeScope="" ma:versionID="4ec4b15c488ff80ea1f0ee3524fcbe96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fbddf5ed808f418dce6fb81263be1638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Campaigns</Activity>
    <Audience xmlns="236a9a4b-a03c-46ba-8ec6-624c184acbc6">11-18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SZUU6KYVHK2A-2146017777-16075</_dlc_DocId>
    <_dlc_DocIdUrl xmlns="04672002-f21f-4240-adfb-f0b653fb6fb5">
      <Url>https://cafod365.sharepoint.com/sites/int/Education/_layouts/15/DocIdRedir.aspx?ID=SZUU6KYVHK2A-2146017777-16075</Url>
      <Description>SZUU6KYVHK2A-2146017777-16075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392C75E-0656-48D9-99F6-B76CF3661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DB064-147A-4761-802B-E95240616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5304A-258B-4155-A769-F83E164274C8}">
  <ds:schemaRefs>
    <ds:schemaRef ds:uri="04672002-f21f-4240-adfb-f0b653fb6fb5"/>
    <ds:schemaRef ds:uri="236a9a4b-a03c-46ba-8ec6-624c184acbc6"/>
    <ds:schemaRef ds:uri="http://purl.org/dc/terms/"/>
    <ds:schemaRef ds:uri="453a0c7f-c966-4a5c-a0f8-de0f8150ea1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df04112-6931-4610-9724-cd62e91446a3"/>
    <ds:schemaRef ds:uri="http://schemas.microsoft.com/sharepoint/v3/field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BB52941-179A-45D4-B888-88BB2D14EEF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430</Words>
  <Application>Microsoft Office PowerPoint</Application>
  <PresentationFormat>Widescreen</PresentationFormat>
  <Paragraphs>82</Paragraphs>
  <Slides>10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of justice,  give me a heart ready  to work with people  of any colour, gender,  creed or nation, until all your children  can live life to the full.  Amen.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Dean</dc:creator>
  <cp:lastModifiedBy>Kathleen O'Brien</cp:lastModifiedBy>
  <cp:revision>48</cp:revision>
  <dcterms:created xsi:type="dcterms:W3CDTF">2023-03-27T09:12:58Z</dcterms:created>
  <dcterms:modified xsi:type="dcterms:W3CDTF">2023-05-22T07:20:07Z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MediaServiceImageTags">
    <vt:lpwstr/>
  </property>
  <property fmtid="{D5CDD505-2E9C-101B-9397-08002B2CF9AE}" pid="4" name="_dlc_DocIdItemGuid">
    <vt:lpwstr>b58afd41-f944-4c89-9ddd-4d368faf1e38</vt:lpwstr>
  </property>
</Properties>
</file>