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3"/>
  </p:notesMasterIdLst>
  <p:sldIdLst>
    <p:sldId id="270" r:id="rId7"/>
    <p:sldId id="272" r:id="rId8"/>
    <p:sldId id="273" r:id="rId9"/>
    <p:sldId id="274" r:id="rId10"/>
    <p:sldId id="258" r:id="rId11"/>
    <p:sldId id="257" r:id="rId12"/>
    <p:sldId id="264" r:id="rId13"/>
    <p:sldId id="265" r:id="rId14"/>
    <p:sldId id="269" r:id="rId15"/>
    <p:sldId id="261" r:id="rId16"/>
    <p:sldId id="262" r:id="rId17"/>
    <p:sldId id="276" r:id="rId18"/>
    <p:sldId id="266" r:id="rId19"/>
    <p:sldId id="268" r:id="rId20"/>
    <p:sldId id="275" r:id="rId21"/>
    <p:sldId id="263" r:id="rId22"/>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0"/>
    <a:srgbClr val="C76300"/>
    <a:srgbClr val="313193"/>
    <a:srgbClr val="2C2C84"/>
    <a:srgbClr val="000099"/>
    <a:srgbClr val="7F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4740" autoAdjust="0"/>
  </p:normalViewPr>
  <p:slideViewPr>
    <p:cSldViewPr snapToGrid="0">
      <p:cViewPr varScale="1">
        <p:scale>
          <a:sx n="56" d="100"/>
          <a:sy n="56" d="100"/>
        </p:scale>
        <p:origin x="1044"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B668F55-C83D-4BD7-9E94-223A2436460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075" name="Rectangle 3">
            <a:extLst>
              <a:ext uri="{FF2B5EF4-FFF2-40B4-BE49-F238E27FC236}">
                <a16:creationId xmlns:a16="http://schemas.microsoft.com/office/drawing/2014/main" id="{74C9DA1C-DF06-4040-869B-E1BD21D8EC5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052" name="Rectangle 4">
            <a:extLst>
              <a:ext uri="{FF2B5EF4-FFF2-40B4-BE49-F238E27FC236}">
                <a16:creationId xmlns:a16="http://schemas.microsoft.com/office/drawing/2014/main" id="{C9BAEFEB-C5D3-4BD0-9DBB-F9B3DBE0706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B07A07E-707D-494B-A7CD-8F12191F2E2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0B372272-3EDA-49D0-B766-67C893575BC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079" name="Rectangle 7">
            <a:extLst>
              <a:ext uri="{FF2B5EF4-FFF2-40B4-BE49-F238E27FC236}">
                <a16:creationId xmlns:a16="http://schemas.microsoft.com/office/drawing/2014/main" id="{8A12393B-CD27-427E-8AC4-0692DB28301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EA69501-7DEE-4B37-B424-AA404B054645}" type="slidenum">
              <a:rPr lang="en-GB" altLang="en-US"/>
              <a:pPr>
                <a:defRPr/>
              </a:pPr>
              <a:t>‹#›</a:t>
            </a:fld>
            <a:endParaRPr lang="en-GB" altLang="en-US"/>
          </a:p>
        </p:txBody>
      </p:sp>
    </p:spTree>
    <p:extLst>
      <p:ext uri="{BB962C8B-B14F-4D97-AF65-F5344CB8AC3E}">
        <p14:creationId xmlns:p14="http://schemas.microsoft.com/office/powerpoint/2010/main" val="2341053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8C5B368-C462-424B-8393-2C49C458BB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23574C-1F3B-422B-B3E0-40B58335C144}" type="slidenum">
              <a:rPr lang="en-GB" altLang="en-US"/>
              <a:pPr>
                <a:spcBef>
                  <a:spcPct val="0"/>
                </a:spcBef>
              </a:pPr>
              <a:t>1</a:t>
            </a:fld>
            <a:endParaRPr lang="en-GB" altLang="en-US"/>
          </a:p>
        </p:txBody>
      </p:sp>
      <p:sp>
        <p:nvSpPr>
          <p:cNvPr id="4099" name="Rectangle 2">
            <a:extLst>
              <a:ext uri="{FF2B5EF4-FFF2-40B4-BE49-F238E27FC236}">
                <a16:creationId xmlns:a16="http://schemas.microsoft.com/office/drawing/2014/main" id="{2909E453-6B31-49A4-844B-F6959A8F1E75}"/>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B13CBD82-C34C-4DE3-AA00-C5F850C8C2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50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F1EFD66-EC18-4BBD-ACFA-F8FC61A84B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4FE801-96EC-44DD-B208-2A7402886A18}" type="slidenum">
              <a:rPr lang="en-GB" altLang="en-US"/>
              <a:pPr>
                <a:spcBef>
                  <a:spcPct val="0"/>
                </a:spcBef>
              </a:pPr>
              <a:t>10</a:t>
            </a:fld>
            <a:endParaRPr lang="en-GB" altLang="en-US"/>
          </a:p>
        </p:txBody>
      </p:sp>
      <p:sp>
        <p:nvSpPr>
          <p:cNvPr id="22531" name="Rectangle 2">
            <a:extLst>
              <a:ext uri="{FF2B5EF4-FFF2-40B4-BE49-F238E27FC236}">
                <a16:creationId xmlns:a16="http://schemas.microsoft.com/office/drawing/2014/main" id="{0CAAA716-A67C-4D89-97F1-952814F864B5}"/>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B3056F8C-C376-419C-9905-82068E0837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30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6273590-49D6-45E2-9A40-667F20CB41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33FE96-F832-4E10-8CEE-865A62C70398}" type="slidenum">
              <a:rPr lang="en-GB" altLang="en-US"/>
              <a:pPr>
                <a:spcBef>
                  <a:spcPct val="0"/>
                </a:spcBef>
              </a:pPr>
              <a:t>11</a:t>
            </a:fld>
            <a:endParaRPr lang="en-GB" altLang="en-US"/>
          </a:p>
        </p:txBody>
      </p:sp>
      <p:sp>
        <p:nvSpPr>
          <p:cNvPr id="24579" name="Rectangle 2">
            <a:extLst>
              <a:ext uri="{FF2B5EF4-FFF2-40B4-BE49-F238E27FC236}">
                <a16:creationId xmlns:a16="http://schemas.microsoft.com/office/drawing/2014/main" id="{CFEF4952-1E98-49EB-BFEC-A977813B0062}"/>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82722AA3-D53E-414F-872F-45FD0D3AD6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57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B4D961B-E43A-43F6-8526-9B8D117D6D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F0D9F5-E842-45C0-B055-DC5079C819B3}" type="slidenum">
              <a:rPr lang="en-GB" altLang="en-US"/>
              <a:pPr>
                <a:spcBef>
                  <a:spcPct val="0"/>
                </a:spcBef>
              </a:pPr>
              <a:t>12</a:t>
            </a:fld>
            <a:endParaRPr lang="en-GB" altLang="en-US"/>
          </a:p>
        </p:txBody>
      </p:sp>
      <p:sp>
        <p:nvSpPr>
          <p:cNvPr id="26627" name="Rectangle 2">
            <a:extLst>
              <a:ext uri="{FF2B5EF4-FFF2-40B4-BE49-F238E27FC236}">
                <a16:creationId xmlns:a16="http://schemas.microsoft.com/office/drawing/2014/main" id="{89C84F54-4D71-4CED-A8BD-4F9A790CAC4F}"/>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8DF6E460-9C31-45DD-B866-17F50234BF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25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27F49A1-C0C5-4E8F-A6BB-B82FCBB644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CDDABF-A094-49AE-ADA6-5A36B6F8B9BE}" type="slidenum">
              <a:rPr lang="en-GB" altLang="en-US"/>
              <a:pPr>
                <a:spcBef>
                  <a:spcPct val="0"/>
                </a:spcBef>
              </a:pPr>
              <a:t>13</a:t>
            </a:fld>
            <a:endParaRPr lang="en-GB" altLang="en-US"/>
          </a:p>
        </p:txBody>
      </p:sp>
      <p:sp>
        <p:nvSpPr>
          <p:cNvPr id="28675" name="Rectangle 2">
            <a:extLst>
              <a:ext uri="{FF2B5EF4-FFF2-40B4-BE49-F238E27FC236}">
                <a16:creationId xmlns:a16="http://schemas.microsoft.com/office/drawing/2014/main" id="{C428B73D-8F0A-4191-951F-EB8F5092D8A3}"/>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5761830C-49CE-4A1B-933C-BB53E018F3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986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EE3BF05-4AA7-4AFC-B2FA-C94D765387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A0F93C-9BF6-4456-941F-50BC14628AB3}" type="slidenum">
              <a:rPr lang="en-GB" altLang="en-US"/>
              <a:pPr>
                <a:spcBef>
                  <a:spcPct val="0"/>
                </a:spcBef>
              </a:pPr>
              <a:t>14</a:t>
            </a:fld>
            <a:endParaRPr lang="en-GB" altLang="en-US"/>
          </a:p>
        </p:txBody>
      </p:sp>
      <p:sp>
        <p:nvSpPr>
          <p:cNvPr id="30723" name="Rectangle 2">
            <a:extLst>
              <a:ext uri="{FF2B5EF4-FFF2-40B4-BE49-F238E27FC236}">
                <a16:creationId xmlns:a16="http://schemas.microsoft.com/office/drawing/2014/main" id="{5CABEEA2-C9AD-4B23-A631-95431E303E63}"/>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D4A3D94F-BEBE-4AF0-BD8E-566F8D3872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57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61F1C11-A90E-4FD3-8DC4-4B9AFB7674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050C83-0EA5-4F9D-A98B-56C1F8B40E00}" type="slidenum">
              <a:rPr lang="en-GB" altLang="en-US"/>
              <a:pPr>
                <a:spcBef>
                  <a:spcPct val="0"/>
                </a:spcBef>
              </a:pPr>
              <a:t>15</a:t>
            </a:fld>
            <a:endParaRPr lang="en-GB" altLang="en-US"/>
          </a:p>
        </p:txBody>
      </p:sp>
      <p:sp>
        <p:nvSpPr>
          <p:cNvPr id="32771" name="Rectangle 2">
            <a:extLst>
              <a:ext uri="{FF2B5EF4-FFF2-40B4-BE49-F238E27FC236}">
                <a16:creationId xmlns:a16="http://schemas.microsoft.com/office/drawing/2014/main" id="{9A1E46DD-D882-4E30-A608-9534396C8C88}"/>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26AFD773-2658-4975-AE55-576C9FF555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101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9CBBC9B-FEE6-4111-866D-478871856E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C7660CB-9EE8-44E5-854C-A7B46F32B6A1}" type="slidenum">
              <a:rPr lang="en-GB" altLang="en-US"/>
              <a:pPr>
                <a:spcBef>
                  <a:spcPct val="0"/>
                </a:spcBef>
              </a:pPr>
              <a:t>16</a:t>
            </a:fld>
            <a:endParaRPr lang="en-GB" altLang="en-US"/>
          </a:p>
        </p:txBody>
      </p:sp>
      <p:sp>
        <p:nvSpPr>
          <p:cNvPr id="34819" name="Rectangle 2">
            <a:extLst>
              <a:ext uri="{FF2B5EF4-FFF2-40B4-BE49-F238E27FC236}">
                <a16:creationId xmlns:a16="http://schemas.microsoft.com/office/drawing/2014/main" id="{86ECE455-D46B-485F-8D51-F565E42CEEA6}"/>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D47A30F5-CAAD-4641-96A7-8E47EEAA36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53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BAB9C78-D809-4AAB-A94A-A3AD3A42E5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BF46C6-A720-4D2C-BF5E-C883B6E53504}" type="slidenum">
              <a:rPr lang="en-GB" altLang="en-US"/>
              <a:pPr>
                <a:spcBef>
                  <a:spcPct val="0"/>
                </a:spcBef>
              </a:pPr>
              <a:t>2</a:t>
            </a:fld>
            <a:endParaRPr lang="en-GB" altLang="en-US"/>
          </a:p>
        </p:txBody>
      </p:sp>
      <p:sp>
        <p:nvSpPr>
          <p:cNvPr id="6147" name="Rectangle 2">
            <a:extLst>
              <a:ext uri="{FF2B5EF4-FFF2-40B4-BE49-F238E27FC236}">
                <a16:creationId xmlns:a16="http://schemas.microsoft.com/office/drawing/2014/main" id="{50B7FF49-EECE-4CC8-96BE-35AE559EBF00}"/>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96A4B756-0B57-4644-9248-06FDAAF036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latin typeface="Arial" panose="020B0604020202020204" pitchFamily="34" charset="0"/>
                <a:cs typeface="Arial" panose="020B0604020202020204" pitchFamily="34" charset="0"/>
              </a:rPr>
              <a:t>Pope Francis, APOSTOLIC EXHORTATION: GAUDETE ET EXSULTATE, para.1, 2018.</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3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90A5838-91AE-45D0-A60D-EC613EE574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F685CE-366C-4C83-82E3-8D70186AFFAF}" type="slidenum">
              <a:rPr lang="en-GB" altLang="en-US"/>
              <a:pPr>
                <a:spcBef>
                  <a:spcPct val="0"/>
                </a:spcBef>
              </a:pPr>
              <a:t>3</a:t>
            </a:fld>
            <a:endParaRPr lang="en-GB" altLang="en-US"/>
          </a:p>
        </p:txBody>
      </p:sp>
      <p:sp>
        <p:nvSpPr>
          <p:cNvPr id="8195" name="Rectangle 2">
            <a:extLst>
              <a:ext uri="{FF2B5EF4-FFF2-40B4-BE49-F238E27FC236}">
                <a16:creationId xmlns:a16="http://schemas.microsoft.com/office/drawing/2014/main" id="{943F3EE4-10B3-4D4F-9D54-187A626C1264}"/>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46C3A507-67B3-4841-B7A5-210C719700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version includes some edits by Julian</a:t>
            </a:r>
          </a:p>
        </p:txBody>
      </p:sp>
    </p:spTree>
    <p:extLst>
      <p:ext uri="{BB962C8B-B14F-4D97-AF65-F5344CB8AC3E}">
        <p14:creationId xmlns:p14="http://schemas.microsoft.com/office/powerpoint/2010/main" val="150337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5CEF325-D76E-4785-8EA7-71B98DC058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564D25-C601-4121-9767-4C4AD1A4F8E2}" type="slidenum">
              <a:rPr lang="en-GB" altLang="en-US"/>
              <a:pPr>
                <a:spcBef>
                  <a:spcPct val="0"/>
                </a:spcBef>
              </a:pPr>
              <a:t>4</a:t>
            </a:fld>
            <a:endParaRPr lang="en-GB" altLang="en-US"/>
          </a:p>
        </p:txBody>
      </p:sp>
      <p:sp>
        <p:nvSpPr>
          <p:cNvPr id="10243" name="Rectangle 2">
            <a:extLst>
              <a:ext uri="{FF2B5EF4-FFF2-40B4-BE49-F238E27FC236}">
                <a16:creationId xmlns:a16="http://schemas.microsoft.com/office/drawing/2014/main" id="{7E75E19E-9004-4B80-A932-9AE62016F341}"/>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3950D472-8633-4A52-BF70-D9D0747B55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37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4A38AD5-6C74-4ED7-8878-CF0390E6E5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27509D-045E-4D54-96CF-BDCB27704CE1}" type="slidenum">
              <a:rPr lang="en-GB" altLang="en-US"/>
              <a:pPr>
                <a:spcBef>
                  <a:spcPct val="0"/>
                </a:spcBef>
              </a:pPr>
              <a:t>5</a:t>
            </a:fld>
            <a:endParaRPr lang="en-GB" altLang="en-US"/>
          </a:p>
        </p:txBody>
      </p:sp>
      <p:sp>
        <p:nvSpPr>
          <p:cNvPr id="12291" name="Rectangle 2">
            <a:extLst>
              <a:ext uri="{FF2B5EF4-FFF2-40B4-BE49-F238E27FC236}">
                <a16:creationId xmlns:a16="http://schemas.microsoft.com/office/drawing/2014/main" id="{68305733-218D-4594-8570-28670C276576}"/>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EDEC7A7E-BA71-4428-9160-0BF3B9A3AF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AA96E0-7E20-4ED7-BC4C-7909FBE1C5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A06149-C21E-4D24-9426-AC7B894EED1F}" type="slidenum">
              <a:rPr lang="en-GB" altLang="en-US"/>
              <a:pPr>
                <a:spcBef>
                  <a:spcPct val="0"/>
                </a:spcBef>
              </a:pPr>
              <a:t>6</a:t>
            </a:fld>
            <a:endParaRPr lang="en-GB" altLang="en-US"/>
          </a:p>
        </p:txBody>
      </p:sp>
      <p:sp>
        <p:nvSpPr>
          <p:cNvPr id="14339" name="Rectangle 2">
            <a:extLst>
              <a:ext uri="{FF2B5EF4-FFF2-40B4-BE49-F238E27FC236}">
                <a16:creationId xmlns:a16="http://schemas.microsoft.com/office/drawing/2014/main" id="{23923695-39D5-400B-8BC7-7898BCEE1FE3}"/>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59011CA8-4BC8-4ED0-A43B-80B0C8E717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71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B859485-9EDB-45B7-A13C-F17FBEEEF3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2384A9-8E12-4161-889B-04DF2BE6AD0C}" type="slidenum">
              <a:rPr lang="en-GB" altLang="en-US"/>
              <a:pPr>
                <a:spcBef>
                  <a:spcPct val="0"/>
                </a:spcBef>
              </a:pPr>
              <a:t>7</a:t>
            </a:fld>
            <a:endParaRPr lang="en-GB" altLang="en-US"/>
          </a:p>
        </p:txBody>
      </p:sp>
      <p:sp>
        <p:nvSpPr>
          <p:cNvPr id="16387" name="Rectangle 2">
            <a:extLst>
              <a:ext uri="{FF2B5EF4-FFF2-40B4-BE49-F238E27FC236}">
                <a16:creationId xmlns:a16="http://schemas.microsoft.com/office/drawing/2014/main" id="{693C877E-885E-44C8-8138-8AD21510B96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3FABF962-E88E-4B66-B9F4-1F04529CC8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04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76161CD-0F27-4C56-8001-FFDBCB2ED2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84B487-AC81-4AF3-AD5B-422117F69E4D}" type="slidenum">
              <a:rPr lang="en-GB" altLang="en-US"/>
              <a:pPr>
                <a:spcBef>
                  <a:spcPct val="0"/>
                </a:spcBef>
              </a:pPr>
              <a:t>8</a:t>
            </a:fld>
            <a:endParaRPr lang="en-GB" altLang="en-US"/>
          </a:p>
        </p:txBody>
      </p:sp>
      <p:sp>
        <p:nvSpPr>
          <p:cNvPr id="18435" name="Rectangle 2">
            <a:extLst>
              <a:ext uri="{FF2B5EF4-FFF2-40B4-BE49-F238E27FC236}">
                <a16:creationId xmlns:a16="http://schemas.microsoft.com/office/drawing/2014/main" id="{AD08A9B0-3512-4CCA-97DB-CC643F65E373}"/>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47C42E9E-3D5D-4E30-B718-8643806C37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73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ACB3ABC-FC39-4D9D-BC5B-F40ADD4B78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4B3998-6E87-45D2-8AE1-C0D369A1B933}" type="slidenum">
              <a:rPr lang="en-GB" altLang="en-US"/>
              <a:pPr>
                <a:spcBef>
                  <a:spcPct val="0"/>
                </a:spcBef>
              </a:pPr>
              <a:t>9</a:t>
            </a:fld>
            <a:endParaRPr lang="en-GB" altLang="en-US"/>
          </a:p>
        </p:txBody>
      </p:sp>
      <p:sp>
        <p:nvSpPr>
          <p:cNvPr id="20483" name="Rectangle 2">
            <a:extLst>
              <a:ext uri="{FF2B5EF4-FFF2-40B4-BE49-F238E27FC236}">
                <a16:creationId xmlns:a16="http://schemas.microsoft.com/office/drawing/2014/main" id="{B5DBBFE4-F04F-4C77-B52D-AD197A24A195}"/>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68A74CA8-7873-4B5A-BFC4-5D94258D15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78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9C610BE-C7D7-4797-8693-0DC7416038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FAC7F57-AE5A-46DB-9D92-64C6D99935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0396D80-A932-43B4-9115-1E5E4EC4374C}"/>
              </a:ext>
            </a:extLst>
          </p:cNvPr>
          <p:cNvSpPr>
            <a:spLocks noGrp="1" noChangeArrowheads="1"/>
          </p:cNvSpPr>
          <p:nvPr>
            <p:ph type="sldNum" sz="quarter" idx="12"/>
          </p:nvPr>
        </p:nvSpPr>
        <p:spPr>
          <a:ln/>
        </p:spPr>
        <p:txBody>
          <a:bodyPr/>
          <a:lstStyle>
            <a:lvl1pPr>
              <a:defRPr/>
            </a:lvl1pPr>
          </a:lstStyle>
          <a:p>
            <a:pPr>
              <a:defRPr/>
            </a:pPr>
            <a:fld id="{D3B1A2E0-FD5D-4F81-BA22-01FEA8EAEE9C}" type="slidenum">
              <a:rPr lang="en-GB" altLang="en-US"/>
              <a:pPr>
                <a:defRPr/>
              </a:pPr>
              <a:t>‹#›</a:t>
            </a:fld>
            <a:endParaRPr lang="en-GB" altLang="en-US"/>
          </a:p>
        </p:txBody>
      </p:sp>
    </p:spTree>
    <p:extLst>
      <p:ext uri="{BB962C8B-B14F-4D97-AF65-F5344CB8AC3E}">
        <p14:creationId xmlns:p14="http://schemas.microsoft.com/office/powerpoint/2010/main" val="2945303397"/>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5873010-8838-469F-8D73-596172777F9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F169908-25E0-4005-8AE4-401737243DC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E2EFB62-E1A3-4184-A87C-A2E20E42A3BD}"/>
              </a:ext>
            </a:extLst>
          </p:cNvPr>
          <p:cNvSpPr>
            <a:spLocks noGrp="1" noChangeArrowheads="1"/>
          </p:cNvSpPr>
          <p:nvPr>
            <p:ph type="sldNum" sz="quarter" idx="12"/>
          </p:nvPr>
        </p:nvSpPr>
        <p:spPr>
          <a:ln/>
        </p:spPr>
        <p:txBody>
          <a:bodyPr/>
          <a:lstStyle>
            <a:lvl1pPr>
              <a:defRPr/>
            </a:lvl1pPr>
          </a:lstStyle>
          <a:p>
            <a:pPr>
              <a:defRPr/>
            </a:pPr>
            <a:fld id="{7260EB5A-A777-4B8C-8F2D-C6830FC8DFC2}" type="slidenum">
              <a:rPr lang="en-GB" altLang="en-US"/>
              <a:pPr>
                <a:defRPr/>
              </a:pPr>
              <a:t>‹#›</a:t>
            </a:fld>
            <a:endParaRPr lang="en-GB" altLang="en-US"/>
          </a:p>
        </p:txBody>
      </p:sp>
    </p:spTree>
    <p:extLst>
      <p:ext uri="{BB962C8B-B14F-4D97-AF65-F5344CB8AC3E}">
        <p14:creationId xmlns:p14="http://schemas.microsoft.com/office/powerpoint/2010/main" val="52933179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DEDC42D-DFDB-49DD-AFDF-BD9879CC442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879D80C-CA1F-4646-B7DA-0574BECC09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95BA6EE-5039-4F2B-8790-8D8F88919225}"/>
              </a:ext>
            </a:extLst>
          </p:cNvPr>
          <p:cNvSpPr>
            <a:spLocks noGrp="1" noChangeArrowheads="1"/>
          </p:cNvSpPr>
          <p:nvPr>
            <p:ph type="sldNum" sz="quarter" idx="12"/>
          </p:nvPr>
        </p:nvSpPr>
        <p:spPr>
          <a:ln/>
        </p:spPr>
        <p:txBody>
          <a:bodyPr/>
          <a:lstStyle>
            <a:lvl1pPr>
              <a:defRPr/>
            </a:lvl1pPr>
          </a:lstStyle>
          <a:p>
            <a:pPr>
              <a:defRPr/>
            </a:pPr>
            <a:fld id="{B4CF3B3A-44B9-46E6-B4E0-59F46F0BE2F6}" type="slidenum">
              <a:rPr lang="en-GB" altLang="en-US"/>
              <a:pPr>
                <a:defRPr/>
              </a:pPr>
              <a:t>‹#›</a:t>
            </a:fld>
            <a:endParaRPr lang="en-GB" altLang="en-US"/>
          </a:p>
        </p:txBody>
      </p:sp>
    </p:spTree>
    <p:extLst>
      <p:ext uri="{BB962C8B-B14F-4D97-AF65-F5344CB8AC3E}">
        <p14:creationId xmlns:p14="http://schemas.microsoft.com/office/powerpoint/2010/main" val="254634776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E26052C-762C-433B-A0BC-FB209FFC6C6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E31C971-5108-4C79-B15B-6150D40E1C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E1BD35C-C6F3-493C-AF04-172BF4D84277}"/>
              </a:ext>
            </a:extLst>
          </p:cNvPr>
          <p:cNvSpPr>
            <a:spLocks noGrp="1" noChangeArrowheads="1"/>
          </p:cNvSpPr>
          <p:nvPr>
            <p:ph type="sldNum" sz="quarter" idx="12"/>
          </p:nvPr>
        </p:nvSpPr>
        <p:spPr>
          <a:ln/>
        </p:spPr>
        <p:txBody>
          <a:bodyPr/>
          <a:lstStyle>
            <a:lvl1pPr>
              <a:defRPr/>
            </a:lvl1pPr>
          </a:lstStyle>
          <a:p>
            <a:pPr>
              <a:defRPr/>
            </a:pPr>
            <a:fld id="{438863CF-1CDA-4BEA-BCBA-6226AB1A98E5}" type="slidenum">
              <a:rPr lang="en-GB" altLang="en-US"/>
              <a:pPr>
                <a:defRPr/>
              </a:pPr>
              <a:t>‹#›</a:t>
            </a:fld>
            <a:endParaRPr lang="en-GB" altLang="en-US"/>
          </a:p>
        </p:txBody>
      </p:sp>
    </p:spTree>
    <p:extLst>
      <p:ext uri="{BB962C8B-B14F-4D97-AF65-F5344CB8AC3E}">
        <p14:creationId xmlns:p14="http://schemas.microsoft.com/office/powerpoint/2010/main" val="206494448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E3E3C1-7010-4743-A6B1-402D2B1A08C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23B9005-0992-438B-935B-CC9A0897CD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3E962AA-E55E-4F46-B13A-1027F7333AF9}"/>
              </a:ext>
            </a:extLst>
          </p:cNvPr>
          <p:cNvSpPr>
            <a:spLocks noGrp="1" noChangeArrowheads="1"/>
          </p:cNvSpPr>
          <p:nvPr>
            <p:ph type="sldNum" sz="quarter" idx="12"/>
          </p:nvPr>
        </p:nvSpPr>
        <p:spPr>
          <a:ln/>
        </p:spPr>
        <p:txBody>
          <a:bodyPr/>
          <a:lstStyle>
            <a:lvl1pPr>
              <a:defRPr/>
            </a:lvl1pPr>
          </a:lstStyle>
          <a:p>
            <a:pPr>
              <a:defRPr/>
            </a:pPr>
            <a:fld id="{A6A3B031-6BAB-42DA-9A4B-AAE085AFF66C}" type="slidenum">
              <a:rPr lang="en-GB" altLang="en-US"/>
              <a:pPr>
                <a:defRPr/>
              </a:pPr>
              <a:t>‹#›</a:t>
            </a:fld>
            <a:endParaRPr lang="en-GB" altLang="en-US"/>
          </a:p>
        </p:txBody>
      </p:sp>
    </p:spTree>
    <p:extLst>
      <p:ext uri="{BB962C8B-B14F-4D97-AF65-F5344CB8AC3E}">
        <p14:creationId xmlns:p14="http://schemas.microsoft.com/office/powerpoint/2010/main" val="324284492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616761D-4449-4203-B798-7007EFBEE87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E367232-1052-4882-A280-94FD0CE11DF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19C1F79-64D6-4949-B8EB-D409667128C6}"/>
              </a:ext>
            </a:extLst>
          </p:cNvPr>
          <p:cNvSpPr>
            <a:spLocks noGrp="1" noChangeArrowheads="1"/>
          </p:cNvSpPr>
          <p:nvPr>
            <p:ph type="sldNum" sz="quarter" idx="12"/>
          </p:nvPr>
        </p:nvSpPr>
        <p:spPr>
          <a:ln/>
        </p:spPr>
        <p:txBody>
          <a:bodyPr/>
          <a:lstStyle>
            <a:lvl1pPr>
              <a:defRPr/>
            </a:lvl1pPr>
          </a:lstStyle>
          <a:p>
            <a:pPr>
              <a:defRPr/>
            </a:pPr>
            <a:fld id="{107DCB1B-9E87-44C5-90FF-3EA2DDC39BAE}" type="slidenum">
              <a:rPr lang="en-GB" altLang="en-US"/>
              <a:pPr>
                <a:defRPr/>
              </a:pPr>
              <a:t>‹#›</a:t>
            </a:fld>
            <a:endParaRPr lang="en-GB" altLang="en-US"/>
          </a:p>
        </p:txBody>
      </p:sp>
    </p:spTree>
    <p:extLst>
      <p:ext uri="{BB962C8B-B14F-4D97-AF65-F5344CB8AC3E}">
        <p14:creationId xmlns:p14="http://schemas.microsoft.com/office/powerpoint/2010/main" val="315406855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92F89A1-35CC-47BB-9FD6-A3C532F755B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74F6A7E6-0742-4B4E-A68B-A9E22E18F0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BEBC101-AC37-4C54-BF9A-04947B35AE95}"/>
              </a:ext>
            </a:extLst>
          </p:cNvPr>
          <p:cNvSpPr>
            <a:spLocks noGrp="1" noChangeArrowheads="1"/>
          </p:cNvSpPr>
          <p:nvPr>
            <p:ph type="sldNum" sz="quarter" idx="12"/>
          </p:nvPr>
        </p:nvSpPr>
        <p:spPr>
          <a:ln/>
        </p:spPr>
        <p:txBody>
          <a:bodyPr/>
          <a:lstStyle>
            <a:lvl1pPr>
              <a:defRPr/>
            </a:lvl1pPr>
          </a:lstStyle>
          <a:p>
            <a:pPr>
              <a:defRPr/>
            </a:pPr>
            <a:fld id="{AC027238-3666-40DE-BC53-B463E054AC8C}" type="slidenum">
              <a:rPr lang="en-GB" altLang="en-US"/>
              <a:pPr>
                <a:defRPr/>
              </a:pPr>
              <a:t>‹#›</a:t>
            </a:fld>
            <a:endParaRPr lang="en-GB" altLang="en-US"/>
          </a:p>
        </p:txBody>
      </p:sp>
    </p:spTree>
    <p:extLst>
      <p:ext uri="{BB962C8B-B14F-4D97-AF65-F5344CB8AC3E}">
        <p14:creationId xmlns:p14="http://schemas.microsoft.com/office/powerpoint/2010/main" val="18530142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11D3335-F173-4579-AFF6-39458302451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44C9293-1877-4097-B890-6546DF9515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049A654-D830-4421-9864-6CD901B589CB}"/>
              </a:ext>
            </a:extLst>
          </p:cNvPr>
          <p:cNvSpPr>
            <a:spLocks noGrp="1" noChangeArrowheads="1"/>
          </p:cNvSpPr>
          <p:nvPr>
            <p:ph type="sldNum" sz="quarter" idx="12"/>
          </p:nvPr>
        </p:nvSpPr>
        <p:spPr>
          <a:ln/>
        </p:spPr>
        <p:txBody>
          <a:bodyPr/>
          <a:lstStyle>
            <a:lvl1pPr>
              <a:defRPr/>
            </a:lvl1pPr>
          </a:lstStyle>
          <a:p>
            <a:pPr>
              <a:defRPr/>
            </a:pPr>
            <a:fld id="{8E48E375-71D5-45F8-8ADC-DC23D89FF22A}" type="slidenum">
              <a:rPr lang="en-GB" altLang="en-US"/>
              <a:pPr>
                <a:defRPr/>
              </a:pPr>
              <a:t>‹#›</a:t>
            </a:fld>
            <a:endParaRPr lang="en-GB" altLang="en-US"/>
          </a:p>
        </p:txBody>
      </p:sp>
    </p:spTree>
    <p:extLst>
      <p:ext uri="{BB962C8B-B14F-4D97-AF65-F5344CB8AC3E}">
        <p14:creationId xmlns:p14="http://schemas.microsoft.com/office/powerpoint/2010/main" val="225255609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C4861B-48E6-4F8C-9CBF-B68FE48EC90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8826D431-A43E-4911-B2E5-F11790C92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DFDEF5C-F66A-4FB4-A81B-7A605038723E}"/>
              </a:ext>
            </a:extLst>
          </p:cNvPr>
          <p:cNvSpPr>
            <a:spLocks noGrp="1" noChangeArrowheads="1"/>
          </p:cNvSpPr>
          <p:nvPr>
            <p:ph type="sldNum" sz="quarter" idx="12"/>
          </p:nvPr>
        </p:nvSpPr>
        <p:spPr>
          <a:ln/>
        </p:spPr>
        <p:txBody>
          <a:bodyPr/>
          <a:lstStyle>
            <a:lvl1pPr>
              <a:defRPr/>
            </a:lvl1pPr>
          </a:lstStyle>
          <a:p>
            <a:pPr>
              <a:defRPr/>
            </a:pPr>
            <a:fld id="{B3C132E5-BCB5-45E1-B9A7-A6CC6150E60C}" type="slidenum">
              <a:rPr lang="en-GB" altLang="en-US"/>
              <a:pPr>
                <a:defRPr/>
              </a:pPr>
              <a:t>‹#›</a:t>
            </a:fld>
            <a:endParaRPr lang="en-GB" altLang="en-US"/>
          </a:p>
        </p:txBody>
      </p:sp>
    </p:spTree>
    <p:extLst>
      <p:ext uri="{BB962C8B-B14F-4D97-AF65-F5344CB8AC3E}">
        <p14:creationId xmlns:p14="http://schemas.microsoft.com/office/powerpoint/2010/main" val="208576186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DB7410-9E00-4454-B0C9-EDCB9BBEA1D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08D335B-6125-459D-AE7A-0B21824D29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5E4ED87-7FDB-428A-B6E6-BFF03D8BE1D9}"/>
              </a:ext>
            </a:extLst>
          </p:cNvPr>
          <p:cNvSpPr>
            <a:spLocks noGrp="1" noChangeArrowheads="1"/>
          </p:cNvSpPr>
          <p:nvPr>
            <p:ph type="sldNum" sz="quarter" idx="12"/>
          </p:nvPr>
        </p:nvSpPr>
        <p:spPr>
          <a:ln/>
        </p:spPr>
        <p:txBody>
          <a:bodyPr/>
          <a:lstStyle>
            <a:lvl1pPr>
              <a:defRPr/>
            </a:lvl1pPr>
          </a:lstStyle>
          <a:p>
            <a:pPr>
              <a:defRPr/>
            </a:pPr>
            <a:fld id="{D960DC40-719C-461F-A253-232B00C83F57}" type="slidenum">
              <a:rPr lang="en-GB" altLang="en-US"/>
              <a:pPr>
                <a:defRPr/>
              </a:pPr>
              <a:t>‹#›</a:t>
            </a:fld>
            <a:endParaRPr lang="en-GB" altLang="en-US"/>
          </a:p>
        </p:txBody>
      </p:sp>
    </p:spTree>
    <p:extLst>
      <p:ext uri="{BB962C8B-B14F-4D97-AF65-F5344CB8AC3E}">
        <p14:creationId xmlns:p14="http://schemas.microsoft.com/office/powerpoint/2010/main" val="118385537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3EB654-4C62-4A6B-B900-A66735EDE42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4099047-0D50-4240-96B9-3A0A210E74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E62D4F8-BE4A-4ED5-978E-AF7882EF3704}"/>
              </a:ext>
            </a:extLst>
          </p:cNvPr>
          <p:cNvSpPr>
            <a:spLocks noGrp="1" noChangeArrowheads="1"/>
          </p:cNvSpPr>
          <p:nvPr>
            <p:ph type="sldNum" sz="quarter" idx="12"/>
          </p:nvPr>
        </p:nvSpPr>
        <p:spPr>
          <a:ln/>
        </p:spPr>
        <p:txBody>
          <a:bodyPr/>
          <a:lstStyle>
            <a:lvl1pPr>
              <a:defRPr/>
            </a:lvl1pPr>
          </a:lstStyle>
          <a:p>
            <a:pPr>
              <a:defRPr/>
            </a:pPr>
            <a:fld id="{DA70F138-A50E-4DAB-96AC-E7871D8D8114}" type="slidenum">
              <a:rPr lang="en-GB" altLang="en-US"/>
              <a:pPr>
                <a:defRPr/>
              </a:pPr>
              <a:t>‹#›</a:t>
            </a:fld>
            <a:endParaRPr lang="en-GB" altLang="en-US"/>
          </a:p>
        </p:txBody>
      </p:sp>
    </p:spTree>
    <p:extLst>
      <p:ext uri="{BB962C8B-B14F-4D97-AF65-F5344CB8AC3E}">
        <p14:creationId xmlns:p14="http://schemas.microsoft.com/office/powerpoint/2010/main" val="188727979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2713E-CE6E-4635-AEE7-E5A3FD8551F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ECE442D-14AF-4C58-8D25-F1940CC75F2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3B34DB4-B64E-4DEE-A7BA-280E7F3CE30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8597E2C9-3031-4C80-83A0-42305534214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42CA0E44-4F72-4C86-B06A-44A2C643A19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4233D2C-206A-4463-829F-A5DC2FFC10A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34B2E02-92F1-4BE6-91F5-70C9DE0935D7}"/>
              </a:ext>
            </a:extLst>
          </p:cNvPr>
          <p:cNvPicPr>
            <a:picLocks noChangeAspect="1"/>
          </p:cNvPicPr>
          <p:nvPr/>
        </p:nvPicPr>
        <p:blipFill>
          <a:blip r:embed="rId3" cstate="print">
            <a:extLst>
              <a:ext uri="{28A0092B-C50C-407E-A947-70E740481C1C}">
                <a14:useLocalDpi xmlns:a14="http://schemas.microsoft.com/office/drawing/2010/main" val="0"/>
              </a:ext>
            </a:extLst>
          </a:blip>
          <a:srcRect r="33748"/>
          <a:stretch>
            <a:fillRect/>
          </a:stretch>
        </p:blipFill>
        <p:spPr bwMode="auto">
          <a:xfrm>
            <a:off x="6515101" y="926108"/>
            <a:ext cx="5676900" cy="59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9" name="Rectangle 8"/>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205156" y="2314468"/>
            <a:ext cx="6104790" cy="2339102"/>
          </a:xfrm>
          <a:prstGeom prst="rect">
            <a:avLst/>
          </a:prstGeom>
          <a:noFill/>
        </p:spPr>
        <p:txBody>
          <a:bodyPr wrap="square" rtlCol="0">
            <a:spAutoFit/>
          </a:bodyPr>
          <a:lstStyle/>
          <a:p>
            <a:r>
              <a:rPr lang="en-GB" sz="8000" b="1" dirty="0"/>
              <a:t>Saint </a:t>
            </a:r>
          </a:p>
          <a:p>
            <a:pPr algn="r"/>
            <a:r>
              <a:rPr lang="en-GB" sz="4800" b="1" dirty="0"/>
              <a:t>Oscar Romero</a:t>
            </a:r>
          </a:p>
          <a:p>
            <a:endParaRPr lang="en-GB"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9" descr="El Salvador 2 003">
            <a:extLst>
              <a:ext uri="{FF2B5EF4-FFF2-40B4-BE49-F238E27FC236}">
                <a16:creationId xmlns:a16="http://schemas.microsoft.com/office/drawing/2014/main" id="{9DC898E6-4B32-48B6-8307-9DA4F74BA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054" y="953424"/>
            <a:ext cx="7889946" cy="590457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11" descr="Lying_0">
            <a:extLst>
              <a:ext uri="{FF2B5EF4-FFF2-40B4-BE49-F238E27FC236}">
                <a16:creationId xmlns:a16="http://schemas.microsoft.com/office/drawing/2014/main" id="{9122858F-FED7-4675-993F-3B924DC8B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41257"/>
            <a:ext cx="4257675" cy="31586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2" name="Text Box 2">
            <a:extLst>
              <a:ext uri="{FF2B5EF4-FFF2-40B4-BE49-F238E27FC236}">
                <a16:creationId xmlns:a16="http://schemas.microsoft.com/office/drawing/2014/main" id="{AD28BC77-752C-47CF-ADC6-995313F92C5E}"/>
              </a:ext>
            </a:extLst>
          </p:cNvPr>
          <p:cNvSpPr txBox="1">
            <a:spLocks noChangeArrowheads="1"/>
          </p:cNvSpPr>
          <p:nvPr/>
        </p:nvSpPr>
        <p:spPr bwMode="auto">
          <a:xfrm>
            <a:off x="160787" y="4203230"/>
            <a:ext cx="412493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400" dirty="0">
                <a:solidFill>
                  <a:schemeClr val="accent6">
                    <a:lumMod val="50000"/>
                  </a:schemeClr>
                </a:solidFill>
                <a:latin typeface="+mj-lt"/>
              </a:rPr>
              <a:t>The next day, as Romero said Mass in this small chapel, a car drew up and a gunman fired through the open church door. </a:t>
            </a:r>
          </a:p>
          <a:p>
            <a:pPr eaLnBrk="1" hangingPunct="1">
              <a:spcBef>
                <a:spcPct val="50000"/>
              </a:spcBef>
              <a:buFontTx/>
              <a:buNone/>
            </a:pPr>
            <a:r>
              <a:rPr lang="en-GB" altLang="en-US" sz="2400" dirty="0">
                <a:solidFill>
                  <a:schemeClr val="accent6">
                    <a:lumMod val="50000"/>
                  </a:schemeClr>
                </a:solidFill>
                <a:latin typeface="+mj-lt"/>
              </a:rPr>
              <a:t>Romero was killed.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3" name="Rectangle 12"/>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A234E66A-5AE5-4D36-A568-FE17F01DD5FE}"/>
              </a:ext>
            </a:extLst>
          </p:cNvPr>
          <p:cNvPicPr>
            <a:picLocks noChangeAspect="1"/>
          </p:cNvPicPr>
          <p:nvPr/>
        </p:nvPicPr>
        <p:blipFill rotWithShape="1">
          <a:blip r:embed="rId3">
            <a:extLst>
              <a:ext uri="{28A0092B-C50C-407E-A947-70E740481C1C}">
                <a14:useLocalDpi xmlns:a14="http://schemas.microsoft.com/office/drawing/2010/main" val="0"/>
              </a:ext>
            </a:extLst>
          </a:blip>
          <a:srcRect l="11185" b="34664"/>
          <a:stretch/>
        </p:blipFill>
        <p:spPr bwMode="auto">
          <a:xfrm>
            <a:off x="0" y="926109"/>
            <a:ext cx="12192000" cy="596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AutoShape 13">
            <a:extLst>
              <a:ext uri="{FF2B5EF4-FFF2-40B4-BE49-F238E27FC236}">
                <a16:creationId xmlns:a16="http://schemas.microsoft.com/office/drawing/2014/main" id="{5CEB815D-DB85-4C05-9568-DDF38CFBAADC}"/>
              </a:ext>
            </a:extLst>
          </p:cNvPr>
          <p:cNvSpPr>
            <a:spLocks noChangeArrowheads="1"/>
          </p:cNvSpPr>
          <p:nvPr/>
        </p:nvSpPr>
        <p:spPr bwMode="auto">
          <a:xfrm>
            <a:off x="176893" y="1369457"/>
            <a:ext cx="5146221" cy="1976958"/>
          </a:xfrm>
          <a:prstGeom prst="flowChartAlternateProcess">
            <a:avLst/>
          </a:prstGeom>
          <a:solidFill>
            <a:schemeClr val="bg1">
              <a:alpha val="70000"/>
            </a:schemeClr>
          </a:solidFill>
          <a:ln>
            <a:noFill/>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3562" name="Text Box 4">
            <a:extLst>
              <a:ext uri="{FF2B5EF4-FFF2-40B4-BE49-F238E27FC236}">
                <a16:creationId xmlns:a16="http://schemas.microsoft.com/office/drawing/2014/main" id="{1030CDB8-4C5E-4EBB-BB8A-3E1645F1F2C1}"/>
              </a:ext>
            </a:extLst>
          </p:cNvPr>
          <p:cNvSpPr txBox="1">
            <a:spLocks noChangeArrowheads="1"/>
          </p:cNvSpPr>
          <p:nvPr/>
        </p:nvSpPr>
        <p:spPr bwMode="auto">
          <a:xfrm>
            <a:off x="344835" y="1424322"/>
            <a:ext cx="4946790" cy="175432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400" dirty="0">
                <a:solidFill>
                  <a:schemeClr val="accent6">
                    <a:lumMod val="50000"/>
                  </a:schemeClr>
                </a:solidFill>
                <a:latin typeface="+mj-lt"/>
              </a:rPr>
              <a:t>After Romero’s death, there was a civil war in El Salvador. </a:t>
            </a:r>
          </a:p>
          <a:p>
            <a:pPr eaLnBrk="1" hangingPunct="1">
              <a:spcBef>
                <a:spcPct val="50000"/>
              </a:spcBef>
              <a:buFontTx/>
              <a:buNone/>
            </a:pPr>
            <a:r>
              <a:rPr lang="en-GB" altLang="en-US" sz="2400" dirty="0">
                <a:solidFill>
                  <a:schemeClr val="accent6">
                    <a:lumMod val="50000"/>
                  </a:schemeClr>
                </a:solidFill>
                <a:latin typeface="+mj-lt"/>
              </a:rPr>
              <a:t>Many people, mostly </a:t>
            </a:r>
            <a:r>
              <a:rPr lang="en-GB" altLang="en-US" sz="2400" dirty="0" err="1">
                <a:solidFill>
                  <a:schemeClr val="accent6">
                    <a:lumMod val="50000"/>
                  </a:schemeClr>
                </a:solidFill>
                <a:latin typeface="+mj-lt"/>
              </a:rPr>
              <a:t>campesinos</a:t>
            </a:r>
            <a:r>
              <a:rPr lang="en-GB" altLang="en-US" sz="2400" dirty="0">
                <a:solidFill>
                  <a:schemeClr val="accent6">
                    <a:lumMod val="50000"/>
                  </a:schemeClr>
                </a:solidFill>
                <a:latin typeface="+mj-lt"/>
              </a:rPr>
              <a:t>, were killed or disappeared.</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2" name="Rectangle 11"/>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El Salvador 1 023">
            <a:extLst>
              <a:ext uri="{FF2B5EF4-FFF2-40B4-BE49-F238E27FC236}">
                <a16:creationId xmlns:a16="http://schemas.microsoft.com/office/drawing/2014/main" id="{14914C67-D25C-4C88-8BD6-633E1DA85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075"/>
          <a:stretch/>
        </p:blipFill>
        <p:spPr bwMode="auto">
          <a:xfrm>
            <a:off x="0" y="948969"/>
            <a:ext cx="12192000" cy="648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4">
            <a:extLst>
              <a:ext uri="{FF2B5EF4-FFF2-40B4-BE49-F238E27FC236}">
                <a16:creationId xmlns:a16="http://schemas.microsoft.com/office/drawing/2014/main" id="{D83E6A5F-53FB-4480-AF82-2BE74924CE32}"/>
              </a:ext>
            </a:extLst>
          </p:cNvPr>
          <p:cNvSpPr>
            <a:spLocks noChangeArrowheads="1"/>
          </p:cNvSpPr>
          <p:nvPr/>
        </p:nvSpPr>
        <p:spPr bwMode="auto">
          <a:xfrm>
            <a:off x="6940584" y="1282604"/>
            <a:ext cx="48867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In 1992, the civil war ended.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The people of El Salvador are now working to build a more just and peaceful society.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1" name="Rectangle 10"/>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00064C3C-41C1-40A6-9DE5-B0866CE79014}"/>
              </a:ext>
            </a:extLst>
          </p:cNvPr>
          <p:cNvSpPr txBox="1">
            <a:spLocks noChangeArrowheads="1"/>
          </p:cNvSpPr>
          <p:nvPr/>
        </p:nvSpPr>
        <p:spPr bwMode="auto">
          <a:xfrm>
            <a:off x="321166" y="5738813"/>
            <a:ext cx="116640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GB" altLang="en-US" sz="2400" dirty="0">
                <a:latin typeface="+mj-lt"/>
              </a:rPr>
              <a:t>CAFOD partners, brave and dedicated like Romero, still work in El Salvador.</a:t>
            </a:r>
          </a:p>
          <a:p>
            <a:pPr eaLnBrk="1" hangingPunct="1">
              <a:spcBef>
                <a:spcPts val="0"/>
              </a:spcBef>
              <a:buFontTx/>
              <a:buNone/>
            </a:pPr>
            <a:r>
              <a:rPr lang="en-GB" altLang="en-US" sz="2400" dirty="0">
                <a:latin typeface="+mj-lt"/>
              </a:rPr>
              <a:t>We can learn from them.</a:t>
            </a:r>
          </a:p>
        </p:txBody>
      </p:sp>
      <p:pic>
        <p:nvPicPr>
          <p:cNvPr id="27653" name="Picture 12" descr="C:\Users\ssmith-pearse\AppData\Local\Microsoft\Windows\Temporary Internet Files\Content.Word\Step into the Gap El Salvador - 28 Jan 2014 (79).jpg">
            <a:extLst>
              <a:ext uri="{FF2B5EF4-FFF2-40B4-BE49-F238E27FC236}">
                <a16:creationId xmlns:a16="http://schemas.microsoft.com/office/drawing/2014/main" id="{14AD57A7-7FFC-4214-89ED-F687C1097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04" y="1252138"/>
            <a:ext cx="3401438" cy="2258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13" descr="C:\Users\ssmith-pearse\AppData\Local\Microsoft\Windows\Temporary Internet Files\Content.Word\Step into the Gap El Salvador - 29 Jan 2014 (23).jpg">
            <a:extLst>
              <a:ext uri="{FF2B5EF4-FFF2-40B4-BE49-F238E27FC236}">
                <a16:creationId xmlns:a16="http://schemas.microsoft.com/office/drawing/2014/main" id="{81C41078-6706-4EE1-A38D-E2F13AF83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618" y="1252138"/>
            <a:ext cx="3152827" cy="22587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ctl00_ContentPlaceHolder1_img1" descr="Alonzo Rodrigo Garcia Garcia, 50 yrs - Rodrigo is a farmer &amp; JDS volunteer who has transformed a piece of land that no one wanted to farm, because it was rocky, steep and infertile and where even trees wouldn't grow. Now it is abundant with many different crops. He believes in organic agriculture and caring for the environment.  ">
            <a:extLst>
              <a:ext uri="{FF2B5EF4-FFF2-40B4-BE49-F238E27FC236}">
                <a16:creationId xmlns:a16="http://schemas.microsoft.com/office/drawing/2014/main" id="{D3C62A1E-0F5C-4480-9EFD-4512661448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599" y="1252138"/>
            <a:ext cx="3985762" cy="26469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10" descr="El Salvador - 20 Feb 2011 (3)">
            <a:extLst>
              <a:ext uri="{FF2B5EF4-FFF2-40B4-BE49-F238E27FC236}">
                <a16:creationId xmlns:a16="http://schemas.microsoft.com/office/drawing/2014/main" id="{3AC76CAD-2AD8-4C63-A133-0B726E8B8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6214" y="3106793"/>
            <a:ext cx="3310161" cy="24859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14" descr="C:\Users\ssmith-pearse\AppData\Local\Microsoft\Windows\Temporary Internet Files\Content.Word\Step into the Gap El Salvador - 22 Jan 2014 (99).jpg">
            <a:extLst>
              <a:ext uri="{FF2B5EF4-FFF2-40B4-BE49-F238E27FC236}">
                <a16:creationId xmlns:a16="http://schemas.microsoft.com/office/drawing/2014/main" id="{6B83DCA8-2C9E-4467-B861-7766A2F925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0797" y="3155216"/>
            <a:ext cx="3546474" cy="2437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4" name="Rectangle 13"/>
          <p:cNvSpPr/>
          <p:nvPr/>
        </p:nvSpPr>
        <p:spPr>
          <a:xfrm>
            <a:off x="0" y="919577"/>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42899">
            <a:extLst>
              <a:ext uri="{FF2B5EF4-FFF2-40B4-BE49-F238E27FC236}">
                <a16:creationId xmlns:a16="http://schemas.microsoft.com/office/drawing/2014/main" id="{93774FE8-3A26-4994-A35A-F8EE07656E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36" b="11982"/>
          <a:stretch/>
        </p:blipFill>
        <p:spPr bwMode="auto">
          <a:xfrm>
            <a:off x="-26202" y="942974"/>
            <a:ext cx="12234531" cy="6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AutoShape 6">
            <a:extLst>
              <a:ext uri="{FF2B5EF4-FFF2-40B4-BE49-F238E27FC236}">
                <a16:creationId xmlns:a16="http://schemas.microsoft.com/office/drawing/2014/main" id="{41A77AE5-63CC-482D-B304-291E9A958A64}"/>
              </a:ext>
            </a:extLst>
          </p:cNvPr>
          <p:cNvSpPr>
            <a:spLocks noChangeArrowheads="1"/>
          </p:cNvSpPr>
          <p:nvPr/>
        </p:nvSpPr>
        <p:spPr bwMode="auto">
          <a:xfrm>
            <a:off x="386896" y="4083960"/>
            <a:ext cx="7058025" cy="2646362"/>
          </a:xfrm>
          <a:prstGeom prst="flowChartAlternateProcess">
            <a:avLst/>
          </a:prstGeom>
          <a:solidFill>
            <a:schemeClr val="bg1">
              <a:alpha val="70000"/>
            </a:schemeClr>
          </a:solidFill>
          <a:ln>
            <a:noFill/>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9701" name="Rectangle 5">
            <a:extLst>
              <a:ext uri="{FF2B5EF4-FFF2-40B4-BE49-F238E27FC236}">
                <a16:creationId xmlns:a16="http://schemas.microsoft.com/office/drawing/2014/main" id="{588E0FAF-9907-4CCF-B310-A5B542200DDF}"/>
              </a:ext>
            </a:extLst>
          </p:cNvPr>
          <p:cNvSpPr>
            <a:spLocks noChangeArrowheads="1"/>
          </p:cNvSpPr>
          <p:nvPr/>
        </p:nvSpPr>
        <p:spPr bwMode="auto">
          <a:xfrm>
            <a:off x="453571" y="4176035"/>
            <a:ext cx="6991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400" dirty="0">
                <a:solidFill>
                  <a:schemeClr val="accent6">
                    <a:lumMod val="50000"/>
                  </a:schemeClr>
                </a:solidFill>
                <a:latin typeface="+mj-lt"/>
              </a:rPr>
              <a:t>They help people find ways to make a living and prepare for natural disasters. </a:t>
            </a:r>
          </a:p>
          <a:p>
            <a:pPr eaLnBrk="1" hangingPunct="1">
              <a:spcBef>
                <a:spcPct val="50000"/>
              </a:spcBef>
              <a:buFontTx/>
              <a:buNone/>
            </a:pPr>
            <a:r>
              <a:rPr lang="en-GB" altLang="en-US" sz="2400" dirty="0">
                <a:solidFill>
                  <a:schemeClr val="accent6">
                    <a:lumMod val="50000"/>
                  </a:schemeClr>
                </a:solidFill>
                <a:latin typeface="+mj-lt"/>
              </a:rPr>
              <a:t>They care for people with HIV and AIDS and try to reduce the number of people affected. </a:t>
            </a:r>
          </a:p>
          <a:p>
            <a:pPr eaLnBrk="1" hangingPunct="1">
              <a:spcBef>
                <a:spcPct val="50000"/>
              </a:spcBef>
              <a:buFontTx/>
              <a:buNone/>
            </a:pPr>
            <a:r>
              <a:rPr lang="en-GB" altLang="en-US" sz="2400" dirty="0">
                <a:solidFill>
                  <a:schemeClr val="accent6">
                    <a:lumMod val="50000"/>
                  </a:schemeClr>
                </a:solidFill>
                <a:latin typeface="+mj-lt"/>
              </a:rPr>
              <a:t>They stand up for human rights and build peace.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1" name="Rectangle 10"/>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Mass 2_0">
            <a:extLst>
              <a:ext uri="{FF2B5EF4-FFF2-40B4-BE49-F238E27FC236}">
                <a16:creationId xmlns:a16="http://schemas.microsoft.com/office/drawing/2014/main" id="{DD97670E-62C2-4072-A2CB-FDB32D95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9651"/>
            <a:ext cx="3654425" cy="60023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4">
            <a:extLst>
              <a:ext uri="{FF2B5EF4-FFF2-40B4-BE49-F238E27FC236}">
                <a16:creationId xmlns:a16="http://schemas.microsoft.com/office/drawing/2014/main" id="{7437EA3D-6DF6-4D4A-8846-A00EF0B0F1F9}"/>
              </a:ext>
            </a:extLst>
          </p:cNvPr>
          <p:cNvSpPr txBox="1">
            <a:spLocks noChangeArrowheads="1"/>
          </p:cNvSpPr>
          <p:nvPr/>
        </p:nvSpPr>
        <p:spPr bwMode="auto">
          <a:xfrm>
            <a:off x="4057651" y="1270460"/>
            <a:ext cx="3586162" cy="70788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4000" dirty="0">
                <a:solidFill>
                  <a:schemeClr val="accent6">
                    <a:lumMod val="50000"/>
                  </a:schemeClr>
                </a:solidFill>
                <a:latin typeface="+mj-lt"/>
              </a:rPr>
              <a:t>Let us pray...  </a:t>
            </a:r>
          </a:p>
        </p:txBody>
      </p:sp>
      <p:sp>
        <p:nvSpPr>
          <p:cNvPr id="31748" name="Rectangle 5">
            <a:extLst>
              <a:ext uri="{FF2B5EF4-FFF2-40B4-BE49-F238E27FC236}">
                <a16:creationId xmlns:a16="http://schemas.microsoft.com/office/drawing/2014/main" id="{73E520D1-A076-4BF9-8FDB-5E2BF97C318E}"/>
              </a:ext>
            </a:extLst>
          </p:cNvPr>
          <p:cNvSpPr>
            <a:spLocks noChangeArrowheads="1"/>
          </p:cNvSpPr>
          <p:nvPr/>
        </p:nvSpPr>
        <p:spPr bwMode="auto">
          <a:xfrm>
            <a:off x="4057651" y="2119308"/>
            <a:ext cx="63896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GB" altLang="en-US" sz="2400" dirty="0">
                <a:solidFill>
                  <a:schemeClr val="accent6">
                    <a:lumMod val="50000"/>
                  </a:schemeClr>
                </a:solidFill>
                <a:latin typeface="+mj-lt"/>
              </a:rPr>
              <a:t>Saint Oscar Romero, </a:t>
            </a:r>
          </a:p>
          <a:p>
            <a:pPr eaLnBrk="1" hangingPunct="1">
              <a:spcBef>
                <a:spcPts val="0"/>
              </a:spcBef>
              <a:buFontTx/>
              <a:buNone/>
            </a:pPr>
            <a:r>
              <a:rPr lang="en-GB" altLang="en-US" sz="2400" dirty="0">
                <a:solidFill>
                  <a:schemeClr val="accent6">
                    <a:lumMod val="50000"/>
                  </a:schemeClr>
                </a:solidFill>
                <a:latin typeface="+mj-lt"/>
              </a:rPr>
              <a:t>You lived the gospel </a:t>
            </a:r>
          </a:p>
          <a:p>
            <a:pPr eaLnBrk="1" hangingPunct="1">
              <a:spcBef>
                <a:spcPts val="0"/>
              </a:spcBef>
              <a:buFontTx/>
              <a:buNone/>
            </a:pPr>
            <a:r>
              <a:rPr lang="en-GB" altLang="en-US" sz="2400" dirty="0">
                <a:solidFill>
                  <a:schemeClr val="accent6">
                    <a:lumMod val="50000"/>
                  </a:schemeClr>
                </a:solidFill>
                <a:latin typeface="+mj-lt"/>
              </a:rPr>
              <a:t>and demanded justice for oppressed people. </a:t>
            </a:r>
          </a:p>
          <a:p>
            <a:pPr eaLnBrk="1" hangingPunct="1">
              <a:spcBef>
                <a:spcPts val="0"/>
              </a:spcBef>
              <a:buFontTx/>
              <a:buNone/>
            </a:pPr>
            <a:r>
              <a:rPr lang="en-GB" altLang="en-US" sz="2400" dirty="0">
                <a:solidFill>
                  <a:schemeClr val="accent6">
                    <a:lumMod val="50000"/>
                  </a:schemeClr>
                </a:solidFill>
                <a:latin typeface="+mj-lt"/>
              </a:rPr>
              <a:t>Help us to follow your example.</a:t>
            </a:r>
          </a:p>
          <a:p>
            <a:pPr eaLnBrk="1" hangingPunct="1">
              <a:spcBef>
                <a:spcPts val="0"/>
              </a:spcBef>
              <a:buFontTx/>
              <a:buNone/>
            </a:pPr>
            <a:r>
              <a:rPr lang="en-GB" altLang="en-US" sz="2400" dirty="0">
                <a:solidFill>
                  <a:schemeClr val="accent6">
                    <a:lumMod val="50000"/>
                  </a:schemeClr>
                </a:solidFill>
                <a:latin typeface="+mj-lt"/>
              </a:rPr>
              <a:t>Pray for the people of El Salvador.</a:t>
            </a:r>
          </a:p>
          <a:p>
            <a:pPr eaLnBrk="1" hangingPunct="1">
              <a:spcBef>
                <a:spcPts val="0"/>
              </a:spcBef>
              <a:buFontTx/>
              <a:buNone/>
            </a:pPr>
            <a:r>
              <a:rPr lang="en-GB" altLang="en-US" sz="2400" dirty="0">
                <a:solidFill>
                  <a:schemeClr val="accent6">
                    <a:lumMod val="50000"/>
                  </a:schemeClr>
                </a:solidFill>
                <a:latin typeface="+mj-lt"/>
              </a:rPr>
              <a:t>And pray for us,                                    </a:t>
            </a:r>
          </a:p>
          <a:p>
            <a:pPr eaLnBrk="1" hangingPunct="1">
              <a:spcBef>
                <a:spcPts val="0"/>
              </a:spcBef>
              <a:buFontTx/>
              <a:buNone/>
            </a:pPr>
            <a:r>
              <a:rPr lang="en-GB" altLang="en-US" sz="2400" dirty="0">
                <a:solidFill>
                  <a:schemeClr val="accent6">
                    <a:lumMod val="50000"/>
                  </a:schemeClr>
                </a:solidFill>
                <a:latin typeface="+mj-lt"/>
              </a:rPr>
              <a:t>that we may become saints, </a:t>
            </a:r>
          </a:p>
          <a:p>
            <a:pPr eaLnBrk="1" hangingPunct="1">
              <a:spcBef>
                <a:spcPts val="0"/>
              </a:spcBef>
              <a:buFontTx/>
              <a:buNone/>
            </a:pPr>
            <a:r>
              <a:rPr lang="en-GB" altLang="en-US" sz="2400" dirty="0">
                <a:solidFill>
                  <a:schemeClr val="accent6">
                    <a:lumMod val="50000"/>
                  </a:schemeClr>
                </a:solidFill>
                <a:latin typeface="+mj-lt"/>
              </a:rPr>
              <a:t>living the gospel                                </a:t>
            </a:r>
          </a:p>
          <a:p>
            <a:pPr eaLnBrk="1" hangingPunct="1">
              <a:spcBef>
                <a:spcPts val="0"/>
              </a:spcBef>
              <a:buFontTx/>
              <a:buNone/>
            </a:pPr>
            <a:r>
              <a:rPr lang="en-GB" altLang="en-US" sz="2400" dirty="0">
                <a:solidFill>
                  <a:schemeClr val="accent6">
                    <a:lumMod val="50000"/>
                  </a:schemeClr>
                </a:solidFill>
                <a:latin typeface="+mj-lt"/>
              </a:rPr>
              <a:t>and bravely speaking up                </a:t>
            </a:r>
          </a:p>
          <a:p>
            <a:pPr eaLnBrk="1" hangingPunct="1">
              <a:spcBef>
                <a:spcPts val="0"/>
              </a:spcBef>
              <a:buFontTx/>
              <a:buNone/>
            </a:pPr>
            <a:r>
              <a:rPr lang="en-GB" altLang="en-US" sz="2400" dirty="0">
                <a:solidFill>
                  <a:schemeClr val="accent6">
                    <a:lumMod val="50000"/>
                  </a:schemeClr>
                </a:solidFill>
                <a:latin typeface="+mj-lt"/>
              </a:rPr>
              <a:t>for those whose voices are ignored.</a:t>
            </a:r>
          </a:p>
          <a:p>
            <a:pPr eaLnBrk="1" hangingPunct="1">
              <a:spcBef>
                <a:spcPts val="0"/>
              </a:spcBef>
              <a:buFontTx/>
              <a:buNone/>
            </a:pPr>
            <a:r>
              <a:rPr lang="en-GB" altLang="en-US" sz="2400" dirty="0">
                <a:solidFill>
                  <a:schemeClr val="accent6">
                    <a:lumMod val="50000"/>
                  </a:schemeClr>
                </a:solidFill>
                <a:latin typeface="+mj-lt"/>
              </a:rPr>
              <a:t>Amen.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0" name="Rectangle 9"/>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a:extLst>
              <a:ext uri="{FF2B5EF4-FFF2-40B4-BE49-F238E27FC236}">
                <a16:creationId xmlns:a16="http://schemas.microsoft.com/office/drawing/2014/main" id="{04B17E20-32A0-478D-928F-42E58D675FB8}"/>
              </a:ext>
            </a:extLst>
          </p:cNvPr>
          <p:cNvPicPr>
            <a:picLocks noChangeAspect="1"/>
          </p:cNvPicPr>
          <p:nvPr/>
        </p:nvPicPr>
        <p:blipFill>
          <a:blip r:embed="rId3">
            <a:extLst>
              <a:ext uri="{28A0092B-C50C-407E-A947-70E740481C1C}">
                <a14:useLocalDpi xmlns:a14="http://schemas.microsoft.com/office/drawing/2010/main" val="0"/>
              </a:ext>
            </a:extLst>
          </a:blip>
          <a:srcRect t="2792"/>
          <a:stretch>
            <a:fillRect/>
          </a:stretch>
        </p:blipFill>
        <p:spPr bwMode="auto">
          <a:xfrm>
            <a:off x="8088326" y="947737"/>
            <a:ext cx="4092575"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a:extLst>
              <a:ext uri="{FF2B5EF4-FFF2-40B4-BE49-F238E27FC236}">
                <a16:creationId xmlns:a16="http://schemas.microsoft.com/office/drawing/2014/main" id="{BF12EB6D-E241-4A6E-9E92-6C0CAA143CE6}"/>
              </a:ext>
            </a:extLst>
          </p:cNvPr>
          <p:cNvSpPr txBox="1">
            <a:spLocks noChangeArrowheads="1"/>
          </p:cNvSpPr>
          <p:nvPr/>
        </p:nvSpPr>
        <p:spPr bwMode="auto">
          <a:xfrm>
            <a:off x="321166" y="5287963"/>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dirty="0">
                <a:solidFill>
                  <a:schemeClr val="accent6">
                    <a:lumMod val="50000"/>
                  </a:schemeClr>
                </a:solidFill>
                <a:latin typeface="+mj-lt"/>
              </a:rPr>
              <a:t>Photographs:</a:t>
            </a:r>
          </a:p>
          <a:p>
            <a:pPr eaLnBrk="1" hangingPunct="1">
              <a:spcBef>
                <a:spcPct val="0"/>
              </a:spcBef>
              <a:buFontTx/>
              <a:buNone/>
            </a:pPr>
            <a:r>
              <a:rPr lang="en-GB" altLang="en-US" sz="1800" dirty="0" err="1">
                <a:solidFill>
                  <a:schemeClr val="accent6">
                    <a:lumMod val="50000"/>
                  </a:schemeClr>
                </a:solidFill>
                <a:latin typeface="+mj-lt"/>
              </a:rPr>
              <a:t>Equipo</a:t>
            </a:r>
            <a:r>
              <a:rPr lang="en-GB" altLang="en-US" sz="1800" dirty="0">
                <a:solidFill>
                  <a:schemeClr val="accent6">
                    <a:lumMod val="50000"/>
                  </a:schemeClr>
                </a:solidFill>
                <a:latin typeface="+mj-lt"/>
              </a:rPr>
              <a:t> </a:t>
            </a:r>
            <a:r>
              <a:rPr lang="en-GB" altLang="en-US" sz="1800" dirty="0" err="1">
                <a:solidFill>
                  <a:schemeClr val="accent6">
                    <a:lumMod val="50000"/>
                  </a:schemeClr>
                </a:solidFill>
                <a:latin typeface="+mj-lt"/>
              </a:rPr>
              <a:t>Maiz</a:t>
            </a:r>
            <a:endParaRPr lang="en-GB" altLang="en-US" sz="1800" dirty="0">
              <a:solidFill>
                <a:schemeClr val="accent6">
                  <a:lumMod val="50000"/>
                </a:schemeClr>
              </a:solidFill>
              <a:latin typeface="+mj-lt"/>
            </a:endParaRPr>
          </a:p>
          <a:p>
            <a:pPr eaLnBrk="1" hangingPunct="1">
              <a:spcBef>
                <a:spcPct val="0"/>
              </a:spcBef>
              <a:buFontTx/>
              <a:buNone/>
            </a:pPr>
            <a:r>
              <a:rPr lang="en-GB" altLang="en-US" sz="1800" dirty="0">
                <a:solidFill>
                  <a:schemeClr val="accent6">
                    <a:lumMod val="50000"/>
                  </a:schemeClr>
                </a:solidFill>
                <a:latin typeface="+mj-lt"/>
              </a:rPr>
              <a:t>Claudia Torres </a:t>
            </a:r>
          </a:p>
          <a:p>
            <a:pPr eaLnBrk="1" hangingPunct="1">
              <a:spcBef>
                <a:spcPct val="0"/>
              </a:spcBef>
              <a:buFontTx/>
              <a:buNone/>
            </a:pPr>
            <a:r>
              <a:rPr lang="en-GB" altLang="en-US" sz="1800" dirty="0">
                <a:solidFill>
                  <a:schemeClr val="accent6">
                    <a:lumMod val="50000"/>
                  </a:schemeClr>
                </a:solidFill>
                <a:latin typeface="+mj-lt"/>
              </a:rPr>
              <a:t>CAFOD</a:t>
            </a:r>
          </a:p>
        </p:txBody>
      </p:sp>
      <p:sp>
        <p:nvSpPr>
          <p:cNvPr id="33797" name="Text Box 10">
            <a:extLst>
              <a:ext uri="{FF2B5EF4-FFF2-40B4-BE49-F238E27FC236}">
                <a16:creationId xmlns:a16="http://schemas.microsoft.com/office/drawing/2014/main" id="{3B7A1A08-ADF3-4AA3-8F32-E01C2C751224}"/>
              </a:ext>
            </a:extLst>
          </p:cNvPr>
          <p:cNvSpPr txBox="1">
            <a:spLocks noChangeArrowheads="1"/>
          </p:cNvSpPr>
          <p:nvPr/>
        </p:nvSpPr>
        <p:spPr bwMode="auto">
          <a:xfrm>
            <a:off x="321166" y="2201684"/>
            <a:ext cx="75941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Find out more about our work in El Salvador at:</a:t>
            </a:r>
          </a:p>
          <a:p>
            <a:pPr eaLnBrk="1" hangingPunct="1">
              <a:spcBef>
                <a:spcPct val="0"/>
              </a:spcBef>
              <a:buFontTx/>
              <a:buNone/>
            </a:pPr>
            <a:r>
              <a:rPr lang="en-GB" altLang="en-US" dirty="0">
                <a:solidFill>
                  <a:schemeClr val="accent6">
                    <a:lumMod val="50000"/>
                  </a:schemeClr>
                </a:solidFill>
                <a:latin typeface="+mj-lt"/>
              </a:rPr>
              <a:t>cafod.org.uk</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7" name="Rectangle 6"/>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Text Box 19">
            <a:extLst>
              <a:ext uri="{FF2B5EF4-FFF2-40B4-BE49-F238E27FC236}">
                <a16:creationId xmlns:a16="http://schemas.microsoft.com/office/drawing/2014/main" id="{EDCCBBF6-41CC-41E8-BA1F-0BC560EE8D7D}"/>
              </a:ext>
            </a:extLst>
          </p:cNvPr>
          <p:cNvSpPr txBox="1">
            <a:spLocks noChangeArrowheads="1"/>
          </p:cNvSpPr>
          <p:nvPr/>
        </p:nvSpPr>
        <p:spPr bwMode="auto">
          <a:xfrm>
            <a:off x="321166" y="1090614"/>
            <a:ext cx="393650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When he visited Britain, Pope Benedict told young people: </a:t>
            </a:r>
            <a:r>
              <a:rPr lang="en-GB" altLang="en-US" sz="2400" i="1" dirty="0">
                <a:solidFill>
                  <a:schemeClr val="accent6">
                    <a:lumMod val="50000"/>
                  </a:schemeClr>
                </a:solidFill>
                <a:latin typeface="+mj-lt"/>
              </a:rPr>
              <a:t>“I invite you to become saints”.</a:t>
            </a:r>
          </a:p>
          <a:p>
            <a:pPr eaLnBrk="1" hangingPunct="1">
              <a:spcBef>
                <a:spcPct val="0"/>
              </a:spcBef>
              <a:buFontTx/>
              <a:buNone/>
            </a:pPr>
            <a:endParaRPr lang="en-GB" altLang="en-US" sz="2400" i="1" dirty="0">
              <a:solidFill>
                <a:schemeClr val="accent6">
                  <a:lumMod val="50000"/>
                </a:schemeClr>
              </a:solidFill>
              <a:latin typeface="+mj-lt"/>
            </a:endParaRPr>
          </a:p>
          <a:p>
            <a:pPr eaLnBrk="1" hangingPunct="1">
              <a:spcBef>
                <a:spcPct val="0"/>
              </a:spcBef>
              <a:buNone/>
            </a:pPr>
            <a:r>
              <a:rPr lang="en-GB" altLang="en-US" sz="2400" dirty="0">
                <a:solidFill>
                  <a:schemeClr val="accent6">
                    <a:lumMod val="50000"/>
                  </a:schemeClr>
                </a:solidFill>
                <a:latin typeface="+mj-lt"/>
              </a:rPr>
              <a:t>We are called to be saints – examples of God’s love.</a:t>
            </a:r>
          </a:p>
          <a:p>
            <a:pPr eaLnBrk="1" hangingPunct="1">
              <a:spcBef>
                <a:spcPct val="0"/>
              </a:spcBef>
              <a:buNone/>
            </a:pPr>
            <a:r>
              <a:rPr lang="en-GB" altLang="en-US" sz="2400" dirty="0">
                <a:solidFill>
                  <a:schemeClr val="accent6">
                    <a:lumMod val="50000"/>
                  </a:schemeClr>
                </a:solidFill>
                <a:latin typeface="+mj-lt"/>
              </a:rPr>
              <a:t> </a:t>
            </a:r>
          </a:p>
          <a:p>
            <a:pPr eaLnBrk="1" hangingPunct="1">
              <a:spcBef>
                <a:spcPct val="0"/>
              </a:spcBef>
              <a:buFontTx/>
              <a:buNone/>
            </a:pPr>
            <a:r>
              <a:rPr lang="en-US" altLang="en-US" sz="2400" dirty="0">
                <a:solidFill>
                  <a:schemeClr val="accent6">
                    <a:lumMod val="50000"/>
                  </a:schemeClr>
                </a:solidFill>
                <a:latin typeface="+mj-lt"/>
              </a:rPr>
              <a:t>Pope Francis wrote: </a:t>
            </a:r>
            <a:r>
              <a:rPr lang="en-US" altLang="en-US" sz="2400" i="1" dirty="0">
                <a:solidFill>
                  <a:schemeClr val="accent6">
                    <a:lumMod val="50000"/>
                  </a:schemeClr>
                </a:solidFill>
                <a:latin typeface="+mj-lt"/>
              </a:rPr>
              <a:t>“The Lord wants us to be saints and not to settle for a bland and mediocre existence.” </a:t>
            </a:r>
          </a:p>
          <a:p>
            <a:pPr eaLnBrk="1" hangingPunct="1">
              <a:spcBef>
                <a:spcPct val="0"/>
              </a:spcBef>
              <a:buFontTx/>
              <a:buNone/>
            </a:pPr>
            <a:endParaRPr lang="en-GB" altLang="en-US" sz="2400" i="1"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It is a huge challenge!</a:t>
            </a:r>
          </a:p>
        </p:txBody>
      </p:sp>
      <p:pic>
        <p:nvPicPr>
          <p:cNvPr id="5125" name="Picture 1">
            <a:extLst>
              <a:ext uri="{FF2B5EF4-FFF2-40B4-BE49-F238E27FC236}">
                <a16:creationId xmlns:a16="http://schemas.microsoft.com/office/drawing/2014/main" id="{3D3ABD84-F06B-4A77-841E-028FF03A8EF6}"/>
              </a:ext>
            </a:extLst>
          </p:cNvPr>
          <p:cNvPicPr>
            <a:picLocks noChangeAspect="1"/>
          </p:cNvPicPr>
          <p:nvPr/>
        </p:nvPicPr>
        <p:blipFill>
          <a:blip r:embed="rId3">
            <a:extLst>
              <a:ext uri="{28A0092B-C50C-407E-A947-70E740481C1C}">
                <a14:useLocalDpi xmlns:a14="http://schemas.microsoft.com/office/drawing/2010/main" val="0"/>
              </a:ext>
            </a:extLst>
          </a:blip>
          <a:srcRect l="10381" t="9129" r="2025"/>
          <a:stretch>
            <a:fillRect/>
          </a:stretch>
        </p:blipFill>
        <p:spPr bwMode="auto">
          <a:xfrm>
            <a:off x="4751610" y="1184490"/>
            <a:ext cx="7037784" cy="48655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0" name="Rectangle 9"/>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9">
                                            <p:txEl>
                                              <p:pRg st="0" end="0"/>
                                            </p:txEl>
                                          </p:spTgt>
                                        </p:tgtEl>
                                        <p:attrNameLst>
                                          <p:attrName>style.visibility</p:attrName>
                                        </p:attrNameLst>
                                      </p:cBhvr>
                                      <p:to>
                                        <p:strVal val="visible"/>
                                      </p:to>
                                    </p:set>
                                    <p:animEffect transition="in" filter="fade">
                                      <p:cBhvr>
                                        <p:cTn id="7" dur="2000"/>
                                        <p:tgtEl>
                                          <p:spTgt spid="5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9">
                                            <p:txEl>
                                              <p:pRg st="2" end="2"/>
                                            </p:txEl>
                                          </p:spTgt>
                                        </p:tgtEl>
                                        <p:attrNameLst>
                                          <p:attrName>style.visibility</p:attrName>
                                        </p:attrNameLst>
                                      </p:cBhvr>
                                      <p:to>
                                        <p:strVal val="visible"/>
                                      </p:to>
                                    </p:set>
                                    <p:animEffect transition="in" filter="fade">
                                      <p:cBhvr>
                                        <p:cTn id="12" dur="2000"/>
                                        <p:tgtEl>
                                          <p:spTgt spid="5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39">
                                            <p:txEl>
                                              <p:pRg st="3" end="3"/>
                                            </p:txEl>
                                          </p:spTgt>
                                        </p:tgtEl>
                                        <p:attrNameLst>
                                          <p:attrName>style.visibility</p:attrName>
                                        </p:attrNameLst>
                                      </p:cBhvr>
                                      <p:to>
                                        <p:strVal val="visible"/>
                                      </p:to>
                                    </p:set>
                                    <p:animEffect transition="in" filter="fade">
                                      <p:cBhvr>
                                        <p:cTn id="17" dur="2000"/>
                                        <p:tgtEl>
                                          <p:spTgt spid="5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39">
                                            <p:txEl>
                                              <p:pRg st="4" end="4"/>
                                            </p:txEl>
                                          </p:spTgt>
                                        </p:tgtEl>
                                        <p:attrNameLst>
                                          <p:attrName>style.visibility</p:attrName>
                                        </p:attrNameLst>
                                      </p:cBhvr>
                                      <p:to>
                                        <p:strVal val="visible"/>
                                      </p:to>
                                    </p:set>
                                    <p:animEffect transition="in" filter="fade">
                                      <p:cBhvr>
                                        <p:cTn id="22" dur="2000"/>
                                        <p:tgtEl>
                                          <p:spTgt spid="51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39">
                                            <p:txEl>
                                              <p:pRg st="6" end="6"/>
                                            </p:txEl>
                                          </p:spTgt>
                                        </p:tgtEl>
                                        <p:attrNameLst>
                                          <p:attrName>style.visibility</p:attrName>
                                        </p:attrNameLst>
                                      </p:cBhvr>
                                      <p:to>
                                        <p:strVal val="visible"/>
                                      </p:to>
                                    </p:set>
                                    <p:animEffect transition="in" filter="fade">
                                      <p:cBhvr>
                                        <p:cTn id="27" dur="2000"/>
                                        <p:tgtEl>
                                          <p:spTgt spid="5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3">
            <a:extLst>
              <a:ext uri="{FF2B5EF4-FFF2-40B4-BE49-F238E27FC236}">
                <a16:creationId xmlns:a16="http://schemas.microsoft.com/office/drawing/2014/main" id="{F7D0C7CE-1DE8-4280-B559-BC93ED393A72}"/>
              </a:ext>
            </a:extLst>
          </p:cNvPr>
          <p:cNvGrpSpPr>
            <a:grpSpLocks/>
          </p:cNvGrpSpPr>
          <p:nvPr/>
        </p:nvGrpSpPr>
        <p:grpSpPr bwMode="auto">
          <a:xfrm>
            <a:off x="321166" y="1054099"/>
            <a:ext cx="6005023" cy="4807857"/>
            <a:chOff x="238125" y="1054100"/>
            <a:chExt cx="4564063" cy="3606800"/>
          </a:xfrm>
        </p:grpSpPr>
        <p:pic>
          <p:nvPicPr>
            <p:cNvPr id="7178" name="Picture 15" descr="Map.jpg">
              <a:extLst>
                <a:ext uri="{FF2B5EF4-FFF2-40B4-BE49-F238E27FC236}">
                  <a16:creationId xmlns:a16="http://schemas.microsoft.com/office/drawing/2014/main" id="{67C85E31-BC14-43BD-A2D9-F30FDC0A1441}"/>
                </a:ext>
              </a:extLst>
            </p:cNvPr>
            <p:cNvPicPr>
              <a:picLocks noChangeAspect="1"/>
            </p:cNvPicPr>
            <p:nvPr/>
          </p:nvPicPr>
          <p:blipFill>
            <a:blip r:embed="rId3">
              <a:extLst>
                <a:ext uri="{28A0092B-C50C-407E-A947-70E740481C1C}">
                  <a14:useLocalDpi xmlns:a14="http://schemas.microsoft.com/office/drawing/2010/main" val="0"/>
                </a:ext>
              </a:extLst>
            </a:blip>
            <a:srcRect l="995" t="749" r="15332" b="57431"/>
            <a:stretch>
              <a:fillRect/>
            </a:stretch>
          </p:blipFill>
          <p:spPr bwMode="auto">
            <a:xfrm>
              <a:off x="238125" y="1117600"/>
              <a:ext cx="4406900" cy="3543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9" name="Text Box 13">
              <a:extLst>
                <a:ext uri="{FF2B5EF4-FFF2-40B4-BE49-F238E27FC236}">
                  <a16:creationId xmlns:a16="http://schemas.microsoft.com/office/drawing/2014/main" id="{9E4DC5CA-E5AF-4CAF-AAC3-A6DA8A337329}"/>
                </a:ext>
              </a:extLst>
            </p:cNvPr>
            <p:cNvSpPr txBox="1">
              <a:spLocks noChangeArrowheads="1"/>
            </p:cNvSpPr>
            <p:nvPr/>
          </p:nvSpPr>
          <p:spPr bwMode="auto">
            <a:xfrm rot="-5400000">
              <a:off x="3783013" y="1712912"/>
              <a:ext cx="1677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 noProof="1">
                  <a:solidFill>
                    <a:srgbClr val="000000"/>
                  </a:solidFill>
                  <a:latin typeface="Verdana" panose="020B0604030504040204" pitchFamily="34" charset="0"/>
                </a:rPr>
                <a:t>©</a:t>
              </a:r>
              <a:r>
                <a:rPr lang="en-GB" altLang="en-US" sz="800">
                  <a:solidFill>
                    <a:srgbClr val="000000"/>
                  </a:solidFill>
                  <a:latin typeface="Verdana" panose="020B0604030504040204" pitchFamily="34" charset="0"/>
                </a:rPr>
                <a:t> Daniel Dalet / d-maps.com</a:t>
              </a:r>
              <a:endParaRPr lang="en-US" altLang="en-US" sz="800"/>
            </a:p>
          </p:txBody>
        </p:sp>
      </p:grpSp>
      <p:sp>
        <p:nvSpPr>
          <p:cNvPr id="5139" name="Text Box 19">
            <a:extLst>
              <a:ext uri="{FF2B5EF4-FFF2-40B4-BE49-F238E27FC236}">
                <a16:creationId xmlns:a16="http://schemas.microsoft.com/office/drawing/2014/main" id="{D1813205-195F-481B-9092-A9919590F6C3}"/>
              </a:ext>
            </a:extLst>
          </p:cNvPr>
          <p:cNvSpPr txBox="1">
            <a:spLocks noChangeArrowheads="1"/>
          </p:cNvSpPr>
          <p:nvPr/>
        </p:nvSpPr>
        <p:spPr bwMode="auto">
          <a:xfrm>
            <a:off x="6450014" y="1143001"/>
            <a:ext cx="54070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Oscar Romero was an Archbishop in El Salvador. CAFOD supported his work for people living in poverty.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When he was killed in 1980, many people called him a saint and martyr.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The Church began to investigate whether this was true.</a:t>
            </a:r>
          </a:p>
          <a:p>
            <a:pPr eaLnBrk="1" hangingPunct="1">
              <a:spcBef>
                <a:spcPct val="0"/>
              </a:spcBef>
              <a:buFontTx/>
              <a:buNone/>
            </a:pPr>
            <a:endParaRPr lang="en-GB" altLang="en-US" sz="2200" dirty="0">
              <a:solidFill>
                <a:schemeClr val="bg1"/>
              </a:solidFill>
              <a:latin typeface="Verdana" panose="020B0604030504040204" pitchFamily="34" charset="0"/>
            </a:endParaRPr>
          </a:p>
        </p:txBody>
      </p:sp>
      <p:sp>
        <p:nvSpPr>
          <p:cNvPr id="7173" name="TextBox 8">
            <a:extLst>
              <a:ext uri="{FF2B5EF4-FFF2-40B4-BE49-F238E27FC236}">
                <a16:creationId xmlns:a16="http://schemas.microsoft.com/office/drawing/2014/main" id="{87DE9A48-3107-41AE-9849-551301A8D956}"/>
              </a:ext>
            </a:extLst>
          </p:cNvPr>
          <p:cNvSpPr txBox="1">
            <a:spLocks noChangeArrowheads="1"/>
          </p:cNvSpPr>
          <p:nvPr/>
        </p:nvSpPr>
        <p:spPr bwMode="auto">
          <a:xfrm>
            <a:off x="592410" y="5998253"/>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FF7F00"/>
                </a:solidFill>
              </a:rPr>
              <a:t>El Salvador</a:t>
            </a:r>
          </a:p>
        </p:txBody>
      </p:sp>
      <p:sp>
        <p:nvSpPr>
          <p:cNvPr id="17" name="Up Arrow 16">
            <a:extLst>
              <a:ext uri="{FF2B5EF4-FFF2-40B4-BE49-F238E27FC236}">
                <a16:creationId xmlns:a16="http://schemas.microsoft.com/office/drawing/2014/main" id="{E5D94E0F-1968-482D-98B3-CB64CA23D9D7}"/>
              </a:ext>
            </a:extLst>
          </p:cNvPr>
          <p:cNvSpPr/>
          <p:nvPr/>
        </p:nvSpPr>
        <p:spPr>
          <a:xfrm>
            <a:off x="1359829" y="3290853"/>
            <a:ext cx="332061" cy="2680152"/>
          </a:xfrm>
          <a:prstGeom prst="upArrow">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TextBox 17">
            <a:extLst>
              <a:ext uri="{FF2B5EF4-FFF2-40B4-BE49-F238E27FC236}">
                <a16:creationId xmlns:a16="http://schemas.microsoft.com/office/drawing/2014/main" id="{F3A48A51-F453-4C1F-92F5-DBC9464153CD}"/>
              </a:ext>
            </a:extLst>
          </p:cNvPr>
          <p:cNvSpPr txBox="1"/>
          <p:nvPr/>
        </p:nvSpPr>
        <p:spPr>
          <a:xfrm>
            <a:off x="4699000" y="4051301"/>
            <a:ext cx="800100" cy="276225"/>
          </a:xfrm>
          <a:prstGeom prst="rect">
            <a:avLst/>
          </a:prstGeom>
          <a:noFill/>
        </p:spPr>
        <p:txBody>
          <a:bodyPr>
            <a:spAutoFit/>
          </a:bodyPr>
          <a:lstStyle/>
          <a:p>
            <a:pPr eaLnBrk="1" hangingPunct="1">
              <a:defRPr/>
            </a:pPr>
            <a:r>
              <a:rPr lang="en-GB" sz="1150" b="1" i="1" dirty="0">
                <a:solidFill>
                  <a:srgbClr val="313193"/>
                </a:solidFill>
                <a:latin typeface="Arial" charset="0"/>
                <a:cs typeface="Arial" charset="0"/>
              </a:rPr>
              <a:t>Brazil</a:t>
            </a:r>
          </a:p>
        </p:txBody>
      </p:sp>
      <p:pic>
        <p:nvPicPr>
          <p:cNvPr id="7177" name="Picture 14" descr="Mitre_0">
            <a:extLst>
              <a:ext uri="{FF2B5EF4-FFF2-40B4-BE49-F238E27FC236}">
                <a16:creationId xmlns:a16="http://schemas.microsoft.com/office/drawing/2014/main" id="{4405D4FF-A481-4B2E-B196-269EF54D0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9" y="4421188"/>
            <a:ext cx="2301875" cy="22733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6" name="Rectangle 15"/>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9">
                                            <p:txEl>
                                              <p:pRg st="0" end="0"/>
                                            </p:txEl>
                                          </p:spTgt>
                                        </p:tgtEl>
                                        <p:attrNameLst>
                                          <p:attrName>style.visibility</p:attrName>
                                        </p:attrNameLst>
                                      </p:cBhvr>
                                      <p:to>
                                        <p:strVal val="visible"/>
                                      </p:to>
                                    </p:set>
                                    <p:animEffect transition="in" filter="fade">
                                      <p:cBhvr>
                                        <p:cTn id="7" dur="2000"/>
                                        <p:tgtEl>
                                          <p:spTgt spid="51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39">
                                            <p:txEl>
                                              <p:pRg st="2" end="2"/>
                                            </p:txEl>
                                          </p:spTgt>
                                        </p:tgtEl>
                                        <p:attrNameLst>
                                          <p:attrName>style.visibility</p:attrName>
                                        </p:attrNameLst>
                                      </p:cBhvr>
                                      <p:to>
                                        <p:strVal val="visible"/>
                                      </p:to>
                                    </p:set>
                                    <p:animEffect transition="in" filter="fade">
                                      <p:cBhvr>
                                        <p:cTn id="10" dur="2000"/>
                                        <p:tgtEl>
                                          <p:spTgt spid="513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39">
                                            <p:txEl>
                                              <p:pRg st="4" end="4"/>
                                            </p:txEl>
                                          </p:spTgt>
                                        </p:tgtEl>
                                        <p:attrNameLst>
                                          <p:attrName>style.visibility</p:attrName>
                                        </p:attrNameLst>
                                      </p:cBhvr>
                                      <p:to>
                                        <p:strVal val="visible"/>
                                      </p:to>
                                    </p:set>
                                    <p:animEffect transition="in" filter="fade">
                                      <p:cBhvr>
                                        <p:cTn id="13" dur="2000"/>
                                        <p:tgtEl>
                                          <p:spTgt spid="5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Text Box 19">
            <a:extLst>
              <a:ext uri="{FF2B5EF4-FFF2-40B4-BE49-F238E27FC236}">
                <a16:creationId xmlns:a16="http://schemas.microsoft.com/office/drawing/2014/main" id="{FBA11256-5ADA-49DD-858D-8443808E2F1F}"/>
              </a:ext>
            </a:extLst>
          </p:cNvPr>
          <p:cNvSpPr txBox="1">
            <a:spLocks noChangeArrowheads="1"/>
          </p:cNvSpPr>
          <p:nvPr/>
        </p:nvSpPr>
        <p:spPr bwMode="auto">
          <a:xfrm>
            <a:off x="868681" y="1536810"/>
            <a:ext cx="6400800" cy="19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In 2016, the Church said that Romero was a martyr - that he had died for his faith.</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He was ‘canonised’ in 2018, declared to be ‘Saint Oscar Romero’.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0" name="Rectangle 9"/>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6" name="Picture 2">
            <a:extLst>
              <a:ext uri="{FF2B5EF4-FFF2-40B4-BE49-F238E27FC236}">
                <a16:creationId xmlns:a16="http://schemas.microsoft.com/office/drawing/2014/main" id="{834B4922-6652-A919-A682-51AC37F96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169" y="948969"/>
            <a:ext cx="4095131" cy="5917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9">
                                            <p:txEl>
                                              <p:pRg st="0" end="0"/>
                                            </p:txEl>
                                          </p:spTgt>
                                        </p:tgtEl>
                                        <p:attrNameLst>
                                          <p:attrName>style.visibility</p:attrName>
                                        </p:attrNameLst>
                                      </p:cBhvr>
                                      <p:to>
                                        <p:strVal val="visible"/>
                                      </p:to>
                                    </p:set>
                                    <p:animEffect transition="in" filter="fade">
                                      <p:cBhvr>
                                        <p:cTn id="7" dur="2000"/>
                                        <p:tgtEl>
                                          <p:spTgt spid="5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9">
                                            <p:txEl>
                                              <p:pRg st="2" end="2"/>
                                            </p:txEl>
                                          </p:spTgt>
                                        </p:tgtEl>
                                        <p:attrNameLst>
                                          <p:attrName>style.visibility</p:attrName>
                                        </p:attrNameLst>
                                      </p:cBhvr>
                                      <p:to>
                                        <p:strVal val="visible"/>
                                      </p:to>
                                    </p:set>
                                    <p:animEffect transition="in" filter="fade">
                                      <p:cBhvr>
                                        <p:cTn id="12" dur="2000"/>
                                        <p:tgtEl>
                                          <p:spTgt spid="5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epressi_0">
            <a:extLst>
              <a:ext uri="{FF2B5EF4-FFF2-40B4-BE49-F238E27FC236}">
                <a16:creationId xmlns:a16="http://schemas.microsoft.com/office/drawing/2014/main" id="{8DDF3B5F-DA1E-4060-9D03-0FAE2DCB2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940" y="917936"/>
            <a:ext cx="7921060" cy="594006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4">
            <a:extLst>
              <a:ext uri="{FF2B5EF4-FFF2-40B4-BE49-F238E27FC236}">
                <a16:creationId xmlns:a16="http://schemas.microsoft.com/office/drawing/2014/main" id="{2CFB8D48-FC2B-4B5D-A9AE-BAEADFAC8181}"/>
              </a:ext>
            </a:extLst>
          </p:cNvPr>
          <p:cNvSpPr>
            <a:spLocks noChangeArrowheads="1"/>
          </p:cNvSpPr>
          <p:nvPr/>
        </p:nvSpPr>
        <p:spPr bwMode="auto">
          <a:xfrm>
            <a:off x="321166" y="1322614"/>
            <a:ext cx="367933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El Salvador was ruled by a few rich people.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Many did not want to share their wealth, especially land, with the poor people in the countryside, known as ‘</a:t>
            </a:r>
            <a:r>
              <a:rPr lang="en-GB" altLang="en-US" sz="2400" i="1" dirty="0" err="1">
                <a:solidFill>
                  <a:schemeClr val="accent6">
                    <a:lumMod val="50000"/>
                  </a:schemeClr>
                </a:solidFill>
                <a:latin typeface="+mj-lt"/>
              </a:rPr>
              <a:t>campesinos</a:t>
            </a:r>
            <a:r>
              <a:rPr lang="en-GB" altLang="en-US" sz="2400" dirty="0">
                <a:solidFill>
                  <a:schemeClr val="accent6">
                    <a:lumMod val="50000"/>
                  </a:schemeClr>
                </a:solidFill>
                <a:latin typeface="+mj-lt"/>
              </a:rPr>
              <a:t>’.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The government and army supported the rich and violently oppressed the </a:t>
            </a:r>
            <a:r>
              <a:rPr lang="en-GB" altLang="en-US" sz="2400" i="1" dirty="0" err="1">
                <a:solidFill>
                  <a:schemeClr val="accent6">
                    <a:lumMod val="50000"/>
                  </a:schemeClr>
                </a:solidFill>
                <a:latin typeface="+mj-lt"/>
              </a:rPr>
              <a:t>campesinos</a:t>
            </a:r>
            <a:r>
              <a:rPr lang="en-GB" altLang="en-US" sz="2400" dirty="0">
                <a:solidFill>
                  <a:schemeClr val="accent6">
                    <a:lumMod val="50000"/>
                  </a:schemeClr>
                </a:solidFill>
                <a:latin typeface="+mj-lt"/>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1" name="Rectangle 10"/>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2000"/>
                                        <p:tgtEl>
                                          <p:spTgt spid="819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6">
                                            <p:txEl>
                                              <p:pRg st="2" end="2"/>
                                            </p:txEl>
                                          </p:spTgt>
                                        </p:tgtEl>
                                        <p:attrNameLst>
                                          <p:attrName>style.visibility</p:attrName>
                                        </p:attrNameLst>
                                      </p:cBhvr>
                                      <p:to>
                                        <p:strVal val="visible"/>
                                      </p:to>
                                    </p:set>
                                    <p:animEffect transition="in" filter="fade">
                                      <p:cBhvr>
                                        <p:cTn id="10" dur="2000"/>
                                        <p:tgtEl>
                                          <p:spTgt spid="819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animEffect transition="in" filter="fade">
                                      <p:cBhvr>
                                        <p:cTn id="15" dur="20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ectangle 20">
            <a:extLst>
              <a:ext uri="{FF2B5EF4-FFF2-40B4-BE49-F238E27FC236}">
                <a16:creationId xmlns:a16="http://schemas.microsoft.com/office/drawing/2014/main" id="{9B569091-8309-4E64-9DDD-D254970F1399}"/>
              </a:ext>
            </a:extLst>
          </p:cNvPr>
          <p:cNvSpPr>
            <a:spLocks noChangeArrowheads="1"/>
          </p:cNvSpPr>
          <p:nvPr/>
        </p:nvSpPr>
        <p:spPr bwMode="auto">
          <a:xfrm>
            <a:off x="6711949" y="3904073"/>
            <a:ext cx="479969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mj-lt"/>
              </a:rPr>
              <a:t>When he became an Archbishop, these people thought he would help them to control the </a:t>
            </a:r>
            <a:r>
              <a:rPr lang="en-GB" altLang="en-US" sz="2400" i="1" dirty="0" err="1">
                <a:latin typeface="+mj-lt"/>
              </a:rPr>
              <a:t>campesinos</a:t>
            </a:r>
            <a:r>
              <a:rPr lang="en-GB" altLang="en-US" sz="2400" dirty="0">
                <a:latin typeface="+mj-lt"/>
              </a:rPr>
              <a:t>.</a:t>
            </a:r>
          </a:p>
        </p:txBody>
      </p:sp>
      <p:pic>
        <p:nvPicPr>
          <p:cNvPr id="13315" name="Picture 15" descr="Rural Vi_0">
            <a:extLst>
              <a:ext uri="{FF2B5EF4-FFF2-40B4-BE49-F238E27FC236}">
                <a16:creationId xmlns:a16="http://schemas.microsoft.com/office/drawing/2014/main" id="{0ED2394B-837A-4CE9-A5B9-92BF433DE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8969"/>
            <a:ext cx="5872985" cy="590903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9" name="Text Box 19">
            <a:extLst>
              <a:ext uri="{FF2B5EF4-FFF2-40B4-BE49-F238E27FC236}">
                <a16:creationId xmlns:a16="http://schemas.microsoft.com/office/drawing/2014/main" id="{34C72805-8778-4736-B9B6-F92DBE328917}"/>
              </a:ext>
            </a:extLst>
          </p:cNvPr>
          <p:cNvSpPr txBox="1">
            <a:spLocks noChangeArrowheads="1"/>
          </p:cNvSpPr>
          <p:nvPr/>
        </p:nvSpPr>
        <p:spPr bwMode="auto">
          <a:xfrm>
            <a:off x="6715125" y="1535113"/>
            <a:ext cx="49598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mj-lt"/>
              </a:rPr>
              <a:t>Fr. Oscar Romero was a shy, traditional priest.</a:t>
            </a:r>
          </a:p>
          <a:p>
            <a:pPr eaLnBrk="1" hangingPunct="1">
              <a:spcBef>
                <a:spcPct val="0"/>
              </a:spcBef>
              <a:buFontTx/>
              <a:buNone/>
            </a:pPr>
            <a:endParaRPr lang="en-GB" altLang="en-US" sz="2400" dirty="0">
              <a:latin typeface="+mj-lt"/>
            </a:endParaRPr>
          </a:p>
          <a:p>
            <a:pPr eaLnBrk="1" hangingPunct="1">
              <a:spcBef>
                <a:spcPct val="0"/>
              </a:spcBef>
              <a:buFontTx/>
              <a:buNone/>
            </a:pPr>
            <a:r>
              <a:rPr lang="en-GB" altLang="en-US" sz="2400" dirty="0">
                <a:latin typeface="+mj-lt"/>
              </a:rPr>
              <a:t>He was a friend of many rich and powerful people.</a:t>
            </a:r>
            <a:r>
              <a:rPr lang="en-GB" altLang="en-US" sz="2400" dirty="0">
                <a:solidFill>
                  <a:schemeClr val="bg1"/>
                </a:solidFill>
                <a:latin typeface="+mj-lt"/>
              </a:rPr>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1" name="Rectangle 10"/>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9"/>
                                        </p:tgtEl>
                                        <p:attrNameLst>
                                          <p:attrName>style.visibility</p:attrName>
                                        </p:attrNameLst>
                                      </p:cBhvr>
                                      <p:to>
                                        <p:strVal val="visible"/>
                                      </p:to>
                                    </p:set>
                                    <p:animEffect transition="in" filter="fade">
                                      <p:cBhvr>
                                        <p:cTn id="7" dur="2000"/>
                                        <p:tgtEl>
                                          <p:spTgt spid="5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40"/>
                                        </p:tgtEl>
                                        <p:attrNameLst>
                                          <p:attrName>style.visibility</p:attrName>
                                        </p:attrNameLst>
                                      </p:cBhvr>
                                      <p:to>
                                        <p:strVal val="visible"/>
                                      </p:to>
                                    </p:set>
                                    <p:animEffect transition="in" filter="fade">
                                      <p:cBhvr>
                                        <p:cTn id="12" dur="20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51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B54F3407-DAB4-455A-9779-F51D978114CC}"/>
              </a:ext>
            </a:extLst>
          </p:cNvPr>
          <p:cNvSpPr txBox="1">
            <a:spLocks noChangeArrowheads="1"/>
          </p:cNvSpPr>
          <p:nvPr/>
        </p:nvSpPr>
        <p:spPr bwMode="auto">
          <a:xfrm>
            <a:off x="321165" y="1354931"/>
            <a:ext cx="743490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Then Romero’s friend, Fr. Grande, was shot dead after criticising the government. </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Romero was upset and angry. He said that the murder must be investigated. This never happened.</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From then on, Romero became a voice for those who had no power against the violence they suffered. </a:t>
            </a:r>
          </a:p>
        </p:txBody>
      </p:sp>
      <p:pic>
        <p:nvPicPr>
          <p:cNvPr id="15365" name="Picture 19" descr="22483">
            <a:extLst>
              <a:ext uri="{FF2B5EF4-FFF2-40B4-BE49-F238E27FC236}">
                <a16:creationId xmlns:a16="http://schemas.microsoft.com/office/drawing/2014/main" id="{7E02C599-B2CF-4537-A551-450507FE3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064" y="948969"/>
            <a:ext cx="4151936" cy="593187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0" name="Rectangle 9"/>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fade">
                                      <p:cBhvr>
                                        <p:cTn id="12" dur="2000"/>
                                        <p:tgtEl>
                                          <p:spTgt spid="92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animEffect transition="in" filter="fade">
                                      <p:cBhvr>
                                        <p:cTn id="17" dur="20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On the r_0">
            <a:extLst>
              <a:ext uri="{FF2B5EF4-FFF2-40B4-BE49-F238E27FC236}">
                <a16:creationId xmlns:a16="http://schemas.microsoft.com/office/drawing/2014/main" id="{E74B03CF-E620-461F-B83E-3607E3EB2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7" y="916311"/>
            <a:ext cx="7626492" cy="596545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2">
            <a:extLst>
              <a:ext uri="{FF2B5EF4-FFF2-40B4-BE49-F238E27FC236}">
                <a16:creationId xmlns:a16="http://schemas.microsoft.com/office/drawing/2014/main" id="{D968AF73-8B27-44EA-9427-578CC482E166}"/>
              </a:ext>
            </a:extLst>
          </p:cNvPr>
          <p:cNvSpPr txBox="1">
            <a:spLocks noChangeArrowheads="1"/>
          </p:cNvSpPr>
          <p:nvPr/>
        </p:nvSpPr>
        <p:spPr bwMode="auto">
          <a:xfrm>
            <a:off x="8111902" y="1473881"/>
            <a:ext cx="36480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chemeClr val="accent6">
                    <a:lumMod val="50000"/>
                  </a:schemeClr>
                </a:solidFill>
                <a:latin typeface="+mj-lt"/>
              </a:rPr>
              <a:t>In his radio broadcasts, especially his weekly Cathedral sermons, Romero spoke out against the violence.</a:t>
            </a:r>
          </a:p>
          <a:p>
            <a:pPr eaLnBrk="1" hangingPunct="1">
              <a:spcBef>
                <a:spcPct val="0"/>
              </a:spcBef>
              <a:buFontTx/>
              <a:buNone/>
            </a:pPr>
            <a:endParaRPr lang="en-GB" altLang="en-US" sz="2400" dirty="0">
              <a:solidFill>
                <a:schemeClr val="accent6">
                  <a:lumMod val="50000"/>
                </a:schemeClr>
              </a:solidFill>
              <a:latin typeface="+mj-lt"/>
            </a:endParaRPr>
          </a:p>
          <a:p>
            <a:pPr eaLnBrk="1" hangingPunct="1">
              <a:spcBef>
                <a:spcPct val="0"/>
              </a:spcBef>
              <a:buFontTx/>
              <a:buNone/>
            </a:pPr>
            <a:r>
              <a:rPr lang="en-GB" altLang="en-US" sz="2400" dirty="0">
                <a:solidFill>
                  <a:schemeClr val="accent6">
                    <a:lumMod val="50000"/>
                  </a:schemeClr>
                </a:solidFill>
                <a:latin typeface="+mj-lt"/>
              </a:rPr>
              <a:t>When Romero’s radio station was bombed, CAFOD rebuilt it.</a:t>
            </a:r>
          </a:p>
          <a:p>
            <a:pPr eaLnBrk="1" hangingPunct="1">
              <a:spcBef>
                <a:spcPct val="0"/>
              </a:spcBef>
              <a:buFontTx/>
              <a:buNone/>
            </a:pPr>
            <a:endParaRPr lang="en-GB" altLang="en-US" sz="2400" dirty="0">
              <a:latin typeface="+mj-lt"/>
            </a:endParaRPr>
          </a:p>
          <a:p>
            <a:pPr eaLnBrk="1" hangingPunct="1">
              <a:spcBef>
                <a:spcPct val="0"/>
              </a:spcBef>
              <a:buFontTx/>
              <a:buNone/>
            </a:pPr>
            <a:endParaRPr lang="en-GB" altLang="en-US" sz="2400" dirty="0">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0" name="Rectangle 9"/>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9DDE037-EBAC-4A3C-94CF-8B55DA10D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892" y="948969"/>
            <a:ext cx="8159383" cy="59090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7" name="Rectangle 6">
            <a:extLst>
              <a:ext uri="{FF2B5EF4-FFF2-40B4-BE49-F238E27FC236}">
                <a16:creationId xmlns:a16="http://schemas.microsoft.com/office/drawing/2014/main" id="{49058D90-1698-4018-92E4-F2DF36C634BC}"/>
              </a:ext>
            </a:extLst>
          </p:cNvPr>
          <p:cNvSpPr>
            <a:spLocks noChangeArrowheads="1"/>
          </p:cNvSpPr>
          <p:nvPr/>
        </p:nvSpPr>
        <p:spPr bwMode="auto">
          <a:xfrm>
            <a:off x="254602" y="2099568"/>
            <a:ext cx="441537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i="1" dirty="0">
                <a:solidFill>
                  <a:schemeClr val="accent6">
                    <a:lumMod val="50000"/>
                  </a:schemeClr>
                </a:solidFill>
                <a:latin typeface="+mj-lt"/>
              </a:rPr>
              <a:t>“In the name of God, and in the name of this suffering people… </a:t>
            </a:r>
          </a:p>
          <a:p>
            <a:pPr algn="ctr" eaLnBrk="1" hangingPunct="1">
              <a:spcBef>
                <a:spcPct val="0"/>
              </a:spcBef>
              <a:buFontTx/>
              <a:buNone/>
            </a:pPr>
            <a:r>
              <a:rPr lang="en-GB" altLang="en-US" i="1" dirty="0">
                <a:solidFill>
                  <a:schemeClr val="accent6">
                    <a:lumMod val="50000"/>
                  </a:schemeClr>
                </a:solidFill>
                <a:latin typeface="+mj-lt"/>
              </a:rPr>
              <a:t>I beg you, </a:t>
            </a:r>
          </a:p>
          <a:p>
            <a:pPr algn="ctr" eaLnBrk="1" hangingPunct="1">
              <a:spcBef>
                <a:spcPct val="0"/>
              </a:spcBef>
              <a:buFontTx/>
              <a:buNone/>
            </a:pPr>
            <a:r>
              <a:rPr lang="en-GB" altLang="en-US" i="1" dirty="0">
                <a:solidFill>
                  <a:schemeClr val="accent6">
                    <a:lumMod val="50000"/>
                  </a:schemeClr>
                </a:solidFill>
                <a:latin typeface="+mj-lt"/>
              </a:rPr>
              <a:t>I implore you, </a:t>
            </a:r>
          </a:p>
          <a:p>
            <a:pPr algn="ctr" eaLnBrk="1" hangingPunct="1">
              <a:spcBef>
                <a:spcPct val="0"/>
              </a:spcBef>
              <a:buFontTx/>
              <a:buNone/>
            </a:pPr>
            <a:r>
              <a:rPr lang="en-GB" altLang="en-US" i="1" dirty="0">
                <a:solidFill>
                  <a:schemeClr val="accent6">
                    <a:lumMod val="50000"/>
                  </a:schemeClr>
                </a:solidFill>
                <a:latin typeface="+mj-lt"/>
              </a:rPr>
              <a:t>I order you, </a:t>
            </a:r>
          </a:p>
          <a:p>
            <a:pPr algn="ctr" eaLnBrk="1" hangingPunct="1">
              <a:spcBef>
                <a:spcPct val="0"/>
              </a:spcBef>
              <a:buFontTx/>
              <a:buNone/>
            </a:pPr>
            <a:r>
              <a:rPr lang="en-GB" altLang="en-US" i="1" dirty="0">
                <a:solidFill>
                  <a:schemeClr val="accent6">
                    <a:lumMod val="50000"/>
                  </a:schemeClr>
                </a:solidFill>
                <a:latin typeface="+mj-lt"/>
              </a:rPr>
              <a:t>in the name of God, stop the repression!”</a:t>
            </a:r>
          </a:p>
        </p:txBody>
      </p:sp>
      <p:sp>
        <p:nvSpPr>
          <p:cNvPr id="19462" name="TextBox 4">
            <a:extLst>
              <a:ext uri="{FF2B5EF4-FFF2-40B4-BE49-F238E27FC236}">
                <a16:creationId xmlns:a16="http://schemas.microsoft.com/office/drawing/2014/main" id="{C86B11E1-DAC4-44BB-A25A-6D4667BCBCBB}"/>
              </a:ext>
            </a:extLst>
          </p:cNvPr>
          <p:cNvSpPr txBox="1">
            <a:spLocks noChangeArrowheads="1"/>
          </p:cNvSpPr>
          <p:nvPr/>
        </p:nvSpPr>
        <p:spPr bwMode="auto">
          <a:xfrm>
            <a:off x="321166" y="1120324"/>
            <a:ext cx="53906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solidFill>
                  <a:schemeClr val="accent6">
                    <a:lumMod val="50000"/>
                  </a:schemeClr>
                </a:solidFill>
                <a:latin typeface="+mj-lt"/>
              </a:rPr>
              <a:t>In his sermon on 23 March 1980, Romero said:</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66" y="270341"/>
            <a:ext cx="3936509" cy="397389"/>
          </a:xfrm>
          <a:prstGeom prst="rect">
            <a:avLst/>
          </a:prstGeom>
        </p:spPr>
      </p:pic>
      <p:sp>
        <p:nvSpPr>
          <p:cNvPr id="13" name="Rectangle 12"/>
          <p:cNvSpPr/>
          <p:nvPr/>
        </p:nvSpPr>
        <p:spPr>
          <a:xfrm>
            <a:off x="0" y="903250"/>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med">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73" ma:contentTypeDescription="Create a new document." ma:contentTypeScope="" ma:versionID="5003a3392c38bdff57541aef26050e69">
  <xsd:schema xmlns:xsd="http://www.w3.org/2001/XMLSchema" xmlns:xs="http://www.w3.org/2001/XMLSchema" xmlns:p="http://schemas.microsoft.com/office/2006/metadata/properties" xmlns:ns2="04672002-f21f-4240-adfb-f0b653fb6fb5" xmlns:ns3="236a9a4b-a03c-46ba-8ec6-624c184acbc6" xmlns:ns4="http://schemas.microsoft.com/sharepoint/v3/fields" targetNamespace="http://schemas.microsoft.com/office/2006/metadata/properties" ma:root="true" ma:fieldsID="8dfafdc501ca119bb299ef573ad7cac7" ns2:_="" ns3:_="" ns4:_="">
    <xsd:import namespace="04672002-f21f-4240-adfb-f0b653fb6fb5"/>
    <xsd:import namespace="236a9a4b-a03c-46ba-8ec6-624c184acbc6"/>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Audience xmlns="236a9a4b-a03c-46ba-8ec6-624c184acbc6">N/A</Audience>
    <Activity xmlns="236a9a4b-a03c-46ba-8ec6-624c184acbc6" xsi:nil="true"/>
    <_dlc_DocId xmlns="04672002-f21f-4240-adfb-f0b653fb6fb5">SZUU6KYVHK2A-2146017777-3049</_dlc_DocId>
    <_dlc_DocIdUrl xmlns="04672002-f21f-4240-adfb-f0b653fb6fb5">
      <Url>https://cafod365.sharepoint.com/sites/int/Education/_layouts/15/DocIdRedir.aspx?ID=SZUU6KYVHK2A-2146017777-3049</Url>
      <Description>SZUU6KYVHK2A-2146017777-3049</Description>
    </_dlc_DocIdUrl>
    <_Status xmlns="http://schemas.microsoft.com/sharepoint/v3/fields">Not Started</_Status>
  </documentManagement>
</p:properties>
</file>

<file path=customXml/itemProps1.xml><?xml version="1.0" encoding="utf-8"?>
<ds:datastoreItem xmlns:ds="http://schemas.openxmlformats.org/officeDocument/2006/customXml" ds:itemID="{E44F16D1-001E-43BF-8C51-C1008F3803FC}">
  <ds:schemaRefs>
    <ds:schemaRef ds:uri="http://schemas.microsoft.com/sharepoint/events"/>
  </ds:schemaRefs>
</ds:datastoreItem>
</file>

<file path=customXml/itemProps2.xml><?xml version="1.0" encoding="utf-8"?>
<ds:datastoreItem xmlns:ds="http://schemas.openxmlformats.org/officeDocument/2006/customXml" ds:itemID="{2F411A47-CF18-4804-891F-0CE86BC6F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C4F35E-ADE1-47EB-BCB5-2833843EA672}">
  <ds:schemaRefs>
    <ds:schemaRef ds:uri="http://schemas.microsoft.com/office/2006/metadata/longProperties"/>
  </ds:schemaRefs>
</ds:datastoreItem>
</file>

<file path=customXml/itemProps4.xml><?xml version="1.0" encoding="utf-8"?>
<ds:datastoreItem xmlns:ds="http://schemas.openxmlformats.org/officeDocument/2006/customXml" ds:itemID="{DFF1AFAF-F2C0-43D0-8B25-EA6E53620094}">
  <ds:schemaRefs>
    <ds:schemaRef ds:uri="http://schemas.microsoft.com/sharepoint/v3/contenttype/forms"/>
  </ds:schemaRefs>
</ds:datastoreItem>
</file>

<file path=customXml/itemProps5.xml><?xml version="1.0" encoding="utf-8"?>
<ds:datastoreItem xmlns:ds="http://schemas.openxmlformats.org/officeDocument/2006/customXml" ds:itemID="{6BC44395-D948-4C33-8538-CF768E1360F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4672002-f21f-4240-adfb-f0b653fb6fb5"/>
    <ds:schemaRef ds:uri="236a9a4b-a03c-46ba-8ec6-624c184acbc6"/>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1507</TotalTime>
  <Words>643</Words>
  <Application>Microsoft Office PowerPoint</Application>
  <PresentationFormat>Widescreen</PresentationFormat>
  <Paragraphs>91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Romero_beatification_280415</dc:title>
  <dc:subject/>
  <dc:creator>Kathleen O'Brien</dc:creator>
  <cp:keywords/>
  <dc:description/>
  <cp:lastModifiedBy>Kathleen O'Brien</cp:lastModifiedBy>
  <cp:revision>125</cp:revision>
  <dcterms:created xsi:type="dcterms:W3CDTF">2009-08-28T13:31:52Z</dcterms:created>
  <dcterms:modified xsi:type="dcterms:W3CDTF">2023-02-17T16:35:44Z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Type">
    <vt:lpwstr>Curriculum</vt:lpwstr>
  </property>
  <property fmtid="{D5CDD505-2E9C-101B-9397-08002B2CF9AE}" pid="3" name="Archive">
    <vt:lpwstr>0</vt:lpwstr>
  </property>
  <property fmtid="{D5CDD505-2E9C-101B-9397-08002B2CF9AE}" pid="4" name="Year it refers to">
    <vt:lpwstr>2015</vt:lpwstr>
  </property>
  <property fmtid="{D5CDD505-2E9C-101B-9397-08002B2CF9AE}" pid="5" name="Originating Team">
    <vt:lpwstr>Schools</vt:lpwstr>
  </property>
  <property fmtid="{D5CDD505-2E9C-101B-9397-08002B2CF9AE}" pid="6" name="ContentType">
    <vt:lpwstr>Document</vt:lpwstr>
  </property>
  <property fmtid="{D5CDD505-2E9C-101B-9397-08002B2CF9AE}" pid="7" name="Status">
    <vt:lpwstr>Draft</vt:lpwstr>
  </property>
  <property fmtid="{D5CDD505-2E9C-101B-9397-08002B2CF9AE}" pid="8" name="Project Name">
    <vt:lpwstr>N/a</vt:lpwstr>
  </property>
  <property fmtid="{D5CDD505-2E9C-101B-9397-08002B2CF9AE}" pid="9" name="Event Type">
    <vt:lpwstr>N/a</vt:lpwstr>
  </property>
  <property fmtid="{D5CDD505-2E9C-101B-9397-08002B2CF9AE}" pid="10" name="Document Type">
    <vt:lpwstr>Resource</vt:lpwstr>
  </property>
  <property fmtid="{D5CDD505-2E9C-101B-9397-08002B2CF9AE}" pid="11" name="TemplateUrl">
    <vt:lpwstr/>
  </property>
  <property fmtid="{D5CDD505-2E9C-101B-9397-08002B2CF9AE}" pid="12" name="xd_ProgID">
    <vt:lpwstr/>
  </property>
  <property fmtid="{D5CDD505-2E9C-101B-9397-08002B2CF9AE}" pid="13" name="Order">
    <vt:lpwstr>100.000000000000</vt:lpwstr>
  </property>
  <property fmtid="{D5CDD505-2E9C-101B-9397-08002B2CF9AE}" pid="14" name="MetaInfo">
    <vt:lpwstr/>
  </property>
  <property fmtid="{D5CDD505-2E9C-101B-9397-08002B2CF9AE}" pid="15" name="Subject">
    <vt:lpwstr/>
  </property>
  <property fmtid="{D5CDD505-2E9C-101B-9397-08002B2CF9AE}" pid="16" name="Keywords">
    <vt:lpwstr/>
  </property>
  <property fmtid="{D5CDD505-2E9C-101B-9397-08002B2CF9AE}" pid="17" name="_Author">
    <vt:lpwstr>Kathleen O'Brien</vt:lpwstr>
  </property>
  <property fmtid="{D5CDD505-2E9C-101B-9397-08002B2CF9AE}" pid="18" name="_Category">
    <vt:lpwstr/>
  </property>
  <property fmtid="{D5CDD505-2E9C-101B-9397-08002B2CF9AE}" pid="19" name="Slides">
    <vt:lpwstr>15</vt:lpwstr>
  </property>
  <property fmtid="{D5CDD505-2E9C-101B-9397-08002B2CF9AE}" pid="20" name="Categories">
    <vt:lpwstr/>
  </property>
  <property fmtid="{D5CDD505-2E9C-101B-9397-08002B2CF9AE}" pid="21" name="Approval Level">
    <vt:lpwstr/>
  </property>
  <property fmtid="{D5CDD505-2E9C-101B-9397-08002B2CF9AE}" pid="22" name="_Comments">
    <vt:lpwstr/>
  </property>
  <property fmtid="{D5CDD505-2E9C-101B-9397-08002B2CF9AE}" pid="23" name="Assigned To">
    <vt:lpwstr/>
  </property>
  <property fmtid="{D5CDD505-2E9C-101B-9397-08002B2CF9AE}" pid="24" name="Activity">
    <vt:lpwstr/>
  </property>
  <property fmtid="{D5CDD505-2E9C-101B-9397-08002B2CF9AE}" pid="25" name="display_urn:schemas-microsoft-com:office:office#Editor">
    <vt:lpwstr>Kathleen O'Brien</vt:lpwstr>
  </property>
  <property fmtid="{D5CDD505-2E9C-101B-9397-08002B2CF9AE}" pid="26" name="Audience">
    <vt:lpwstr>N/A</vt:lpwstr>
  </property>
  <property fmtid="{D5CDD505-2E9C-101B-9397-08002B2CF9AE}" pid="27" name="display_urn:schemas-microsoft-com:office:office#Author">
    <vt:lpwstr>Kathleen O'Brien</vt:lpwstr>
  </property>
  <property fmtid="{D5CDD505-2E9C-101B-9397-08002B2CF9AE}" pid="28" name="_dlc_DocId">
    <vt:lpwstr>SZUU6KYVHK2A-2146017777-1800</vt:lpwstr>
  </property>
  <property fmtid="{D5CDD505-2E9C-101B-9397-08002B2CF9AE}" pid="29" name="_dlc_DocIdItemGuid">
    <vt:lpwstr>63d9e065-8e0b-4c34-9abf-f9676db36bea</vt:lpwstr>
  </property>
  <property fmtid="{D5CDD505-2E9C-101B-9397-08002B2CF9AE}" pid="30" name="_dlc_DocIdUrl">
    <vt:lpwstr>https://cafod365.sharepoint.com/sites/int/Education/_layouts/15/DocIdRedir.aspx?ID=SZUU6KYVHK2A-2146017777-1800, SZUU6KYVHK2A-2146017777-1800</vt:lpwstr>
  </property>
  <property fmtid="{D5CDD505-2E9C-101B-9397-08002B2CF9AE}" pid="31" name="ContentTypeId">
    <vt:lpwstr>0x01010096472308B02E1E4A9F4BBEA19176AB65</vt:lpwstr>
  </property>
</Properties>
</file>