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309" r:id="rId6"/>
    <p:sldId id="310" r:id="rId7"/>
    <p:sldId id="318" r:id="rId8"/>
    <p:sldId id="311" r:id="rId9"/>
    <p:sldId id="312" r:id="rId10"/>
    <p:sldId id="320" r:id="rId11"/>
    <p:sldId id="323" r:id="rId12"/>
    <p:sldId id="325" r:id="rId13"/>
    <p:sldId id="313" r:id="rId14"/>
    <p:sldId id="315" r:id="rId15"/>
    <p:sldId id="322" r:id="rId16"/>
    <p:sldId id="317"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A3B"/>
    <a:srgbClr val="152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C8BED-F2A3-D711-8AF4-76F285F0B355}" v="41" dt="2024-05-21T10:13:55.421"/>
    <p1510:client id="{B31E3969-9261-C037-740C-18C0BAA12A6A}" v="75" dt="2024-05-22T23:19:34.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EDAE6-2CA8-4748-AB49-E1C309977F79}"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8DB2A-CEF5-104F-86F2-86AABCAC5C59}" type="slidenum">
              <a:rPr lang="en-US" smtClean="0"/>
              <a:t>‹#›</a:t>
            </a:fld>
            <a:endParaRPr lang="en-US"/>
          </a:p>
        </p:txBody>
      </p:sp>
    </p:spTree>
    <p:extLst>
      <p:ext uri="{BB962C8B-B14F-4D97-AF65-F5344CB8AC3E}">
        <p14:creationId xmlns:p14="http://schemas.microsoft.com/office/powerpoint/2010/main" val="27143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Photo credit: Tom </a:t>
            </a:r>
            <a:r>
              <a:rPr lang="en-GB" dirty="0" err="1"/>
              <a:t>Chheat</a:t>
            </a:r>
            <a:endParaRPr lang="en-GB" dirty="0" err="1">
              <a:cs typeface="Calibri"/>
            </a:endParaRPr>
          </a:p>
          <a:p>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14615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Eleanor Church</a:t>
            </a:r>
          </a:p>
          <a:p>
            <a:r>
              <a:rPr lang="en-GB" dirty="0">
                <a:ea typeface="Calibri"/>
                <a:cs typeface="Calibri"/>
              </a:rPr>
              <a:t>Photo credit: M Cooper on </a:t>
            </a:r>
            <a:r>
              <a:rPr lang="en-GB" dirty="0" err="1">
                <a:ea typeface="Calibri"/>
                <a:cs typeface="Calibri"/>
              </a:rPr>
              <a:t>Unsplash</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11</a:t>
            </a:fld>
            <a:endParaRPr lang="en-US"/>
          </a:p>
        </p:txBody>
      </p:sp>
    </p:spTree>
    <p:extLst>
      <p:ext uri="{BB962C8B-B14F-4D97-AF65-F5344CB8AC3E}">
        <p14:creationId xmlns:p14="http://schemas.microsoft.com/office/powerpoint/2010/main" val="217991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Photo credit: Kezia Lavan</a:t>
            </a:r>
          </a:p>
        </p:txBody>
      </p:sp>
      <p:sp>
        <p:nvSpPr>
          <p:cNvPr id="4" name="Slide Number Placeholder 3"/>
          <p:cNvSpPr>
            <a:spLocks noGrp="1"/>
          </p:cNvSpPr>
          <p:nvPr>
            <p:ph type="sldNum" sz="quarter" idx="5"/>
          </p:nvPr>
        </p:nvSpPr>
        <p:spPr/>
        <p:txBody>
          <a:bodyPr/>
          <a:lstStyle/>
          <a:p>
            <a:fld id="{9B55366C-5F8C-42CA-9C4D-03125D9DB2B7}" type="slidenum">
              <a:rPr lang="en-US" smtClean="0"/>
              <a:t>12</a:t>
            </a:fld>
            <a:endParaRPr lang="en-US"/>
          </a:p>
        </p:txBody>
      </p:sp>
    </p:spTree>
    <p:extLst>
      <p:ext uri="{BB962C8B-B14F-4D97-AF65-F5344CB8AC3E}">
        <p14:creationId xmlns:p14="http://schemas.microsoft.com/office/powerpoint/2010/main" val="227232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a:ea typeface="Calibri"/>
              <a:cs typeface="Calibri"/>
            </a:endParaRPr>
          </a:p>
          <a:p>
            <a:br>
              <a:rPr lang="en-US">
                <a:cs typeface="+mn-lt"/>
              </a:rPr>
            </a:br>
            <a:endParaRPr lang="en-GB">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13</a:t>
            </a:fld>
            <a:endParaRPr lang="en-US"/>
          </a:p>
        </p:txBody>
      </p:sp>
    </p:spTree>
    <p:extLst>
      <p:ext uri="{BB962C8B-B14F-4D97-AF65-F5344CB8AC3E}">
        <p14:creationId xmlns:p14="http://schemas.microsoft.com/office/powerpoint/2010/main" val="217991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5366C-5F8C-42CA-9C4D-03125D9DB2B7}" type="slidenum">
              <a:rPr lang="en-US" smtClean="0"/>
              <a:t>2</a:t>
            </a:fld>
            <a:endParaRPr lang="en-US"/>
          </a:p>
        </p:txBody>
      </p:sp>
    </p:spTree>
    <p:extLst>
      <p:ext uri="{BB962C8B-B14F-4D97-AF65-F5344CB8AC3E}">
        <p14:creationId xmlns:p14="http://schemas.microsoft.com/office/powerpoint/2010/main" val="217991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Elaine </a:t>
            </a:r>
            <a:r>
              <a:rPr lang="en-GB" dirty="0" err="1">
                <a:ea typeface="Calibri"/>
                <a:cs typeface="Calibri"/>
              </a:rPr>
              <a:t>Casap</a:t>
            </a:r>
            <a:r>
              <a:rPr lang="en-GB" dirty="0">
                <a:ea typeface="Calibri"/>
                <a:cs typeface="Calibri"/>
              </a:rPr>
              <a:t> on </a:t>
            </a:r>
            <a:r>
              <a:rPr lang="en-GB" dirty="0" err="1">
                <a:ea typeface="Calibri"/>
                <a:cs typeface="Calibri"/>
              </a:rPr>
              <a:t>Unsplash</a:t>
            </a:r>
          </a:p>
          <a:p>
            <a:endParaRPr lang="en-GB" dirty="0">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363653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Tom </a:t>
            </a:r>
            <a:r>
              <a:rPr lang="en-GB" dirty="0" err="1"/>
              <a:t>Chheat</a:t>
            </a:r>
            <a:endParaRPr lang="en-GB" dirty="0" err="1">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363653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Tom </a:t>
            </a:r>
            <a:r>
              <a:rPr lang="en-GB" dirty="0" err="1">
                <a:ea typeface="Calibri"/>
                <a:cs typeface="Calibri"/>
              </a:rPr>
              <a:t>Chheat</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6</a:t>
            </a:fld>
            <a:endParaRPr lang="en-US"/>
          </a:p>
        </p:txBody>
      </p:sp>
    </p:spTree>
    <p:extLst>
      <p:ext uri="{BB962C8B-B14F-4D97-AF65-F5344CB8AC3E}">
        <p14:creationId xmlns:p14="http://schemas.microsoft.com/office/powerpoint/2010/main" val="244890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Tom </a:t>
            </a:r>
            <a:r>
              <a:rPr lang="en-GB" dirty="0" err="1">
                <a:ea typeface="Calibri"/>
                <a:cs typeface="Calibri"/>
              </a:rPr>
              <a:t>Chheat</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7</a:t>
            </a:fld>
            <a:endParaRPr lang="en-US"/>
          </a:p>
        </p:txBody>
      </p:sp>
    </p:spTree>
    <p:extLst>
      <p:ext uri="{BB962C8B-B14F-4D97-AF65-F5344CB8AC3E}">
        <p14:creationId xmlns:p14="http://schemas.microsoft.com/office/powerpoint/2010/main" val="28344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a:t>
            </a:r>
            <a:r>
              <a:rPr lang="en-GB" dirty="0"/>
              <a:t>Karuna Battambang Organisation</a:t>
            </a:r>
            <a:endParaRPr lang="en-GB" dirty="0" err="1">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8</a:t>
            </a:fld>
            <a:endParaRPr lang="en-US"/>
          </a:p>
        </p:txBody>
      </p:sp>
    </p:spTree>
    <p:extLst>
      <p:ext uri="{BB962C8B-B14F-4D97-AF65-F5344CB8AC3E}">
        <p14:creationId xmlns:p14="http://schemas.microsoft.com/office/powerpoint/2010/main" val="350186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Photo credit: Tom </a:t>
            </a:r>
            <a:r>
              <a:rPr lang="en-US" dirty="0" err="1">
                <a:ea typeface="Calibri"/>
                <a:cs typeface="Calibri"/>
              </a:rPr>
              <a:t>Chheat</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9</a:t>
            </a:fld>
            <a:endParaRPr lang="en-US"/>
          </a:p>
        </p:txBody>
      </p:sp>
    </p:spTree>
    <p:extLst>
      <p:ext uri="{BB962C8B-B14F-4D97-AF65-F5344CB8AC3E}">
        <p14:creationId xmlns:p14="http://schemas.microsoft.com/office/powerpoint/2010/main" val="363653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Thom Flint</a:t>
            </a:r>
          </a:p>
        </p:txBody>
      </p:sp>
      <p:sp>
        <p:nvSpPr>
          <p:cNvPr id="4" name="Slide Number Placeholder 3"/>
          <p:cNvSpPr>
            <a:spLocks noGrp="1"/>
          </p:cNvSpPr>
          <p:nvPr>
            <p:ph type="sldNum" sz="quarter" idx="5"/>
          </p:nvPr>
        </p:nvSpPr>
        <p:spPr/>
        <p:txBody>
          <a:bodyPr/>
          <a:lstStyle/>
          <a:p>
            <a:fld id="{9B55366C-5F8C-42CA-9C4D-03125D9DB2B7}" type="slidenum">
              <a:rPr lang="en-US" smtClean="0"/>
              <a:t>10</a:t>
            </a:fld>
            <a:endParaRPr lang="en-US"/>
          </a:p>
        </p:txBody>
      </p:sp>
    </p:spTree>
    <p:extLst>
      <p:ext uri="{BB962C8B-B14F-4D97-AF65-F5344CB8AC3E}">
        <p14:creationId xmlns:p14="http://schemas.microsoft.com/office/powerpoint/2010/main" val="2843055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CB01-360B-DB94-9627-DA028545DA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8FAFDD-C265-2B59-1973-0576EF6D6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2E6AFE-AB14-A526-B34A-B03463EF8CDF}"/>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5" name="Footer Placeholder 4">
            <a:extLst>
              <a:ext uri="{FF2B5EF4-FFF2-40B4-BE49-F238E27FC236}">
                <a16:creationId xmlns:a16="http://schemas.microsoft.com/office/drawing/2014/main" id="{E2D426F2-55D2-3329-0DE1-10BF9EEE9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AAD33-5598-7454-1A3F-F19C919CE9E9}"/>
              </a:ext>
            </a:extLst>
          </p:cNvPr>
          <p:cNvSpPr>
            <a:spLocks noGrp="1"/>
          </p:cNvSpPr>
          <p:nvPr>
            <p:ph type="sldNum" sz="quarter" idx="12"/>
          </p:nvPr>
        </p:nvSpPr>
        <p:spPr/>
        <p:txBody>
          <a:bodyPr/>
          <a:lstStyle/>
          <a:p>
            <a:fld id="{6DA69B81-BAC7-694D-9A74-9A7742181D44}" type="slidenum">
              <a:rPr lang="en-US" smtClean="0"/>
              <a:t>‹#›</a:t>
            </a:fld>
            <a:endParaRPr lang="en-US"/>
          </a:p>
        </p:txBody>
      </p:sp>
      <p:sp>
        <p:nvSpPr>
          <p:cNvPr id="7" name="Rectangle 6">
            <a:extLst>
              <a:ext uri="{FF2B5EF4-FFF2-40B4-BE49-F238E27FC236}">
                <a16:creationId xmlns:a16="http://schemas.microsoft.com/office/drawing/2014/main" id="{AFFB7C9F-9F27-A9EB-2C00-2B534FE09D40}"/>
              </a:ext>
            </a:extLst>
          </p:cNvPr>
          <p:cNvSpPr/>
          <p:nvPr userDrawn="1"/>
        </p:nvSpPr>
        <p:spPr>
          <a:xfrm>
            <a:off x="0" y="6274942"/>
            <a:ext cx="12192000" cy="583058"/>
          </a:xfrm>
          <a:prstGeom prst="rect">
            <a:avLst/>
          </a:prstGeom>
          <a:solidFill>
            <a:srgbClr val="1523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and white text&#10;&#10;Description automatically generated">
            <a:extLst>
              <a:ext uri="{FF2B5EF4-FFF2-40B4-BE49-F238E27FC236}">
                <a16:creationId xmlns:a16="http://schemas.microsoft.com/office/drawing/2014/main" id="{D4444EE8-0A64-D6B6-DC26-654A036F7CEC}"/>
              </a:ext>
            </a:extLst>
          </p:cNvPr>
          <p:cNvPicPr>
            <a:picLocks noChangeAspect="1"/>
          </p:cNvPicPr>
          <p:nvPr userDrawn="1"/>
        </p:nvPicPr>
        <p:blipFill>
          <a:blip r:embed="rId2"/>
          <a:stretch>
            <a:fillRect/>
          </a:stretch>
        </p:blipFill>
        <p:spPr>
          <a:xfrm>
            <a:off x="277369" y="6302501"/>
            <a:ext cx="4187518" cy="527939"/>
          </a:xfrm>
          <a:prstGeom prst="rect">
            <a:avLst/>
          </a:prstGeom>
        </p:spPr>
      </p:pic>
      <p:pic>
        <p:nvPicPr>
          <p:cNvPr id="10" name="Picture 9" descr="A white circle with a black background&#10;&#10;Description automatically generated">
            <a:extLst>
              <a:ext uri="{FF2B5EF4-FFF2-40B4-BE49-F238E27FC236}">
                <a16:creationId xmlns:a16="http://schemas.microsoft.com/office/drawing/2014/main" id="{9F24D9DE-30D0-4747-7DE9-14D6C27DA692}"/>
              </a:ext>
            </a:extLst>
          </p:cNvPr>
          <p:cNvPicPr>
            <a:picLocks noChangeAspect="1"/>
          </p:cNvPicPr>
          <p:nvPr userDrawn="1"/>
        </p:nvPicPr>
        <p:blipFill>
          <a:blip r:embed="rId3"/>
          <a:stretch>
            <a:fillRect/>
          </a:stretch>
        </p:blipFill>
        <p:spPr>
          <a:xfrm>
            <a:off x="8985504" y="6333765"/>
            <a:ext cx="3038855" cy="465410"/>
          </a:xfrm>
          <a:prstGeom prst="rect">
            <a:avLst/>
          </a:prstGeom>
        </p:spPr>
      </p:pic>
    </p:spTree>
    <p:extLst>
      <p:ext uri="{BB962C8B-B14F-4D97-AF65-F5344CB8AC3E}">
        <p14:creationId xmlns:p14="http://schemas.microsoft.com/office/powerpoint/2010/main" val="323654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B17D-41D4-3695-66C2-2632AF94243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798295-289E-8EEF-FB35-AC256422AA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125DEA-A1A4-E7E4-63A3-551E170DBA02}"/>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5" name="Footer Placeholder 4">
            <a:extLst>
              <a:ext uri="{FF2B5EF4-FFF2-40B4-BE49-F238E27FC236}">
                <a16:creationId xmlns:a16="http://schemas.microsoft.com/office/drawing/2014/main" id="{9AB0F820-1285-02FF-8CB5-82F9981B1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35A30-9AC1-16A2-F392-F0410C60ED40}"/>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279236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8318B-1739-6ED6-529B-112023484E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57E7C2-CF84-7B0E-56C7-B696D66411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6D99B3-EB19-32AE-B224-F72D62F68E4B}"/>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5" name="Footer Placeholder 4">
            <a:extLst>
              <a:ext uri="{FF2B5EF4-FFF2-40B4-BE49-F238E27FC236}">
                <a16:creationId xmlns:a16="http://schemas.microsoft.com/office/drawing/2014/main" id="{8D9ADA1F-8756-BB90-8B14-822B2DF3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AC2FA-E732-BB47-0147-8410BB6397BB}"/>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5882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7268-DEEC-D0AA-6076-A789A5846D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B16618-8889-F497-7F70-8BAF881B8E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44D088-DE29-8D66-F1C7-F8542369883B}"/>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5" name="Footer Placeholder 4">
            <a:extLst>
              <a:ext uri="{FF2B5EF4-FFF2-40B4-BE49-F238E27FC236}">
                <a16:creationId xmlns:a16="http://schemas.microsoft.com/office/drawing/2014/main" id="{E01C6937-46F6-FBB7-94ED-86B833614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1C0A6-177D-9FC4-DEC0-F2F986D98516}"/>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209639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9FD0-391A-845E-DAEA-A34644D8D7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7A150F7-18EE-7B1D-06CB-EE9F67E6F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3E5897-BCDC-D956-18D1-62711B2CAF28}"/>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5" name="Footer Placeholder 4">
            <a:extLst>
              <a:ext uri="{FF2B5EF4-FFF2-40B4-BE49-F238E27FC236}">
                <a16:creationId xmlns:a16="http://schemas.microsoft.com/office/drawing/2014/main" id="{3700B466-2DB2-0591-E2CC-7B5E65A0B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087FB-61C1-8836-F600-B10A09180FDD}"/>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162272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B137-0C8F-5CA2-1E3E-46B96E1D1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1D17A0-6E0F-26AD-34D5-E879ACB364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472E13-25BD-00A6-CB35-615857B54D8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EF20B2-AFB0-36AA-1AD8-790111FB3A37}"/>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6" name="Footer Placeholder 5">
            <a:extLst>
              <a:ext uri="{FF2B5EF4-FFF2-40B4-BE49-F238E27FC236}">
                <a16:creationId xmlns:a16="http://schemas.microsoft.com/office/drawing/2014/main" id="{F2298AAE-7601-9A50-83C1-6445AF003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3F795-CF59-8872-F5B5-B650CDC4E71B}"/>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413427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D340-69C7-2A76-787A-38B85F3185F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F7C997-DF7E-B846-3FB2-E98A3A5CD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1347EC-B360-3D17-D905-862E5EE8CE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8BC3CD-0BF2-33B3-8647-531B2B8F1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D72AA9-7D27-E7B9-C611-5C698E079B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E3B1235-551B-B73E-E063-2E8F637BBC2F}"/>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8" name="Footer Placeholder 7">
            <a:extLst>
              <a:ext uri="{FF2B5EF4-FFF2-40B4-BE49-F238E27FC236}">
                <a16:creationId xmlns:a16="http://schemas.microsoft.com/office/drawing/2014/main" id="{EF490BFA-45D8-3A6C-1D2F-558B5641BC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433C1E-9D76-297E-4CA7-6FB5098D5AE0}"/>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191444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5804-0F00-B045-B7CF-35B740716A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18F732-303C-4FE6-033D-00A1FDA35BC0}"/>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4" name="Footer Placeholder 3">
            <a:extLst>
              <a:ext uri="{FF2B5EF4-FFF2-40B4-BE49-F238E27FC236}">
                <a16:creationId xmlns:a16="http://schemas.microsoft.com/office/drawing/2014/main" id="{9A2D17D3-BE25-F053-AF5C-A577BF2353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2A2724-3C96-1DA6-0AC7-197686E3CC3F}"/>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180522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FCE95-5CA9-F939-D4E4-845462C36D09}"/>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3" name="Footer Placeholder 2">
            <a:extLst>
              <a:ext uri="{FF2B5EF4-FFF2-40B4-BE49-F238E27FC236}">
                <a16:creationId xmlns:a16="http://schemas.microsoft.com/office/drawing/2014/main" id="{FA1011C3-BBD5-95BA-E075-56C0A7811C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DA61A-E2DD-88F0-4CD6-8699CC0B923E}"/>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19919064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3C0-2FDB-C144-E4FC-2C7E4A4C90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50DF1D4-9746-8CF5-338A-1036E4AFC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3477B28-4DCF-D14E-C9D7-5AE743DC2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12ABE-DD25-1F26-B4F8-85B37110B318}"/>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6" name="Footer Placeholder 5">
            <a:extLst>
              <a:ext uri="{FF2B5EF4-FFF2-40B4-BE49-F238E27FC236}">
                <a16:creationId xmlns:a16="http://schemas.microsoft.com/office/drawing/2014/main" id="{B01B7CF1-3434-488E-4C72-326DE5EA2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5CF33-400D-3D6E-4714-19BF4618CF4C}"/>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105319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1104-CC2E-4969-E77A-4F3E13E2BE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DCEC26-AB7A-ABDD-7B4E-DA4F9A912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1CBDCC-DFD3-542B-B2BB-B7D7486D0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8328F9-05F0-721F-8F1A-82CD04F07107}"/>
              </a:ext>
            </a:extLst>
          </p:cNvPr>
          <p:cNvSpPr>
            <a:spLocks noGrp="1"/>
          </p:cNvSpPr>
          <p:nvPr>
            <p:ph type="dt" sz="half" idx="10"/>
          </p:nvPr>
        </p:nvSpPr>
        <p:spPr/>
        <p:txBody>
          <a:bodyPr/>
          <a:lstStyle/>
          <a:p>
            <a:fld id="{7DC16939-B828-D64A-8466-58793CA777A2}" type="datetimeFigureOut">
              <a:rPr lang="en-US" smtClean="0"/>
              <a:t>5/23/2024</a:t>
            </a:fld>
            <a:endParaRPr lang="en-US"/>
          </a:p>
        </p:txBody>
      </p:sp>
      <p:sp>
        <p:nvSpPr>
          <p:cNvPr id="6" name="Footer Placeholder 5">
            <a:extLst>
              <a:ext uri="{FF2B5EF4-FFF2-40B4-BE49-F238E27FC236}">
                <a16:creationId xmlns:a16="http://schemas.microsoft.com/office/drawing/2014/main" id="{84BE3E0A-5C71-3D2F-3EAE-76F52FDC9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E9954-9775-F5EA-B57C-88E953C822A4}"/>
              </a:ext>
            </a:extLst>
          </p:cNvPr>
          <p:cNvSpPr>
            <a:spLocks noGrp="1"/>
          </p:cNvSpPr>
          <p:nvPr>
            <p:ph type="sldNum" sz="quarter" idx="12"/>
          </p:nvPr>
        </p:nvSpPr>
        <p:spPr/>
        <p:txBody>
          <a:bodyPr/>
          <a:lstStyle/>
          <a:p>
            <a:fld id="{6DA69B81-BAC7-694D-9A74-9A7742181D44}" type="slidenum">
              <a:rPr lang="en-US" smtClean="0"/>
              <a:t>‹#›</a:t>
            </a:fld>
            <a:endParaRPr lang="en-US"/>
          </a:p>
        </p:txBody>
      </p:sp>
    </p:spTree>
    <p:extLst>
      <p:ext uri="{BB962C8B-B14F-4D97-AF65-F5344CB8AC3E}">
        <p14:creationId xmlns:p14="http://schemas.microsoft.com/office/powerpoint/2010/main" val="49827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0F5E5-9DB8-2CA4-544C-754CC191D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E1C82F-3D95-DC46-AB3A-DD5217A61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1FBAF8-3F83-1A79-AFFA-6525FE343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16939-B828-D64A-8466-58793CA777A2}" type="datetimeFigureOut">
              <a:rPr lang="en-US" smtClean="0"/>
              <a:t>5/23/2024</a:t>
            </a:fld>
            <a:endParaRPr lang="en-US"/>
          </a:p>
        </p:txBody>
      </p:sp>
      <p:sp>
        <p:nvSpPr>
          <p:cNvPr id="5" name="Footer Placeholder 4">
            <a:extLst>
              <a:ext uri="{FF2B5EF4-FFF2-40B4-BE49-F238E27FC236}">
                <a16:creationId xmlns:a16="http://schemas.microsoft.com/office/drawing/2014/main" id="{5AE0BF36-FE10-D938-D940-580D0B213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26477A-ACD1-13DA-5CC9-402C63D742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69B81-BAC7-694D-9A74-9A7742181D44}" type="slidenum">
              <a:rPr lang="en-US" smtClean="0"/>
              <a:t>‹#›</a:t>
            </a:fld>
            <a:endParaRPr lang="en-US"/>
          </a:p>
        </p:txBody>
      </p:sp>
    </p:spTree>
    <p:extLst>
      <p:ext uri="{BB962C8B-B14F-4D97-AF65-F5344CB8AC3E}">
        <p14:creationId xmlns:p14="http://schemas.microsoft.com/office/powerpoint/2010/main" val="279701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EA337B-B140-6EC3-5ADE-AF62AF6B5816}"/>
              </a:ext>
            </a:extLst>
          </p:cNvPr>
          <p:cNvSpPr/>
          <p:nvPr/>
        </p:nvSpPr>
        <p:spPr>
          <a:xfrm>
            <a:off x="0" y="0"/>
            <a:ext cx="12192000" cy="1404226"/>
          </a:xfrm>
          <a:prstGeom prst="rect">
            <a:avLst/>
          </a:prstGeom>
          <a:solidFill>
            <a:srgbClr val="1523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CEA88C-8FC5-8641-2926-7B1E0864CE0B}"/>
              </a:ext>
            </a:extLst>
          </p:cNvPr>
          <p:cNvSpPr txBox="1"/>
          <p:nvPr/>
        </p:nvSpPr>
        <p:spPr>
          <a:xfrm>
            <a:off x="399783" y="2139166"/>
            <a:ext cx="4122701" cy="3046988"/>
          </a:xfrm>
          <a:prstGeom prst="rect">
            <a:avLst/>
          </a:prstGeom>
          <a:noFill/>
        </p:spPr>
        <p:txBody>
          <a:bodyPr wrap="square" lIns="91440" tIns="45720" rIns="91440" bIns="45720" rtlCol="0" anchor="t">
            <a:spAutoFit/>
          </a:bodyPr>
          <a:lstStyle/>
          <a:p>
            <a:r>
              <a:rPr lang="en-US" sz="4800" b="1" dirty="0">
                <a:latin typeface="Century Gothic"/>
              </a:rPr>
              <a:t>Distributive Justice</a:t>
            </a:r>
          </a:p>
          <a:p>
            <a:endParaRPr lang="en-US" sz="4800" b="1" dirty="0">
              <a:latin typeface="Century Gothic" panose="020B0502020202020204" pitchFamily="34" charset="0"/>
            </a:endParaRPr>
          </a:p>
          <a:p>
            <a:r>
              <a:rPr lang="en-US" sz="2400" dirty="0">
                <a:solidFill>
                  <a:srgbClr val="152345"/>
                </a:solidFill>
                <a:latin typeface="Century Gothic"/>
              </a:rPr>
              <a:t>Exploring CST principles in CAFOD’s work</a:t>
            </a:r>
            <a:endParaRPr lang="en-US" dirty="0">
              <a:latin typeface="Century Gothic"/>
            </a:endParaRPr>
          </a:p>
        </p:txBody>
      </p:sp>
      <p:pic>
        <p:nvPicPr>
          <p:cNvPr id="11" name="Picture 10" descr="A logo with a green cross&#10;&#10;Description automatically generated">
            <a:extLst>
              <a:ext uri="{FF2B5EF4-FFF2-40B4-BE49-F238E27FC236}">
                <a16:creationId xmlns:a16="http://schemas.microsoft.com/office/drawing/2014/main" id="{E543BCAB-DC95-C2C0-C158-BFEB4F679877}"/>
              </a:ext>
            </a:extLst>
          </p:cNvPr>
          <p:cNvPicPr>
            <a:picLocks noChangeAspect="1"/>
          </p:cNvPicPr>
          <p:nvPr/>
        </p:nvPicPr>
        <p:blipFill>
          <a:blip r:embed="rId3"/>
          <a:stretch>
            <a:fillRect/>
          </a:stretch>
        </p:blipFill>
        <p:spPr>
          <a:xfrm>
            <a:off x="0" y="5365338"/>
            <a:ext cx="3025931" cy="1404227"/>
          </a:xfrm>
          <a:prstGeom prst="rect">
            <a:avLst/>
          </a:prstGeom>
        </p:spPr>
      </p:pic>
      <p:pic>
        <p:nvPicPr>
          <p:cNvPr id="15" name="Picture 14" descr="A green and black text&#10;&#10;Description automatically generated">
            <a:extLst>
              <a:ext uri="{FF2B5EF4-FFF2-40B4-BE49-F238E27FC236}">
                <a16:creationId xmlns:a16="http://schemas.microsoft.com/office/drawing/2014/main" id="{073CF0C1-A50D-0304-2064-4498DBD0DC8E}"/>
              </a:ext>
            </a:extLst>
          </p:cNvPr>
          <p:cNvPicPr>
            <a:picLocks noChangeAspect="1"/>
          </p:cNvPicPr>
          <p:nvPr/>
        </p:nvPicPr>
        <p:blipFill>
          <a:blip r:embed="rId4"/>
          <a:stretch>
            <a:fillRect/>
          </a:stretch>
        </p:blipFill>
        <p:spPr>
          <a:xfrm>
            <a:off x="416010" y="0"/>
            <a:ext cx="10935278" cy="1404226"/>
          </a:xfrm>
          <a:prstGeom prst="rect">
            <a:avLst/>
          </a:prstGeom>
        </p:spPr>
      </p:pic>
      <p:pic>
        <p:nvPicPr>
          <p:cNvPr id="3" name="Picture 2" descr="A person watering plants in a field&#10;&#10;Description automatically generated">
            <a:extLst>
              <a:ext uri="{FF2B5EF4-FFF2-40B4-BE49-F238E27FC236}">
                <a16:creationId xmlns:a16="http://schemas.microsoft.com/office/drawing/2014/main" id="{021E2896-0430-D979-2D36-11D8166E0F14}"/>
              </a:ext>
            </a:extLst>
          </p:cNvPr>
          <p:cNvPicPr>
            <a:picLocks noChangeAspect="1"/>
          </p:cNvPicPr>
          <p:nvPr/>
        </p:nvPicPr>
        <p:blipFill>
          <a:blip r:embed="rId5"/>
          <a:stretch>
            <a:fillRect/>
          </a:stretch>
        </p:blipFill>
        <p:spPr>
          <a:xfrm>
            <a:off x="4522838" y="1714009"/>
            <a:ext cx="6993193" cy="4548402"/>
          </a:xfrm>
          <a:prstGeom prst="rect">
            <a:avLst/>
          </a:prstGeom>
        </p:spPr>
      </p:pic>
    </p:spTree>
    <p:extLst>
      <p:ext uri="{BB962C8B-B14F-4D97-AF65-F5344CB8AC3E}">
        <p14:creationId xmlns:p14="http://schemas.microsoft.com/office/powerpoint/2010/main" val="200400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2CD665-F896-3FBD-FA3F-CCEBCA007A84}"/>
              </a:ext>
            </a:extLst>
          </p:cNvPr>
          <p:cNvSpPr txBox="1"/>
          <p:nvPr/>
        </p:nvSpPr>
        <p:spPr>
          <a:xfrm>
            <a:off x="859437" y="1252727"/>
            <a:ext cx="357885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ea typeface="+mn-lt"/>
                <a:cs typeface="+mn-lt"/>
              </a:rPr>
              <a:t>“We are agreed today that the earth is essentially a shared inheritance, whose fruits are meant to benefit everyone.”</a:t>
            </a:r>
            <a:endParaRPr lang="en-US" dirty="0">
              <a:latin typeface="Century Gothic"/>
              <a:ea typeface="+mn-lt"/>
              <a:cs typeface="+mn-lt"/>
            </a:endParaRPr>
          </a:p>
          <a:p>
            <a:endParaRPr lang="en-US" sz="2400" dirty="0">
              <a:latin typeface="Century Gothic"/>
              <a:ea typeface="+mn-lt"/>
              <a:cs typeface="+mn-lt"/>
            </a:endParaRPr>
          </a:p>
          <a:p>
            <a:r>
              <a:rPr lang="en-US" sz="2400" dirty="0">
                <a:latin typeface="Century Gothic"/>
                <a:ea typeface="+mn-lt"/>
                <a:cs typeface="+mn-lt"/>
              </a:rPr>
              <a:t>Pope Francis, </a:t>
            </a:r>
            <a:endParaRPr lang="en-US" dirty="0">
              <a:latin typeface="Century Gothic"/>
              <a:ea typeface="+mn-lt"/>
              <a:cs typeface="+mn-lt"/>
            </a:endParaRPr>
          </a:p>
          <a:p>
            <a:r>
              <a:rPr lang="en-US" sz="2400" dirty="0">
                <a:latin typeface="Century Gothic"/>
                <a:ea typeface="+mn-lt"/>
                <a:cs typeface="+mn-lt"/>
              </a:rPr>
              <a:t>Laudato Si’, 93</a:t>
            </a:r>
            <a:endParaRPr lang="en-US">
              <a:latin typeface="Century Gothic"/>
            </a:endParaRPr>
          </a:p>
          <a:p>
            <a:endParaRPr lang="en-GB" sz="2400" dirty="0">
              <a:latin typeface="Century Gothic"/>
              <a:cs typeface="Calibri"/>
            </a:endParaRPr>
          </a:p>
        </p:txBody>
      </p:sp>
      <p:pic>
        <p:nvPicPr>
          <p:cNvPr id="4" name="Picture 3" descr="A child touching a globe&#10;&#10;Description automatically generated">
            <a:extLst>
              <a:ext uri="{FF2B5EF4-FFF2-40B4-BE49-F238E27FC236}">
                <a16:creationId xmlns:a16="http://schemas.microsoft.com/office/drawing/2014/main" id="{ED30C878-18D0-2ED7-72A7-0E916F4264B6}"/>
              </a:ext>
            </a:extLst>
          </p:cNvPr>
          <p:cNvPicPr>
            <a:picLocks noChangeAspect="1"/>
          </p:cNvPicPr>
          <p:nvPr/>
        </p:nvPicPr>
        <p:blipFill>
          <a:blip r:embed="rId3"/>
          <a:stretch>
            <a:fillRect/>
          </a:stretch>
        </p:blipFill>
        <p:spPr>
          <a:xfrm>
            <a:off x="4621162" y="745614"/>
            <a:ext cx="6710515" cy="4444999"/>
          </a:xfrm>
          <a:prstGeom prst="rect">
            <a:avLst/>
          </a:prstGeom>
        </p:spPr>
      </p:pic>
    </p:spTree>
    <p:extLst>
      <p:ext uri="{BB962C8B-B14F-4D97-AF65-F5344CB8AC3E}">
        <p14:creationId xmlns:p14="http://schemas.microsoft.com/office/powerpoint/2010/main" val="264027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89B876DE-14C4-704D-3071-993DEFEB1644}"/>
              </a:ext>
            </a:extLst>
          </p:cNvPr>
          <p:cNvSpPr txBox="1">
            <a:spLocks noChangeArrowheads="1"/>
          </p:cNvSpPr>
          <p:nvPr/>
        </p:nvSpPr>
        <p:spPr bwMode="auto">
          <a:xfrm>
            <a:off x="5091729" y="1395766"/>
            <a:ext cx="6935034" cy="49215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GB" sz="2400" dirty="0">
                <a:solidFill>
                  <a:srgbClr val="000000"/>
                </a:solidFill>
                <a:latin typeface="Century Gothic"/>
                <a:ea typeface="+mn-lt"/>
                <a:cs typeface="+mn-lt"/>
              </a:rPr>
              <a:t>God wants us all to share in the goods of this world. No-one should struggle for food, shelter or clothing, yet 1 in 10 people are hungry. </a:t>
            </a:r>
            <a:endParaRPr lang="en-GB" sz="2400" dirty="0">
              <a:latin typeface="Century Gothic"/>
              <a:ea typeface="Calibri"/>
              <a:cs typeface="Calibri"/>
            </a:endParaRPr>
          </a:p>
          <a:p>
            <a:pPr>
              <a:spcBef>
                <a:spcPct val="0"/>
              </a:spcBef>
              <a:spcAft>
                <a:spcPct val="0"/>
              </a:spcAft>
            </a:pPr>
            <a:endParaRPr lang="en-GB" sz="2400" dirty="0">
              <a:solidFill>
                <a:srgbClr val="000000"/>
              </a:solidFill>
              <a:latin typeface="Montserrat"/>
              <a:cs typeface="Calibri"/>
            </a:endParaRPr>
          </a:p>
          <a:p>
            <a:pPr>
              <a:spcBef>
                <a:spcPct val="0"/>
              </a:spcBef>
              <a:spcAft>
                <a:spcPct val="0"/>
              </a:spcAft>
            </a:pPr>
            <a:r>
              <a:rPr lang="en-GB" sz="2400" dirty="0">
                <a:solidFill>
                  <a:srgbClr val="000000"/>
                </a:solidFill>
                <a:latin typeface="Century Gothic"/>
                <a:ea typeface="+mn-lt"/>
                <a:cs typeface="+mn-lt"/>
              </a:rPr>
              <a:t>We can pray that the earth's goods be shared more fairly. </a:t>
            </a:r>
            <a:r>
              <a:rPr lang="en-GB" sz="2400" dirty="0">
                <a:solidFill>
                  <a:srgbClr val="000000"/>
                </a:solidFill>
                <a:latin typeface="Montserrat"/>
                <a:cs typeface="Calibri"/>
              </a:rPr>
              <a:t>We can speak up for our brothers and sisters in poverty around the world during events like CAFOD's Big Lent Walk. </a:t>
            </a:r>
            <a:endParaRPr lang="en-GB"/>
          </a:p>
          <a:p>
            <a:pPr>
              <a:spcBef>
                <a:spcPct val="0"/>
              </a:spcBef>
              <a:spcAft>
                <a:spcPct val="0"/>
              </a:spcAft>
            </a:pPr>
            <a:endParaRPr lang="en-GB" sz="2400" dirty="0">
              <a:solidFill>
                <a:srgbClr val="000000"/>
              </a:solidFill>
              <a:latin typeface="Montserrat"/>
              <a:cs typeface="Calibri"/>
            </a:endParaRPr>
          </a:p>
          <a:p>
            <a:pPr>
              <a:spcBef>
                <a:spcPct val="0"/>
              </a:spcBef>
              <a:spcAft>
                <a:spcPct val="0"/>
              </a:spcAft>
            </a:pPr>
            <a:r>
              <a:rPr lang="en-GB" sz="2400" dirty="0">
                <a:solidFill>
                  <a:srgbClr val="000000"/>
                </a:solidFill>
                <a:latin typeface="Montserrat"/>
                <a:cs typeface="Calibri"/>
              </a:rPr>
              <a:t>We can also do our best to share fairly at home and school with family and friends. </a:t>
            </a:r>
          </a:p>
          <a:p>
            <a:pPr>
              <a:spcBef>
                <a:spcPct val="0"/>
              </a:spcBef>
              <a:spcAft>
                <a:spcPct val="0"/>
              </a:spcAft>
            </a:pPr>
            <a:endParaRPr lang="en-GB" sz="2000" i="1" dirty="0">
              <a:solidFill>
                <a:srgbClr val="000000"/>
              </a:solidFill>
              <a:latin typeface="Century Gothic" panose="020B0502020202020204" pitchFamily="34" charset="0"/>
              <a:cs typeface="Calibri"/>
            </a:endParaRPr>
          </a:p>
          <a:p>
            <a:pPr>
              <a:spcBef>
                <a:spcPct val="0"/>
              </a:spcBef>
              <a:spcAft>
                <a:spcPct val="0"/>
              </a:spcAft>
            </a:pPr>
            <a:endParaRPr lang="en-US" sz="2400" u="none" strike="noStrike" cap="none" normalizeH="0" baseline="0" dirty="0">
              <a:ln>
                <a:noFill/>
              </a:ln>
              <a:solidFill>
                <a:srgbClr val="000000"/>
              </a:solidFill>
              <a:effectLst/>
              <a:latin typeface="Century Gothic" panose="020B0502020202020204" pitchFamily="34" charset="0"/>
              <a:cs typeface="Calibri"/>
            </a:endParaRPr>
          </a:p>
          <a:p>
            <a:pPr marL="0" marR="0" lvl="0" indent="0" defTabSz="914400" rtl="0" eaLnBrk="0" fontAlgn="base" latinLnBrk="0" hangingPunct="0">
              <a:lnSpc>
                <a:spcPct val="100000"/>
              </a:lnSpc>
              <a:spcBef>
                <a:spcPct val="0"/>
              </a:spcBef>
              <a:spcAft>
                <a:spcPct val="0"/>
              </a:spcAft>
              <a:buClrTx/>
              <a:buSzTx/>
              <a:buFontTx/>
              <a:buNone/>
              <a:tabLst/>
            </a:pPr>
            <a:endParaRPr lang="en-GB" sz="1200" i="1"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GB" altLang="en-US" sz="1200" i="1"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p>
            <a:pPr eaLnBrk="0" fontAlgn="base" hangingPunct="0">
              <a:spcBef>
                <a:spcPct val="0"/>
              </a:spcBef>
              <a:spcAft>
                <a:spcPct val="0"/>
              </a:spcAft>
            </a:pPr>
            <a:endParaRPr lang="en-US" altLang="en-US" sz="1200" b="1" dirty="0">
              <a:solidFill>
                <a:srgbClr val="000000"/>
              </a:solidFill>
              <a:latin typeface="Century Gothic" panose="020B0502020202020204" pitchFamily="34" charset="0"/>
              <a:cs typeface="Arial" panose="020B0604020202020204" pitchFamily="34" charset="0"/>
            </a:endParaRPr>
          </a:p>
          <a:p>
            <a:pPr eaLnBrk="0" fontAlgn="base" hangingPunct="0">
              <a:spcBef>
                <a:spcPct val="0"/>
              </a:spcBef>
              <a:spcAft>
                <a:spcPct val="0"/>
              </a:spcAft>
            </a:pPr>
            <a:endParaRPr lang="en-US" altLang="en-US" sz="2200" dirty="0">
              <a:solidFill>
                <a:srgbClr val="98CA3B"/>
              </a:solidFill>
              <a:latin typeface="Century Gothic" panose="020B0502020202020204" pitchFamily="34" charset="0"/>
              <a:cs typeface="Arial" panose="020B0604020202020204" pitchFamily="34" charset="0"/>
            </a:endParaRPr>
          </a:p>
          <a:p>
            <a:pPr eaLnBrk="0" fontAlgn="base" hangingPunct="0">
              <a:spcBef>
                <a:spcPct val="0"/>
              </a:spcBef>
              <a:spcAft>
                <a:spcPct val="0"/>
              </a:spcAft>
            </a:pPr>
            <a:endParaRPr lang="en-US" altLang="en-US" dirty="0">
              <a:solidFill>
                <a:srgbClr val="000000"/>
              </a:solidFill>
              <a:latin typeface="Arial" panose="020B0604020202020204" pitchFamily="34" charset="0"/>
              <a:cs typeface="Arial" panose="020B0604020202020204" pitchFamily="34" charset="0"/>
            </a:endParaRPr>
          </a:p>
        </p:txBody>
      </p:sp>
      <p:pic>
        <p:nvPicPr>
          <p:cNvPr id="4" name="Picture 3" descr="A person holding an orange&#10;&#10;Description automatically generated">
            <a:extLst>
              <a:ext uri="{FF2B5EF4-FFF2-40B4-BE49-F238E27FC236}">
                <a16:creationId xmlns:a16="http://schemas.microsoft.com/office/drawing/2014/main" id="{54262689-A6A8-8F25-C644-80A3AFE93A9E}"/>
              </a:ext>
            </a:extLst>
          </p:cNvPr>
          <p:cNvPicPr>
            <a:picLocks noChangeAspect="1"/>
          </p:cNvPicPr>
          <p:nvPr/>
        </p:nvPicPr>
        <p:blipFill rotWithShape="1">
          <a:blip r:embed="rId3"/>
          <a:srcRect l="15108" t="25819" r="11151" b="26216"/>
          <a:stretch/>
        </p:blipFill>
        <p:spPr>
          <a:xfrm>
            <a:off x="1259144" y="3700607"/>
            <a:ext cx="2719606" cy="2429612"/>
          </a:xfrm>
          <a:prstGeom prst="rect">
            <a:avLst/>
          </a:prstGeom>
        </p:spPr>
      </p:pic>
      <p:sp>
        <p:nvSpPr>
          <p:cNvPr id="5" name="TextBox 4">
            <a:extLst>
              <a:ext uri="{FF2B5EF4-FFF2-40B4-BE49-F238E27FC236}">
                <a16:creationId xmlns:a16="http://schemas.microsoft.com/office/drawing/2014/main" id="{5EE7C58D-A76C-F7EA-47B1-CAD039E3F5F1}"/>
              </a:ext>
            </a:extLst>
          </p:cNvPr>
          <p:cNvSpPr txBox="1"/>
          <p:nvPr/>
        </p:nvSpPr>
        <p:spPr>
          <a:xfrm>
            <a:off x="6427838" y="559209"/>
            <a:ext cx="42831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baseline="0">
                <a:latin typeface="Century Gothic"/>
              </a:rPr>
              <a:t>Sharing fairly</a:t>
            </a:r>
            <a:endParaRPr lang="en-US"/>
          </a:p>
        </p:txBody>
      </p:sp>
      <p:pic>
        <p:nvPicPr>
          <p:cNvPr id="3" name="Picture 2" descr="A group of children holding signs&#10;&#10;Description automatically generated">
            <a:extLst>
              <a:ext uri="{FF2B5EF4-FFF2-40B4-BE49-F238E27FC236}">
                <a16:creationId xmlns:a16="http://schemas.microsoft.com/office/drawing/2014/main" id="{3EE10BFB-0DBD-CE17-5658-72905E191066}"/>
              </a:ext>
            </a:extLst>
          </p:cNvPr>
          <p:cNvPicPr>
            <a:picLocks noChangeAspect="1"/>
          </p:cNvPicPr>
          <p:nvPr/>
        </p:nvPicPr>
        <p:blipFill rotWithShape="1">
          <a:blip r:embed="rId4"/>
          <a:srcRect l="3224" t="636" r="-553" b="-35"/>
          <a:stretch/>
        </p:blipFill>
        <p:spPr>
          <a:xfrm>
            <a:off x="93457" y="413466"/>
            <a:ext cx="4870277" cy="3152870"/>
          </a:xfrm>
          <a:prstGeom prst="rect">
            <a:avLst/>
          </a:prstGeom>
        </p:spPr>
      </p:pic>
    </p:spTree>
    <p:extLst>
      <p:ext uri="{BB962C8B-B14F-4D97-AF65-F5344CB8AC3E}">
        <p14:creationId xmlns:p14="http://schemas.microsoft.com/office/powerpoint/2010/main" val="173237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9AB75F-1EE3-4A3A-91ED-9764B54590F7}"/>
              </a:ext>
            </a:extLst>
          </p:cNvPr>
          <p:cNvSpPr txBox="1"/>
          <p:nvPr/>
        </p:nvSpPr>
        <p:spPr>
          <a:xfrm>
            <a:off x="459159" y="340804"/>
            <a:ext cx="4323142" cy="5970865"/>
          </a:xfrm>
          <a:prstGeom prst="rect">
            <a:avLst/>
          </a:prstGeom>
          <a:noFill/>
        </p:spPr>
        <p:txBody>
          <a:bodyPr wrap="square" lIns="91440" tIns="45720" rIns="91440" bIns="45720" anchor="t">
            <a:spAutoFit/>
          </a:bodyPr>
          <a:lstStyle/>
          <a:p>
            <a:r>
              <a:rPr lang="en-AU" sz="3200" b="1" i="0" u="none" strike="noStrike" dirty="0">
                <a:solidFill>
                  <a:srgbClr val="000000"/>
                </a:solidFill>
                <a:effectLst/>
                <a:latin typeface="Century Gothic"/>
              </a:rPr>
              <a:t>Let us pray</a:t>
            </a:r>
          </a:p>
          <a:p>
            <a:endParaRPr lang="en-AU" sz="3200" b="1" i="0" u="none" strike="noStrike" dirty="0">
              <a:solidFill>
                <a:srgbClr val="000000"/>
              </a:solidFill>
              <a:effectLst/>
              <a:latin typeface="Century Gothic" panose="020B0502020202020204" pitchFamily="34" charset="0"/>
            </a:endParaRPr>
          </a:p>
          <a:p>
            <a:r>
              <a:rPr lang="en-AU" sz="2500" dirty="0">
                <a:latin typeface="Century Gothic"/>
                <a:cs typeface="Calibri"/>
              </a:rPr>
              <a:t>Loving God, </a:t>
            </a:r>
            <a:endParaRPr lang="en-US" sz="2500" dirty="0">
              <a:latin typeface="Century Gothic"/>
              <a:cs typeface="Calibri"/>
            </a:endParaRPr>
          </a:p>
          <a:p>
            <a:r>
              <a:rPr lang="en-AU" sz="2500" dirty="0">
                <a:latin typeface="Century Gothic"/>
                <a:cs typeface="Calibri"/>
              </a:rPr>
              <a:t>We believe that the gifts </a:t>
            </a:r>
            <a:endParaRPr lang="en-US" sz="2500" dirty="0">
              <a:latin typeface="Century Gothic"/>
              <a:cs typeface="Calibri"/>
            </a:endParaRPr>
          </a:p>
          <a:p>
            <a:r>
              <a:rPr lang="en-AU" sz="2500" dirty="0">
                <a:latin typeface="Century Gothic"/>
                <a:cs typeface="Calibri"/>
              </a:rPr>
              <a:t>of the world should be shared fairly.</a:t>
            </a:r>
            <a:endParaRPr lang="en-US" sz="2500">
              <a:latin typeface="Century Gothic"/>
              <a:cs typeface="Calibri"/>
            </a:endParaRPr>
          </a:p>
          <a:p>
            <a:r>
              <a:rPr lang="en-AU" sz="2500" dirty="0">
                <a:latin typeface="Century Gothic"/>
                <a:cs typeface="Calibri"/>
              </a:rPr>
              <a:t>Help us to always be grateful for what we have and share generously with others.</a:t>
            </a:r>
            <a:endParaRPr lang="en-US" sz="2500" dirty="0">
              <a:latin typeface="Century Gothic"/>
              <a:cs typeface="Calibri"/>
            </a:endParaRPr>
          </a:p>
          <a:p>
            <a:endParaRPr lang="en-AU" sz="2500" dirty="0">
              <a:latin typeface="Century Gothic"/>
              <a:cs typeface="Calibri"/>
            </a:endParaRPr>
          </a:p>
          <a:p>
            <a:r>
              <a:rPr lang="en-AU" sz="2500" dirty="0">
                <a:latin typeface="Century Gothic"/>
                <a:cs typeface="Calibri"/>
              </a:rPr>
              <a:t>Lord in your mercy</a:t>
            </a:r>
            <a:endParaRPr lang="en-US" sz="2500" dirty="0">
              <a:latin typeface="Century Gothic"/>
              <a:cs typeface="Calibri"/>
            </a:endParaRPr>
          </a:p>
          <a:p>
            <a:r>
              <a:rPr lang="en-NZ" sz="2500" b="1" dirty="0">
                <a:latin typeface="Century Gothic"/>
                <a:cs typeface="Calibri"/>
              </a:rPr>
              <a:t>Hear our prayer</a:t>
            </a:r>
            <a:endParaRPr lang="en-AU" dirty="0"/>
          </a:p>
          <a:p>
            <a:endParaRPr lang="en-AU" sz="2500" dirty="0">
              <a:latin typeface="Century Gothic" panose="020B0502020202020204" pitchFamily="34" charset="0"/>
              <a:cs typeface="Calibri" panose="020F0502020204030204" pitchFamily="34" charset="0"/>
            </a:endParaRPr>
          </a:p>
          <a:p>
            <a:endParaRPr lang="en-AU" sz="1800" dirty="0">
              <a:latin typeface="Century Gothic" panose="020B0502020202020204" pitchFamily="34" charset="0"/>
              <a:cs typeface="Calibri" panose="020F0502020204030204" pitchFamily="34" charset="0"/>
            </a:endParaRPr>
          </a:p>
        </p:txBody>
      </p:sp>
      <p:sp>
        <p:nvSpPr>
          <p:cNvPr id="7" name="Text Box 2">
            <a:extLst>
              <a:ext uri="{FF2B5EF4-FFF2-40B4-BE49-F238E27FC236}">
                <a16:creationId xmlns:a16="http://schemas.microsoft.com/office/drawing/2014/main" id="{EB39FEC1-AE41-D24D-06FE-D80280388A1A}"/>
              </a:ext>
            </a:extLst>
          </p:cNvPr>
          <p:cNvSpPr txBox="1">
            <a:spLocks noChangeArrowheads="1"/>
          </p:cNvSpPr>
          <p:nvPr/>
        </p:nvSpPr>
        <p:spPr bwMode="auto">
          <a:xfrm>
            <a:off x="4887940" y="5026385"/>
            <a:ext cx="6610293" cy="10181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3200" dirty="0">
                <a:solidFill>
                  <a:srgbClr val="000000"/>
                </a:solidFill>
                <a:latin typeface="Century Gothic"/>
              </a:rPr>
              <a:t>Sharing fairly</a:t>
            </a:r>
            <a:endParaRPr kumimoji="0" lang="en-US" altLang="en-US" sz="3200" b="0" i="0" u="none" strike="noStrike" cap="none" normalizeH="0" baseline="0" dirty="0">
              <a:ln>
                <a:noFill/>
              </a:ln>
              <a:solidFill>
                <a:srgbClr val="000000"/>
              </a:solidFill>
              <a:effectLst/>
              <a:latin typeface="Century Gothic" panose="020B0502020202020204" pitchFamily="34" charset="0"/>
            </a:endParaRPr>
          </a:p>
          <a:p>
            <a:pPr algn="ctr" eaLnBrk="0" fontAlgn="base" hangingPunct="0">
              <a:spcBef>
                <a:spcPct val="0"/>
              </a:spcBef>
              <a:spcAft>
                <a:spcPct val="0"/>
              </a:spcAft>
            </a:pPr>
            <a:r>
              <a:rPr lang="en-US" altLang="en-US" sz="2200" b="1" dirty="0">
                <a:solidFill>
                  <a:srgbClr val="98CA3B"/>
                </a:solidFill>
                <a:latin typeface="Century Gothic"/>
              </a:rPr>
              <a:t>Distributive Justice</a:t>
            </a:r>
            <a:endParaRPr lang="en-US" altLang="en-US" sz="2200" b="1" i="0" u="none" strike="noStrike" cap="none" normalizeH="0" baseline="0">
              <a:ln>
                <a:noFill/>
              </a:ln>
              <a:solidFill>
                <a:srgbClr val="98CA3B"/>
              </a:solidFill>
              <a:effectLst/>
              <a:latin typeface="Century Gothic" panose="020B0502020202020204" pitchFamily="34" charset="0"/>
            </a:endParaRPr>
          </a:p>
          <a:p>
            <a:pPr algn="ctr" eaLnBrk="0" fontAlgn="base" hangingPunct="0">
              <a:spcBef>
                <a:spcPct val="0"/>
              </a:spcBef>
              <a:spcAft>
                <a:spcPct val="0"/>
              </a:spcAf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descr="A person holding a handful of fruit&#10;&#10;Description automatically generated">
            <a:extLst>
              <a:ext uri="{FF2B5EF4-FFF2-40B4-BE49-F238E27FC236}">
                <a16:creationId xmlns:a16="http://schemas.microsoft.com/office/drawing/2014/main" id="{DC729B42-40FC-4E2A-665C-2C4B3939A745}"/>
              </a:ext>
            </a:extLst>
          </p:cNvPr>
          <p:cNvPicPr>
            <a:picLocks noChangeAspect="1"/>
          </p:cNvPicPr>
          <p:nvPr/>
        </p:nvPicPr>
        <p:blipFill>
          <a:blip r:embed="rId3"/>
          <a:stretch>
            <a:fillRect/>
          </a:stretch>
        </p:blipFill>
        <p:spPr>
          <a:xfrm>
            <a:off x="4783856" y="335526"/>
            <a:ext cx="6815290" cy="4478592"/>
          </a:xfrm>
          <a:prstGeom prst="rect">
            <a:avLst/>
          </a:prstGeom>
        </p:spPr>
      </p:pic>
    </p:spTree>
    <p:extLst>
      <p:ext uri="{BB962C8B-B14F-4D97-AF65-F5344CB8AC3E}">
        <p14:creationId xmlns:p14="http://schemas.microsoft.com/office/powerpoint/2010/main" val="228429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89B876DE-14C4-704D-3071-993DEFEB1644}"/>
              </a:ext>
            </a:extLst>
          </p:cNvPr>
          <p:cNvSpPr txBox="1">
            <a:spLocks noChangeArrowheads="1"/>
          </p:cNvSpPr>
          <p:nvPr/>
        </p:nvSpPr>
        <p:spPr bwMode="auto">
          <a:xfrm>
            <a:off x="6099293" y="990724"/>
            <a:ext cx="5976388" cy="457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4800" b="1" dirty="0">
                <a:solidFill>
                  <a:srgbClr val="000000"/>
                </a:solidFill>
                <a:latin typeface="Century Gothic"/>
              </a:rPr>
              <a:t>Sharing fairly</a:t>
            </a:r>
          </a:p>
          <a:p>
            <a:pPr marL="0" marR="0" lvl="0" indent="0" defTabSz="914400">
              <a:lnSpc>
                <a:spcPct val="100000"/>
              </a:lnSpc>
              <a:spcBef>
                <a:spcPct val="0"/>
              </a:spcBef>
              <a:spcAft>
                <a:spcPct val="0"/>
              </a:spcAft>
              <a:buClrTx/>
              <a:buSzTx/>
              <a:buFontTx/>
              <a:buNone/>
              <a:tabLst/>
            </a:pPr>
            <a:endParaRPr lang="en-US" altLang="en-US" sz="4000" b="1" dirty="0">
              <a:latin typeface="Century Gothic" panose="020B0502020202020204" pitchFamily="34" charset="0"/>
            </a:endParaRPr>
          </a:p>
          <a:p>
            <a:pPr>
              <a:spcBef>
                <a:spcPct val="0"/>
              </a:spcBef>
              <a:spcAft>
                <a:spcPct val="0"/>
              </a:spcAft>
            </a:pPr>
            <a:r>
              <a:rPr lang="en-US" sz="2400" dirty="0">
                <a:solidFill>
                  <a:srgbClr val="000000"/>
                </a:solidFill>
                <a:latin typeface="Century Gothic"/>
              </a:rPr>
              <a:t>DJ the Dolphin reminds us that Distributive Justice is sharing fairly. </a:t>
            </a:r>
          </a:p>
          <a:p>
            <a:pPr>
              <a:spcBef>
                <a:spcPct val="0"/>
              </a:spcBef>
              <a:spcAft>
                <a:spcPct val="0"/>
              </a:spcAft>
            </a:pPr>
            <a:endParaRPr lang="en-US" sz="2400" dirty="0">
              <a:solidFill>
                <a:srgbClr val="000000"/>
              </a:solidFill>
              <a:latin typeface="Century Gothic"/>
            </a:endParaRPr>
          </a:p>
          <a:p>
            <a:pPr>
              <a:spcBef>
                <a:spcPct val="0"/>
              </a:spcBef>
              <a:spcAft>
                <a:spcPct val="0"/>
              </a:spcAft>
            </a:pPr>
            <a:r>
              <a:rPr lang="en-US" sz="2400" dirty="0">
                <a:solidFill>
                  <a:srgbClr val="000000"/>
                </a:solidFill>
                <a:latin typeface="Century Gothic"/>
              </a:rPr>
              <a:t>How can we make sure we share fairly?</a:t>
            </a:r>
            <a:endParaRPr lang="en-US" dirty="0">
              <a:latin typeface="Century Gothic"/>
            </a:endParaRPr>
          </a:p>
          <a:p>
            <a:pPr marL="0" marR="0" lvl="0" indent="0" defTabSz="914400" rtl="0" eaLnBrk="0" fontAlgn="base" latinLnBrk="0" hangingPunct="0">
              <a:lnSpc>
                <a:spcPct val="100000"/>
              </a:lnSpc>
              <a:spcBef>
                <a:spcPct val="0"/>
              </a:spcBef>
              <a:spcAft>
                <a:spcPct val="0"/>
              </a:spcAft>
              <a:buClrTx/>
              <a:buSzTx/>
              <a:buFontTx/>
              <a:buNone/>
              <a:tabLst/>
            </a:pPr>
            <a:endParaRPr lang="en-GB" sz="1200" i="1" u="none" strike="noStrike" cap="none" normalizeH="0" baseline="0" dirty="0">
              <a:ln>
                <a:noFill/>
              </a:ln>
              <a:solidFill>
                <a:srgbClr val="000000"/>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GB" altLang="en-US" sz="1200" i="1" u="none" strike="noStrike" cap="none" normalizeH="0" baseline="0" dirty="0">
              <a:ln>
                <a:noFill/>
              </a:ln>
              <a:solidFill>
                <a:srgbClr val="000000"/>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200" b="1" i="0" u="none" strike="noStrike" cap="none" normalizeH="0" baseline="0" dirty="0">
              <a:ln>
                <a:noFill/>
              </a:ln>
              <a:solidFill>
                <a:srgbClr val="000000"/>
              </a:solidFill>
              <a:effectLst/>
              <a:latin typeface="Century Gothic" panose="020B0502020202020204" pitchFamily="34" charset="0"/>
            </a:endParaRPr>
          </a:p>
          <a:p>
            <a:pPr eaLnBrk="0" fontAlgn="base" hangingPunct="0">
              <a:spcBef>
                <a:spcPct val="0"/>
              </a:spcBef>
              <a:spcAft>
                <a:spcPct val="0"/>
              </a:spcAft>
            </a:pPr>
            <a:endParaRPr lang="en-US" altLang="en-US" sz="2200" dirty="0">
              <a:solidFill>
                <a:srgbClr val="98CA3B"/>
              </a:solidFill>
              <a:latin typeface="Century Gothic" panose="020B0502020202020204" pitchFamily="34" charset="0"/>
              <a:cs typeface="Arial" panose="020B0604020202020204" pitchFamily="34" charset="0"/>
            </a:endParaRPr>
          </a:p>
          <a:p>
            <a:pPr eaLnBrk="0" fontAlgn="base" hangingPunct="0">
              <a:spcBef>
                <a:spcPct val="0"/>
              </a:spcBef>
              <a:spcAft>
                <a:spcPct val="0"/>
              </a:spcAft>
            </a:pPr>
            <a:endParaRPr lang="en-US" altLang="en-US" dirty="0">
              <a:latin typeface="Arial" panose="020B0604020202020204" pitchFamily="34" charset="0"/>
              <a:cs typeface="Arial" panose="020B0604020202020204" pitchFamily="34" charset="0"/>
            </a:endParaRPr>
          </a:p>
        </p:txBody>
      </p:sp>
      <p:pic>
        <p:nvPicPr>
          <p:cNvPr id="2" name="Picture 1" descr="A dolphin with a white shirt&#10;&#10;Description automatically generated">
            <a:extLst>
              <a:ext uri="{FF2B5EF4-FFF2-40B4-BE49-F238E27FC236}">
                <a16:creationId xmlns:a16="http://schemas.microsoft.com/office/drawing/2014/main" id="{B0F282D1-8B13-8309-43AC-F19D92488F9E}"/>
              </a:ext>
            </a:extLst>
          </p:cNvPr>
          <p:cNvPicPr>
            <a:picLocks noChangeAspect="1"/>
          </p:cNvPicPr>
          <p:nvPr/>
        </p:nvPicPr>
        <p:blipFill>
          <a:blip r:embed="rId3"/>
          <a:stretch>
            <a:fillRect/>
          </a:stretch>
        </p:blipFill>
        <p:spPr>
          <a:xfrm>
            <a:off x="107235" y="853106"/>
            <a:ext cx="6065886" cy="4697051"/>
          </a:xfrm>
          <a:prstGeom prst="rect">
            <a:avLst/>
          </a:prstGeom>
        </p:spPr>
      </p:pic>
    </p:spTree>
    <p:extLst>
      <p:ext uri="{BB962C8B-B14F-4D97-AF65-F5344CB8AC3E}">
        <p14:creationId xmlns:p14="http://schemas.microsoft.com/office/powerpoint/2010/main" val="299420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lphin with a white shirt&#10;&#10;Description automatically generated">
            <a:extLst>
              <a:ext uri="{FF2B5EF4-FFF2-40B4-BE49-F238E27FC236}">
                <a16:creationId xmlns:a16="http://schemas.microsoft.com/office/drawing/2014/main" id="{4915B668-D575-A62A-BD7F-60785EFFA099}"/>
              </a:ext>
            </a:extLst>
          </p:cNvPr>
          <p:cNvPicPr>
            <a:picLocks noChangeAspect="1"/>
          </p:cNvPicPr>
          <p:nvPr/>
        </p:nvPicPr>
        <p:blipFill>
          <a:blip r:embed="rId3"/>
          <a:stretch>
            <a:fillRect/>
          </a:stretch>
        </p:blipFill>
        <p:spPr>
          <a:xfrm>
            <a:off x="107234" y="818999"/>
            <a:ext cx="6127339" cy="4814425"/>
          </a:xfrm>
          <a:prstGeom prst="rect">
            <a:avLst/>
          </a:prstGeom>
        </p:spPr>
      </p:pic>
      <p:sp>
        <p:nvSpPr>
          <p:cNvPr id="7" name="Text Box 2">
            <a:extLst>
              <a:ext uri="{FF2B5EF4-FFF2-40B4-BE49-F238E27FC236}">
                <a16:creationId xmlns:a16="http://schemas.microsoft.com/office/drawing/2014/main" id="{89B876DE-14C4-704D-3071-993DEFEB1644}"/>
              </a:ext>
            </a:extLst>
          </p:cNvPr>
          <p:cNvSpPr txBox="1">
            <a:spLocks noChangeArrowheads="1"/>
          </p:cNvSpPr>
          <p:nvPr/>
        </p:nvSpPr>
        <p:spPr bwMode="auto">
          <a:xfrm>
            <a:off x="6222196" y="1714340"/>
            <a:ext cx="6145160" cy="259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sz="4400" dirty="0">
                <a:latin typeface="Century Gothic"/>
              </a:rPr>
              <a:t>Distributive Justice means we believe in </a:t>
            </a:r>
            <a:r>
              <a:rPr lang="en-US" sz="6000" b="1" dirty="0">
                <a:latin typeface="Century Gothic"/>
              </a:rPr>
              <a:t>sharing fairly.</a:t>
            </a:r>
          </a:p>
          <a:p>
            <a:pPr eaLnBrk="0" fontAlgn="base" hangingPunct="0">
              <a:spcBef>
                <a:spcPct val="0"/>
              </a:spcBef>
              <a:spcAft>
                <a:spcPct val="0"/>
              </a:spcAft>
            </a:pPr>
            <a:endParaRPr lang="en-US" altLang="en-US" sz="6000" b="1" dirty="0">
              <a:solidFill>
                <a:srgbClr val="000000"/>
              </a:solidFill>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200" i="0" u="none" strike="noStrike" cap="none" normalizeH="0" baseline="0">
              <a:ln>
                <a:noFill/>
              </a:ln>
              <a:solidFill>
                <a:srgbClr val="98CA3B"/>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66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2DD9C-FD91-9511-5EE6-62EA86D84CCD}"/>
              </a:ext>
            </a:extLst>
          </p:cNvPr>
          <p:cNvSpPr txBox="1"/>
          <p:nvPr/>
        </p:nvSpPr>
        <p:spPr>
          <a:xfrm>
            <a:off x="1323178" y="1852863"/>
            <a:ext cx="9171031" cy="3416320"/>
          </a:xfrm>
          <a:prstGeom prst="rect">
            <a:avLst/>
          </a:prstGeom>
          <a:noFill/>
        </p:spPr>
        <p:txBody>
          <a:bodyPr wrap="square" lIns="91440" tIns="45720" rIns="91440" bIns="45720" rtlCol="0" anchor="t">
            <a:spAutoFit/>
          </a:bodyPr>
          <a:lstStyle/>
          <a:p>
            <a:r>
              <a:rPr lang="en-GB" sz="4800" b="1" dirty="0">
                <a:solidFill>
                  <a:srgbClr val="000000"/>
                </a:solidFill>
                <a:latin typeface="Century Gothic"/>
                <a:ea typeface="+mn-lt"/>
                <a:cs typeface="+mn-lt"/>
              </a:rPr>
              <a:t>“All who believed were together and had all things </a:t>
            </a:r>
            <a:endParaRPr lang="en-GB" sz="4800" dirty="0">
              <a:solidFill>
                <a:srgbClr val="000000"/>
              </a:solidFill>
              <a:latin typeface="Century Gothic"/>
              <a:ea typeface="+mn-lt"/>
              <a:cs typeface="+mn-lt"/>
            </a:endParaRPr>
          </a:p>
          <a:p>
            <a:r>
              <a:rPr lang="en-GB" sz="4800" b="1" dirty="0">
                <a:solidFill>
                  <a:srgbClr val="000000"/>
                </a:solidFill>
                <a:latin typeface="Century Gothic"/>
                <a:ea typeface="+mn-lt"/>
                <a:cs typeface="+mn-lt"/>
              </a:rPr>
              <a:t>in common.” </a:t>
            </a:r>
            <a:r>
              <a:rPr lang="en-GB" sz="4800" b="1" dirty="0">
                <a:solidFill>
                  <a:srgbClr val="000000"/>
                </a:solidFill>
                <a:latin typeface="Century Gothic"/>
              </a:rPr>
              <a:t> </a:t>
            </a:r>
            <a:endParaRPr lang="en-GB" sz="4800">
              <a:solidFill>
                <a:srgbClr val="000000"/>
              </a:solidFill>
              <a:latin typeface="Century Gothic"/>
            </a:endParaRPr>
          </a:p>
          <a:p>
            <a:endParaRPr lang="en-GB" sz="3600">
              <a:solidFill>
                <a:srgbClr val="000000"/>
              </a:solidFill>
              <a:latin typeface="Century Gothic"/>
            </a:endParaRPr>
          </a:p>
          <a:p>
            <a:r>
              <a:rPr lang="en-GB" sz="3600" dirty="0">
                <a:solidFill>
                  <a:srgbClr val="000000"/>
                </a:solidFill>
                <a:latin typeface="Century Gothic"/>
                <a:ea typeface="+mn-lt"/>
                <a:cs typeface="+mn-lt"/>
              </a:rPr>
              <a:t>Acts 2:44-45</a:t>
            </a:r>
            <a:endParaRPr lang="en-GB" sz="4800" dirty="0">
              <a:latin typeface="Century Gothic"/>
            </a:endParaRPr>
          </a:p>
        </p:txBody>
      </p:sp>
    </p:spTree>
    <p:extLst>
      <p:ext uri="{BB962C8B-B14F-4D97-AF65-F5344CB8AC3E}">
        <p14:creationId xmlns:p14="http://schemas.microsoft.com/office/powerpoint/2010/main" val="418213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826456-8845-62B9-71B9-BBED8AA3B690}"/>
              </a:ext>
            </a:extLst>
          </p:cNvPr>
          <p:cNvSpPr txBox="1"/>
          <p:nvPr/>
        </p:nvSpPr>
        <p:spPr>
          <a:xfrm>
            <a:off x="6366514" y="4740492"/>
            <a:ext cx="42917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Century Gothic"/>
              </a:rPr>
              <a:t>Distributive Justice</a:t>
            </a:r>
          </a:p>
        </p:txBody>
      </p:sp>
      <p:sp>
        <p:nvSpPr>
          <p:cNvPr id="5" name="TextBox 4">
            <a:extLst>
              <a:ext uri="{FF2B5EF4-FFF2-40B4-BE49-F238E27FC236}">
                <a16:creationId xmlns:a16="http://schemas.microsoft.com/office/drawing/2014/main" id="{4EFF6164-C88A-C9DB-8FFE-1555FC56F33D}"/>
              </a:ext>
            </a:extLst>
          </p:cNvPr>
          <p:cNvSpPr txBox="1"/>
          <p:nvPr/>
        </p:nvSpPr>
        <p:spPr>
          <a:xfrm>
            <a:off x="3921224" y="5311010"/>
            <a:ext cx="82657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cs typeface="Calibri"/>
              </a:rPr>
              <a:t>We should all make sure that everyone has a fair share in the goods of this world – food, clothing and shelter. </a:t>
            </a:r>
            <a:endParaRPr lang="en-US" dirty="0"/>
          </a:p>
        </p:txBody>
      </p:sp>
      <p:pic>
        <p:nvPicPr>
          <p:cNvPr id="10" name="Picture 9" descr="Hands holding a bowl of tomatoes&#10;&#10;Description automatically generated">
            <a:extLst>
              <a:ext uri="{FF2B5EF4-FFF2-40B4-BE49-F238E27FC236}">
                <a16:creationId xmlns:a16="http://schemas.microsoft.com/office/drawing/2014/main" id="{BAF1768E-D4B2-76AF-0656-9DC74C02B430}"/>
              </a:ext>
            </a:extLst>
          </p:cNvPr>
          <p:cNvPicPr>
            <a:picLocks noChangeAspect="1"/>
          </p:cNvPicPr>
          <p:nvPr/>
        </p:nvPicPr>
        <p:blipFill rotWithShape="1">
          <a:blip r:embed="rId3"/>
          <a:srcRect b="1301"/>
          <a:stretch/>
        </p:blipFill>
        <p:spPr>
          <a:xfrm>
            <a:off x="4550007" y="144899"/>
            <a:ext cx="7015616" cy="4541440"/>
          </a:xfrm>
          <a:prstGeom prst="rect">
            <a:avLst/>
          </a:prstGeom>
        </p:spPr>
      </p:pic>
      <p:pic>
        <p:nvPicPr>
          <p:cNvPr id="6" name="Picture 5" descr="A dolphin with a white shirt&#10;&#10;Description automatically generated">
            <a:extLst>
              <a:ext uri="{FF2B5EF4-FFF2-40B4-BE49-F238E27FC236}">
                <a16:creationId xmlns:a16="http://schemas.microsoft.com/office/drawing/2014/main" id="{7E2A97C3-2F2E-1039-DF96-83D28082C7AD}"/>
              </a:ext>
            </a:extLst>
          </p:cNvPr>
          <p:cNvPicPr>
            <a:picLocks noChangeAspect="1"/>
          </p:cNvPicPr>
          <p:nvPr/>
        </p:nvPicPr>
        <p:blipFill>
          <a:blip r:embed="rId4"/>
          <a:stretch>
            <a:fillRect/>
          </a:stretch>
        </p:blipFill>
        <p:spPr>
          <a:xfrm>
            <a:off x="267011" y="499453"/>
            <a:ext cx="6090466" cy="4802135"/>
          </a:xfrm>
          <a:prstGeom prst="rect">
            <a:avLst/>
          </a:prstGeom>
        </p:spPr>
      </p:pic>
    </p:spTree>
    <p:extLst>
      <p:ext uri="{BB962C8B-B14F-4D97-AF65-F5344CB8AC3E}">
        <p14:creationId xmlns:p14="http://schemas.microsoft.com/office/powerpoint/2010/main" val="188614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DFB29-FC1F-C2A0-A7A6-B306142A6EB3}"/>
              </a:ext>
            </a:extLst>
          </p:cNvPr>
          <p:cNvSpPr txBox="1"/>
          <p:nvPr/>
        </p:nvSpPr>
        <p:spPr>
          <a:xfrm>
            <a:off x="7876222" y="1107923"/>
            <a:ext cx="4167754"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entury Gothic"/>
                <a:ea typeface="Calibri"/>
              </a:rPr>
              <a:t>This is Long. She lives in a village in Cambodia. </a:t>
            </a:r>
            <a:endParaRPr lang="en-US" sz="2400">
              <a:latin typeface="Century Gothic"/>
              <a:ea typeface="Calibri" panose="020F0502020204030204" pitchFamily="34" charset="0"/>
            </a:endParaRPr>
          </a:p>
          <a:p>
            <a:endParaRPr lang="en-US" sz="2400" dirty="0">
              <a:latin typeface="Century Gothic"/>
              <a:ea typeface="+mn-lt"/>
              <a:cs typeface="+mn-lt"/>
            </a:endParaRPr>
          </a:p>
          <a:p>
            <a:r>
              <a:rPr lang="en-US" sz="2400" dirty="0">
                <a:latin typeface="Century Gothic"/>
                <a:ea typeface="+mn-lt"/>
                <a:cs typeface="+mn-lt"/>
              </a:rPr>
              <a:t>Long enjoys being out in the fields. "What I find really satisfying is growing rice and crops and rearing chickens with my family," she says. </a:t>
            </a:r>
            <a:endParaRPr lang="en-US" sz="2400" dirty="0" err="1">
              <a:latin typeface="Century Gothic"/>
              <a:ea typeface="Calibri"/>
              <a:cs typeface="Calibri"/>
            </a:endParaRPr>
          </a:p>
        </p:txBody>
      </p:sp>
      <p:pic>
        <p:nvPicPr>
          <p:cNvPr id="3" name="Picture 2" descr="A person watering plants in a field&#10;&#10;Description automatically generated">
            <a:extLst>
              <a:ext uri="{FF2B5EF4-FFF2-40B4-BE49-F238E27FC236}">
                <a16:creationId xmlns:a16="http://schemas.microsoft.com/office/drawing/2014/main" id="{D97B0349-929B-B7A2-55A7-F934D40769E9}"/>
              </a:ext>
            </a:extLst>
          </p:cNvPr>
          <p:cNvPicPr>
            <a:picLocks noChangeAspect="1"/>
          </p:cNvPicPr>
          <p:nvPr/>
        </p:nvPicPr>
        <p:blipFill>
          <a:blip r:embed="rId3"/>
          <a:stretch>
            <a:fillRect/>
          </a:stretch>
        </p:blipFill>
        <p:spPr>
          <a:xfrm>
            <a:off x="356419" y="755363"/>
            <a:ext cx="7288163" cy="4867952"/>
          </a:xfrm>
          <a:prstGeom prst="rect">
            <a:avLst/>
          </a:prstGeom>
        </p:spPr>
      </p:pic>
    </p:spTree>
    <p:extLst>
      <p:ext uri="{BB962C8B-B14F-4D97-AF65-F5344CB8AC3E}">
        <p14:creationId xmlns:p14="http://schemas.microsoft.com/office/powerpoint/2010/main" val="242361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DFB29-FC1F-C2A0-A7A6-B306142A6EB3}"/>
              </a:ext>
            </a:extLst>
          </p:cNvPr>
          <p:cNvSpPr txBox="1"/>
          <p:nvPr/>
        </p:nvSpPr>
        <p:spPr>
          <a:xfrm>
            <a:off x="243929" y="2041988"/>
            <a:ext cx="7471963"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effectLst/>
              <a:latin typeface="Century Gothic"/>
              <a:ea typeface="Calibri" panose="020F0502020204030204" pitchFamily="34" charset="0"/>
            </a:endParaRPr>
          </a:p>
          <a:p>
            <a:endParaRPr lang="en-GB" sz="2400">
              <a:effectLst/>
              <a:latin typeface="Century Gothic"/>
              <a:ea typeface="+mn-lt"/>
              <a:cs typeface="Arial"/>
            </a:endParaRPr>
          </a:p>
        </p:txBody>
      </p:sp>
      <p:sp>
        <p:nvSpPr>
          <p:cNvPr id="3" name="TextBox 2">
            <a:extLst>
              <a:ext uri="{FF2B5EF4-FFF2-40B4-BE49-F238E27FC236}">
                <a16:creationId xmlns:a16="http://schemas.microsoft.com/office/drawing/2014/main" id="{2877A338-A79C-5327-E7CF-D799BE2ED480}"/>
              </a:ext>
            </a:extLst>
          </p:cNvPr>
          <p:cNvSpPr txBox="1"/>
          <p:nvPr/>
        </p:nvSpPr>
        <p:spPr>
          <a:xfrm>
            <a:off x="250056" y="1159623"/>
            <a:ext cx="475524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ea typeface="Calibri"/>
                <a:cs typeface="Calibri"/>
              </a:rPr>
              <a:t>Long comes from a family of farmers who have worked on the land for generations. </a:t>
            </a:r>
          </a:p>
          <a:p>
            <a:endParaRPr lang="en-US" sz="2400" dirty="0">
              <a:latin typeface="Century Gothic"/>
              <a:ea typeface="Calibri"/>
              <a:cs typeface="Calibri"/>
            </a:endParaRPr>
          </a:p>
          <a:p>
            <a:r>
              <a:rPr lang="en-US" sz="2400" dirty="0">
                <a:latin typeface="Century Gothic"/>
                <a:ea typeface="Calibri"/>
                <a:cs typeface="Calibri"/>
              </a:rPr>
              <a:t>They knew the best time to plant, what to grow and </a:t>
            </a:r>
          </a:p>
          <a:p>
            <a:r>
              <a:rPr lang="en-US" sz="2400" dirty="0">
                <a:latin typeface="Century Gothic"/>
                <a:ea typeface="Calibri"/>
                <a:cs typeface="Calibri"/>
              </a:rPr>
              <a:t>when to harvest their crops, but climate change makes farming difficult for them now. </a:t>
            </a:r>
          </a:p>
          <a:p>
            <a:endParaRPr lang="en-US" sz="2400" dirty="0">
              <a:latin typeface="Century Gothic"/>
              <a:ea typeface="Calibri"/>
              <a:cs typeface="Calibri"/>
            </a:endParaRPr>
          </a:p>
        </p:txBody>
      </p:sp>
      <p:pic>
        <p:nvPicPr>
          <p:cNvPr id="5" name="Picture 4" descr="A group of people in a field&#10;&#10;Description automatically generated">
            <a:extLst>
              <a:ext uri="{FF2B5EF4-FFF2-40B4-BE49-F238E27FC236}">
                <a16:creationId xmlns:a16="http://schemas.microsoft.com/office/drawing/2014/main" id="{BCD851D6-AE93-6001-5F9F-A390B9FF82AA}"/>
              </a:ext>
            </a:extLst>
          </p:cNvPr>
          <p:cNvPicPr>
            <a:picLocks noChangeAspect="1"/>
          </p:cNvPicPr>
          <p:nvPr/>
        </p:nvPicPr>
        <p:blipFill>
          <a:blip r:embed="rId3"/>
          <a:stretch>
            <a:fillRect/>
          </a:stretch>
        </p:blipFill>
        <p:spPr>
          <a:xfrm>
            <a:off x="5111697" y="903926"/>
            <a:ext cx="6661355" cy="4314885"/>
          </a:xfrm>
          <a:prstGeom prst="rect">
            <a:avLst/>
          </a:prstGeom>
        </p:spPr>
      </p:pic>
    </p:spTree>
    <p:extLst>
      <p:ext uri="{BB962C8B-B14F-4D97-AF65-F5344CB8AC3E}">
        <p14:creationId xmlns:p14="http://schemas.microsoft.com/office/powerpoint/2010/main" val="397382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DFB29-FC1F-C2A0-A7A6-B306142A6EB3}"/>
              </a:ext>
            </a:extLst>
          </p:cNvPr>
          <p:cNvSpPr txBox="1"/>
          <p:nvPr/>
        </p:nvSpPr>
        <p:spPr>
          <a:xfrm>
            <a:off x="415993" y="985021"/>
            <a:ext cx="5271993" cy="52629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entury Gothic"/>
                <a:cs typeface="Calibri" panose="020F0502020204030204"/>
              </a:rPr>
              <a:t>Rich countries have contributed most to climate change through pollution, but it is the people living in poverty suffer most.</a:t>
            </a:r>
          </a:p>
          <a:p>
            <a:endParaRPr lang="en-US" sz="2400" dirty="0">
              <a:latin typeface="Century Gothic"/>
              <a:cs typeface="Calibri" panose="020F0502020204030204"/>
            </a:endParaRPr>
          </a:p>
          <a:p>
            <a:r>
              <a:rPr lang="en-US" sz="2400" dirty="0">
                <a:latin typeface="Century Gothic"/>
                <a:cs typeface="Calibri" panose="020F0502020204030204"/>
              </a:rPr>
              <a:t>If people cannot grow crops to eat or to sell for money to buy things they need, the world's goods are not being shared fairly between us all. </a:t>
            </a:r>
          </a:p>
          <a:p>
            <a:endParaRPr lang="en-US" sz="2400" dirty="0">
              <a:latin typeface="Century Gothic"/>
              <a:cs typeface="Calibri" panose="020F0502020204030204"/>
            </a:endParaRPr>
          </a:p>
          <a:p>
            <a:endParaRPr lang="en-US" sz="2400" dirty="0">
              <a:latin typeface="Century Gothic"/>
              <a:ea typeface="Calibri" panose="020F0502020204030204"/>
              <a:cs typeface="Calibri" panose="020F0502020204030204"/>
            </a:endParaRPr>
          </a:p>
          <a:p>
            <a:endParaRPr lang="en-US" sz="2400" dirty="0">
              <a:latin typeface="Century Gothic"/>
              <a:ea typeface="Calibri" panose="020F0502020204030204"/>
              <a:cs typeface="Calibri" panose="020F0502020204030204"/>
            </a:endParaRPr>
          </a:p>
          <a:p>
            <a:endParaRPr lang="en-GB" sz="2400">
              <a:latin typeface="Century Gothic"/>
              <a:ea typeface="Calibri" panose="020F0502020204030204"/>
              <a:cs typeface="Arial"/>
            </a:endParaRPr>
          </a:p>
        </p:txBody>
      </p:sp>
      <p:pic>
        <p:nvPicPr>
          <p:cNvPr id="6" name="Picture 5" descr="A person standing in front of a machine&#10;&#10;Description automatically generated">
            <a:extLst>
              <a:ext uri="{FF2B5EF4-FFF2-40B4-BE49-F238E27FC236}">
                <a16:creationId xmlns:a16="http://schemas.microsoft.com/office/drawing/2014/main" id="{A83AC745-36CC-14B6-E43C-08EE35238199}"/>
              </a:ext>
            </a:extLst>
          </p:cNvPr>
          <p:cNvPicPr>
            <a:picLocks noChangeAspect="1"/>
          </p:cNvPicPr>
          <p:nvPr/>
        </p:nvPicPr>
        <p:blipFill rotWithShape="1">
          <a:blip r:embed="rId3"/>
          <a:srcRect l="14214" t="11550" r="15130"/>
          <a:stretch/>
        </p:blipFill>
        <p:spPr>
          <a:xfrm>
            <a:off x="5939503" y="440866"/>
            <a:ext cx="5844223" cy="4975721"/>
          </a:xfrm>
          <a:prstGeom prst="rect">
            <a:avLst/>
          </a:prstGeom>
        </p:spPr>
      </p:pic>
    </p:spTree>
    <p:extLst>
      <p:ext uri="{BB962C8B-B14F-4D97-AF65-F5344CB8AC3E}">
        <p14:creationId xmlns:p14="http://schemas.microsoft.com/office/powerpoint/2010/main" val="383851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DFB29-FC1F-C2A0-A7A6-B306142A6EB3}"/>
              </a:ext>
            </a:extLst>
          </p:cNvPr>
          <p:cNvSpPr txBox="1"/>
          <p:nvPr/>
        </p:nvSpPr>
        <p:spPr>
          <a:xfrm>
            <a:off x="440574" y="739214"/>
            <a:ext cx="4534575" cy="449973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entury Gothic"/>
              <a:cs typeface="Calibri" panose="020F0502020204030204"/>
            </a:endParaRPr>
          </a:p>
          <a:p>
            <a:endParaRPr lang="en-US" sz="2400" dirty="0">
              <a:latin typeface="Century Gothic"/>
            </a:endParaRPr>
          </a:p>
          <a:p>
            <a:r>
              <a:rPr lang="en-US" sz="2400" dirty="0">
                <a:latin typeface="Century Gothic"/>
              </a:rPr>
              <a:t>With CAFOD's help, Long's family and community are learning to plant rice and crops that can grow even in bad weather. This will help them to have enough food to eat and sell. </a:t>
            </a:r>
            <a:endParaRPr lang="en-US">
              <a:ea typeface="Calibri"/>
              <a:cs typeface="Calibri"/>
            </a:endParaRPr>
          </a:p>
          <a:p>
            <a:endParaRPr lang="en-US" sz="2400" dirty="0">
              <a:latin typeface="Century Gothic"/>
            </a:endParaRPr>
          </a:p>
          <a:p>
            <a:endParaRPr lang="en-US" sz="2400" dirty="0">
              <a:latin typeface="Century Gothic"/>
              <a:cs typeface="Calibri"/>
            </a:endParaRPr>
          </a:p>
          <a:p>
            <a:endParaRPr lang="en-GB" sz="2400">
              <a:effectLst/>
              <a:latin typeface="Century Gothic"/>
              <a:ea typeface="+mn-lt"/>
              <a:cs typeface="Arial"/>
            </a:endParaRPr>
          </a:p>
        </p:txBody>
      </p:sp>
      <p:pic>
        <p:nvPicPr>
          <p:cNvPr id="3" name="Picture 2" descr="A group of people planting rice in a rice field&#10;&#10;Description automatically generated">
            <a:extLst>
              <a:ext uri="{FF2B5EF4-FFF2-40B4-BE49-F238E27FC236}">
                <a16:creationId xmlns:a16="http://schemas.microsoft.com/office/drawing/2014/main" id="{32936432-BAA9-BAC6-3BDE-441120491C1D}"/>
              </a:ext>
            </a:extLst>
          </p:cNvPr>
          <p:cNvPicPr>
            <a:picLocks noChangeAspect="1"/>
          </p:cNvPicPr>
          <p:nvPr/>
        </p:nvPicPr>
        <p:blipFill>
          <a:blip r:embed="rId3"/>
          <a:stretch>
            <a:fillRect/>
          </a:stretch>
        </p:blipFill>
        <p:spPr>
          <a:xfrm>
            <a:off x="4940710" y="364613"/>
            <a:ext cx="6980902" cy="4850579"/>
          </a:xfrm>
          <a:prstGeom prst="rect">
            <a:avLst/>
          </a:prstGeom>
        </p:spPr>
      </p:pic>
    </p:spTree>
    <p:extLst>
      <p:ext uri="{BB962C8B-B14F-4D97-AF65-F5344CB8AC3E}">
        <p14:creationId xmlns:p14="http://schemas.microsoft.com/office/powerpoint/2010/main" val="67731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DFB29-FC1F-C2A0-A7A6-B306142A6EB3}"/>
              </a:ext>
            </a:extLst>
          </p:cNvPr>
          <p:cNvSpPr txBox="1"/>
          <p:nvPr/>
        </p:nvSpPr>
        <p:spPr>
          <a:xfrm>
            <a:off x="7200251" y="1095633"/>
            <a:ext cx="4679413"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entury Gothic"/>
              </a:rPr>
              <a:t>Long also works in the village café, set up with some help from CAFOD.</a:t>
            </a:r>
            <a:r>
              <a:rPr lang="en-US" sz="2400" dirty="0">
                <a:solidFill>
                  <a:srgbClr val="000000"/>
                </a:solidFill>
                <a:latin typeface="Century Gothic"/>
                <a:ea typeface="+mn-lt"/>
                <a:cs typeface="+mn-lt"/>
              </a:rPr>
              <a:t> It sells food grown by the local farmers.  </a:t>
            </a:r>
            <a:br>
              <a:rPr lang="en-US" sz="2400" dirty="0">
                <a:latin typeface="Century Gothic"/>
                <a:ea typeface="+mn-lt"/>
                <a:cs typeface="+mn-lt"/>
              </a:rPr>
            </a:br>
            <a:br>
              <a:rPr lang="en-US" sz="2400" dirty="0">
                <a:latin typeface="Century Gothic"/>
                <a:ea typeface="+mn-lt"/>
                <a:cs typeface="+mn-lt"/>
              </a:rPr>
            </a:br>
            <a:r>
              <a:rPr lang="en-US" sz="2400" dirty="0">
                <a:solidFill>
                  <a:srgbClr val="39393C"/>
                </a:solidFill>
                <a:latin typeface="Century Gothic"/>
                <a:ea typeface="+mn-lt"/>
                <a:cs typeface="+mn-lt"/>
              </a:rPr>
              <a:t>"In the future, I wish to start a small café to support my family," she says. "I'd like to train others to work in a café - so they can provide for their families too."</a:t>
            </a:r>
            <a:endParaRPr lang="en-US" sz="2400" dirty="0">
              <a:solidFill>
                <a:srgbClr val="39393C"/>
              </a:solidFill>
              <a:latin typeface="Century Gothic"/>
              <a:cs typeface="Calibri"/>
            </a:endParaRPr>
          </a:p>
        </p:txBody>
      </p:sp>
      <p:pic>
        <p:nvPicPr>
          <p:cNvPr id="4" name="Picture 3" descr="A person cutting an onion on a cutting board&#10;&#10;Description automatically generated">
            <a:extLst>
              <a:ext uri="{FF2B5EF4-FFF2-40B4-BE49-F238E27FC236}">
                <a16:creationId xmlns:a16="http://schemas.microsoft.com/office/drawing/2014/main" id="{65A7A9BF-685D-E1EC-70E7-78AF5939B0F7}"/>
              </a:ext>
            </a:extLst>
          </p:cNvPr>
          <p:cNvPicPr>
            <a:picLocks noChangeAspect="1"/>
          </p:cNvPicPr>
          <p:nvPr/>
        </p:nvPicPr>
        <p:blipFill rotWithShape="1">
          <a:blip r:embed="rId3"/>
          <a:srcRect r="10282" b="-302"/>
          <a:stretch/>
        </p:blipFill>
        <p:spPr>
          <a:xfrm>
            <a:off x="516193" y="792234"/>
            <a:ext cx="6304938" cy="4757343"/>
          </a:xfrm>
          <a:prstGeom prst="rect">
            <a:avLst/>
          </a:prstGeom>
        </p:spPr>
      </p:pic>
    </p:spTree>
    <p:extLst>
      <p:ext uri="{BB962C8B-B14F-4D97-AF65-F5344CB8AC3E}">
        <p14:creationId xmlns:p14="http://schemas.microsoft.com/office/powerpoint/2010/main" val="1199625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lcf76f155ced4ddcb4097134ff3c332f xmlns="236a9a4b-a03c-46ba-8ec6-624c184acbc6">
      <Terms xmlns="http://schemas.microsoft.com/office/infopath/2007/PartnerControls"/>
    </lcf76f155ced4ddcb4097134ff3c332f>
    <TaxCatchAll xmlns="453a0c7f-c966-4a5c-a0f8-de0f8150ea1e" xsi:nil="true"/>
    <_dlc_DocId xmlns="04672002-f21f-4240-adfb-f0b653fb6fb5">SZUU6KYVHK2A-2146017777-16749</_dlc_DocId>
    <_dlc_DocIdUrl xmlns="04672002-f21f-4240-adfb-f0b653fb6fb5">
      <Url>https://cafod365.sharepoint.com/sites/int/Education/_layouts/15/DocIdRedir.aspx?ID=SZUU6KYVHK2A-2146017777-16749</Url>
      <Description>SZUU6KYVHK2A-2146017777-16749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cea24d0ca80266ad768db3cd46c8f402">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cdde22eea87f3e8dcea922064e9110a"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8B8929-40CA-4F38-B3AD-8B6B27CAD2F8}">
  <ds:schemaRefs>
    <ds:schemaRef ds:uri="453a0c7f-c966-4a5c-a0f8-de0f8150ea1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df04112-6931-4610-9724-cd62e91446a3"/>
    <ds:schemaRef ds:uri="04672002-f21f-4240-adfb-f0b653fb6fb5"/>
    <ds:schemaRef ds:uri="236a9a4b-a03c-46ba-8ec6-624c184acbc6"/>
    <ds:schemaRef ds:uri="http://purl.org/dc/term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BB153BA6-2FF2-487E-A366-58FD56A2EA4B}">
  <ds:schemaRefs>
    <ds:schemaRef ds:uri="http://schemas.microsoft.com/sharepoint/v3/contenttype/forms"/>
  </ds:schemaRefs>
</ds:datastoreItem>
</file>

<file path=customXml/itemProps3.xml><?xml version="1.0" encoding="utf-8"?>
<ds:datastoreItem xmlns:ds="http://schemas.openxmlformats.org/officeDocument/2006/customXml" ds:itemID="{CBAF82B3-58CC-4883-83B3-685A7D050AD1}">
  <ds:schemaRefs>
    <ds:schemaRef ds:uri="http://schemas.microsoft.com/sharepoint/events"/>
  </ds:schemaRefs>
</ds:datastoreItem>
</file>

<file path=customXml/itemProps4.xml><?xml version="1.0" encoding="utf-8"?>
<ds:datastoreItem xmlns:ds="http://schemas.openxmlformats.org/officeDocument/2006/customXml" ds:itemID="{27FDA65F-3D79-43FF-AE14-D73FDAAE1602}">
  <ds:schemaRefs>
    <ds:schemaRef ds:uri="04672002-f21f-4240-adfb-f0b653fb6fb5"/>
    <ds:schemaRef ds:uri="236a9a4b-a03c-46ba-8ec6-624c184acbc6"/>
    <ds:schemaRef ds:uri="453a0c7f-c966-4a5c-a0f8-de0f8150ea1e"/>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555</Words>
  <Application>Microsoft Office PowerPoint</Application>
  <PresentationFormat>Widescreen</PresentationFormat>
  <Paragraphs>88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O'Brien</dc:creator>
  <cp:lastModifiedBy>Victoria Ahmed</cp:lastModifiedBy>
  <cp:revision>1139</cp:revision>
  <dcterms:created xsi:type="dcterms:W3CDTF">2023-09-12T16:31:41Z</dcterms:created>
  <dcterms:modified xsi:type="dcterms:W3CDTF">2024-05-22T23:20:53Z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7ed77d9a-6377-4ee0-91ee-3caf2ca82962</vt:lpwstr>
  </property>
  <property fmtid="{D5CDD505-2E9C-101B-9397-08002B2CF9AE}" pid="4" name="MediaServiceImageTags">
    <vt:lpwstr/>
  </property>
</Properties>
</file>