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88" r:id="rId6"/>
    <p:sldId id="273" r:id="rId7"/>
    <p:sldId id="275" r:id="rId8"/>
    <p:sldId id="269" r:id="rId9"/>
    <p:sldId id="339" r:id="rId10"/>
    <p:sldId id="349" r:id="rId11"/>
    <p:sldId id="356" r:id="rId12"/>
    <p:sldId id="340" r:id="rId13"/>
    <p:sldId id="344" r:id="rId14"/>
    <p:sldId id="263" r:id="rId15"/>
    <p:sldId id="262" r:id="rId16"/>
    <p:sldId id="261" r:id="rId17"/>
    <p:sldId id="353" r:id="rId18"/>
    <p:sldId id="260" r:id="rId19"/>
    <p:sldId id="300" r:id="rId20"/>
    <p:sldId id="357" r:id="rId21"/>
    <p:sldId id="258"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5" autoAdjust="0"/>
    <p:restoredTop sz="84159" autoAdjust="0"/>
  </p:normalViewPr>
  <p:slideViewPr>
    <p:cSldViewPr snapToGrid="0">
      <p:cViewPr varScale="1">
        <p:scale>
          <a:sx n="69" d="100"/>
          <a:sy n="69" d="100"/>
        </p:scale>
        <p:origin x="7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Ahmed" userId="d7b2ef2b-6674-4efc-b11b-0c38a2fd5536" providerId="ADAL" clId="{DF5FD653-AFFA-4295-B4E5-607E19EF36DE}"/>
    <pc:docChg chg="modSld">
      <pc:chgData name="Victoria Ahmed" userId="d7b2ef2b-6674-4efc-b11b-0c38a2fd5536" providerId="ADAL" clId="{DF5FD653-AFFA-4295-B4E5-607E19EF36DE}" dt="2024-10-02T22:06:52.411" v="0" actId="1076"/>
      <pc:docMkLst>
        <pc:docMk/>
      </pc:docMkLst>
      <pc:sldChg chg="modSp mod">
        <pc:chgData name="Victoria Ahmed" userId="d7b2ef2b-6674-4efc-b11b-0c38a2fd5536" providerId="ADAL" clId="{DF5FD653-AFFA-4295-B4E5-607E19EF36DE}" dt="2024-10-02T22:06:52.411" v="0" actId="1076"/>
        <pc:sldMkLst>
          <pc:docMk/>
          <pc:sldMk cId="1868636393" sldId="258"/>
        </pc:sldMkLst>
        <pc:picChg chg="mod">
          <ac:chgData name="Victoria Ahmed" userId="d7b2ef2b-6674-4efc-b11b-0c38a2fd5536" providerId="ADAL" clId="{DF5FD653-AFFA-4295-B4E5-607E19EF36DE}" dt="2024-10-02T22:06:52.411" v="0" actId="1076"/>
          <ac:picMkLst>
            <pc:docMk/>
            <pc:sldMk cId="1868636393" sldId="258"/>
            <ac:picMk id="4" creationId="{B26E02C4-5FD8-7BD2-24DA-9A4C625C21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D27C5-9730-4522-97F0-BF11BC6ABD84}" type="datetimeFigureOut">
              <a:rPr lang="en-US"/>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5366C-5F8C-42CA-9C4D-03125D9DB2B7}" type="slidenum">
              <a:rPr lang="en-US"/>
              <a:t>‹#›</a:t>
            </a:fld>
            <a:endParaRPr lang="en-US"/>
          </a:p>
        </p:txBody>
      </p:sp>
    </p:spTree>
    <p:extLst>
      <p:ext uri="{BB962C8B-B14F-4D97-AF65-F5344CB8AC3E}">
        <p14:creationId xmlns:p14="http://schemas.microsoft.com/office/powerpoint/2010/main" val="8276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latin typeface="Calibri"/>
                <a:ea typeface="Calibri"/>
                <a:cs typeface="Calibri"/>
              </a:rPr>
              <a:t>Children of Our Lady Queen of Heaven Primary School</a:t>
            </a:r>
          </a:p>
          <a:p>
            <a:r>
              <a:rPr lang="en-GB" dirty="0"/>
              <a:t>Photo credit: Thom Flint</a:t>
            </a:r>
          </a:p>
          <a:p>
            <a:endParaRPr lang="en-GB" sz="1800" dirty="0">
              <a:latin typeface="Cambria" panose="02040503050406030204" pitchFamily="18" charset="0"/>
              <a:ea typeface="MS Mincho" panose="020B0400000000000000" pitchFamily="49" charset="-128"/>
              <a:cs typeface="Arial" panose="020B0604020202020204" pitchFamily="34" charset="0"/>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1</a:t>
            </a:fld>
            <a:endParaRPr lang="en-US"/>
          </a:p>
        </p:txBody>
      </p:sp>
    </p:spTree>
    <p:extLst>
      <p:ext uri="{BB962C8B-B14F-4D97-AF65-F5344CB8AC3E}">
        <p14:creationId xmlns:p14="http://schemas.microsoft.com/office/powerpoint/2010/main" val="6165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15</a:t>
            </a:fld>
            <a:endParaRPr lang="en-GB"/>
          </a:p>
        </p:txBody>
      </p:sp>
    </p:spTree>
    <p:extLst>
      <p:ext uri="{BB962C8B-B14F-4D97-AF65-F5344CB8AC3E}">
        <p14:creationId xmlns:p14="http://schemas.microsoft.com/office/powerpoint/2010/main" val="68414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Illustration: Rachel Summers</a:t>
            </a:r>
          </a:p>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17</a:t>
            </a:fld>
            <a:endParaRPr lang="en-GB"/>
          </a:p>
        </p:txBody>
      </p:sp>
    </p:spTree>
    <p:extLst>
      <p:ext uri="{BB962C8B-B14F-4D97-AF65-F5344CB8AC3E}">
        <p14:creationId xmlns:p14="http://schemas.microsoft.com/office/powerpoint/2010/main" val="1640135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18</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dirty="0">
                <a:latin typeface="Calibri"/>
                <a:ea typeface="Calibri"/>
                <a:cs typeface="Calibri"/>
              </a:rPr>
              <a:t>Davi, Brazil</a:t>
            </a:r>
          </a:p>
          <a:p>
            <a:r>
              <a:rPr lang="en-GB" dirty="0"/>
              <a:t>Photo credit: Ana Caroline De Lima</a:t>
            </a:r>
          </a:p>
        </p:txBody>
      </p:sp>
      <p:sp>
        <p:nvSpPr>
          <p:cNvPr id="4" name="Slide Number Placeholder 3"/>
          <p:cNvSpPr>
            <a:spLocks noGrp="1"/>
          </p:cNvSpPr>
          <p:nvPr>
            <p:ph type="sldNum" sz="quarter" idx="5"/>
          </p:nvPr>
        </p:nvSpPr>
        <p:spPr/>
        <p:txBody>
          <a:bodyPr/>
          <a:lstStyle/>
          <a:p>
            <a:fld id="{467C0A84-E356-4051-98B9-B29298D6E6F5}" type="slidenum">
              <a:rPr lang="en-GB" smtClean="0"/>
              <a:t>2</a:t>
            </a:fld>
            <a:endParaRPr lang="en-GB"/>
          </a:p>
        </p:txBody>
      </p:sp>
    </p:spTree>
    <p:extLst>
      <p:ext uri="{BB962C8B-B14F-4D97-AF65-F5344CB8AC3E}">
        <p14:creationId xmlns:p14="http://schemas.microsoft.com/office/powerpoint/2010/main" val="197171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latin typeface="Arial"/>
              <a:ea typeface="MS Mincho"/>
              <a:cs typeface="Arial"/>
            </a:endParaRPr>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i="1"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B55366C-5F8C-42CA-9C4D-03125D9DB2B7}" type="slidenum">
              <a:rPr lang="en-US" smtClean="0"/>
              <a:t>4</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Aaron and his friend, Liberia</a:t>
            </a:r>
          </a:p>
          <a:p>
            <a:r>
              <a:rPr lang="en-US" dirty="0">
                <a:ea typeface="Calibri"/>
                <a:cs typeface="Calibri"/>
              </a:rPr>
              <a:t>Photo credit: Carielle Doe</a:t>
            </a:r>
          </a:p>
        </p:txBody>
      </p:sp>
      <p:sp>
        <p:nvSpPr>
          <p:cNvPr id="4" name="Slide Number Placeholder 3"/>
          <p:cNvSpPr>
            <a:spLocks noGrp="1"/>
          </p:cNvSpPr>
          <p:nvPr>
            <p:ph type="sldNum" sz="quarter" idx="5"/>
          </p:nvPr>
        </p:nvSpPr>
        <p:spPr/>
        <p:txBody>
          <a:bodyPr/>
          <a:lstStyle/>
          <a:p>
            <a:fld id="{9B55366C-5F8C-42CA-9C4D-03125D9DB2B7}" type="slidenum">
              <a:rPr lang="en-US"/>
              <a:t>5</a:t>
            </a:fld>
            <a:endParaRPr lang="en-US"/>
          </a:p>
        </p:txBody>
      </p:sp>
    </p:spTree>
    <p:extLst>
      <p:ext uri="{BB962C8B-B14F-4D97-AF65-F5344CB8AC3E}">
        <p14:creationId xmlns:p14="http://schemas.microsoft.com/office/powerpoint/2010/main" val="384667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School children, Democratic Republic of Congo</a:t>
            </a:r>
            <a:endParaRPr lang="en-US" dirty="0"/>
          </a:p>
          <a:p>
            <a:r>
              <a:rPr lang="en-US" dirty="0">
                <a:ea typeface="Calibri"/>
                <a:cs typeface="Calibri"/>
              </a:rPr>
              <a:t>Photo credit:</a:t>
            </a:r>
            <a:r>
              <a:rPr lang="en-US" dirty="0"/>
              <a:t> Goma Notre Maison Commune</a:t>
            </a:r>
            <a:endParaRPr lang="en-US" dirty="0">
              <a:ea typeface="Calibri"/>
              <a:cs typeface="Calibri"/>
            </a:endParaRPr>
          </a:p>
          <a:p>
            <a:r>
              <a:rPr lang="en-US" dirty="0">
                <a:ea typeface="Calibri"/>
                <a:cs typeface="Calibri"/>
              </a:rPr>
              <a:t>Children of Our Lady Queen of Heaven Primary School</a:t>
            </a:r>
          </a:p>
          <a:p>
            <a:r>
              <a:rPr lang="en-US" dirty="0">
                <a:ea typeface="Calibri"/>
                <a:cs typeface="Calibri"/>
              </a:rPr>
              <a:t>Photo credit: Thom Flint</a:t>
            </a:r>
          </a:p>
        </p:txBody>
      </p:sp>
      <p:sp>
        <p:nvSpPr>
          <p:cNvPr id="4" name="Slide Number Placeholder 3"/>
          <p:cNvSpPr>
            <a:spLocks noGrp="1"/>
          </p:cNvSpPr>
          <p:nvPr>
            <p:ph type="sldNum" sz="quarter" idx="5"/>
          </p:nvPr>
        </p:nvSpPr>
        <p:spPr/>
        <p:txBody>
          <a:bodyPr/>
          <a:lstStyle/>
          <a:p>
            <a:fld id="{9B55366C-5F8C-42CA-9C4D-03125D9DB2B7}" type="slidenum">
              <a:rPr lang="en-US"/>
              <a:t>6</a:t>
            </a:fld>
            <a:endParaRPr lang="en-US"/>
          </a:p>
        </p:txBody>
      </p:sp>
    </p:spTree>
    <p:extLst>
      <p:ext uri="{BB962C8B-B14F-4D97-AF65-F5344CB8AC3E}">
        <p14:creationId xmlns:p14="http://schemas.microsoft.com/office/powerpoint/2010/main" val="233678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Goma, Democratic Republic of Congo</a:t>
            </a:r>
            <a:endParaRPr lang="en-US" dirty="0">
              <a:ea typeface="Calibri"/>
              <a:cs typeface="Calibri"/>
            </a:endParaRPr>
          </a:p>
          <a:p>
            <a:r>
              <a:rPr lang="en-US" dirty="0"/>
              <a:t>Photo credit: Thom Flint</a:t>
            </a:r>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8</a:t>
            </a:fld>
            <a:endParaRPr lang="en-US"/>
          </a:p>
        </p:txBody>
      </p:sp>
    </p:spTree>
    <p:extLst>
      <p:ext uri="{BB962C8B-B14F-4D97-AF65-F5344CB8AC3E}">
        <p14:creationId xmlns:p14="http://schemas.microsoft.com/office/powerpoint/2010/main" val="4040332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10</a:t>
            </a:fld>
            <a:endParaRPr lang="en-GB"/>
          </a:p>
        </p:txBody>
      </p:sp>
    </p:spTree>
    <p:extLst>
      <p:ext uri="{BB962C8B-B14F-4D97-AF65-F5344CB8AC3E}">
        <p14:creationId xmlns:p14="http://schemas.microsoft.com/office/powerpoint/2010/main" val="118617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Children of St Chad's Primary School</a:t>
            </a:r>
            <a:endParaRPr lang="en-US" dirty="0">
              <a:ea typeface="Calibri"/>
              <a:cs typeface="Calibri"/>
            </a:endParaRPr>
          </a:p>
          <a:p>
            <a:pPr>
              <a:defRPr/>
            </a:pPr>
            <a:r>
              <a:rPr lang="en-US" dirty="0"/>
              <a:t>Photo credit: Joe Newman</a:t>
            </a:r>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14</a:t>
            </a:fld>
            <a:endParaRPr lang="en-GB"/>
          </a:p>
        </p:txBody>
      </p:sp>
    </p:spTree>
    <p:extLst>
      <p:ext uri="{BB962C8B-B14F-4D97-AF65-F5344CB8AC3E}">
        <p14:creationId xmlns:p14="http://schemas.microsoft.com/office/powerpoint/2010/main" val="2686005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wyDaT8TL9L8" TargetMode="External"/><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cafod.org.uk/education/school-fundraising/world-gifts-for-children" TargetMode="External"/><Relationship Id="rId5" Type="http://schemas.openxmlformats.org/officeDocument/2006/relationships/hyperlink" Target="https://assets.ctfassets.net/vy3axnuecuwj/2PqemDB2zscYKd7kZqS3xP/15314f2ef539016c420f51d49295daf8/EDU_Brighten_Up_How_to_fundraise_flyer_v2.pdf" TargetMode="External"/><Relationship Id="rId4" Type="http://schemas.openxmlformats.org/officeDocument/2006/relationships/hyperlink" Target="https://cafod.org.uk/education/primary-teaching-resources/harvest-resources-childr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afod.org.uk/education/primary-teaching-resources/cst-pack-for-children/putting-cst-into-practice" TargetMode="External"/><Relationship Id="rId2" Type="http://schemas.openxmlformats.org/officeDocument/2006/relationships/hyperlink" Target="https://cafod.org.uk/education/primary-teaching-resources/primary-school-assemblies/season-of-creation-assembly-for-ks2"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C719EA-E584-C84C-A030-1119C7870560}"/>
              </a:ext>
            </a:extLst>
          </p:cNvPr>
          <p:cNvGrpSpPr/>
          <p:nvPr/>
        </p:nvGrpSpPr>
        <p:grpSpPr>
          <a:xfrm>
            <a:off x="377494" y="6087213"/>
            <a:ext cx="3374364" cy="831747"/>
            <a:chOff x="595248" y="5423187"/>
            <a:chExt cx="3374364" cy="831747"/>
          </a:xfrm>
        </p:grpSpPr>
        <p:pic>
          <p:nvPicPr>
            <p:cNvPr id="6" name="Graphic 14" descr="Candle">
              <a:extLst>
                <a:ext uri="{FF2B5EF4-FFF2-40B4-BE49-F238E27FC236}">
                  <a16:creationId xmlns:a16="http://schemas.microsoft.com/office/drawing/2014/main" id="{CC9B8632-FA05-1446-BF28-64AF8A7552B9}"/>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248" y="5423187"/>
              <a:ext cx="789914" cy="710769"/>
            </a:xfrm>
            <a:prstGeom prst="rect">
              <a:avLst/>
            </a:prstGeom>
          </p:spPr>
        </p:pic>
        <p:sp>
          <p:nvSpPr>
            <p:cNvPr id="7" name="Subtitle 2">
              <a:extLst>
                <a:ext uri="{FF2B5EF4-FFF2-40B4-BE49-F238E27FC236}">
                  <a16:creationId xmlns:a16="http://schemas.microsoft.com/office/drawing/2014/main" id="{A8957E48-2F34-4A46-984C-D7FECC49445E}"/>
                </a:ext>
              </a:extLst>
            </p:cNvPr>
            <p:cNvSpPr txBox="1">
              <a:spLocks/>
            </p:cNvSpPr>
            <p:nvPr/>
          </p:nvSpPr>
          <p:spPr bwMode="auto">
            <a:xfrm>
              <a:off x="1385162" y="5684658"/>
              <a:ext cx="2584450" cy="570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lvl="0">
                <a:defRPr/>
              </a:pPr>
              <a:r>
                <a:rPr lang="en-GB" sz="2800" b="1" i="1" dirty="0">
                  <a:solidFill>
                    <a:srgbClr val="FF7F00"/>
                  </a:solidFill>
                  <a:latin typeface="Century Gothic"/>
                  <a:ea typeface="Verdana"/>
                  <a:cs typeface="Arial"/>
                </a:rPr>
                <a:t>Gather</a:t>
              </a:r>
              <a:endParaRPr kumimoji="0" lang="en-GB" altLang="en-US" sz="2800" b="1" i="0" u="none" strike="noStrike" kern="0" cap="none" spc="0" normalizeH="0" baseline="0" noProof="0" dirty="0">
                <a:ln>
                  <a:noFill/>
                </a:ln>
                <a:solidFill>
                  <a:srgbClr val="FF7F00"/>
                </a:solidFill>
                <a:effectLst/>
                <a:uLnTx/>
                <a:uFillTx/>
                <a:latin typeface="Century Gothic" panose="020B0502020202020204" pitchFamily="34" charset="0"/>
                <a:ea typeface="Verdana" panose="020B0604030504040204" pitchFamily="34" charset="0"/>
                <a:cs typeface="Arial" panose="020B0604020202020204" pitchFamily="34" charset="0"/>
              </a:endParaRPr>
            </a:p>
          </p:txBody>
        </p:sp>
      </p:grpSp>
      <p:sp>
        <p:nvSpPr>
          <p:cNvPr id="4" name="Subtitle 2">
            <a:extLst>
              <a:ext uri="{FF2B5EF4-FFF2-40B4-BE49-F238E27FC236}">
                <a16:creationId xmlns:a16="http://schemas.microsoft.com/office/drawing/2014/main" id="{9969988A-DAD8-9A4A-9AC4-2561F3723218}"/>
              </a:ext>
            </a:extLst>
          </p:cNvPr>
          <p:cNvSpPr txBox="1">
            <a:spLocks/>
          </p:cNvSpPr>
          <p:nvPr/>
        </p:nvSpPr>
        <p:spPr>
          <a:xfrm>
            <a:off x="245959" y="2366048"/>
            <a:ext cx="4157944" cy="181060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tx1"/>
                </a:solidFill>
                <a:latin typeface="Century Gothic" panose="020B0502020202020204" pitchFamily="34" charset="0"/>
              </a:rPr>
              <a:t>How can I show love for God’s children around the world?</a:t>
            </a:r>
          </a:p>
        </p:txBody>
      </p:sp>
      <p:pic>
        <p:nvPicPr>
          <p:cNvPr id="3" name="Picture 2" descr="A group of kids touching a globe&#10;&#10;Description automatically generated">
            <a:extLst>
              <a:ext uri="{FF2B5EF4-FFF2-40B4-BE49-F238E27FC236}">
                <a16:creationId xmlns:a16="http://schemas.microsoft.com/office/drawing/2014/main" id="{A1788300-BF3E-3D38-67DD-39627E64ADEE}"/>
              </a:ext>
            </a:extLst>
          </p:cNvPr>
          <p:cNvPicPr>
            <a:picLocks noChangeAspect="1"/>
          </p:cNvPicPr>
          <p:nvPr/>
        </p:nvPicPr>
        <p:blipFill>
          <a:blip r:embed="rId5"/>
          <a:stretch>
            <a:fillRect/>
          </a:stretch>
        </p:blipFill>
        <p:spPr>
          <a:xfrm>
            <a:off x="4447083" y="1234607"/>
            <a:ext cx="7495081" cy="4850983"/>
          </a:xfrm>
          <a:prstGeom prst="rect">
            <a:avLst/>
          </a:prstGeom>
        </p:spPr>
      </p:pic>
    </p:spTree>
    <p:extLst>
      <p:ext uri="{BB962C8B-B14F-4D97-AF65-F5344CB8AC3E}">
        <p14:creationId xmlns:p14="http://schemas.microsoft.com/office/powerpoint/2010/main" val="366592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1F3DC-5F20-4447-BEFB-15F4218D3552}"/>
              </a:ext>
            </a:extLst>
          </p:cNvPr>
          <p:cNvSpPr/>
          <p:nvPr/>
        </p:nvSpPr>
        <p:spPr>
          <a:xfrm>
            <a:off x="0" y="899670"/>
            <a:ext cx="4490935" cy="5958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irthday cake with lit candles&#10;&#10;Description automatically generated">
            <a:extLst>
              <a:ext uri="{FF2B5EF4-FFF2-40B4-BE49-F238E27FC236}">
                <a16:creationId xmlns:a16="http://schemas.microsoft.com/office/drawing/2014/main" id="{CA0AAEE6-744A-4AE9-8B5A-73FEE32EC0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7841" y="899670"/>
            <a:ext cx="10504159" cy="5958330"/>
          </a:xfrm>
          <a:prstGeom prst="rect">
            <a:avLst/>
          </a:prstGeom>
        </p:spPr>
      </p:pic>
      <p:sp>
        <p:nvSpPr>
          <p:cNvPr id="9" name="Rectangle 8">
            <a:extLst>
              <a:ext uri="{FF2B5EF4-FFF2-40B4-BE49-F238E27FC236}">
                <a16:creationId xmlns:a16="http://schemas.microsoft.com/office/drawing/2014/main" id="{D1CB4E1A-04A6-47BD-813D-C239004CF6E0}"/>
              </a:ext>
            </a:extLst>
          </p:cNvPr>
          <p:cNvSpPr/>
          <p:nvPr/>
        </p:nvSpPr>
        <p:spPr>
          <a:xfrm>
            <a:off x="411804" y="1084694"/>
            <a:ext cx="7691337" cy="1118127"/>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US" sz="4800" b="0" u="none" strike="noStrike" kern="1200" cap="none" spc="0" normalizeH="0" baseline="0" noProof="0" dirty="0">
                <a:ln>
                  <a:noFill/>
                </a:ln>
                <a:solidFill>
                  <a:prstClr val="white"/>
                </a:solidFill>
                <a:effectLst/>
                <a:uLnTx/>
                <a:uFillTx/>
                <a:latin typeface="Century Gothic" panose="020B0502020202020204" pitchFamily="34" charset="0"/>
                <a:cs typeface="Segoe UI" panose="020B0502040204020203" pitchFamily="34" charset="0"/>
              </a:rPr>
              <a:t>Let us pray…</a:t>
            </a:r>
          </a:p>
        </p:txBody>
      </p:sp>
    </p:spTree>
    <p:extLst>
      <p:ext uri="{BB962C8B-B14F-4D97-AF65-F5344CB8AC3E}">
        <p14:creationId xmlns:p14="http://schemas.microsoft.com/office/powerpoint/2010/main" val="299882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89BDF3-7F6F-4237-BE9C-35EAC1F4CF9E}"/>
              </a:ext>
            </a:extLst>
          </p:cNvPr>
          <p:cNvSpPr txBox="1"/>
          <p:nvPr/>
        </p:nvSpPr>
        <p:spPr>
          <a:xfrm>
            <a:off x="789432" y="1257013"/>
            <a:ext cx="11263100" cy="2062103"/>
          </a:xfrm>
          <a:prstGeom prst="rect">
            <a:avLst/>
          </a:prstGeom>
          <a:noFill/>
        </p:spPr>
        <p:txBody>
          <a:bodyPr wrap="square" lIns="91440" tIns="45720" rIns="91440" bIns="45720" rtlCol="0" anchor="t">
            <a:spAutoFit/>
          </a:bodyPr>
          <a:lstStyle/>
          <a:p>
            <a:r>
              <a:rPr lang="en-US" sz="3200" dirty="0">
                <a:solidFill>
                  <a:schemeClr val="bg1"/>
                </a:solidFill>
                <a:latin typeface="Century Gothic"/>
                <a:ea typeface="+mn-lt"/>
                <a:cs typeface="+mn-lt"/>
              </a:rPr>
              <a:t>We pray for the Church throughout the world: that it may be a place of welcome and support for all people, especially those who are poor. Lord, in your mercy…</a:t>
            </a:r>
          </a:p>
          <a:p>
            <a:endParaRPr lang="en-US" sz="3200" dirty="0">
              <a:solidFill>
                <a:schemeClr val="bg1"/>
              </a:solidFill>
              <a:latin typeface="Century Gothic"/>
              <a:ea typeface="+mn-lt"/>
              <a:cs typeface="+mn-lt"/>
            </a:endParaRPr>
          </a:p>
        </p:txBody>
      </p:sp>
      <p:sp>
        <p:nvSpPr>
          <p:cNvPr id="7" name="TextBox 6">
            <a:extLst>
              <a:ext uri="{FF2B5EF4-FFF2-40B4-BE49-F238E27FC236}">
                <a16:creationId xmlns:a16="http://schemas.microsoft.com/office/drawing/2014/main" id="{C6688FBD-1FCD-499E-82E9-15AD17208363}"/>
              </a:ext>
            </a:extLst>
          </p:cNvPr>
          <p:cNvSpPr txBox="1"/>
          <p:nvPr/>
        </p:nvSpPr>
        <p:spPr>
          <a:xfrm>
            <a:off x="3974853" y="3120887"/>
            <a:ext cx="7658099" cy="3046988"/>
          </a:xfrm>
          <a:prstGeom prst="rect">
            <a:avLst/>
          </a:prstGeom>
          <a:noFill/>
        </p:spPr>
        <p:txBody>
          <a:bodyPr wrap="square" lIns="91440" tIns="45720" rIns="91440" bIns="45720" rtlCol="0" anchor="t">
            <a:spAutoFit/>
          </a:bodyPr>
          <a:lstStyle/>
          <a:p>
            <a:r>
              <a:rPr lang="en-US" sz="3200" dirty="0">
                <a:solidFill>
                  <a:schemeClr val="bg1"/>
                </a:solidFill>
                <a:latin typeface="Century Gothic" panose="020B0502020202020204" pitchFamily="34" charset="0"/>
              </a:rPr>
              <a:t>We pray for children throughout the world: that they may have the chance to grow and learn and live happy lives with hope for the future. Lord, in your mercy….  </a:t>
            </a:r>
          </a:p>
          <a:p>
            <a:endParaRPr lang="en-US" sz="3200"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41C9495D-EF41-9A47-86EC-CA8AC1536B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5542" y="3171036"/>
            <a:ext cx="2374900" cy="2997200"/>
          </a:xfrm>
          <a:prstGeom prst="rect">
            <a:avLst/>
          </a:prstGeom>
        </p:spPr>
      </p:pic>
    </p:spTree>
    <p:extLst>
      <p:ext uri="{BB962C8B-B14F-4D97-AF65-F5344CB8AC3E}">
        <p14:creationId xmlns:p14="http://schemas.microsoft.com/office/powerpoint/2010/main" val="10536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F76BF-4D96-493A-90A8-CA78BD8231DE}"/>
              </a:ext>
            </a:extLst>
          </p:cNvPr>
          <p:cNvSpPr txBox="1"/>
          <p:nvPr/>
        </p:nvSpPr>
        <p:spPr>
          <a:xfrm>
            <a:off x="3734242" y="2391890"/>
            <a:ext cx="8070040" cy="3315844"/>
          </a:xfrm>
          <a:prstGeom prst="rect">
            <a:avLst/>
          </a:prstGeom>
          <a:noFill/>
        </p:spPr>
        <p:txBody>
          <a:bodyPr wrap="square" lIns="91440" tIns="45720" rIns="91440" bIns="45720" anchor="t">
            <a:spAutoFit/>
          </a:bodyPr>
          <a:lstStyle/>
          <a:p>
            <a:pPr>
              <a:lnSpc>
                <a:spcPct val="107000"/>
              </a:lnSpc>
              <a:spcAft>
                <a:spcPts val="800"/>
              </a:spcAft>
            </a:pPr>
            <a:r>
              <a:rPr lang="en-US" sz="3200" dirty="0">
                <a:solidFill>
                  <a:schemeClr val="bg1"/>
                </a:solidFill>
                <a:latin typeface="Century Gothic"/>
                <a:ea typeface="Calibri" panose="020F0502020204030204" pitchFamily="34" charset="0"/>
                <a:cs typeface="Times New Roman"/>
              </a:rPr>
              <a:t>We pray for our parish, family and friends: that we may be filled with love for all God’s children. May God lead us to care for one another and for the world we live in. </a:t>
            </a:r>
            <a:endParaRPr lang="en-US">
              <a:solidFill>
                <a:schemeClr val="bg1"/>
              </a:solidFill>
              <a:latin typeface="Century Gothic"/>
              <a:cs typeface="Times New Roman"/>
            </a:endParaRPr>
          </a:p>
          <a:p>
            <a:pPr>
              <a:lnSpc>
                <a:spcPct val="107000"/>
              </a:lnSpc>
              <a:spcAft>
                <a:spcPts val="800"/>
              </a:spcAft>
            </a:pPr>
            <a:r>
              <a:rPr lang="en-US" sz="3200" dirty="0">
                <a:solidFill>
                  <a:schemeClr val="bg1"/>
                </a:solidFill>
                <a:latin typeface="Century Gothic"/>
                <a:ea typeface="Calibri" panose="020F0502020204030204" pitchFamily="34" charset="0"/>
                <a:cs typeface="Times New Roman"/>
              </a:rPr>
              <a:t>Lord, in your mercy… </a:t>
            </a:r>
            <a:endParaRPr lang="en-US" dirty="0">
              <a:solidFill>
                <a:schemeClr val="bg1"/>
              </a:solidFill>
              <a:latin typeface="Century Gothic"/>
              <a:cs typeface="Times New Roman"/>
            </a:endParaRPr>
          </a:p>
        </p:txBody>
      </p:sp>
      <p:pic>
        <p:nvPicPr>
          <p:cNvPr id="5" name="Picture 4">
            <a:extLst>
              <a:ext uri="{FF2B5EF4-FFF2-40B4-BE49-F238E27FC236}">
                <a16:creationId xmlns:a16="http://schemas.microsoft.com/office/drawing/2014/main" id="{4B2683F3-DB4E-144A-867C-37EA61BECE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845" y="2391411"/>
            <a:ext cx="2726784" cy="3203276"/>
          </a:xfrm>
          <a:prstGeom prst="rect">
            <a:avLst/>
          </a:prstGeom>
        </p:spPr>
      </p:pic>
    </p:spTree>
    <p:extLst>
      <p:ext uri="{BB962C8B-B14F-4D97-AF65-F5344CB8AC3E}">
        <p14:creationId xmlns:p14="http://schemas.microsoft.com/office/powerpoint/2010/main" val="301557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683F3-DB4E-144A-867C-37EA61BECE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51" y="2402693"/>
            <a:ext cx="2722541" cy="3477626"/>
          </a:xfrm>
          <a:prstGeom prst="rect">
            <a:avLst/>
          </a:prstGeom>
        </p:spPr>
      </p:pic>
      <p:sp>
        <p:nvSpPr>
          <p:cNvPr id="6" name="TextBox 5">
            <a:extLst>
              <a:ext uri="{FF2B5EF4-FFF2-40B4-BE49-F238E27FC236}">
                <a16:creationId xmlns:a16="http://schemas.microsoft.com/office/drawing/2014/main" id="{38916120-0C04-421D-8A55-88367C6EB668}"/>
              </a:ext>
            </a:extLst>
          </p:cNvPr>
          <p:cNvSpPr txBox="1"/>
          <p:nvPr/>
        </p:nvSpPr>
        <p:spPr>
          <a:xfrm>
            <a:off x="3942069" y="2413300"/>
            <a:ext cx="7705288" cy="3046988"/>
          </a:xfrm>
          <a:prstGeom prst="rect">
            <a:avLst/>
          </a:prstGeom>
          <a:noFill/>
        </p:spPr>
        <p:txBody>
          <a:bodyPr wrap="square" lIns="91440" tIns="45720" rIns="91440" bIns="45720" anchor="t">
            <a:spAutoFit/>
          </a:bodyPr>
          <a:lstStyle/>
          <a:p>
            <a:r>
              <a:rPr lang="en-GB" sz="3200" dirty="0">
                <a:solidFill>
                  <a:schemeClr val="bg1"/>
                </a:solidFill>
                <a:latin typeface="Century Gothic"/>
                <a:cs typeface="Times New Roman"/>
              </a:rPr>
              <a:t>God of love, </a:t>
            </a:r>
            <a:endParaRPr lang="en-GB" dirty="0">
              <a:solidFill>
                <a:schemeClr val="bg1"/>
              </a:solidFill>
              <a:latin typeface="Century Gothic"/>
              <a:cs typeface="Times New Roman"/>
            </a:endParaRPr>
          </a:p>
          <a:p>
            <a:r>
              <a:rPr lang="en-GB" sz="3200" dirty="0">
                <a:solidFill>
                  <a:schemeClr val="bg1"/>
                </a:solidFill>
                <a:latin typeface="Century Gothic"/>
                <a:cs typeface="Times New Roman"/>
              </a:rPr>
              <a:t>you teach us to see that everyone is special. Help us to play our part in welcoming others and sharing your love with all people. </a:t>
            </a:r>
            <a:endParaRPr lang="en-GB">
              <a:solidFill>
                <a:schemeClr val="bg1"/>
              </a:solidFill>
              <a:latin typeface="Century Gothic"/>
              <a:cs typeface="Times New Roman"/>
            </a:endParaRPr>
          </a:p>
          <a:p>
            <a:r>
              <a:rPr lang="en-GB" sz="3200" dirty="0">
                <a:solidFill>
                  <a:schemeClr val="bg1"/>
                </a:solidFill>
                <a:latin typeface="Century Gothic"/>
                <a:cs typeface="Times New Roman"/>
              </a:rPr>
              <a:t>Amen.</a:t>
            </a:r>
            <a:endParaRPr lang="en-GB" dirty="0">
              <a:solidFill>
                <a:schemeClr val="bg1"/>
              </a:solidFill>
              <a:latin typeface="Century Gothic"/>
            </a:endParaRPr>
          </a:p>
        </p:txBody>
      </p:sp>
    </p:spTree>
    <p:extLst>
      <p:ext uri="{BB962C8B-B14F-4D97-AF65-F5344CB8AC3E}">
        <p14:creationId xmlns:p14="http://schemas.microsoft.com/office/powerpoint/2010/main" val="110648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0032C3-66DE-4641-9DD8-F5E8D3F71E47}"/>
              </a:ext>
            </a:extLst>
          </p:cNvPr>
          <p:cNvSpPr txBox="1">
            <a:spLocks/>
          </p:cNvSpPr>
          <p:nvPr/>
        </p:nvSpPr>
        <p:spPr>
          <a:xfrm>
            <a:off x="692542" y="1302452"/>
            <a:ext cx="11054958" cy="558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9600" i="1" dirty="0">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20000"/>
              </a:lnSpc>
              <a:buFont typeface="Arial" panose="020B0604020202020204" pitchFamily="34" charset="0"/>
              <a:buNone/>
            </a:pPr>
            <a:endParaRPr lang="en-GB" sz="3200" i="1" dirty="0">
              <a:latin typeface="Segoe UI" panose="020B0502040204020203" pitchFamily="34" charset="0"/>
              <a:ea typeface="Calibri" panose="020F0502020204030204" pitchFamily="34" charset="0"/>
              <a:cs typeface="Segoe UI" panose="020B0502040204020203" pitchFamily="34" charset="0"/>
            </a:endParaRPr>
          </a:p>
        </p:txBody>
      </p:sp>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579550" y="1435187"/>
            <a:ext cx="3699316" cy="3767460"/>
          </a:xfrm>
        </p:spPr>
        <p:txBody>
          <a:bodyPr vert="horz" lIns="91440" tIns="45720" rIns="91440" bIns="45720" rtlCol="0" anchor="t">
            <a:noAutofit/>
          </a:bodyPr>
          <a:lstStyle/>
          <a:p>
            <a:pPr marL="0" indent="0">
              <a:lnSpc>
                <a:spcPct val="120000"/>
              </a:lnSpc>
              <a:buNone/>
            </a:pPr>
            <a:r>
              <a:rPr lang="en-US" sz="2400" dirty="0">
                <a:solidFill>
                  <a:schemeClr val="tx1"/>
                </a:solidFill>
                <a:latin typeface="Century Gothic" panose="020B0502020202020204" pitchFamily="34" charset="0"/>
                <a:cs typeface="Segoe UI" panose="020B0502040204020203" pitchFamily="34" charset="0"/>
              </a:rPr>
              <a:t> </a:t>
            </a:r>
          </a:p>
          <a:p>
            <a:pPr marL="0" indent="0">
              <a:lnSpc>
                <a:spcPct val="120000"/>
              </a:lnSpc>
              <a:buNone/>
            </a:pPr>
            <a:endParaRPr lang="en-US" sz="2400" dirty="0">
              <a:solidFill>
                <a:schemeClr val="tx1"/>
              </a:solidFill>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3200" i="1"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1365992" y="5559855"/>
            <a:ext cx="1824434" cy="729895"/>
            <a:chOff x="318457" y="5627837"/>
            <a:chExt cx="1824434"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1000" y="5796412"/>
              <a:ext cx="1051891" cy="523220"/>
            </a:xfrm>
            <a:prstGeom prst="rect">
              <a:avLst/>
            </a:prstGeom>
          </p:spPr>
          <p:txBody>
            <a:bodyPr wrap="none" lIns="91440" tIns="45720" rIns="91440" bIns="45720" anchor="t">
              <a:spAutoFit/>
            </a:bodyPr>
            <a:lstStyle/>
            <a:p>
              <a:r>
                <a:rPr lang="en-GB" sz="2800" b="1" i="1" dirty="0">
                  <a:solidFill>
                    <a:srgbClr val="008DAE"/>
                  </a:solidFill>
                  <a:latin typeface="Century Gothic"/>
                  <a:ea typeface="Verdana"/>
                  <a:cs typeface="Arial"/>
                </a:rPr>
                <a:t>Send</a:t>
              </a:r>
              <a:endParaRPr lang="en-GB" sz="2800" b="1" i="1" dirty="0">
                <a:solidFill>
                  <a:srgbClr val="008DAE"/>
                </a:solidFill>
                <a:latin typeface="Century Gothic" panose="020B0502020202020204" pitchFamily="34" charset="0"/>
                <a:ea typeface="Verdana" panose="020B060403050404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00CDD5FD-3A32-4B3C-82E4-D8C95EA97139}"/>
              </a:ext>
            </a:extLst>
          </p:cNvPr>
          <p:cNvSpPr txBox="1"/>
          <p:nvPr/>
        </p:nvSpPr>
        <p:spPr>
          <a:xfrm>
            <a:off x="332778" y="2549910"/>
            <a:ext cx="4219599" cy="2641084"/>
          </a:xfrm>
          <a:prstGeom prst="rect">
            <a:avLst/>
          </a:prstGeom>
          <a:noFill/>
        </p:spPr>
        <p:txBody>
          <a:bodyPr wrap="square" lIns="91440" tIns="45720" rIns="91440" bIns="45720" rtlCol="0" anchor="t">
            <a:spAutoFit/>
          </a:bodyPr>
          <a:lstStyle/>
          <a:p>
            <a:r>
              <a:rPr lang="en-US" sz="2800" dirty="0">
                <a:latin typeface="Century Gothic" panose="020B0502020202020204" pitchFamily="34" charset="0"/>
              </a:rPr>
              <a:t>What will you do this week to show your love for God’s children around the world?</a:t>
            </a:r>
          </a:p>
          <a:p>
            <a:endParaRPr lang="en-US" sz="2800" dirty="0">
              <a:latin typeface="Century Gothic" panose="020B0502020202020204" pitchFamily="34" charset="0"/>
            </a:endParaRPr>
          </a:p>
          <a:p>
            <a:r>
              <a:rPr lang="en-US" sz="2400" dirty="0">
                <a:latin typeface="Century Gothic"/>
              </a:rPr>
              <a:t>  </a:t>
            </a:r>
            <a:endParaRPr lang="en-GB" sz="2400" dirty="0">
              <a:latin typeface="Century Gothic"/>
            </a:endParaRPr>
          </a:p>
        </p:txBody>
      </p:sp>
      <p:pic>
        <p:nvPicPr>
          <p:cNvPr id="6" name="Picture 5" descr="A group of hands with colorful bracelets&#10;&#10;Description automatically generated">
            <a:extLst>
              <a:ext uri="{FF2B5EF4-FFF2-40B4-BE49-F238E27FC236}">
                <a16:creationId xmlns:a16="http://schemas.microsoft.com/office/drawing/2014/main" id="{C3FA8F63-A3AF-628B-C451-876E2B933878}"/>
              </a:ext>
            </a:extLst>
          </p:cNvPr>
          <p:cNvPicPr>
            <a:picLocks noChangeAspect="1"/>
          </p:cNvPicPr>
          <p:nvPr/>
        </p:nvPicPr>
        <p:blipFill>
          <a:blip r:embed="rId5"/>
          <a:stretch>
            <a:fillRect/>
          </a:stretch>
        </p:blipFill>
        <p:spPr>
          <a:xfrm>
            <a:off x="4528869" y="1310737"/>
            <a:ext cx="7217433" cy="4897885"/>
          </a:xfrm>
          <a:prstGeom prst="rect">
            <a:avLst/>
          </a:prstGeom>
        </p:spPr>
      </p:pic>
    </p:spTree>
    <p:extLst>
      <p:ext uri="{BB962C8B-B14F-4D97-AF65-F5344CB8AC3E}">
        <p14:creationId xmlns:p14="http://schemas.microsoft.com/office/powerpoint/2010/main" val="280945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380816" y="1038093"/>
            <a:ext cx="8358449" cy="6261009"/>
          </a:xfrm>
          <a:prstGeom prst="rect">
            <a:avLst/>
          </a:prstGeom>
          <a:noFill/>
        </p:spPr>
        <p:txBody>
          <a:bodyPr wrap="square" lIns="91440" tIns="45720" rIns="91440" bIns="45720" anchor="t">
            <a:spAutoFit/>
          </a:bodyPr>
          <a:lstStyle/>
          <a:p>
            <a:r>
              <a:rPr lang="en-GB" sz="1400" b="1" dirty="0">
                <a:latin typeface="Century Gothic" panose="020B0502020202020204" pitchFamily="34" charset="0"/>
              </a:rPr>
              <a:t>Activity suggestions</a:t>
            </a:r>
          </a:p>
          <a:p>
            <a:endParaRPr lang="en-US" sz="1400" dirty="0">
              <a:latin typeface="Century Gothic" panose="020B0502020202020204" pitchFamily="34" charset="0"/>
            </a:endParaRPr>
          </a:p>
          <a:p>
            <a:r>
              <a:rPr lang="en-GB" dirty="0">
                <a:latin typeface="Century Gothic"/>
                <a:ea typeface="MS Mincho"/>
                <a:cs typeface="Times New Roman"/>
              </a:rPr>
              <a:t>Share the accompanying illustration with the children. Encourage the children to draw Jesus into the picture, to remind them that all children are special and loved by God.</a:t>
            </a:r>
          </a:p>
          <a:p>
            <a:endParaRPr lang="en-GB" dirty="0">
              <a:latin typeface="Century Gothic" panose="020B0502020202020204" pitchFamily="34" charset="0"/>
              <a:ea typeface="MS Mincho" panose="02020609040205080304" pitchFamily="49" charset="-128"/>
              <a:cs typeface="Times New Roman"/>
            </a:endParaRPr>
          </a:p>
          <a:p>
            <a:pPr marL="285750" indent="-285750">
              <a:lnSpc>
                <a:spcPct val="150000"/>
              </a:lnSpc>
              <a:buFont typeface="Arial"/>
              <a:buChar char="•"/>
            </a:pPr>
            <a:r>
              <a:rPr lang="en-GB" dirty="0">
                <a:latin typeface="Century Gothic"/>
                <a:ea typeface="MS Mincho"/>
                <a:cs typeface="Times New Roman"/>
              </a:rPr>
              <a:t>Share Daniel's story as he explains how his workshop has changed his life. </a:t>
            </a:r>
            <a:r>
              <a:rPr lang="en-GB" dirty="0">
                <a:latin typeface="Century Gothic"/>
                <a:ea typeface="MS Mincho"/>
                <a:cs typeface="Times New Roman"/>
                <a:hlinkClick r:id="rId3"/>
              </a:rPr>
              <a:t>Back to school - Brighten up!</a:t>
            </a:r>
            <a:r>
              <a:rPr lang="en-GB" dirty="0">
                <a:latin typeface="Century Gothic"/>
                <a:ea typeface="MS Mincho"/>
                <a:cs typeface="Times New Roman"/>
              </a:rPr>
              <a:t> </a:t>
            </a:r>
            <a:endParaRPr lang="en-US" dirty="0">
              <a:latin typeface="Century Gothic"/>
              <a:ea typeface="MS Mincho"/>
              <a:cs typeface="Times New Roman"/>
            </a:endParaRPr>
          </a:p>
          <a:p>
            <a:pPr marL="285750" indent="-285750">
              <a:lnSpc>
                <a:spcPct val="150000"/>
              </a:lnSpc>
              <a:buFont typeface="Arial"/>
              <a:buChar char="•"/>
            </a:pPr>
            <a:r>
              <a:rPr lang="en-GB" dirty="0">
                <a:latin typeface="Century Gothic"/>
                <a:ea typeface="MS Mincho"/>
                <a:cs typeface="Times New Roman"/>
              </a:rPr>
              <a:t>There's still time to fundraise for CAFOD's Harvest Family Fast Day. Remind the children we can help other children in need have enough food to eat, clean water to drink and the chance to learn by raising money for CAFOD's work around the world.  </a:t>
            </a:r>
            <a:endParaRPr lang="en-US" dirty="0">
              <a:latin typeface="Century Gothic"/>
              <a:ea typeface="MS Mincho"/>
              <a:cs typeface="Times New Roman"/>
            </a:endParaRPr>
          </a:p>
          <a:p>
            <a:pPr>
              <a:lnSpc>
                <a:spcPct val="150000"/>
              </a:lnSpc>
            </a:pPr>
            <a:r>
              <a:rPr lang="en-GB" dirty="0">
                <a:solidFill>
                  <a:srgbClr val="0070C0"/>
                </a:solidFill>
                <a:latin typeface="Century Gothic"/>
                <a:ea typeface="MS Mincho"/>
                <a:cs typeface="Times New Roman"/>
                <a:hlinkClick r:id="rId4">
                  <a:extLst>
                    <a:ext uri="{A12FA001-AC4F-418D-AE19-62706E023703}">
                      <ahyp:hlinkClr xmlns:ahyp="http://schemas.microsoft.com/office/drawing/2018/hyperlinkcolor" val="tx"/>
                    </a:ext>
                  </a:extLst>
                </a:hlinkClick>
              </a:rPr>
              <a:t>Harvest resources for primary schools (cafod.org.uk)</a:t>
            </a:r>
            <a:r>
              <a:rPr lang="en-GB" dirty="0">
                <a:solidFill>
                  <a:srgbClr val="0070C0"/>
                </a:solidFill>
                <a:latin typeface="Century Gothic"/>
                <a:ea typeface="MS Mincho"/>
                <a:cs typeface="Times New Roman"/>
              </a:rPr>
              <a:t> </a:t>
            </a:r>
            <a:endParaRPr lang="en-US" dirty="0">
              <a:latin typeface="Century Gothic"/>
              <a:ea typeface="MS Mincho"/>
              <a:cs typeface="Times New Roman"/>
            </a:endParaRPr>
          </a:p>
          <a:p>
            <a:pPr>
              <a:lnSpc>
                <a:spcPct val="150000"/>
              </a:lnSpc>
            </a:pPr>
            <a:r>
              <a:rPr lang="en-GB" dirty="0">
                <a:solidFill>
                  <a:srgbClr val="0070C0"/>
                </a:solidFill>
                <a:latin typeface="Century Gothic" panose="020B0502020202020204" pitchFamily="34" charset="0"/>
                <a:ea typeface="MS Mincho" panose="02020609040205080304" pitchFamily="49" charset="-128"/>
                <a:cs typeface="Times New Roman"/>
                <a:hlinkClick r:id="rId5">
                  <a:extLst>
                    <a:ext uri="{A12FA001-AC4F-418D-AE19-62706E023703}">
                      <ahyp:hlinkClr xmlns:ahyp="http://schemas.microsoft.com/office/drawing/2018/hyperlinkcolor" val="tx"/>
                    </a:ext>
                  </a:extLst>
                </a:hlinkClick>
              </a:rPr>
              <a:t>Brighten Up fundraising</a:t>
            </a:r>
            <a:endParaRPr lang="en-GB">
              <a:latin typeface="Century Gothic" panose="020B0502020202020204" pitchFamily="34" charset="0"/>
              <a:ea typeface="MS Mincho" panose="02020609040205080304" pitchFamily="49" charset="-128"/>
              <a:cs typeface="Times New Roman"/>
            </a:endParaRPr>
          </a:p>
          <a:p>
            <a:pPr>
              <a:lnSpc>
                <a:spcPct val="150000"/>
              </a:lnSpc>
            </a:pPr>
            <a:r>
              <a:rPr lang="en-GB" dirty="0">
                <a:latin typeface="Century Gothic" panose="020B0502020202020204" pitchFamily="34" charset="0"/>
                <a:ea typeface="MS Mincho" panose="02020609040205080304" pitchFamily="49" charset="-128"/>
                <a:cs typeface="Times New Roman"/>
                <a:hlinkClick r:id="rId6"/>
              </a:rPr>
              <a:t>World Gifts for primary schools (cafod.org.uk)</a:t>
            </a:r>
            <a:endParaRPr lang="en-GB"/>
          </a:p>
          <a:p>
            <a:endParaRPr lang="en-GB" dirty="0">
              <a:latin typeface="Century Gothic" panose="020B0502020202020204" pitchFamily="34" charset="0"/>
              <a:ea typeface="MS Mincho" panose="02020609040205080304" pitchFamily="49" charset="-128"/>
              <a:cs typeface="Arial" panose="020B0604020202020204" pitchFamily="34" charset="0"/>
            </a:endParaRPr>
          </a:p>
          <a:p>
            <a:pPr marL="285750" indent="-285750">
              <a:buFont typeface="Arial"/>
              <a:buChar char="•"/>
            </a:pPr>
            <a:endParaRPr lang="en-GB" sz="1400" dirty="0">
              <a:latin typeface="Century Gothic" panose="020B0502020202020204" pitchFamily="34" charset="0"/>
              <a:ea typeface="MS Mincho"/>
              <a:cs typeface="Arial"/>
            </a:endParaRPr>
          </a:p>
          <a:p>
            <a:endParaRPr lang="en-GB" sz="1400" dirty="0">
              <a:latin typeface="Times New Roman"/>
              <a:ea typeface="MS Mincho"/>
              <a:cs typeface="Times New Roman"/>
            </a:endParaRPr>
          </a:p>
          <a:p>
            <a:pPr>
              <a:lnSpc>
                <a:spcPct val="107000"/>
              </a:lnSpc>
              <a:spcAft>
                <a:spcPts val="800"/>
              </a:spcAft>
            </a:pPr>
            <a:endParaRPr lang="en-GB" sz="12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descr="A group of children holding hands and a dog&#10;&#10;Description automatically generated">
            <a:extLst>
              <a:ext uri="{FF2B5EF4-FFF2-40B4-BE49-F238E27FC236}">
                <a16:creationId xmlns:a16="http://schemas.microsoft.com/office/drawing/2014/main" id="{F2E541D7-A064-9090-F791-42EEE35B3D49}"/>
              </a:ext>
            </a:extLst>
          </p:cNvPr>
          <p:cNvPicPr>
            <a:picLocks noChangeAspect="1"/>
          </p:cNvPicPr>
          <p:nvPr/>
        </p:nvPicPr>
        <p:blipFill>
          <a:blip r:embed="rId7"/>
          <a:stretch>
            <a:fillRect/>
          </a:stretch>
        </p:blipFill>
        <p:spPr>
          <a:xfrm>
            <a:off x="8462267" y="1337957"/>
            <a:ext cx="3527382" cy="2485870"/>
          </a:xfrm>
          <a:prstGeom prst="rect">
            <a:avLst/>
          </a:prstGeom>
        </p:spPr>
      </p:pic>
    </p:spTree>
    <p:extLst>
      <p:ext uri="{BB962C8B-B14F-4D97-AF65-F5344CB8AC3E}">
        <p14:creationId xmlns:p14="http://schemas.microsoft.com/office/powerpoint/2010/main" val="426415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38173-BD93-F3BA-A44C-E413DF846E4A}"/>
              </a:ext>
            </a:extLst>
          </p:cNvPr>
          <p:cNvSpPr>
            <a:spLocks noGrp="1"/>
          </p:cNvSpPr>
          <p:nvPr>
            <p:ph idx="1"/>
          </p:nvPr>
        </p:nvSpPr>
        <p:spPr>
          <a:xfrm>
            <a:off x="824770" y="1716092"/>
            <a:ext cx="10890000" cy="3856120"/>
          </a:xfrm>
        </p:spPr>
        <p:txBody>
          <a:bodyPr vert="horz" lIns="91440" tIns="45720" rIns="91440" bIns="45720" rtlCol="0" anchor="t">
            <a:spAutoFit/>
          </a:bodyPr>
          <a:lstStyle/>
          <a:p>
            <a:pPr marL="285750" indent="-285750">
              <a:lnSpc>
                <a:spcPct val="150000"/>
              </a:lnSpc>
              <a:spcBef>
                <a:spcPts val="0"/>
              </a:spcBef>
              <a:spcAft>
                <a:spcPts val="0"/>
              </a:spcAft>
            </a:pPr>
            <a:r>
              <a:rPr lang="en-GB" sz="1800" dirty="0">
                <a:solidFill>
                  <a:srgbClr val="000000"/>
                </a:solidFill>
                <a:latin typeface="Century Gothic"/>
              </a:rPr>
              <a:t>Share with the children how we can put love for God, our neighbour and the world into action this term by watching CAFOD's national assembly. </a:t>
            </a:r>
            <a:r>
              <a:rPr lang="en-GB" sz="1800" dirty="0">
                <a:solidFill>
                  <a:srgbClr val="000000"/>
                </a:solidFill>
                <a:latin typeface="Century Gothic"/>
                <a:hlinkClick r:id="rId2"/>
              </a:rPr>
              <a:t>Harvest Assembly for KS 1 and 2 (cafod.org.uk)</a:t>
            </a:r>
            <a:endParaRPr lang="en-GB" sz="1800">
              <a:solidFill>
                <a:srgbClr val="000000"/>
              </a:solidFill>
              <a:latin typeface="Century Gothic"/>
            </a:endParaRPr>
          </a:p>
          <a:p>
            <a:pPr marL="285750" indent="-285750">
              <a:lnSpc>
                <a:spcPct val="150000"/>
              </a:lnSpc>
              <a:spcBef>
                <a:spcPts val="0"/>
              </a:spcBef>
              <a:spcAft>
                <a:spcPts val="0"/>
              </a:spcAft>
            </a:pPr>
            <a:r>
              <a:rPr lang="en-GB" sz="1800" dirty="0">
                <a:solidFill>
                  <a:schemeClr val="tx1"/>
                </a:solidFill>
                <a:latin typeface="Century Gothic"/>
              </a:rPr>
              <a:t>Encourage the children to think about how they can show kindness and generosity to their brothers and sisters around the world as Jesus taught. </a:t>
            </a:r>
            <a:r>
              <a:rPr lang="en-GB" sz="1800" dirty="0">
                <a:solidFill>
                  <a:srgbClr val="0070C0"/>
                </a:solidFill>
                <a:latin typeface="Century Gothic"/>
                <a:hlinkClick r:id="rId3">
                  <a:extLst>
                    <a:ext uri="{A12FA001-AC4F-418D-AE19-62706E023703}">
                      <ahyp:hlinkClr xmlns:ahyp="http://schemas.microsoft.com/office/drawing/2018/hyperlinkcolor" val="tx"/>
                    </a:ext>
                  </a:extLst>
                </a:hlinkClick>
              </a:rPr>
              <a:t>Putting CST into practice (cafod.org.uk)</a:t>
            </a:r>
          </a:p>
          <a:p>
            <a:pPr marL="285750" indent="-285750">
              <a:spcBef>
                <a:spcPts val="0"/>
              </a:spcBef>
              <a:spcAft>
                <a:spcPts val="0"/>
              </a:spcAft>
            </a:pPr>
            <a:r>
              <a:rPr lang="en-GB" sz="1800" dirty="0">
                <a:solidFill>
                  <a:schemeClr val="tx1"/>
                </a:solidFill>
                <a:latin typeface="Century Gothic"/>
              </a:rPr>
              <a:t>Remind the children to share all that they heard and thought about with the people at home during the week. Talk to them about how special and loved they are by God, whose Son Jesus welcomed the little children. Invite them to pray for children everywhere this week and to do what they can to care for others at home, at school and around the world.</a:t>
            </a:r>
            <a:r>
              <a:rPr lang="en-GB" sz="1400" dirty="0">
                <a:solidFill>
                  <a:schemeClr val="tx1"/>
                </a:solidFill>
                <a:latin typeface="Century Gothic"/>
              </a:rPr>
              <a:t> </a:t>
            </a:r>
            <a:endParaRPr lang="en-US" sz="1400" dirty="0">
              <a:solidFill>
                <a:schemeClr val="tx1"/>
              </a:solidFill>
              <a:latin typeface="Century Gothic"/>
            </a:endParaRPr>
          </a:p>
          <a:p>
            <a:pPr>
              <a:spcBef>
                <a:spcPts val="0"/>
              </a:spcBef>
              <a:spcAft>
                <a:spcPts val="0"/>
              </a:spcAft>
            </a:pPr>
            <a:endParaRPr lang="en-GB" sz="1400" dirty="0">
              <a:solidFill>
                <a:srgbClr val="000000"/>
              </a:solidFill>
              <a:latin typeface="Century Gothic"/>
            </a:endParaRPr>
          </a:p>
          <a:p>
            <a:pPr marL="285750" indent="-285750">
              <a:lnSpc>
                <a:spcPct val="150000"/>
              </a:lnSpc>
              <a:spcBef>
                <a:spcPts val="0"/>
              </a:spcBef>
              <a:spcAft>
                <a:spcPts val="0"/>
              </a:spcAft>
            </a:pPr>
            <a:endParaRPr lang="en-GB" sz="1800" dirty="0">
              <a:solidFill>
                <a:srgbClr val="0070C0"/>
              </a:solidFill>
              <a:latin typeface="Century Gothic"/>
            </a:endParaRPr>
          </a:p>
        </p:txBody>
      </p:sp>
    </p:spTree>
    <p:extLst>
      <p:ext uri="{BB962C8B-B14F-4D97-AF65-F5344CB8AC3E}">
        <p14:creationId xmlns:p14="http://schemas.microsoft.com/office/powerpoint/2010/main" val="4015415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hildren holding hands and a dog&#10;&#10;Description automatically generated">
            <a:extLst>
              <a:ext uri="{FF2B5EF4-FFF2-40B4-BE49-F238E27FC236}">
                <a16:creationId xmlns:a16="http://schemas.microsoft.com/office/drawing/2014/main" id="{B26E02C4-5FD8-7BD2-24DA-9A4C625C2191}"/>
              </a:ext>
            </a:extLst>
          </p:cNvPr>
          <p:cNvPicPr>
            <a:picLocks noChangeAspect="1"/>
          </p:cNvPicPr>
          <p:nvPr/>
        </p:nvPicPr>
        <p:blipFill>
          <a:blip r:embed="rId3"/>
          <a:stretch>
            <a:fillRect/>
          </a:stretch>
        </p:blipFill>
        <p:spPr>
          <a:xfrm>
            <a:off x="2208703" y="1311639"/>
            <a:ext cx="7774594" cy="5546361"/>
          </a:xfrm>
          <a:prstGeom prst="rect">
            <a:avLst/>
          </a:prstGeom>
        </p:spPr>
      </p:pic>
    </p:spTree>
    <p:extLst>
      <p:ext uri="{BB962C8B-B14F-4D97-AF65-F5344CB8AC3E}">
        <p14:creationId xmlns:p14="http://schemas.microsoft.com/office/powerpoint/2010/main" val="186863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390363" y="1385503"/>
            <a:ext cx="11803341" cy="4855276"/>
          </a:xfrm>
          <a:prstGeom prst="rect">
            <a:avLst/>
          </a:prstGeom>
        </p:spPr>
      </p:pic>
    </p:spTree>
    <p:extLst>
      <p:ext uri="{BB962C8B-B14F-4D97-AF65-F5344CB8AC3E}">
        <p14:creationId xmlns:p14="http://schemas.microsoft.com/office/powerpoint/2010/main" val="25938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tree, grass, person&#10;&#10;Description automatically generated">
            <a:extLst>
              <a:ext uri="{FF2B5EF4-FFF2-40B4-BE49-F238E27FC236}">
                <a16:creationId xmlns:a16="http://schemas.microsoft.com/office/drawing/2014/main" id="{7A889C2B-D8B1-42C3-8B90-9FF4A911C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8135298"/>
          </a:xfrm>
          <a:prstGeom prst="rect">
            <a:avLst/>
          </a:prstGeom>
        </p:spPr>
      </p:pic>
      <p:pic>
        <p:nvPicPr>
          <p:cNvPr id="5" name="Picture 4">
            <a:extLst>
              <a:ext uri="{FF2B5EF4-FFF2-40B4-BE49-F238E27FC236}">
                <a16:creationId xmlns:a16="http://schemas.microsoft.com/office/drawing/2014/main" id="{45BC00DB-80BB-4111-BBE0-6E4FA7CF23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0943467" cy="7127266"/>
          </a:xfrm>
          <a:prstGeom prst="rect">
            <a:avLst/>
          </a:prstGeom>
        </p:spPr>
      </p:pic>
      <p:sp>
        <p:nvSpPr>
          <p:cNvPr id="11" name="TextBox 10">
            <a:extLst>
              <a:ext uri="{FF2B5EF4-FFF2-40B4-BE49-F238E27FC236}">
                <a16:creationId xmlns:a16="http://schemas.microsoft.com/office/drawing/2014/main" id="{BBA8697F-6FCB-481B-AD0F-C217C505E145}"/>
              </a:ext>
            </a:extLst>
          </p:cNvPr>
          <p:cNvSpPr txBox="1"/>
          <p:nvPr/>
        </p:nvSpPr>
        <p:spPr>
          <a:xfrm>
            <a:off x="295390" y="1227724"/>
            <a:ext cx="6032674" cy="5509200"/>
          </a:xfrm>
          <a:prstGeom prst="rect">
            <a:avLst/>
          </a:prstGeom>
          <a:noFill/>
        </p:spPr>
        <p:txBody>
          <a:bodyPr wrap="square" lIns="91440" tIns="45720" rIns="91440" bIns="45720" rtlCol="0" anchor="t">
            <a:spAutoFit/>
          </a:bodyPr>
          <a:lstStyle/>
          <a:p>
            <a:r>
              <a:rPr lang="en-US" sz="3200" dirty="0">
                <a:latin typeface="Century Gothic"/>
                <a:ea typeface="+mn-lt"/>
                <a:cs typeface="+mn-lt"/>
              </a:rPr>
              <a:t>Loving God, your Son Jesus shows us that all people, including little children, are important and loved by you. </a:t>
            </a:r>
          </a:p>
          <a:p>
            <a:endParaRPr lang="en-US" sz="3200" dirty="0">
              <a:latin typeface="Century Gothic"/>
              <a:ea typeface="+mn-lt"/>
              <a:cs typeface="+mn-lt"/>
            </a:endParaRPr>
          </a:p>
          <a:p>
            <a:r>
              <a:rPr lang="en-US" sz="3200" dirty="0">
                <a:latin typeface="Century Gothic"/>
                <a:ea typeface="+mn-lt"/>
                <a:cs typeface="+mn-lt"/>
              </a:rPr>
              <a:t>Help us to follow his example and to respect and care for all people around the world. </a:t>
            </a:r>
          </a:p>
          <a:p>
            <a:endParaRPr lang="en-US" sz="3200" dirty="0">
              <a:latin typeface="Century Gothic"/>
              <a:ea typeface="+mn-lt"/>
              <a:cs typeface="+mn-lt"/>
            </a:endParaRPr>
          </a:p>
          <a:p>
            <a:r>
              <a:rPr lang="en-US" sz="3200" dirty="0">
                <a:latin typeface="Century Gothic"/>
                <a:ea typeface="+mn-lt"/>
                <a:cs typeface="+mn-lt"/>
              </a:rPr>
              <a:t>Amen. </a:t>
            </a:r>
          </a:p>
          <a:p>
            <a:endParaRPr lang="en-US" sz="3200" dirty="0">
              <a:latin typeface="Century Gothic"/>
              <a:ea typeface="+mn-lt"/>
              <a:cs typeface="+mn-lt"/>
            </a:endParaRPr>
          </a:p>
        </p:txBody>
      </p:sp>
    </p:spTree>
    <p:extLst>
      <p:ext uri="{BB962C8B-B14F-4D97-AF65-F5344CB8AC3E}">
        <p14:creationId xmlns:p14="http://schemas.microsoft.com/office/powerpoint/2010/main" val="147939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6346A1-1220-415A-BBB7-FF3DBE3AC8FC}"/>
              </a:ext>
            </a:extLst>
          </p:cNvPr>
          <p:cNvSpPr>
            <a:spLocks noGrp="1"/>
          </p:cNvSpPr>
          <p:nvPr>
            <p:ph idx="1"/>
          </p:nvPr>
        </p:nvSpPr>
        <p:spPr>
          <a:xfrm>
            <a:off x="377696" y="1106349"/>
            <a:ext cx="11157800" cy="5582656"/>
          </a:xfrm>
        </p:spPr>
        <p:txBody>
          <a:bodyPr vert="horz" lIns="91440" tIns="45720" rIns="91440" bIns="45720" rtlCol="0" anchor="t">
            <a:noAutofit/>
          </a:bodyPr>
          <a:lstStyle/>
          <a:p>
            <a:pPr marL="0" indent="0">
              <a:buNone/>
            </a:pPr>
            <a:endParaRPr lang="en-US" sz="2400" i="1" dirty="0">
              <a:solidFill>
                <a:schemeClr val="tx1"/>
              </a:solidFill>
              <a:latin typeface="Century Gothic"/>
              <a:cs typeface="Arial"/>
            </a:endParaRPr>
          </a:p>
          <a:p>
            <a:pPr marL="0" indent="0">
              <a:buNone/>
            </a:pPr>
            <a:endParaRPr lang="en-US" sz="2800" i="1" dirty="0">
              <a:solidFill>
                <a:schemeClr val="tx1"/>
              </a:solidFill>
              <a:latin typeface="Century Gothic"/>
              <a:cs typeface="Arial"/>
            </a:endParaRPr>
          </a:p>
          <a:p>
            <a:pPr marL="0" indent="0">
              <a:buNone/>
            </a:pPr>
            <a:endParaRPr lang="en-US" sz="2800" i="1" dirty="0">
              <a:solidFill>
                <a:schemeClr val="tx1"/>
              </a:solidFill>
              <a:latin typeface="Century Gothic"/>
              <a:cs typeface="Arial"/>
            </a:endParaRPr>
          </a:p>
          <a:p>
            <a:pPr marL="0" indent="0">
              <a:lnSpc>
                <a:spcPct val="120000"/>
              </a:lnSpc>
              <a:buNone/>
            </a:pPr>
            <a:br>
              <a:rPr lang="en-US" sz="2800" i="1" dirty="0">
                <a:solidFill>
                  <a:schemeClr val="tx1"/>
                </a:solidFill>
                <a:latin typeface="Century Gothic"/>
                <a:cs typeface="Arial"/>
              </a:rPr>
            </a:br>
            <a:endParaRPr lang="en-US" sz="2800" i="1" dirty="0">
              <a:solidFill>
                <a:schemeClr val="tx1"/>
              </a:solidFill>
              <a:latin typeface="Century Gothic"/>
              <a:cs typeface="Arial"/>
            </a:endParaRPr>
          </a:p>
          <a:p>
            <a:pPr marL="0" indent="0">
              <a:lnSpc>
                <a:spcPct val="120000"/>
              </a:lnSpc>
              <a:buNone/>
            </a:pPr>
            <a:endParaRPr lang="en-US" sz="2800" i="1" dirty="0">
              <a:solidFill>
                <a:schemeClr val="tx1"/>
              </a:solidFill>
              <a:latin typeface="Century Gothic"/>
              <a:cs typeface="Arial"/>
            </a:endParaRPr>
          </a:p>
          <a:p>
            <a:pPr marL="0" indent="0">
              <a:lnSpc>
                <a:spcPct val="120000"/>
              </a:lnSpc>
              <a:buNone/>
            </a:pPr>
            <a:br>
              <a:rPr lang="en-US" sz="2800" dirty="0">
                <a:latin typeface="Century Gothic"/>
                <a:cs typeface="Arial"/>
              </a:rPr>
            </a:br>
            <a:endParaRPr lang="en-US" sz="2800" dirty="0">
              <a:latin typeface="Century Gothic"/>
              <a:cs typeface="Arial"/>
            </a:endParaRPr>
          </a:p>
        </p:txBody>
      </p:sp>
      <p:sp>
        <p:nvSpPr>
          <p:cNvPr id="3" name="TextBox 2">
            <a:extLst>
              <a:ext uri="{FF2B5EF4-FFF2-40B4-BE49-F238E27FC236}">
                <a16:creationId xmlns:a16="http://schemas.microsoft.com/office/drawing/2014/main" id="{B843C0C8-2E80-4A00-8FE9-DD73BB168080}"/>
              </a:ext>
            </a:extLst>
          </p:cNvPr>
          <p:cNvSpPr txBox="1"/>
          <p:nvPr/>
        </p:nvSpPr>
        <p:spPr>
          <a:xfrm>
            <a:off x="8441072" y="275001"/>
            <a:ext cx="4109544" cy="461665"/>
          </a:xfrm>
          <a:prstGeom prst="rect">
            <a:avLst/>
          </a:prstGeom>
          <a:noFill/>
        </p:spPr>
        <p:txBody>
          <a:bodyPr wrap="square" lIns="91440" tIns="45720" rIns="91440" bIns="45720" rtlCol="0" anchor="t">
            <a:spAutoFit/>
          </a:bodyPr>
          <a:lstStyle/>
          <a:p>
            <a:r>
              <a:rPr lang="en-US" sz="2400" b="1" i="1" dirty="0">
                <a:latin typeface="Century Gothic" panose="020B0502020202020204" pitchFamily="34" charset="0"/>
                <a:cs typeface="Segoe UI"/>
              </a:rPr>
              <a:t>Gospel: Mark 10:2-16 </a:t>
            </a:r>
          </a:p>
        </p:txBody>
      </p:sp>
      <p:grpSp>
        <p:nvGrpSpPr>
          <p:cNvPr id="6" name="Group 5">
            <a:extLst>
              <a:ext uri="{FF2B5EF4-FFF2-40B4-BE49-F238E27FC236}">
                <a16:creationId xmlns:a16="http://schemas.microsoft.com/office/drawing/2014/main" id="{543B6994-2C10-6B42-8D44-5312D8E35403}"/>
              </a:ext>
            </a:extLst>
          </p:cNvPr>
          <p:cNvGrpSpPr/>
          <p:nvPr/>
        </p:nvGrpSpPr>
        <p:grpSpPr>
          <a:xfrm>
            <a:off x="9114048" y="5970548"/>
            <a:ext cx="7221092" cy="718457"/>
            <a:chOff x="344402" y="5598515"/>
            <a:chExt cx="7221092" cy="718457"/>
          </a:xfrm>
        </p:grpSpPr>
        <p:sp>
          <p:nvSpPr>
            <p:cNvPr id="7" name="Rectangle 6">
              <a:extLst>
                <a:ext uri="{FF2B5EF4-FFF2-40B4-BE49-F238E27FC236}">
                  <a16:creationId xmlns:a16="http://schemas.microsoft.com/office/drawing/2014/main" id="{0A072B9C-E184-0244-BB43-DBA58811F855}"/>
                </a:ext>
              </a:extLst>
            </p:cNvPr>
            <p:cNvSpPr/>
            <p:nvPr/>
          </p:nvSpPr>
          <p:spPr>
            <a:xfrm>
              <a:off x="1061635" y="5793752"/>
              <a:ext cx="6503859" cy="523220"/>
            </a:xfrm>
            <a:prstGeom prst="rect">
              <a:avLst/>
            </a:prstGeom>
          </p:spPr>
          <p:txBody>
            <a:bodyPr wrap="square" lIns="91440" tIns="45720" rIns="91440" bIns="45720" anchor="t">
              <a:spAutoFit/>
            </a:bodyPr>
            <a:lstStyle/>
            <a:p>
              <a:r>
                <a:rPr lang="en-GB" sz="2800" b="1" i="1" dirty="0">
                  <a:solidFill>
                    <a:srgbClr val="A1C60F"/>
                  </a:solidFill>
                  <a:latin typeface="Century Gothic"/>
                  <a:cs typeface="Arial"/>
                </a:rPr>
                <a:t>Word</a:t>
              </a:r>
              <a:endParaRPr lang="en-GB" sz="2800" b="1" dirty="0">
                <a:solidFill>
                  <a:srgbClr val="A1C60F"/>
                </a:solidFill>
                <a:latin typeface="Century Gothic" panose="020B0502020202020204" pitchFamily="34" charset="0"/>
                <a:cs typeface="Arial" panose="020B0604020202020204" pitchFamily="34" charset="0"/>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02" y="5598515"/>
              <a:ext cx="717233" cy="718457"/>
            </a:xfrm>
            <a:prstGeom prst="rect">
              <a:avLst/>
            </a:prstGeom>
          </p:spPr>
        </p:pic>
      </p:grpSp>
      <p:sp>
        <p:nvSpPr>
          <p:cNvPr id="9" name="TextBox 8">
            <a:extLst>
              <a:ext uri="{FF2B5EF4-FFF2-40B4-BE49-F238E27FC236}">
                <a16:creationId xmlns:a16="http://schemas.microsoft.com/office/drawing/2014/main" id="{08C63BF5-DA15-450E-A230-53781DAF323D}"/>
              </a:ext>
            </a:extLst>
          </p:cNvPr>
          <p:cNvSpPr txBox="1"/>
          <p:nvPr/>
        </p:nvSpPr>
        <p:spPr>
          <a:xfrm>
            <a:off x="574158" y="1254389"/>
            <a:ext cx="11157800" cy="4893647"/>
          </a:xfrm>
          <a:prstGeom prst="rect">
            <a:avLst/>
          </a:prstGeom>
          <a:noFill/>
        </p:spPr>
        <p:txBody>
          <a:bodyPr wrap="square" lIns="91440" tIns="45720" rIns="91440" bIns="45720" anchor="t">
            <a:spAutoFit/>
          </a:bodyPr>
          <a:lstStyle/>
          <a:p>
            <a:pPr marL="0" indent="0">
              <a:buNone/>
            </a:pPr>
            <a:r>
              <a:rPr lang="en-US" sz="2400" dirty="0">
                <a:latin typeface="Century Gothic"/>
                <a:cs typeface="Arial"/>
              </a:rPr>
              <a:t>Some people brought children to Jesus for him to place his hands on them, but the disciples scolded the people. </a:t>
            </a:r>
          </a:p>
          <a:p>
            <a:pPr marL="0" indent="0">
              <a:buNone/>
            </a:pPr>
            <a:endParaRPr lang="en-US" sz="2400" dirty="0">
              <a:latin typeface="Century Gothic"/>
              <a:cs typeface="Arial"/>
            </a:endParaRPr>
          </a:p>
          <a:p>
            <a:pPr marL="0" indent="0">
              <a:buNone/>
            </a:pPr>
            <a:r>
              <a:rPr lang="en-US" sz="2400" dirty="0">
                <a:latin typeface="Century Gothic"/>
                <a:cs typeface="Arial"/>
              </a:rPr>
              <a:t>When Jesus noticed this, he was angry and said to his disciples, “Let the children come to me, and do not stop them, because the Kingdom of God belongs to such as these. I assure you that whoever does not receive the Kingdom of God like a child will never enter it.” </a:t>
            </a:r>
          </a:p>
          <a:p>
            <a:pPr marL="0" indent="0">
              <a:buNone/>
            </a:pPr>
            <a:endParaRPr lang="en-US" sz="2400" dirty="0">
              <a:latin typeface="Century Gothic"/>
              <a:cs typeface="Arial"/>
            </a:endParaRPr>
          </a:p>
          <a:p>
            <a:pPr marL="0" indent="0">
              <a:buNone/>
            </a:pPr>
            <a:r>
              <a:rPr lang="en-US" sz="2400" dirty="0">
                <a:latin typeface="Century Gothic"/>
                <a:cs typeface="Arial"/>
              </a:rPr>
              <a:t>Then he took the children in his arms, placed his hands on each of them, and blessed them.</a:t>
            </a:r>
          </a:p>
          <a:p>
            <a:endParaRPr lang="en-US" sz="2400" i="1" dirty="0">
              <a:latin typeface="Century Gothic"/>
              <a:cs typeface="Arial"/>
            </a:endParaRPr>
          </a:p>
          <a:p>
            <a:endParaRPr lang="en-US" sz="2400" dirty="0">
              <a:latin typeface="Times New Roman"/>
              <a:cs typeface="Times New Roman"/>
            </a:endParaRPr>
          </a:p>
          <a:p>
            <a:endParaRPr lang="en-US" sz="2400" i="1" dirty="0">
              <a:latin typeface="Century Gothic"/>
              <a:cs typeface="Arial"/>
            </a:endParaRPr>
          </a:p>
        </p:txBody>
      </p:sp>
    </p:spTree>
    <p:extLst>
      <p:ext uri="{BB962C8B-B14F-4D97-AF65-F5344CB8AC3E}">
        <p14:creationId xmlns:p14="http://schemas.microsoft.com/office/powerpoint/2010/main" val="248878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617342" y="1746920"/>
            <a:ext cx="7673218" cy="923330"/>
          </a:xfrm>
        </p:spPr>
        <p:txBody>
          <a:bodyPr vert="horz" wrap="square" lIns="91440" tIns="45720" rIns="91440" bIns="45720" rtlCol="0" anchor="t">
            <a:spAutoFit/>
          </a:bodyPr>
          <a:lstStyle/>
          <a:p>
            <a:pPr marL="0" indent="0">
              <a:buNone/>
            </a:pPr>
            <a:endParaRPr lang="en-GB" sz="2400" dirty="0">
              <a:solidFill>
                <a:schemeClr val="tx1"/>
              </a:solidFill>
              <a:latin typeface="Century Gothic" panose="020B0502020202020204" pitchFamily="34" charset="0"/>
            </a:endParaRPr>
          </a:p>
          <a:p>
            <a:pPr algn="just">
              <a:buNone/>
            </a:pPr>
            <a:endParaRPr lang="en-US" dirty="0">
              <a:latin typeface="Century Gothic"/>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8640525" y="5904190"/>
            <a:ext cx="3440070" cy="672205"/>
            <a:chOff x="263250" y="5650540"/>
            <a:chExt cx="3832500" cy="717055"/>
          </a:xfrm>
        </p:grpSpPr>
        <p:pic>
          <p:nvPicPr>
            <p:cNvPr id="5" name="Graphic 16" descr="Heart">
              <a:extLst>
                <a:ext uri="{FF2B5EF4-FFF2-40B4-BE49-F238E27FC236}">
                  <a16:creationId xmlns:a16="http://schemas.microsoft.com/office/drawing/2014/main" id="{4D98E368-1CE9-FD4F-872C-B9B1D9A3587D}"/>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5"/>
              <a:ext cx="3095785" cy="558130"/>
            </a:xfrm>
            <a:prstGeom prst="rect">
              <a:avLst/>
            </a:prstGeom>
          </p:spPr>
          <p:txBody>
            <a:bodyPr wrap="square" lIns="91440" tIns="45720" rIns="91440" bIns="45720" anchor="t">
              <a:spAutoFit/>
            </a:bodyPr>
            <a:lstStyle/>
            <a:p>
              <a:r>
                <a:rPr lang="en-GB" sz="2800" b="1" i="1" dirty="0">
                  <a:solidFill>
                    <a:srgbClr val="C51B8A"/>
                  </a:solidFill>
                  <a:latin typeface="Century Gothic"/>
                  <a:cs typeface="Arial"/>
                </a:rPr>
                <a:t>Respond</a:t>
              </a:r>
              <a:endParaRPr lang="en-GB" sz="2800" b="1" dirty="0">
                <a:solidFill>
                  <a:srgbClr val="C51B8A"/>
                </a:solidFill>
                <a:latin typeface="Century Gothic" panose="020B0502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C470F02D-09CE-4645-9868-E10538A4114C}"/>
              </a:ext>
            </a:extLst>
          </p:cNvPr>
          <p:cNvSpPr/>
          <p:nvPr/>
        </p:nvSpPr>
        <p:spPr>
          <a:xfrm>
            <a:off x="379538" y="1055375"/>
            <a:ext cx="11432924" cy="6370975"/>
          </a:xfrm>
          <a:prstGeom prst="rect">
            <a:avLst/>
          </a:prstGeom>
        </p:spPr>
        <p:txBody>
          <a:bodyPr wrap="square" lIns="91440" tIns="45720" rIns="91440" bIns="45720" anchor="t">
            <a:spAutoFit/>
          </a:bodyPr>
          <a:lstStyle/>
          <a:p>
            <a:r>
              <a:rPr lang="en-GB" sz="2400" b="1" dirty="0">
                <a:latin typeface="Century Gothic"/>
                <a:cs typeface="Segoe UI"/>
              </a:rPr>
              <a:t>What do you remember from the Gospel reading? </a:t>
            </a:r>
            <a:endParaRPr lang="en-US" sz="2400" b="1" dirty="0">
              <a:latin typeface="Century Gothic"/>
              <a:cs typeface="Segoe UI"/>
            </a:endParaRPr>
          </a:p>
          <a:p>
            <a:endParaRPr lang="en-US" sz="2400" dirty="0">
              <a:latin typeface="Century Gothic" panose="020B0502020202020204" pitchFamily="34" charset="0"/>
            </a:endParaRPr>
          </a:p>
          <a:p>
            <a:r>
              <a:rPr lang="en-US" sz="2400" dirty="0">
                <a:latin typeface="Century Gothic" panose="020B0502020202020204" pitchFamily="34" charset="0"/>
              </a:rPr>
              <a:t>People were bringing their children to Jesus for his blessing, but the disciples tried to stop them. Why do you think they did this?</a:t>
            </a:r>
          </a:p>
          <a:p>
            <a:endParaRPr lang="en-US" sz="2400" dirty="0">
              <a:latin typeface="Century Gothic" panose="020B0502020202020204" pitchFamily="34" charset="0"/>
            </a:endParaRPr>
          </a:p>
          <a:p>
            <a:r>
              <a:rPr lang="en-US" sz="2400" dirty="0">
                <a:latin typeface="Century Gothic" panose="020B0502020202020204" pitchFamily="34" charset="0"/>
              </a:rPr>
              <a:t>Perhaps they thought the children would bother Jesus, that he would find them too loud or lively. Or maybe the disciples were worried that Jesus was tired or hungry and that it was time for him to rest. </a:t>
            </a:r>
          </a:p>
          <a:p>
            <a:endParaRPr lang="en-US" sz="2400" dirty="0">
              <a:latin typeface="Century Gothic" panose="020B0502020202020204" pitchFamily="34" charset="0"/>
            </a:endParaRPr>
          </a:p>
          <a:p>
            <a:r>
              <a:rPr lang="en-US" sz="2400" dirty="0">
                <a:latin typeface="Century Gothic"/>
              </a:rPr>
              <a:t>How did Jesus feel when he noticed what the disciples were doing? What did he say?</a:t>
            </a:r>
          </a:p>
          <a:p>
            <a:endParaRPr lang="en-US" sz="2400" dirty="0">
              <a:latin typeface="Century Gothic" panose="020B0502020202020204" pitchFamily="34" charset="0"/>
            </a:endParaRPr>
          </a:p>
          <a:p>
            <a:endParaRPr lang="en-US" sz="2400" dirty="0">
              <a:latin typeface="Times New Roman"/>
              <a:cs typeface="Times New Roman"/>
            </a:endParaRPr>
          </a:p>
          <a:p>
            <a:endParaRPr lang="en-US" sz="2400" dirty="0">
              <a:latin typeface="Times New Roman"/>
              <a:cs typeface="Times New Roman"/>
            </a:endParaRPr>
          </a:p>
          <a:p>
            <a:endParaRPr lang="en-US" sz="2400" dirty="0">
              <a:latin typeface="Times New Roman"/>
              <a:cs typeface="Times New Roman"/>
            </a:endParaRPr>
          </a:p>
          <a:p>
            <a:endParaRPr lang="en-US" sz="2400" dirty="0">
              <a:latin typeface="Century Gothic" panose="020B0502020202020204" pitchFamily="34" charset="0"/>
            </a:endParaRPr>
          </a:p>
          <a:p>
            <a:endParaRPr lang="en-GB" sz="2400" dirty="0">
              <a:latin typeface="Century Gothic" panose="020B0502020202020204" pitchFamily="34" charset="0"/>
            </a:endParaRPr>
          </a:p>
        </p:txBody>
      </p:sp>
    </p:spTree>
    <p:extLst>
      <p:ext uri="{BB962C8B-B14F-4D97-AF65-F5344CB8AC3E}">
        <p14:creationId xmlns:p14="http://schemas.microsoft.com/office/powerpoint/2010/main" val="434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BC7F77-ADB3-4E83-9146-641D0595FD5F}"/>
              </a:ext>
            </a:extLst>
          </p:cNvPr>
          <p:cNvSpPr txBox="1"/>
          <p:nvPr/>
        </p:nvSpPr>
        <p:spPr>
          <a:xfrm>
            <a:off x="135081" y="1169846"/>
            <a:ext cx="4451209" cy="5909310"/>
          </a:xfrm>
          <a:prstGeom prst="rect">
            <a:avLst/>
          </a:prstGeom>
          <a:noFill/>
        </p:spPr>
        <p:txBody>
          <a:bodyPr wrap="square" lIns="91440" tIns="45720" rIns="91440" bIns="45720" anchor="t">
            <a:spAutoFit/>
          </a:bodyPr>
          <a:lstStyle/>
          <a:p>
            <a:r>
              <a:rPr lang="en-GB" sz="2400" dirty="0">
                <a:effectLst/>
                <a:latin typeface="Century Gothic" panose="020B0502020202020204" pitchFamily="34" charset="0"/>
                <a:ea typeface="MS Mincho" panose="02020609040205080304" pitchFamily="49" charset="-128"/>
                <a:cs typeface="Arial" panose="020B0604020202020204" pitchFamily="34" charset="0"/>
              </a:rPr>
              <a:t>Jesus is angry and tells the disciples to let the children come to him. </a:t>
            </a:r>
          </a:p>
          <a:p>
            <a:endParaRPr lang="en-GB" sz="2400" dirty="0">
              <a:latin typeface="Century Gothic" panose="020B0502020202020204" pitchFamily="34" charset="0"/>
              <a:ea typeface="MS Mincho" panose="02020609040205080304" pitchFamily="49" charset="-128"/>
              <a:cs typeface="Arial" panose="020B0604020202020204" pitchFamily="34" charset="0"/>
            </a:endParaRPr>
          </a:p>
          <a:p>
            <a:r>
              <a:rPr lang="en-GB" sz="2400" dirty="0">
                <a:effectLst/>
                <a:latin typeface="Century Gothic" panose="020B0502020202020204" pitchFamily="34" charset="0"/>
                <a:ea typeface="MS Mincho" panose="02020609040205080304" pitchFamily="49" charset="-128"/>
                <a:cs typeface="Arial" panose="020B0604020202020204" pitchFamily="34" charset="0"/>
              </a:rPr>
              <a:t>He says that the kingdom of God belongs to children like these. </a:t>
            </a:r>
          </a:p>
          <a:p>
            <a:endParaRPr lang="en-GB" sz="2400" dirty="0">
              <a:latin typeface="Century Gothic" panose="020B0502020202020204" pitchFamily="34" charset="0"/>
              <a:ea typeface="MS Mincho" panose="02020609040205080304" pitchFamily="49" charset="-128"/>
              <a:cs typeface="Arial" panose="020B0604020202020204" pitchFamily="34" charset="0"/>
            </a:endParaRPr>
          </a:p>
          <a:p>
            <a:r>
              <a:rPr lang="en-GB" sz="2400" dirty="0">
                <a:effectLst/>
                <a:latin typeface="Century Gothic" panose="020B0502020202020204" pitchFamily="34" charset="0"/>
                <a:ea typeface="MS Mincho" panose="02020609040205080304" pitchFamily="49" charset="-128"/>
                <a:cs typeface="Arial" panose="020B0604020202020204" pitchFamily="34" charset="0"/>
              </a:rPr>
              <a:t>He says that they have a special way of looking at the world and of understanding things, which adults can learn from. </a:t>
            </a:r>
          </a:p>
          <a:p>
            <a:endParaRPr lang="en-GB" sz="2400" dirty="0">
              <a:latin typeface="Century Gothic"/>
              <a:ea typeface="MS Mincho"/>
              <a:cs typeface="Arial"/>
            </a:endParaRPr>
          </a:p>
          <a:p>
            <a:endParaRPr lang="en-GB" sz="2400" dirty="0">
              <a:latin typeface="Times New Roman"/>
              <a:ea typeface="MS Mincho"/>
              <a:cs typeface="Times New Roman"/>
            </a:endParaRPr>
          </a:p>
          <a:p>
            <a:endParaRPr lang="en-GB" dirty="0">
              <a:latin typeface="Cambria" panose="02040503050406030204" pitchFamily="18" charset="0"/>
              <a:ea typeface="MS Mincho" panose="02020609040205080304" pitchFamily="49" charset="-128"/>
              <a:cs typeface="Arial" panose="020B0604020202020204" pitchFamily="34" charset="0"/>
            </a:endParaRPr>
          </a:p>
        </p:txBody>
      </p:sp>
      <p:pic>
        <p:nvPicPr>
          <p:cNvPr id="2" name="Picture 1" descr="Two boys playing in the sand&#10;&#10;Description automatically generated">
            <a:extLst>
              <a:ext uri="{FF2B5EF4-FFF2-40B4-BE49-F238E27FC236}">
                <a16:creationId xmlns:a16="http://schemas.microsoft.com/office/drawing/2014/main" id="{816DD093-A8ED-B3F1-0025-FBEF36BC64D0}"/>
              </a:ext>
            </a:extLst>
          </p:cNvPr>
          <p:cNvPicPr>
            <a:picLocks noChangeAspect="1"/>
          </p:cNvPicPr>
          <p:nvPr/>
        </p:nvPicPr>
        <p:blipFill>
          <a:blip r:embed="rId3"/>
          <a:stretch>
            <a:fillRect/>
          </a:stretch>
        </p:blipFill>
        <p:spPr>
          <a:xfrm>
            <a:off x="4708065" y="1307862"/>
            <a:ext cx="7195278" cy="4804405"/>
          </a:xfrm>
          <a:prstGeom prst="rect">
            <a:avLst/>
          </a:prstGeom>
        </p:spPr>
      </p:pic>
    </p:spTree>
    <p:extLst>
      <p:ext uri="{BB962C8B-B14F-4D97-AF65-F5344CB8AC3E}">
        <p14:creationId xmlns:p14="http://schemas.microsoft.com/office/powerpoint/2010/main" val="285774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CA133A-2537-4960-B294-7D2A7FA5649C}"/>
              </a:ext>
            </a:extLst>
          </p:cNvPr>
          <p:cNvSpPr>
            <a:spLocks noGrp="1"/>
          </p:cNvSpPr>
          <p:nvPr>
            <p:ph idx="1"/>
          </p:nvPr>
        </p:nvSpPr>
        <p:spPr>
          <a:xfrm>
            <a:off x="339116" y="4788972"/>
            <a:ext cx="11611450" cy="2185214"/>
          </a:xfrm>
        </p:spPr>
        <p:txBody>
          <a:bodyPr vert="horz" wrap="square" lIns="91440" tIns="45720" rIns="91440" bIns="45720" rtlCol="0" anchor="t">
            <a:spAutoFit/>
          </a:bodyPr>
          <a:lstStyle/>
          <a:p>
            <a:pPr marL="0" indent="0">
              <a:buNone/>
            </a:pPr>
            <a:r>
              <a:rPr lang="en-US" sz="2400" dirty="0">
                <a:solidFill>
                  <a:schemeClr val="tx1"/>
                </a:solidFill>
                <a:latin typeface="Century Gothic"/>
              </a:rPr>
              <a:t>How does it make you feel to know that Jesus thinks all children are important and that he wanted to listen to them?</a:t>
            </a:r>
          </a:p>
          <a:p>
            <a:pPr marL="0" indent="0">
              <a:buNone/>
            </a:pPr>
            <a:r>
              <a:rPr lang="en-US" sz="2400" dirty="0">
                <a:solidFill>
                  <a:schemeClr val="tx1"/>
                </a:solidFill>
                <a:latin typeface="Century Gothic"/>
              </a:rPr>
              <a:t>Jesus welcomed and blessed children who came to him. He loves us all; no matter where we live; whether we are old or young, big or small, rich or poor.</a:t>
            </a:r>
          </a:p>
          <a:p>
            <a:endParaRPr lang="en-GB" dirty="0">
              <a:latin typeface="Arial" panose="020B0604020202020204"/>
              <a:cs typeface="Arial" panose="020B0604020202020204"/>
            </a:endParaRPr>
          </a:p>
        </p:txBody>
      </p:sp>
      <p:pic>
        <p:nvPicPr>
          <p:cNvPr id="2" name="Picture 1" descr="A group of children holding a plant&#10;&#10;Description automatically generated">
            <a:extLst>
              <a:ext uri="{FF2B5EF4-FFF2-40B4-BE49-F238E27FC236}">
                <a16:creationId xmlns:a16="http://schemas.microsoft.com/office/drawing/2014/main" id="{82D251DD-97BB-1BE7-5E64-AA1793BB5BFD}"/>
              </a:ext>
            </a:extLst>
          </p:cNvPr>
          <p:cNvPicPr>
            <a:picLocks noChangeAspect="1"/>
          </p:cNvPicPr>
          <p:nvPr/>
        </p:nvPicPr>
        <p:blipFill>
          <a:blip r:embed="rId3"/>
          <a:srcRect t="9058" r="10849" b="725"/>
          <a:stretch/>
        </p:blipFill>
        <p:spPr>
          <a:xfrm>
            <a:off x="308997" y="1032926"/>
            <a:ext cx="5535286" cy="3570186"/>
          </a:xfrm>
          <a:prstGeom prst="rect">
            <a:avLst/>
          </a:prstGeom>
        </p:spPr>
      </p:pic>
      <p:pic>
        <p:nvPicPr>
          <p:cNvPr id="4" name="Picture 3" descr="A group of kids playing with a toy&#10;&#10;Description automatically generated">
            <a:extLst>
              <a:ext uri="{FF2B5EF4-FFF2-40B4-BE49-F238E27FC236}">
                <a16:creationId xmlns:a16="http://schemas.microsoft.com/office/drawing/2014/main" id="{28E54A6D-BA66-6BD4-E892-294DED140823}"/>
              </a:ext>
            </a:extLst>
          </p:cNvPr>
          <p:cNvPicPr>
            <a:picLocks noChangeAspect="1"/>
          </p:cNvPicPr>
          <p:nvPr/>
        </p:nvPicPr>
        <p:blipFill>
          <a:blip r:embed="rId4"/>
          <a:srcRect l="473" t="5433" r="-709" b="6931"/>
          <a:stretch/>
        </p:blipFill>
        <p:spPr>
          <a:xfrm>
            <a:off x="5837208" y="1037566"/>
            <a:ext cx="6110417" cy="3561513"/>
          </a:xfrm>
          <a:prstGeom prst="rect">
            <a:avLst/>
          </a:prstGeom>
        </p:spPr>
      </p:pic>
    </p:spTree>
    <p:extLst>
      <p:ext uri="{BB962C8B-B14F-4D97-AF65-F5344CB8AC3E}">
        <p14:creationId xmlns:p14="http://schemas.microsoft.com/office/powerpoint/2010/main" val="98003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80A77-2308-CC96-1BBF-2EBF9C4101C2}"/>
              </a:ext>
            </a:extLst>
          </p:cNvPr>
          <p:cNvSpPr>
            <a:spLocks noGrp="1"/>
          </p:cNvSpPr>
          <p:nvPr>
            <p:ph idx="1"/>
          </p:nvPr>
        </p:nvSpPr>
        <p:spPr>
          <a:xfrm>
            <a:off x="649692" y="1716669"/>
            <a:ext cx="10890000" cy="3354765"/>
          </a:xfrm>
        </p:spPr>
        <p:txBody>
          <a:bodyPr vert="horz" lIns="91440" tIns="45720" rIns="91440" bIns="45720" rtlCol="0" anchor="t">
            <a:spAutoFit/>
          </a:bodyPr>
          <a:lstStyle/>
          <a:p>
            <a:pPr marL="0" indent="0">
              <a:buNone/>
            </a:pPr>
            <a:r>
              <a:rPr lang="en-GB" sz="2400" dirty="0">
                <a:solidFill>
                  <a:schemeClr val="tx1"/>
                </a:solidFill>
                <a:latin typeface="Century Gothic"/>
              </a:rPr>
              <a:t>In the gospel story, Jesus welcomes the children and shows the disciples how important they are. We are also called to care for children everywhere whenever we can, because we are all brothers and sisters. </a:t>
            </a:r>
            <a:endParaRPr lang="en-US" sz="2400">
              <a:solidFill>
                <a:schemeClr val="tx1"/>
              </a:solidFill>
              <a:latin typeface="Century Gothic"/>
            </a:endParaRPr>
          </a:p>
          <a:p>
            <a:pPr marL="0" indent="0">
              <a:buNone/>
            </a:pPr>
            <a:r>
              <a:rPr lang="en-GB" sz="2400" dirty="0">
                <a:solidFill>
                  <a:schemeClr val="tx1"/>
                </a:solidFill>
                <a:latin typeface="Century Gothic"/>
              </a:rPr>
              <a:t>All around the world, communities work hard to help children have enough food to eat and clean water to drink; to help children have the things necessary for a happy life, including the chance to go to school and learn. These communities need our support.</a:t>
            </a:r>
            <a:endParaRPr lang="en-US" sz="2400" dirty="0">
              <a:solidFill>
                <a:schemeClr val="tx1"/>
              </a:solidFill>
              <a:latin typeface="Century Gothic"/>
            </a:endParaRPr>
          </a:p>
          <a:p>
            <a:pPr marL="0" indent="0">
              <a:buNone/>
            </a:pPr>
            <a:r>
              <a:rPr lang="en-GB" sz="2400" dirty="0">
                <a:solidFill>
                  <a:schemeClr val="tx1"/>
                </a:solidFill>
                <a:latin typeface="Century Gothic"/>
              </a:rPr>
              <a:t>Raising money for CAFOD is one way we can help.</a:t>
            </a:r>
            <a:endParaRPr lang="en-US" dirty="0">
              <a:solidFill>
                <a:schemeClr val="tx1"/>
              </a:solidFill>
              <a:cs typeface="Arial" panose="020B0604020202020204"/>
            </a:endParaRPr>
          </a:p>
        </p:txBody>
      </p:sp>
    </p:spTree>
    <p:extLst>
      <p:ext uri="{BB962C8B-B14F-4D97-AF65-F5344CB8AC3E}">
        <p14:creationId xmlns:p14="http://schemas.microsoft.com/office/powerpoint/2010/main" val="257483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04DBD-EEA5-4D27-B35A-F73CE22F019B}"/>
              </a:ext>
            </a:extLst>
          </p:cNvPr>
          <p:cNvSpPr>
            <a:spLocks noGrp="1"/>
          </p:cNvSpPr>
          <p:nvPr>
            <p:ph idx="1"/>
          </p:nvPr>
        </p:nvSpPr>
        <p:spPr>
          <a:xfrm>
            <a:off x="6090180" y="1368004"/>
            <a:ext cx="5815730" cy="4770537"/>
          </a:xfrm>
        </p:spPr>
        <p:txBody>
          <a:bodyPr vert="horz" wrap="square" lIns="91440" tIns="45720" rIns="91440" bIns="45720" rtlCol="0" anchor="t">
            <a:spAutoFit/>
          </a:bodyPr>
          <a:lstStyle/>
          <a:p>
            <a:pPr marL="0" indent="0">
              <a:buNone/>
            </a:pPr>
            <a:r>
              <a:rPr lang="en-US" sz="2400" dirty="0">
                <a:solidFill>
                  <a:schemeClr val="tx1"/>
                </a:solidFill>
                <a:latin typeface="Century Gothic"/>
                <a:cs typeface="Times New Roman"/>
              </a:rPr>
              <a:t>Last week we heard all about Daniel who lives in the Democratic Republic of Congo.</a:t>
            </a:r>
            <a:endParaRPr lang="en-US" dirty="0">
              <a:solidFill>
                <a:schemeClr val="tx1"/>
              </a:solidFill>
              <a:latin typeface="Century Gothic"/>
              <a:cs typeface="Arial"/>
            </a:endParaRPr>
          </a:p>
          <a:p>
            <a:pPr marL="0" indent="0">
              <a:buNone/>
            </a:pPr>
            <a:r>
              <a:rPr lang="en-GB" sz="2400" dirty="0">
                <a:solidFill>
                  <a:schemeClr val="tx1"/>
                </a:solidFill>
                <a:latin typeface="Century Gothic"/>
                <a:cs typeface="Times New Roman"/>
              </a:rPr>
              <a:t>With money raised by school children across England and Wales, CAFOD works with local experts who help Daniel and his friends learn to make furniture. This is so that when he is older, he will be able to earn money as a carpenter and be able to look after himself and his family. </a:t>
            </a:r>
          </a:p>
          <a:p>
            <a:pPr marL="0" indent="0">
              <a:buNone/>
            </a:pPr>
            <a:endParaRPr lang="en-GB" dirty="0">
              <a:latin typeface="Arial" panose="020B0604020202020204"/>
              <a:cs typeface="Arial" panose="020B0604020202020204"/>
            </a:endParaRPr>
          </a:p>
        </p:txBody>
      </p:sp>
      <p:pic>
        <p:nvPicPr>
          <p:cNvPr id="2" name="Picture 1" descr="A person using a plane to cut a piece of wood&#10;&#10;Description automatically generated">
            <a:extLst>
              <a:ext uri="{FF2B5EF4-FFF2-40B4-BE49-F238E27FC236}">
                <a16:creationId xmlns:a16="http://schemas.microsoft.com/office/drawing/2014/main" id="{D1F10EF2-656B-3574-4635-422412176A9E}"/>
              </a:ext>
            </a:extLst>
          </p:cNvPr>
          <p:cNvPicPr>
            <a:picLocks noChangeAspect="1"/>
          </p:cNvPicPr>
          <p:nvPr/>
        </p:nvPicPr>
        <p:blipFill>
          <a:blip r:embed="rId3"/>
          <a:srcRect l="26434" t="99"/>
          <a:stretch/>
        </p:blipFill>
        <p:spPr>
          <a:xfrm>
            <a:off x="641886" y="1364064"/>
            <a:ext cx="5246559" cy="4760807"/>
          </a:xfrm>
          <a:prstGeom prst="rect">
            <a:avLst/>
          </a:prstGeom>
        </p:spPr>
      </p:pic>
    </p:spTree>
    <p:extLst>
      <p:ext uri="{BB962C8B-B14F-4D97-AF65-F5344CB8AC3E}">
        <p14:creationId xmlns:p14="http://schemas.microsoft.com/office/powerpoint/2010/main" val="261432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373234-F959-4DED-AD13-69EAC39E4838}"/>
              </a:ext>
            </a:extLst>
          </p:cNvPr>
          <p:cNvSpPr>
            <a:spLocks noGrp="1"/>
          </p:cNvSpPr>
          <p:nvPr>
            <p:ph idx="1"/>
          </p:nvPr>
        </p:nvSpPr>
        <p:spPr>
          <a:xfrm>
            <a:off x="130487" y="1173844"/>
            <a:ext cx="7756124" cy="6170920"/>
          </a:xfrm>
        </p:spPr>
        <p:txBody>
          <a:bodyPr vert="horz" wrap="square" lIns="91440" tIns="45720" rIns="91440" bIns="45720" rtlCol="0" anchor="t">
            <a:spAutoFit/>
          </a:bodyPr>
          <a:lstStyle/>
          <a:p>
            <a:pPr marL="0" indent="0">
              <a:buNone/>
            </a:pPr>
            <a:r>
              <a:rPr lang="en-GB" sz="2400" dirty="0">
                <a:solidFill>
                  <a:schemeClr val="tx1"/>
                </a:solidFill>
                <a:latin typeface="Century Gothic"/>
                <a:ea typeface="MS Mincho"/>
                <a:cs typeface="Arial"/>
              </a:rPr>
              <a:t>CAFOD's Harvest Family Fast Day was last week. A big thank you if you raised money to help people like Daniel and children all around the world.</a:t>
            </a:r>
            <a:endParaRPr lang="en-GB" sz="2400" dirty="0">
              <a:solidFill>
                <a:schemeClr val="tx1"/>
              </a:solidFill>
              <a:effectLst/>
              <a:latin typeface="Century Gothic" panose="020B0502020202020204" pitchFamily="34" charset="0"/>
              <a:ea typeface="MS Mincho" panose="02020609040205080304" pitchFamily="49" charset="-128"/>
              <a:cs typeface="Arial" panose="020B0604020202020204" pitchFamily="34" charset="0"/>
            </a:endParaRPr>
          </a:p>
          <a:p>
            <a:pPr marL="0" indent="0">
              <a:buNone/>
            </a:pPr>
            <a:r>
              <a:rPr lang="en-GB" sz="2400" dirty="0">
                <a:solidFill>
                  <a:schemeClr val="tx1"/>
                </a:solidFill>
                <a:latin typeface="Century Gothic"/>
                <a:ea typeface="MS Mincho"/>
                <a:cs typeface="Arial"/>
              </a:rPr>
              <a:t>Don't worry if you missed it, you can still Brighten Up for CAFOD! Why not try a sponsored walk in your brightest clothes? A bright bake sale? Or bright hair-braiding?</a:t>
            </a:r>
            <a:endParaRPr lang="en-GB" sz="2400">
              <a:solidFill>
                <a:schemeClr val="tx1"/>
              </a:solidFill>
              <a:latin typeface="Century Gothic" panose="020B0502020202020204" pitchFamily="34" charset="0"/>
              <a:ea typeface="MS Mincho" panose="02020609040205080304" pitchFamily="49" charset="-128"/>
              <a:cs typeface="Arial" panose="020B0604020202020204" pitchFamily="34" charset="0"/>
            </a:endParaRPr>
          </a:p>
          <a:p>
            <a:pPr marL="0" indent="0">
              <a:buNone/>
            </a:pPr>
            <a:r>
              <a:rPr lang="en-GB" sz="2400" dirty="0">
                <a:solidFill>
                  <a:schemeClr val="tx1"/>
                </a:solidFill>
                <a:latin typeface="Century Gothic"/>
                <a:ea typeface="MS Mincho"/>
                <a:cs typeface="Arial"/>
              </a:rPr>
              <a:t>What could you do to show love for God's children around the world? </a:t>
            </a:r>
            <a:endParaRPr lang="en-GB" sz="2400" dirty="0">
              <a:solidFill>
                <a:schemeClr val="tx1"/>
              </a:solidFill>
              <a:latin typeface="Century Gothic" panose="020B0502020202020204" pitchFamily="34" charset="0"/>
              <a:ea typeface="MS Mincho" panose="02020609040205080304" pitchFamily="49" charset="-128"/>
              <a:cs typeface="Arial" panose="020B0604020202020204" pitchFamily="34" charset="0"/>
            </a:endParaRPr>
          </a:p>
          <a:p>
            <a:pPr marL="0" indent="0">
              <a:buNone/>
            </a:pPr>
            <a:endParaRPr lang="en-GB" sz="2400" dirty="0">
              <a:solidFill>
                <a:schemeClr val="tx1"/>
              </a:solidFill>
              <a:latin typeface="Century Gothic" panose="020B0502020202020204" pitchFamily="34" charset="0"/>
              <a:ea typeface="MS Mincho" panose="02020609040205080304" pitchFamily="49" charset="-128"/>
              <a:cs typeface="Arial" panose="020B0604020202020204" pitchFamily="34" charset="0"/>
            </a:endParaRPr>
          </a:p>
          <a:p>
            <a:pPr marL="0" indent="0">
              <a:lnSpc>
                <a:spcPct val="150000"/>
              </a:lnSpc>
              <a:spcBef>
                <a:spcPts val="0"/>
              </a:spcBef>
              <a:spcAft>
                <a:spcPts val="0"/>
              </a:spcAft>
              <a:buNone/>
            </a:pPr>
            <a:endParaRPr lang="en-GB" sz="1800" dirty="0">
              <a:solidFill>
                <a:srgbClr val="0070C0"/>
              </a:solidFill>
              <a:latin typeface="Century Gothic" panose="020B0502020202020204" pitchFamily="34" charset="0"/>
              <a:ea typeface="MS Mincho" panose="02020609040205080304" pitchFamily="49" charset="-128"/>
              <a:cs typeface="Arial" panose="020B0604020202020204" pitchFamily="34" charset="0"/>
            </a:endParaRPr>
          </a:p>
          <a:p>
            <a:pPr marL="0" indent="0">
              <a:buNone/>
            </a:pPr>
            <a:endParaRPr lang="en-GB" sz="2400" dirty="0">
              <a:solidFill>
                <a:srgbClr val="000000"/>
              </a:solidFill>
              <a:latin typeface="Century Gothic" panose="020B0502020202020204" pitchFamily="34" charset="0"/>
              <a:ea typeface="MS Mincho" panose="02020609040205080304" pitchFamily="49" charset="-128"/>
              <a:cs typeface="Arial" panose="020B0604020202020204" pitchFamily="34" charset="0"/>
            </a:endParaRPr>
          </a:p>
          <a:p>
            <a:endParaRPr lang="en-GB" sz="2400" dirty="0">
              <a:solidFill>
                <a:srgbClr val="000000"/>
              </a:solidFill>
              <a:latin typeface="Century Gothic" panose="020B0502020202020204" pitchFamily="34" charset="0"/>
              <a:ea typeface="MS Mincho" panose="02020609040205080304" pitchFamily="49" charset="-128"/>
              <a:cs typeface="Arial" panose="020B0604020202020204" pitchFamily="34" charset="0"/>
            </a:endParaRPr>
          </a:p>
          <a:p>
            <a:pPr marL="0" indent="0">
              <a:buNone/>
            </a:pPr>
            <a:endParaRPr lang="en-GB" dirty="0">
              <a:latin typeface="Arial" panose="020B0604020202020204"/>
              <a:ea typeface="MS Mincho" panose="02020609040205080304" pitchFamily="49" charset="-128"/>
              <a:cs typeface="Arial" panose="020B0604020202020204" pitchFamily="34" charset="0"/>
            </a:endParaRPr>
          </a:p>
        </p:txBody>
      </p:sp>
      <p:pic>
        <p:nvPicPr>
          <p:cNvPr id="4" name="Picture 3" descr="A colorful cartoon characters on a blue background&#10;&#10;Description automatically generated">
            <a:extLst>
              <a:ext uri="{FF2B5EF4-FFF2-40B4-BE49-F238E27FC236}">
                <a16:creationId xmlns:a16="http://schemas.microsoft.com/office/drawing/2014/main" id="{62F8B1AB-5BA7-8654-73E9-8B49BBD74D16}"/>
              </a:ext>
            </a:extLst>
          </p:cNvPr>
          <p:cNvPicPr>
            <a:picLocks noChangeAspect="1"/>
          </p:cNvPicPr>
          <p:nvPr/>
        </p:nvPicPr>
        <p:blipFill>
          <a:blip r:embed="rId2"/>
          <a:stretch>
            <a:fillRect/>
          </a:stretch>
        </p:blipFill>
        <p:spPr>
          <a:xfrm>
            <a:off x="8025636" y="1168999"/>
            <a:ext cx="3912745" cy="5469379"/>
          </a:xfrm>
          <a:prstGeom prst="rect">
            <a:avLst/>
          </a:prstGeom>
        </p:spPr>
      </p:pic>
      <p:pic>
        <p:nvPicPr>
          <p:cNvPr id="2" name="Picture 1" descr="A cartoon of a child hitting a ball&#10;&#10;Description automatically generated">
            <a:extLst>
              <a:ext uri="{FF2B5EF4-FFF2-40B4-BE49-F238E27FC236}">
                <a16:creationId xmlns:a16="http://schemas.microsoft.com/office/drawing/2014/main" id="{D07A1296-BB23-2B3C-EC26-181995C072FA}"/>
              </a:ext>
            </a:extLst>
          </p:cNvPr>
          <p:cNvPicPr>
            <a:picLocks noChangeAspect="1"/>
          </p:cNvPicPr>
          <p:nvPr/>
        </p:nvPicPr>
        <p:blipFill>
          <a:blip r:embed="rId3"/>
          <a:stretch>
            <a:fillRect/>
          </a:stretch>
        </p:blipFill>
        <p:spPr>
          <a:xfrm>
            <a:off x="4627317" y="4902809"/>
            <a:ext cx="1471980" cy="1952626"/>
          </a:xfrm>
          <a:prstGeom prst="rect">
            <a:avLst/>
          </a:prstGeom>
        </p:spPr>
      </p:pic>
      <p:pic>
        <p:nvPicPr>
          <p:cNvPr id="5" name="Picture 4" descr="A cartoon of a person playing drums&#10;&#10;Description automatically generated">
            <a:extLst>
              <a:ext uri="{FF2B5EF4-FFF2-40B4-BE49-F238E27FC236}">
                <a16:creationId xmlns:a16="http://schemas.microsoft.com/office/drawing/2014/main" id="{59905A92-49D9-6203-5FC7-C953AB5F2490}"/>
              </a:ext>
            </a:extLst>
          </p:cNvPr>
          <p:cNvPicPr>
            <a:picLocks noChangeAspect="1"/>
          </p:cNvPicPr>
          <p:nvPr/>
        </p:nvPicPr>
        <p:blipFill>
          <a:blip r:embed="rId4"/>
          <a:stretch>
            <a:fillRect/>
          </a:stretch>
        </p:blipFill>
        <p:spPr>
          <a:xfrm>
            <a:off x="126756" y="5033962"/>
            <a:ext cx="1985598" cy="1807553"/>
          </a:xfrm>
          <a:prstGeom prst="rect">
            <a:avLst/>
          </a:prstGeom>
        </p:spPr>
      </p:pic>
      <p:pic>
        <p:nvPicPr>
          <p:cNvPr id="6" name="Picture 5" descr="A cartoon of a person running&#10;&#10;Description automatically generated">
            <a:extLst>
              <a:ext uri="{FF2B5EF4-FFF2-40B4-BE49-F238E27FC236}">
                <a16:creationId xmlns:a16="http://schemas.microsoft.com/office/drawing/2014/main" id="{E84B4E57-BFEA-5992-6FC0-289B10B122C5}"/>
              </a:ext>
            </a:extLst>
          </p:cNvPr>
          <p:cNvPicPr>
            <a:picLocks noChangeAspect="1"/>
          </p:cNvPicPr>
          <p:nvPr/>
        </p:nvPicPr>
        <p:blipFill>
          <a:blip r:embed="rId5"/>
          <a:stretch>
            <a:fillRect/>
          </a:stretch>
        </p:blipFill>
        <p:spPr>
          <a:xfrm>
            <a:off x="2679089" y="5043486"/>
            <a:ext cx="1581884" cy="1811949"/>
          </a:xfrm>
          <a:prstGeom prst="rect">
            <a:avLst/>
          </a:prstGeom>
        </p:spPr>
      </p:pic>
      <p:pic>
        <p:nvPicPr>
          <p:cNvPr id="7" name="Picture 6" descr="A cartoon of a person in a wheelchair holding a cake and balloons&#10;&#10;Description automatically generated">
            <a:extLst>
              <a:ext uri="{FF2B5EF4-FFF2-40B4-BE49-F238E27FC236}">
                <a16:creationId xmlns:a16="http://schemas.microsoft.com/office/drawing/2014/main" id="{5EE08050-C202-EDA9-F021-CF9045D855B3}"/>
              </a:ext>
            </a:extLst>
          </p:cNvPr>
          <p:cNvPicPr>
            <a:picLocks noChangeAspect="1"/>
          </p:cNvPicPr>
          <p:nvPr/>
        </p:nvPicPr>
        <p:blipFill>
          <a:blip r:embed="rId6"/>
          <a:stretch>
            <a:fillRect/>
          </a:stretch>
        </p:blipFill>
        <p:spPr>
          <a:xfrm>
            <a:off x="6660174" y="4720736"/>
            <a:ext cx="1356947" cy="2140928"/>
          </a:xfrm>
          <a:prstGeom prst="rect">
            <a:avLst/>
          </a:prstGeom>
        </p:spPr>
      </p:pic>
    </p:spTree>
    <p:extLst>
      <p:ext uri="{BB962C8B-B14F-4D97-AF65-F5344CB8AC3E}">
        <p14:creationId xmlns:p14="http://schemas.microsoft.com/office/powerpoint/2010/main" val="3380258401"/>
      </p:ext>
    </p:extLst>
  </p:cSld>
  <p:clrMapOvr>
    <a:masterClrMapping/>
  </p:clrMapOvr>
</p:sld>
</file>

<file path=ppt/theme/theme1.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1cd5efdf3ce76515720b5128cd026d23">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67d2abc0b29ab5b5c3b0a78c25a21d22"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_dlc_DocId xmlns="04672002-f21f-4240-adfb-f0b653fb6fb5">SZUU6KYVHK2A-2146017777-18385</_dlc_DocId>
    <_dlc_DocIdUrl xmlns="04672002-f21f-4240-adfb-f0b653fb6fb5">
      <Url>https://cafod365.sharepoint.com/sites/int/Education/_layouts/15/DocIdRedir.aspx?ID=SZUU6KYVHK2A-2146017777-18385</Url>
      <Description>SZUU6KYVHK2A-2146017777-18385</Description>
    </_dlc_DocIdUrl>
    <lcf76f155ced4ddcb4097134ff3c332f xmlns="236a9a4b-a03c-46ba-8ec6-624c184acbc6">
      <Terms xmlns="http://schemas.microsoft.com/office/infopath/2007/PartnerControls"/>
    </lcf76f155ced4ddcb4097134ff3c332f>
    <TaxCatchAll xmlns="453a0c7f-c966-4a5c-a0f8-de0f8150ea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095E450-E96F-4CC8-A956-8B373872A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0FDB06-B221-499B-BA77-123DF03D2BB2}">
  <ds:schemaRefs>
    <ds:schemaRef ds:uri="236a9a4b-a03c-46ba-8ec6-624c184acbc6"/>
    <ds:schemaRef ds:uri="http://schemas.microsoft.com/sharepoint/v3/fields"/>
    <ds:schemaRef ds:uri="453a0c7f-c966-4a5c-a0f8-de0f8150ea1e"/>
    <ds:schemaRef ds:uri="http://schemas.microsoft.com/office/2006/documentManagement/types"/>
    <ds:schemaRef ds:uri="http://purl.org/dc/terms/"/>
    <ds:schemaRef ds:uri="http://schemas.microsoft.com/office/infopath/2007/PartnerControls"/>
    <ds:schemaRef ds:uri="http://purl.org/dc/dcmitype/"/>
    <ds:schemaRef ds:uri="http://schemas.microsoft.com/office/2006/metadata/properties"/>
    <ds:schemaRef ds:uri="http://purl.org/dc/elements/1.1/"/>
    <ds:schemaRef ds:uri="04672002-f21f-4240-adfb-f0b653fb6fb5"/>
    <ds:schemaRef ds:uri="http://schemas.openxmlformats.org/package/2006/metadata/core-properties"/>
    <ds:schemaRef ds:uri="bdf04112-6931-4610-9724-cd62e91446a3"/>
    <ds:schemaRef ds:uri="http://www.w3.org/XML/1998/namespace"/>
  </ds:schemaRefs>
</ds:datastoreItem>
</file>

<file path=customXml/itemProps3.xml><?xml version="1.0" encoding="utf-8"?>
<ds:datastoreItem xmlns:ds="http://schemas.openxmlformats.org/officeDocument/2006/customXml" ds:itemID="{7FDDA5B9-3490-495B-84D2-C69657A09701}">
  <ds:schemaRefs>
    <ds:schemaRef ds:uri="http://schemas.microsoft.com/sharepoint/v3/contenttype/forms"/>
  </ds:schemaRefs>
</ds:datastoreItem>
</file>

<file path=customXml/itemProps4.xml><?xml version="1.0" encoding="utf-8"?>
<ds:datastoreItem xmlns:ds="http://schemas.openxmlformats.org/officeDocument/2006/customXml" ds:itemID="{665CB3E2-8709-4147-8C75-634C1593348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3772</TotalTime>
  <Words>1175</Words>
  <Application>Microsoft Office PowerPoint</Application>
  <PresentationFormat>Widescreen</PresentationFormat>
  <Paragraphs>112</Paragraphs>
  <Slides>18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Black</vt:lpstr>
      <vt:lpstr>Calibri</vt:lpstr>
      <vt:lpstr>Cambria</vt:lpstr>
      <vt:lpstr>Century Gothic</vt:lpstr>
      <vt:lpstr>Segoe UI</vt:lpstr>
      <vt:lpstr>Times New Roman</vt:lpstr>
      <vt:lpstr>Wingdings</vt:lpstr>
      <vt:lpstr>Standard CAFOD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Ahmed</dc:creator>
  <cp:lastModifiedBy>Victoria Ahmed</cp:lastModifiedBy>
  <cp:revision>1046</cp:revision>
  <dcterms:created xsi:type="dcterms:W3CDTF">2021-02-16T09:08:51Z</dcterms:created>
  <dcterms:modified xsi:type="dcterms:W3CDTF">2024-10-02T22:06:55Z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ee100445-bf28-40d9-825d-ee93970f4d1a</vt:lpwstr>
  </property>
  <property fmtid="{D5CDD505-2E9C-101B-9397-08002B2CF9AE}" pid="4" name="MediaServiceImageTags">
    <vt:lpwstr/>
  </property>
</Properties>
</file>