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309" r:id="rId6"/>
    <p:sldId id="310" r:id="rId7"/>
    <p:sldId id="318" r:id="rId8"/>
    <p:sldId id="311" r:id="rId9"/>
    <p:sldId id="312" r:id="rId10"/>
    <p:sldId id="320" r:id="rId11"/>
    <p:sldId id="313" r:id="rId12"/>
    <p:sldId id="315" r:id="rId13"/>
    <p:sldId id="322" r:id="rId14"/>
    <p:sldId id="317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A3B"/>
    <a:srgbClr val="15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F824D-DAD4-984E-A34F-20BD38B66FE2}" v="37" dt="2024-05-01T14:08:09.374"/>
    <p1510:client id="{CEB24F86-F639-A82A-0D88-7ADBA6B70168}" v="90" dt="2024-05-01T12:48:11.270"/>
    <p1510:client id="{E4F3C5C5-A1F4-918B-7819-55A8C54B3868}" v="5" dt="2024-05-01T17:08:01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DAE6-2CA8-4748-AB49-E1C309977F7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DB2A-CEF5-104F-86F2-86AABCAC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Photo credit: Mwangi </a:t>
            </a:r>
            <a:r>
              <a:rPr lang="en-GB" dirty="0" err="1"/>
              <a:t>Kirubi</a:t>
            </a:r>
            <a:endParaRPr lang="en-GB" dirty="0" err="1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>
              <a:ea typeface="Calibri"/>
              <a:cs typeface="Calibri"/>
            </a:endParaRPr>
          </a:p>
          <a:p>
            <a:br>
              <a:rPr lang="en-US">
                <a:cs typeface="+mn-lt"/>
              </a:rPr>
            </a:b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Photo credit: Joey's family</a:t>
            </a:r>
          </a:p>
          <a:p>
            <a:r>
              <a:rPr lang="en-GB" dirty="0">
                <a:ea typeface="Calibri"/>
                <a:cs typeface="Calibri"/>
              </a:rPr>
              <a:t>Photo credit: Michael Duff</a:t>
            </a: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credit: Mwangi </a:t>
            </a:r>
            <a:r>
              <a:rPr lang="en-GB" dirty="0" err="1"/>
              <a:t>Kirubi</a:t>
            </a:r>
            <a:endParaRPr lang="en-GB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Photo credit: Mwangi </a:t>
            </a:r>
            <a:r>
              <a:rPr lang="en-GB" dirty="0" err="1">
                <a:ea typeface="Calibri"/>
                <a:cs typeface="Calibri"/>
              </a:rPr>
              <a:t>Kirubi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0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Photo credit: Thom Flint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Photo credit: Arlette Bashizi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Photo credits: Thom Flint, Joe Newman, Joey's family, David Gallardo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Photo credit: Carielle Doe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B01-360B-DB94-9627-DA028545D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AFDD-C265-2B59-1973-0576EF6D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6AFE-AB14-A526-B34A-B03463EF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26F2-55D2-3329-0DE1-10BF9EE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AD33-5598-7454-1A3F-F19C919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B7C9F-9F27-A9EB-2C00-2B534FE09D40}"/>
              </a:ext>
            </a:extLst>
          </p:cNvPr>
          <p:cNvSpPr/>
          <p:nvPr userDrawn="1"/>
        </p:nvSpPr>
        <p:spPr>
          <a:xfrm>
            <a:off x="0" y="6274942"/>
            <a:ext cx="12192000" cy="583058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text&#10;&#10;Description automatically generated">
            <a:extLst>
              <a:ext uri="{FF2B5EF4-FFF2-40B4-BE49-F238E27FC236}">
                <a16:creationId xmlns:a16="http://schemas.microsoft.com/office/drawing/2014/main" id="{D4444EE8-0A64-D6B6-DC26-654A036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9" y="6302501"/>
            <a:ext cx="4187518" cy="527939"/>
          </a:xfrm>
          <a:prstGeom prst="rect">
            <a:avLst/>
          </a:prstGeom>
        </p:spPr>
      </p:pic>
      <p:pic>
        <p:nvPicPr>
          <p:cNvPr id="10" name="Picture 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9F24D9DE-30D0-4747-7DE9-14D6C27DA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5504" y="6333765"/>
            <a:ext cx="3038855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B17D-41D4-3695-66C2-2632AF94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8295-289E-8EEF-FB35-AC256422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5DEA-A1A4-E7E4-63A3-551E170D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F820-1285-02FF-8CB5-82F9981B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5A30-9AC1-16A2-F392-F0410C6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8318B-1739-6ED6-529B-11202348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7E7C2-CF84-7B0E-56C7-B696D6641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99B3-EB19-32AE-B224-F72D62F6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DA1F-8756-BB90-8B14-822B2DF3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C2FA-E732-BB47-0147-8410BB63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7268-DEEC-D0AA-6076-A789A584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6618-8889-F497-7F70-8BAF881B8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D088-DE29-8D66-F1C7-F8542369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6937-46F6-FBB7-94ED-86B8336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C0A6-177D-9FC4-DEC0-F2F986D9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9FD0-391A-845E-DAEA-A34644D8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50F7-18EE-7B1D-06CB-EE9F67E6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5897-BCDC-D956-18D1-62711B2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B466-2DB2-0591-E2CC-7B5E65A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87FB-61C1-8836-F600-B10A09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B137-0C8F-5CA2-1E3E-46B96E1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17A0-6E0F-26AD-34D5-E879ACB3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2E13-25BD-00A6-CB35-615857B5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20B2-AFB0-36AA-1AD8-790111FB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8AAE-7601-9A50-83C1-6445AF0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F795-CF59-8872-F5B5-B650CDC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D340-69C7-2A76-787A-38B85F31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C997-DF7E-B846-3FB2-E98A3A5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7EC-B360-3D17-D905-862E5EE8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C3CD-0BF2-33B3-8647-531B2B8F1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2AA9-7D27-E7B9-C611-5C698E07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B1235-551B-B73E-E063-2E8F637B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90BFA-45D8-3A6C-1D2F-558B5641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33C1E-9D76-297E-4CA7-6FB5098D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5804-0F00-B045-B7CF-35B7407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F732-303C-4FE6-033D-00A1FDA3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17D3-BE25-F053-AF5C-A577BF2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2724-3C96-1DA6-0AC7-197686E3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FCE95-5CA9-F939-D4E4-845462C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011C3-BBD5-95BA-E075-56C0A78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A61A-E2DD-88F0-4CD6-8699CC0B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B3C0-2FDB-C144-E4FC-2C7E4A4C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F1D4-9746-8CF5-338A-1036E4AF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7B28-4DCF-D14E-C9D7-5AE743DC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2ABE-DD25-1F26-B4F8-85B37110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7CF1-3434-488E-4C72-326DE5E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CF33-400D-3D6E-4714-19BF4618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1104-CC2E-4969-E77A-4F3E13E2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CEC26-AB7A-ABDD-7B4E-DA4F9A91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BDCC-DFD3-542B-B2BB-B7D7486D0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328F9-05F0-721F-8F1A-82CD04F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E3E0A-5C71-3D2F-3EAE-76F52FD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9954-9775-F5EA-B57C-88E953C8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0F5E5-9DB8-2CA4-544C-754CC191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C82F-3D95-DC46-AB3A-DD5217A6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FBAF8-3F83-1A79-AFFA-6525FE34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6939-B828-D64A-8466-58793CA77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BF36-FE10-D938-D940-580D0B21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477A-ACD1-13DA-5CC9-402C63D7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A337B-B140-6EC3-5ADE-AF62AF6B5816}"/>
              </a:ext>
            </a:extLst>
          </p:cNvPr>
          <p:cNvSpPr/>
          <p:nvPr/>
        </p:nvSpPr>
        <p:spPr>
          <a:xfrm>
            <a:off x="0" y="0"/>
            <a:ext cx="12192000" cy="1404226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EA88C-8FC5-8641-2926-7B1E0864CE0B}"/>
              </a:ext>
            </a:extLst>
          </p:cNvPr>
          <p:cNvSpPr txBox="1"/>
          <p:nvPr/>
        </p:nvSpPr>
        <p:spPr>
          <a:xfrm>
            <a:off x="399783" y="2139166"/>
            <a:ext cx="412270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latin typeface="Century Gothic"/>
              </a:rPr>
              <a:t>Participation</a:t>
            </a:r>
          </a:p>
          <a:p>
            <a:endParaRPr lang="en-US" sz="4800" b="1" dirty="0">
              <a:latin typeface="Century Gothic" panose="020B0502020202020204" pitchFamily="34" charset="0"/>
            </a:endParaRPr>
          </a:p>
          <a:p>
            <a:endParaRPr lang="en-US" sz="4800" b="1" dirty="0"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152345"/>
                </a:solidFill>
                <a:latin typeface="Century Gothic"/>
              </a:rPr>
              <a:t>Exploring CST principles in CAFOD’s work</a:t>
            </a:r>
            <a:endParaRPr lang="en-US" dirty="0">
              <a:latin typeface="Century Gothic"/>
            </a:endParaRPr>
          </a:p>
        </p:txBody>
      </p:sp>
      <p:pic>
        <p:nvPicPr>
          <p:cNvPr id="11" name="Picture 10" descr="A logo with a green cross&#10;&#10;Description automatically generated">
            <a:extLst>
              <a:ext uri="{FF2B5EF4-FFF2-40B4-BE49-F238E27FC236}">
                <a16:creationId xmlns:a16="http://schemas.microsoft.com/office/drawing/2014/main" id="{E543BCAB-DC95-C2C0-C158-BFEB4F67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338"/>
            <a:ext cx="3025931" cy="140422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073CF0C1-A50D-0304-2064-4498DBD0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0" y="0"/>
            <a:ext cx="10935278" cy="1404226"/>
          </a:xfrm>
          <a:prstGeom prst="rect">
            <a:avLst/>
          </a:prstGeom>
        </p:spPr>
      </p:pic>
      <p:pic>
        <p:nvPicPr>
          <p:cNvPr id="3" name="Picture 2" descr="A child squatting in front of goats&#10;&#10;Description automatically generated">
            <a:extLst>
              <a:ext uri="{FF2B5EF4-FFF2-40B4-BE49-F238E27FC236}">
                <a16:creationId xmlns:a16="http://schemas.microsoft.com/office/drawing/2014/main" id="{93468F0F-9BC8-3F9F-C429-3987BE053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194" y="1714854"/>
            <a:ext cx="7251289" cy="4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B75F-1EE3-4A3A-91ED-9764B54590F7}"/>
              </a:ext>
            </a:extLst>
          </p:cNvPr>
          <p:cNvSpPr txBox="1"/>
          <p:nvPr/>
        </p:nvSpPr>
        <p:spPr>
          <a:xfrm>
            <a:off x="360836" y="500578"/>
            <a:ext cx="4544367" cy="55245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>
                <a:latin typeface="Century Gothic"/>
                <a:cs typeface="Calibri"/>
              </a:rPr>
              <a:t>Let us pray </a:t>
            </a:r>
            <a:endParaRPr lang="en-US" sz="3200">
              <a:latin typeface="Century Gothic"/>
              <a:cs typeface="Calibri"/>
            </a:endParaRPr>
          </a:p>
          <a:p>
            <a:endParaRPr lang="en-AU" sz="2500" b="1" dirty="0">
              <a:latin typeface="Century Gothic"/>
              <a:cs typeface="Calibri"/>
            </a:endParaRPr>
          </a:p>
          <a:p>
            <a:r>
              <a:rPr lang="en-AU" sz="2500" dirty="0">
                <a:latin typeface="Century Gothic"/>
                <a:cs typeface="Calibri"/>
              </a:rPr>
              <a:t>Loving God, </a:t>
            </a:r>
            <a:endParaRPr lang="en-US" sz="2500" dirty="0">
              <a:latin typeface="Century Gothic"/>
              <a:cs typeface="Calibri"/>
            </a:endParaRPr>
          </a:p>
          <a:p>
            <a:r>
              <a:rPr lang="en-AU" sz="2500" dirty="0">
                <a:latin typeface="Century Gothic"/>
                <a:cs typeface="Calibri"/>
              </a:rPr>
              <a:t>We believe that everyone has special gifts and talents.</a:t>
            </a:r>
            <a:endParaRPr lang="en-US" sz="2500" dirty="0">
              <a:latin typeface="Century Gothic"/>
              <a:cs typeface="Calibri"/>
            </a:endParaRPr>
          </a:p>
          <a:p>
            <a:r>
              <a:rPr lang="en-AU" sz="2500" dirty="0">
                <a:latin typeface="Century Gothic"/>
                <a:cs typeface="Calibri"/>
              </a:rPr>
              <a:t>Thank you for the gifts you have given us. </a:t>
            </a:r>
            <a:endParaRPr lang="en-US" sz="2500" dirty="0">
              <a:latin typeface="Century Gothic"/>
              <a:cs typeface="Calibri"/>
            </a:endParaRPr>
          </a:p>
          <a:p>
            <a:r>
              <a:rPr lang="en-AU" sz="2500" dirty="0">
                <a:latin typeface="Century Gothic"/>
                <a:cs typeface="Calibri"/>
              </a:rPr>
              <a:t>Help us to make sure everyone can use the talents you gave them. </a:t>
            </a:r>
          </a:p>
          <a:p>
            <a:endParaRPr lang="en-AU" sz="2500" dirty="0">
              <a:latin typeface="Century Gothic"/>
              <a:cs typeface="Calibri"/>
            </a:endParaRPr>
          </a:p>
          <a:p>
            <a:r>
              <a:rPr lang="en-AU" sz="2500" dirty="0">
                <a:latin typeface="Century Gothic"/>
                <a:cs typeface="Calibri"/>
              </a:rPr>
              <a:t>Lord in your mercy</a:t>
            </a:r>
            <a:endParaRPr lang="en-US" sz="2500" dirty="0">
              <a:latin typeface="Century Gothic"/>
              <a:cs typeface="Calibri"/>
            </a:endParaRPr>
          </a:p>
          <a:p>
            <a:r>
              <a:rPr lang="en-NZ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Hear our prayer</a:t>
            </a:r>
            <a:endParaRPr lang="en-AU" dirty="0"/>
          </a:p>
          <a:p>
            <a:endParaRPr lang="en-AU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B39FEC1-AE41-D24D-06FE-D8028038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521" y="5038675"/>
            <a:ext cx="6942131" cy="101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entury Gothic"/>
              </a:rPr>
              <a:t>Taking part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solidFill>
                  <a:srgbClr val="98CA3B"/>
                </a:solidFill>
                <a:latin typeface="Century Gothic"/>
              </a:rPr>
              <a:t>Participation</a:t>
            </a:r>
            <a:endParaRPr lang="en-US" altLang="en-US" sz="2200" b="1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hand holding a plant&#10;&#10;Description automatically generated">
            <a:extLst>
              <a:ext uri="{FF2B5EF4-FFF2-40B4-BE49-F238E27FC236}">
                <a16:creationId xmlns:a16="http://schemas.microsoft.com/office/drawing/2014/main" id="{78D0AAC9-AF34-AEFE-5339-8DACEA4D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65" y="326047"/>
            <a:ext cx="6722806" cy="45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840" y="1307275"/>
            <a:ext cx="5896285" cy="42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  <a:latin typeface="Century Gothic"/>
              </a:rPr>
              <a:t>Taking part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Patariki the penguin, reminds us that Participation is taking part, just like </a:t>
            </a:r>
            <a:r>
              <a:rPr lang="en-US" sz="2400" dirty="0" err="1">
                <a:solidFill>
                  <a:srgbClr val="000000"/>
                </a:solidFill>
                <a:latin typeface="Century Gothic"/>
              </a:rPr>
              <a:t>Saidimu</a:t>
            </a:r>
            <a:r>
              <a:rPr lang="en-US" sz="2400" dirty="0">
                <a:solidFill>
                  <a:srgbClr val="000000"/>
                </a:solidFill>
                <a:latin typeface="Century Gothic"/>
              </a:rPr>
              <a:t> is doing. </a:t>
            </a:r>
            <a:endParaRPr lang="en-US" dirty="0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How can we make sure we are taking part and using our gifts?</a:t>
            </a:r>
            <a:endParaRPr lang="en-US" dirty="0">
              <a:latin typeface="Century Gothic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98CA3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0ACAB7CB-30A7-05DD-B0CE-4610D91B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52" y="192948"/>
            <a:ext cx="38004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762" y="2036839"/>
            <a:ext cx="6617367" cy="42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/>
              </a:rPr>
              <a:t>Participation means 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Century Gothic"/>
              </a:rPr>
              <a:t>we believe in</a:t>
            </a:r>
            <a:endParaRPr lang="en-US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0000"/>
                </a:solidFill>
                <a:latin typeface="Century Gothic"/>
              </a:rPr>
              <a:t>taking part.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i="0" u="none" strike="noStrike" cap="none" normalizeH="0" baseline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4F3A3031-8E43-E473-338F-0244A4819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234" y="283077"/>
            <a:ext cx="38004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D2DD9C-FD91-9511-5EE6-62EA86D84CCD}"/>
              </a:ext>
            </a:extLst>
          </p:cNvPr>
          <p:cNvSpPr txBox="1"/>
          <p:nvPr/>
        </p:nvSpPr>
        <p:spPr>
          <a:xfrm>
            <a:off x="1510336" y="1077494"/>
            <a:ext cx="917103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latin typeface="Century Gothic"/>
                <a:ea typeface="+mn-lt"/>
                <a:cs typeface="+mn-lt"/>
              </a:rPr>
              <a:t>"When each separate part works as it should, the whole body grows and builds itself up through love."</a:t>
            </a:r>
            <a:endParaRPr lang="en-GB" dirty="0">
              <a:latin typeface="Century Gothic"/>
              <a:ea typeface="+mn-lt"/>
              <a:cs typeface="+mn-lt"/>
            </a:endParaRPr>
          </a:p>
          <a:p>
            <a:endParaRPr lang="en-GB" sz="3600" dirty="0">
              <a:latin typeface="Century Gothic"/>
              <a:ea typeface="+mn-lt"/>
              <a:cs typeface="+mn-lt"/>
            </a:endParaRPr>
          </a:p>
          <a:p>
            <a:r>
              <a:rPr lang="en-GB" sz="3600" dirty="0">
                <a:latin typeface="Century Gothic"/>
                <a:ea typeface="+mn-lt"/>
                <a:cs typeface="+mn-lt"/>
              </a:rPr>
              <a:t>Ephesians 4:16</a:t>
            </a:r>
            <a:endParaRPr lang="en-GB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213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826456-8845-62B9-71B9-BBED8AA3B690}"/>
              </a:ext>
            </a:extLst>
          </p:cNvPr>
          <p:cNvSpPr txBox="1"/>
          <p:nvPr/>
        </p:nvSpPr>
        <p:spPr>
          <a:xfrm>
            <a:off x="6811338" y="493929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entury Gothic"/>
              </a:rPr>
              <a:t>Participation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6164-C88A-C9DB-8FFE-1555FC56F33D}"/>
              </a:ext>
            </a:extLst>
          </p:cNvPr>
          <p:cNvSpPr txBox="1"/>
          <p:nvPr/>
        </p:nvSpPr>
        <p:spPr>
          <a:xfrm>
            <a:off x="4693574" y="5522101"/>
            <a:ext cx="83263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entury Gothic"/>
                <a:ea typeface="+mn-lt"/>
                <a:cs typeface="+mn-lt"/>
              </a:rPr>
              <a:t>God calls us to work for the good of everyone.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6CEAF365-0B7C-B48D-3289-9FEE12E04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9" y="309814"/>
            <a:ext cx="3800475" cy="5676900"/>
          </a:xfrm>
          <a:prstGeom prst="rect">
            <a:avLst/>
          </a:prstGeom>
        </p:spPr>
      </p:pic>
      <p:pic>
        <p:nvPicPr>
          <p:cNvPr id="2" name="Picture 1" descr="A person cooking food on a fire&#10;&#10;Description automatically generated">
            <a:extLst>
              <a:ext uri="{FF2B5EF4-FFF2-40B4-BE49-F238E27FC236}">
                <a16:creationId xmlns:a16="http://schemas.microsoft.com/office/drawing/2014/main" id="{26DEF9C9-1F2B-C1BE-2DBD-B779712E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169" y="676442"/>
            <a:ext cx="2745488" cy="4114800"/>
          </a:xfrm>
          <a:prstGeom prst="rect">
            <a:avLst/>
          </a:prstGeom>
        </p:spPr>
      </p:pic>
      <p:pic>
        <p:nvPicPr>
          <p:cNvPr id="3" name="Picture 2" descr="A child wearing a safety vest and sunglasses standing next to a garbage bag&#10;&#10;Description automatically generated">
            <a:extLst>
              <a:ext uri="{FF2B5EF4-FFF2-40B4-BE49-F238E27FC236}">
                <a16:creationId xmlns:a16="http://schemas.microsoft.com/office/drawing/2014/main" id="{B6409F04-3A23-F153-0DB7-9E9ED8537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48" t="8023" r="6589" b="4011"/>
          <a:stretch/>
        </p:blipFill>
        <p:spPr>
          <a:xfrm>
            <a:off x="5007477" y="677928"/>
            <a:ext cx="2947471" cy="40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DFB29-FC1F-C2A0-A7A6-B306142A6EB3}"/>
              </a:ext>
            </a:extLst>
          </p:cNvPr>
          <p:cNvSpPr txBox="1"/>
          <p:nvPr/>
        </p:nvSpPr>
        <p:spPr>
          <a:xfrm>
            <a:off x="538896" y="505698"/>
            <a:ext cx="3713016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entury Gothic"/>
                <a:ea typeface="Calibri"/>
              </a:rPr>
              <a:t>This is </a:t>
            </a:r>
            <a:r>
              <a:rPr lang="en-US" sz="2400" err="1">
                <a:latin typeface="Century Gothic"/>
                <a:ea typeface="Calibri"/>
              </a:rPr>
              <a:t>Saidimu</a:t>
            </a:r>
            <a:r>
              <a:rPr lang="en-US" sz="2400" dirty="0">
                <a:latin typeface="Century Gothic"/>
                <a:ea typeface="Calibri"/>
              </a:rPr>
              <a:t>. He lives in a village in Kenya. </a:t>
            </a:r>
            <a:endParaRPr lang="en-US"/>
          </a:p>
          <a:p>
            <a:r>
              <a:rPr lang="en-US" sz="2400" dirty="0">
                <a:latin typeface="Century Gothic"/>
                <a:ea typeface="Calibri"/>
              </a:rPr>
              <a:t>He loves helping his dad, </a:t>
            </a:r>
            <a:r>
              <a:rPr lang="en-US" sz="2400" dirty="0" err="1">
                <a:solidFill>
                  <a:srgbClr val="39393C"/>
                </a:solidFill>
                <a:latin typeface="Century Gothic"/>
                <a:ea typeface="+mn-lt"/>
                <a:cs typeface="+mn-lt"/>
              </a:rPr>
              <a:t>Ochuroi</a:t>
            </a:r>
            <a:r>
              <a:rPr lang="en-US" sz="2400" dirty="0">
                <a:solidFill>
                  <a:srgbClr val="39393C"/>
                </a:solidFill>
                <a:latin typeface="Century Gothic"/>
                <a:ea typeface="Calibri"/>
                <a:cs typeface="Calibri"/>
              </a:rPr>
              <a:t>, grow crops </a:t>
            </a:r>
            <a:r>
              <a:rPr lang="en-US" sz="2400" dirty="0">
                <a:latin typeface="Century Gothic"/>
                <a:ea typeface="Calibri"/>
                <a:cs typeface="Calibri"/>
              </a:rPr>
              <a:t>on</a:t>
            </a:r>
            <a:r>
              <a:rPr lang="en-US" sz="2400" dirty="0">
                <a:latin typeface="Century Gothic"/>
                <a:ea typeface="Calibri"/>
              </a:rPr>
              <a:t> the farm.</a:t>
            </a:r>
            <a:endParaRPr lang="en-US"/>
          </a:p>
          <a:p>
            <a:br>
              <a:rPr lang="en-US" sz="1100" dirty="0">
                <a:solidFill>
                  <a:srgbClr val="39393C"/>
                </a:solidFill>
                <a:ea typeface="+mn-lt"/>
                <a:cs typeface="+mn-lt"/>
              </a:rPr>
            </a:br>
            <a:br>
              <a:rPr lang="en-US" sz="1100" dirty="0">
                <a:solidFill>
                  <a:srgbClr val="39393C"/>
                </a:solidFill>
                <a:ea typeface="+mn-lt"/>
                <a:cs typeface="+mn-lt"/>
              </a:rPr>
            </a:br>
            <a:r>
              <a:rPr lang="en-US" sz="2400" dirty="0">
                <a:solidFill>
                  <a:srgbClr val="39393C"/>
                </a:solidFill>
                <a:latin typeface="Century Gothic"/>
                <a:ea typeface="+mn-lt"/>
                <a:cs typeface="+mn-lt"/>
              </a:rPr>
              <a:t>"It is how we eat. I like growing vegetables. I also cook them when we harvest them," says </a:t>
            </a:r>
            <a:r>
              <a:rPr lang="en-US" sz="2400" dirty="0" err="1">
                <a:solidFill>
                  <a:srgbClr val="39393C"/>
                </a:solidFill>
                <a:latin typeface="Century Gothic"/>
                <a:ea typeface="+mn-lt"/>
                <a:cs typeface="+mn-lt"/>
              </a:rPr>
              <a:t>Saidimu</a:t>
            </a:r>
            <a:r>
              <a:rPr lang="en-US" sz="2400" dirty="0">
                <a:solidFill>
                  <a:srgbClr val="39393C"/>
                </a:solidFill>
                <a:latin typeface="Century Gothic"/>
                <a:ea typeface="+mn-lt"/>
                <a:cs typeface="+mn-lt"/>
              </a:rPr>
              <a:t>. </a:t>
            </a:r>
            <a:endParaRPr lang="en-US" sz="2400" dirty="0">
              <a:solidFill>
                <a:srgbClr val="000000"/>
              </a:solidFill>
              <a:latin typeface="Century Gothic"/>
              <a:ea typeface="+mn-lt"/>
              <a:cs typeface="+mn-lt"/>
            </a:endParaRPr>
          </a:p>
          <a:p>
            <a:br>
              <a:rPr lang="en-US" sz="2400" dirty="0">
                <a:latin typeface="Century Gothic"/>
                <a:ea typeface="+mn-lt"/>
                <a:cs typeface="+mn-lt"/>
              </a:rPr>
            </a:br>
            <a:r>
              <a:rPr lang="en-US" sz="2400" dirty="0">
                <a:solidFill>
                  <a:srgbClr val="39393C"/>
                </a:solidFill>
                <a:latin typeface="Century Gothic"/>
                <a:ea typeface="+mn-lt"/>
                <a:cs typeface="+mn-lt"/>
              </a:rPr>
              <a:t>"Without the farm, we would be hungry."</a:t>
            </a:r>
            <a:endParaRPr lang="en-US" sz="2400" dirty="0">
              <a:latin typeface="Century Gothic"/>
            </a:endParaRPr>
          </a:p>
        </p:txBody>
      </p:sp>
      <p:pic>
        <p:nvPicPr>
          <p:cNvPr id="3" name="Picture 2" descr="A child holding a goat&#10;&#10;Description automatically generated">
            <a:extLst>
              <a:ext uri="{FF2B5EF4-FFF2-40B4-BE49-F238E27FC236}">
                <a16:creationId xmlns:a16="http://schemas.microsoft.com/office/drawing/2014/main" id="{C00B412D-0941-FD1A-A705-62C6DF5E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79" y="670175"/>
            <a:ext cx="7423353" cy="49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1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DFB29-FC1F-C2A0-A7A6-B306142A6EB3}"/>
              </a:ext>
            </a:extLst>
          </p:cNvPr>
          <p:cNvSpPr txBox="1"/>
          <p:nvPr/>
        </p:nvSpPr>
        <p:spPr>
          <a:xfrm>
            <a:off x="243929" y="2041988"/>
            <a:ext cx="74719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effectLst/>
              <a:latin typeface="Century Gothic"/>
              <a:ea typeface="Calibri" panose="020F0502020204030204" pitchFamily="34" charset="0"/>
            </a:endParaRPr>
          </a:p>
          <a:p>
            <a:endParaRPr lang="en-GB" sz="2400">
              <a:effectLst/>
              <a:latin typeface="Century Gothic"/>
              <a:ea typeface="+mn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7A338-A79C-5327-E7CF-D799BE2ED480}"/>
              </a:ext>
            </a:extLst>
          </p:cNvPr>
          <p:cNvSpPr txBox="1"/>
          <p:nvPr/>
        </p:nvSpPr>
        <p:spPr>
          <a:xfrm>
            <a:off x="456404" y="471365"/>
            <a:ext cx="458318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Century Gothic"/>
              <a:ea typeface="Calibri"/>
              <a:cs typeface="Calibri"/>
            </a:endParaRPr>
          </a:p>
          <a:p>
            <a:r>
              <a:rPr lang="en-US" sz="2400" dirty="0">
                <a:latin typeface="Century Gothic"/>
                <a:ea typeface="Calibri"/>
                <a:cs typeface="Calibri"/>
              </a:rPr>
              <a:t>With CAFOD's help, families in </a:t>
            </a:r>
            <a:r>
              <a:rPr lang="en-US" sz="2400" dirty="0" err="1">
                <a:latin typeface="Century Gothic"/>
                <a:ea typeface="Calibri"/>
                <a:cs typeface="Calibri"/>
              </a:rPr>
              <a:t>Saidimu's</a:t>
            </a:r>
            <a:r>
              <a:rPr lang="en-US" sz="2400" dirty="0">
                <a:latin typeface="Century Gothic"/>
                <a:ea typeface="Calibri"/>
                <a:cs typeface="Calibri"/>
              </a:rPr>
              <a:t> village are learning how to grow weather-resistant crops, keep honey bees and run a business selling their produce. </a:t>
            </a:r>
          </a:p>
          <a:p>
            <a:endParaRPr lang="en-US" sz="2400" dirty="0">
              <a:latin typeface="Century Gothic"/>
              <a:ea typeface="Calibri"/>
              <a:cs typeface="Calibri"/>
            </a:endParaRPr>
          </a:p>
          <a:p>
            <a:r>
              <a:rPr lang="en-US" sz="2400" dirty="0">
                <a:latin typeface="Century Gothic"/>
                <a:ea typeface="Calibri"/>
                <a:cs typeface="Calibri"/>
              </a:rPr>
              <a:t>By taking part and all working together, they will have food to feed their families and money for the things they need to live a happy life. </a:t>
            </a:r>
          </a:p>
          <a:p>
            <a:endParaRPr lang="en-US" sz="2400" dirty="0">
              <a:latin typeface="Century Gothic"/>
              <a:ea typeface="Calibri"/>
              <a:cs typeface="Calibri"/>
            </a:endParaRPr>
          </a:p>
          <a:p>
            <a:endParaRPr lang="en-US" sz="2400" dirty="0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</p:txBody>
      </p:sp>
      <p:pic>
        <p:nvPicPr>
          <p:cNvPr id="5" name="Picture 4" descr="A person holding a goat&#10;&#10;Description automatically generated">
            <a:extLst>
              <a:ext uri="{FF2B5EF4-FFF2-40B4-BE49-F238E27FC236}">
                <a16:creationId xmlns:a16="http://schemas.microsoft.com/office/drawing/2014/main" id="{7AF583C7-BAC7-7825-516C-6846FDA7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966" y="805370"/>
            <a:ext cx="6698226" cy="44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DFB29-FC1F-C2A0-A7A6-B306142A6EB3}"/>
              </a:ext>
            </a:extLst>
          </p:cNvPr>
          <p:cNvSpPr txBox="1"/>
          <p:nvPr/>
        </p:nvSpPr>
        <p:spPr>
          <a:xfrm>
            <a:off x="412579" y="1034864"/>
            <a:ext cx="417038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Century Gothic"/>
                <a:ea typeface="Calibri"/>
                <a:cs typeface="Calibri"/>
              </a:rPr>
              <a:t>Saidimu</a:t>
            </a:r>
            <a:r>
              <a:rPr lang="en-US" sz="2400" dirty="0">
                <a:latin typeface="Century Gothic"/>
                <a:ea typeface="Calibri"/>
                <a:cs typeface="Calibri"/>
              </a:rPr>
              <a:t> takes part in his community, using his talents by helping on the farm.</a:t>
            </a:r>
            <a:endParaRPr lang="en-US" sz="2400" dirty="0">
              <a:latin typeface="Century Gothic"/>
              <a:ea typeface="Calibri" panose="020F0502020204030204" pitchFamily="34" charset="0"/>
              <a:cs typeface="Calibri"/>
            </a:endParaRPr>
          </a:p>
          <a:p>
            <a:endParaRPr lang="en-US" sz="2400" dirty="0">
              <a:latin typeface="Century Gothic"/>
              <a:ea typeface="Calibri"/>
              <a:cs typeface="Calibri"/>
            </a:endParaRPr>
          </a:p>
          <a:p>
            <a:r>
              <a:rPr lang="en-US" sz="2400" dirty="0">
                <a:latin typeface="Century Gothic"/>
                <a:ea typeface="Calibri"/>
                <a:cs typeface="Calibri"/>
              </a:rPr>
              <a:t>It is important that we make sure everyone can take part in our community, so that everyone feels included. </a:t>
            </a:r>
            <a:endParaRPr lang="en-US" sz="2400">
              <a:latin typeface="Century Gothic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3" name="Picture 2" descr="A group of people standing under a roof&#10;&#10;Description automatically generated">
            <a:extLst>
              <a:ext uri="{FF2B5EF4-FFF2-40B4-BE49-F238E27FC236}">
                <a16:creationId xmlns:a16="http://schemas.microsoft.com/office/drawing/2014/main" id="{6FF209B0-FCFE-C86A-37FA-6AE5FE8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25" y="316303"/>
            <a:ext cx="7259825" cy="49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3BE0DF-4B06-130E-DE42-32801C596F52}"/>
              </a:ext>
            </a:extLst>
          </p:cNvPr>
          <p:cNvSpPr txBox="1"/>
          <p:nvPr/>
        </p:nvSpPr>
        <p:spPr>
          <a:xfrm>
            <a:off x="272095" y="833694"/>
            <a:ext cx="352704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"Each of us has </a:t>
            </a:r>
            <a:endParaRPr lang="en-US" dirty="0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a part to play, </a:t>
            </a:r>
            <a:endParaRPr lang="en-US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a gift to share, </a:t>
            </a:r>
            <a:endParaRPr lang="en-US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a service to offer, </a:t>
            </a:r>
            <a:endParaRPr lang="en-US" dirty="0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for building up the Body of Christ in love."</a:t>
            </a:r>
            <a:endParaRPr lang="en-US" dirty="0">
              <a:latin typeface="Century Gothic"/>
              <a:ea typeface="+mn-lt"/>
              <a:cs typeface="+mn-lt"/>
            </a:endParaRPr>
          </a:p>
          <a:p>
            <a:endParaRPr lang="en-US" sz="2400" dirty="0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Pope Francis, </a:t>
            </a:r>
            <a:endParaRPr lang="en-US">
              <a:latin typeface="Century Gothic"/>
              <a:ea typeface="+mn-lt"/>
              <a:cs typeface="+mn-lt"/>
            </a:endParaRPr>
          </a:p>
          <a:p>
            <a:r>
              <a:rPr lang="en-US" sz="2400" dirty="0">
                <a:latin typeface="Century Gothic"/>
                <a:ea typeface="+mn-lt"/>
                <a:cs typeface="+mn-lt"/>
              </a:rPr>
              <a:t>19 June 2013</a:t>
            </a:r>
            <a:endParaRPr lang="en-US" dirty="0">
              <a:latin typeface="Century Gothic"/>
            </a:endParaRPr>
          </a:p>
        </p:txBody>
      </p:sp>
      <p:pic>
        <p:nvPicPr>
          <p:cNvPr id="3" name="Picture 2" descr="A group of people sitting at a table looking at pictures&#10;&#10;Description automatically generated">
            <a:extLst>
              <a:ext uri="{FF2B5EF4-FFF2-40B4-BE49-F238E27FC236}">
                <a16:creationId xmlns:a16="http://schemas.microsoft.com/office/drawing/2014/main" id="{06E98A8A-4C62-2732-EA59-1EBFFB640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02" b="-388"/>
          <a:stretch/>
        </p:blipFill>
        <p:spPr>
          <a:xfrm>
            <a:off x="3953051" y="292840"/>
            <a:ext cx="8003519" cy="46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312" y="142154"/>
            <a:ext cx="7832223" cy="76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  <a:latin typeface="Century Gothic"/>
              </a:rPr>
              <a:t>All taking part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Century Gothic"/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000" i="1" dirty="0">
              <a:solidFill>
                <a:srgbClr val="00000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2000" i="1"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98CA3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group of kids playing football&#10;&#10;Description automatically generated">
            <a:extLst>
              <a:ext uri="{FF2B5EF4-FFF2-40B4-BE49-F238E27FC236}">
                <a16:creationId xmlns:a16="http://schemas.microsoft.com/office/drawing/2014/main" id="{3CC178A3-84D9-F771-3626-6226046C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" y="-4099"/>
            <a:ext cx="4154131" cy="2798100"/>
          </a:xfrm>
          <a:prstGeom prst="rect">
            <a:avLst/>
          </a:prstGeom>
        </p:spPr>
      </p:pic>
      <p:pic>
        <p:nvPicPr>
          <p:cNvPr id="4" name="Picture 3" descr="A child holding a stick and posing for the camera&#10;&#10;Description automatically generated">
            <a:extLst>
              <a:ext uri="{FF2B5EF4-FFF2-40B4-BE49-F238E27FC236}">
                <a16:creationId xmlns:a16="http://schemas.microsoft.com/office/drawing/2014/main" id="{E730CBD6-AB72-EFBC-B843-3DF2A9322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6" t="9851" r="14989" b="298"/>
          <a:stretch/>
        </p:blipFill>
        <p:spPr>
          <a:xfrm>
            <a:off x="4357539" y="3016966"/>
            <a:ext cx="3137484" cy="3230150"/>
          </a:xfrm>
          <a:prstGeom prst="rect">
            <a:avLst/>
          </a:prstGeom>
        </p:spPr>
      </p:pic>
      <p:pic>
        <p:nvPicPr>
          <p:cNvPr id="6" name="Picture 5" descr="A table full of pastries&#10;&#10;Description automatically generated">
            <a:extLst>
              <a:ext uri="{FF2B5EF4-FFF2-40B4-BE49-F238E27FC236}">
                <a16:creationId xmlns:a16="http://schemas.microsoft.com/office/drawing/2014/main" id="{3972AC78-6CD0-E717-1561-9D9F857575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453" t="10" r="9222" b="-10"/>
          <a:stretch/>
        </p:blipFill>
        <p:spPr>
          <a:xfrm>
            <a:off x="-436193" y="3027869"/>
            <a:ext cx="4599233" cy="3219247"/>
          </a:xfrm>
          <a:prstGeom prst="rect">
            <a:avLst/>
          </a:prstGeom>
        </p:spPr>
      </p:pic>
      <p:pic>
        <p:nvPicPr>
          <p:cNvPr id="3" name="Picture 2" descr="A group of people holding signs and protesting&#10;&#10;Description automatically generated">
            <a:extLst>
              <a:ext uri="{FF2B5EF4-FFF2-40B4-BE49-F238E27FC236}">
                <a16:creationId xmlns:a16="http://schemas.microsoft.com/office/drawing/2014/main" id="{1252E635-C8EC-78DC-1ECB-A5C1585760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313" r="-897" b="597"/>
          <a:stretch/>
        </p:blipFill>
        <p:spPr>
          <a:xfrm>
            <a:off x="7709847" y="3692764"/>
            <a:ext cx="2767817" cy="2554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0C97EB-D00A-6B13-CF35-19BCF779D46F}"/>
              </a:ext>
            </a:extLst>
          </p:cNvPr>
          <p:cNvSpPr txBox="1"/>
          <p:nvPr/>
        </p:nvSpPr>
        <p:spPr>
          <a:xfrm>
            <a:off x="4350773" y="903339"/>
            <a:ext cx="83697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entury Gothic"/>
              </a:rPr>
              <a:t>School children in England and Wales have used 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2400" dirty="0">
                <a:latin typeface="Century Gothic"/>
              </a:rPr>
              <a:t>their talents and played a part helping our brothers and sisters around the world to help themselves.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BE4DB-F7E3-DD80-BB6A-B06891C2E4C2}"/>
              </a:ext>
            </a:extLst>
          </p:cNvPr>
          <p:cNvSpPr txBox="1"/>
          <p:nvPr/>
        </p:nvSpPr>
        <p:spPr>
          <a:xfrm>
            <a:off x="7707636" y="2101297"/>
            <a:ext cx="488540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 Gothic"/>
                <a:ea typeface="Calibri"/>
                <a:cs typeface="Calibri"/>
              </a:rPr>
              <a:t>Sponsored keepy-uppies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 Gothic"/>
                <a:ea typeface="Calibri"/>
                <a:cs typeface="Calibri"/>
              </a:rPr>
              <a:t>CAFOD cake sale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 Gothic"/>
                <a:ea typeface="Calibri"/>
                <a:cs typeface="Calibri"/>
              </a:rPr>
              <a:t>Sponsored litter pick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 Gothic"/>
                <a:ea typeface="Calibri"/>
                <a:cs typeface="Calibri"/>
              </a:rPr>
              <a:t>Speaking out 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37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cea24d0ca80266ad768db3cd46c8f40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cdde22eea87f3e8dcea922064e9110a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Advent</Activity>
    <Audience xmlns="236a9a4b-a03c-46ba-8ec6-624c184acbc6">Primary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SZUU6KYVHK2A-2146017777-16749</_dlc_DocId>
    <_dlc_DocIdUrl xmlns="04672002-f21f-4240-adfb-f0b653fb6fb5">
      <Url>https://cafod365.sharepoint.com/sites/int/Education/_layouts/15/DocIdRedir.aspx?ID=SZUU6KYVHK2A-2146017777-16749</Url>
      <Description>SZUU6KYVHK2A-2146017777-16749</Description>
    </_dlc_DocIdUrl>
  </documentManagement>
</p:properties>
</file>

<file path=customXml/itemProps1.xml><?xml version="1.0" encoding="utf-8"?>
<ds:datastoreItem xmlns:ds="http://schemas.openxmlformats.org/officeDocument/2006/customXml" ds:itemID="{27FDA65F-3D79-43FF-AE14-D73FDAAE1602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AF82B3-58CC-4883-83B3-685A7D050AD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B153BA6-2FF2-487E-A366-58FD56A2EA4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C8B8929-40CA-4F38-B3AD-8B6B27CAD2F8}">
  <ds:schemaRefs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df04112-6931-4610-9724-cd62e91446a3"/>
    <ds:schemaRef ds:uri="04672002-f21f-4240-adfb-f0b653fb6fb5"/>
    <ds:schemaRef ds:uri="236a9a4b-a03c-46ba-8ec6-624c184acbc6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430</Words>
  <Application>Microsoft Office PowerPoint</Application>
  <PresentationFormat>Widescreen</PresentationFormat>
  <Paragraphs>88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Victoria Ahmed</cp:lastModifiedBy>
  <cp:revision>697</cp:revision>
  <dcterms:created xsi:type="dcterms:W3CDTF">2023-09-12T16:31:41Z</dcterms:created>
  <dcterms:modified xsi:type="dcterms:W3CDTF">2024-05-01T22:09:18Z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7ed77d9a-6377-4ee0-91ee-3caf2ca82962</vt:lpwstr>
  </property>
  <property fmtid="{D5CDD505-2E9C-101B-9397-08002B2CF9AE}" pid="4" name="MediaServiceImageTags">
    <vt:lpwstr/>
  </property>
</Properties>
</file>