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5" r:id="rId6"/>
    <p:sldId id="266" r:id="rId7"/>
    <p:sldId id="261" r:id="rId8"/>
    <p:sldId id="264" r:id="rId9"/>
    <p:sldId id="262" r:id="rId10"/>
    <p:sldId id="25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Jardine" initials="LJ" lastIdx="1" clrIdx="0">
    <p:extLst>
      <p:ext uri="{19B8F6BF-5375-455C-9EA6-DF929625EA0E}">
        <p15:presenceInfo xmlns:p15="http://schemas.microsoft.com/office/powerpoint/2012/main" userId="S-1-5-21-1112525117-3558497018-2777953343-383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FCFCFC"/>
    <a:srgbClr val="98BB0E"/>
    <a:srgbClr val="8EA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1W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C1W-twoline-trimmed-screensho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"/>
          <a:stretch>
            <a:fillRect/>
          </a:stretch>
        </p:blipFill>
        <p:spPr bwMode="auto">
          <a:xfrm>
            <a:off x="593725" y="593725"/>
            <a:ext cx="790257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6900" y="3937000"/>
            <a:ext cx="7886700" cy="723900"/>
          </a:xfrm>
        </p:spPr>
        <p:txBody>
          <a:bodyPr/>
          <a:lstStyle>
            <a:lvl1pPr>
              <a:defRPr sz="3200">
                <a:solidFill>
                  <a:srgbClr val="B81D8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900" y="5346700"/>
            <a:ext cx="7886700" cy="835025"/>
          </a:xfrm>
        </p:spPr>
        <p:txBody>
          <a:bodyPr rIns="0"/>
          <a:lstStyle>
            <a:lvl1pPr marL="0" indent="0">
              <a:spcAft>
                <a:spcPct val="0"/>
              </a:spcAft>
              <a:buFont typeface="Times" pitchFamily="100" charset="0"/>
              <a:buNone/>
              <a:defRPr sz="2000">
                <a:solidFill>
                  <a:srgbClr val="0089CE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25670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00" y="1533525"/>
            <a:ext cx="7889600" cy="4486275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001" y="594000"/>
            <a:ext cx="7889599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86052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889600" cy="900113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00" y="1533525"/>
            <a:ext cx="3765550" cy="4486275"/>
          </a:xfrm>
        </p:spPr>
        <p:txBody>
          <a:bodyPr spcCol="144000"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4279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7218363" y="6238875"/>
            <a:ext cx="1463675" cy="915988"/>
            <a:chOff x="4547" y="3931"/>
            <a:chExt cx="922" cy="577"/>
          </a:xfrm>
        </p:grpSpPr>
        <p:sp>
          <p:nvSpPr>
            <p:cNvPr id="4" name="AutoShape 164"/>
            <p:cNvSpPr>
              <a:spLocks noChangeArrowheads="1"/>
            </p:cNvSpPr>
            <p:nvPr userDrawn="1"/>
          </p:nvSpPr>
          <p:spPr bwMode="auto">
            <a:xfrm>
              <a:off x="4555" y="3940"/>
              <a:ext cx="904" cy="568"/>
            </a:xfrm>
            <a:prstGeom prst="roundRect">
              <a:avLst>
                <a:gd name="adj" fmla="val 14759"/>
              </a:avLst>
            </a:prstGeom>
            <a:solidFill>
              <a:srgbClr val="000000">
                <a:alpha val="5098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F47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" name="AutoShape 165"/>
            <p:cNvSpPr>
              <a:spLocks noChangeArrowheads="1"/>
            </p:cNvSpPr>
            <p:nvPr userDrawn="1"/>
          </p:nvSpPr>
          <p:spPr bwMode="auto">
            <a:xfrm>
              <a:off x="4547" y="3931"/>
              <a:ext cx="922" cy="576"/>
            </a:xfrm>
            <a:prstGeom prst="roundRect">
              <a:avLst>
                <a:gd name="adj" fmla="val 14759"/>
              </a:avLst>
            </a:prstGeom>
            <a:solidFill>
              <a:srgbClr val="000000">
                <a:alpha val="901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F47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6" name="Picture 166" descr="CF_PPBT_rgb.gif                                                00AEF1BEMacintosh HD                   BC35038F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3" y="3946"/>
              <a:ext cx="889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3F47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3F47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04E2244-581D-44C3-BEAE-03624B243C96}" type="slidenum">
              <a:rPr lang="en-GB" altLang="en-US" sz="2400">
                <a:solidFill>
                  <a:srgbClr val="003F47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2400">
              <a:solidFill>
                <a:srgbClr val="003F47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79811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7218363" y="6238875"/>
            <a:ext cx="1463675" cy="915988"/>
            <a:chOff x="4547" y="3931"/>
            <a:chExt cx="922" cy="577"/>
          </a:xfrm>
        </p:grpSpPr>
        <p:sp>
          <p:nvSpPr>
            <p:cNvPr id="5" name="AutoShape 164"/>
            <p:cNvSpPr>
              <a:spLocks noChangeArrowheads="1"/>
            </p:cNvSpPr>
            <p:nvPr userDrawn="1"/>
          </p:nvSpPr>
          <p:spPr bwMode="auto">
            <a:xfrm>
              <a:off x="4555" y="3940"/>
              <a:ext cx="904" cy="568"/>
            </a:xfrm>
            <a:prstGeom prst="roundRect">
              <a:avLst>
                <a:gd name="adj" fmla="val 14759"/>
              </a:avLst>
            </a:prstGeom>
            <a:solidFill>
              <a:srgbClr val="000000">
                <a:alpha val="5098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F47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" name="AutoShape 165"/>
            <p:cNvSpPr>
              <a:spLocks noChangeArrowheads="1"/>
            </p:cNvSpPr>
            <p:nvPr userDrawn="1"/>
          </p:nvSpPr>
          <p:spPr bwMode="auto">
            <a:xfrm>
              <a:off x="4547" y="3931"/>
              <a:ext cx="922" cy="576"/>
            </a:xfrm>
            <a:prstGeom prst="roundRect">
              <a:avLst>
                <a:gd name="adj" fmla="val 14759"/>
              </a:avLst>
            </a:prstGeom>
            <a:solidFill>
              <a:srgbClr val="000000">
                <a:alpha val="901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3F47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7" name="Picture 166" descr="CF_PPBT_rgb.gif                                                00AEF1BEMacintosh HD                   BC35038F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3" y="3946"/>
              <a:ext cx="889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3F47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3F47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92852CE-37CD-4707-82EA-F4F574D72341}" type="slidenum">
              <a:rPr lang="en-GB" altLang="en-US" sz="2400">
                <a:solidFill>
                  <a:srgbClr val="003F47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2400">
              <a:solidFill>
                <a:srgbClr val="003F47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8989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41350" y="0"/>
            <a:ext cx="7851775" cy="1533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1350" y="1533525"/>
            <a:ext cx="3849688" cy="2166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533525"/>
            <a:ext cx="3849687" cy="2166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1350" y="3852863"/>
            <a:ext cx="3849688" cy="2166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3852863"/>
            <a:ext cx="3849687" cy="2166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4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7860FF-AC14-40AB-96CF-E940A1D03629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3201F6-EAA9-4A66-8938-A4BD0375E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2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593725"/>
            <a:ext cx="78898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533525"/>
            <a:ext cx="79025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0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43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1425"/>
            <a:ext cx="91440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1C1W-webWidget-1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59930" b="-1263"/>
          <a:stretch>
            <a:fillRect/>
          </a:stretch>
        </p:blipFill>
        <p:spPr bwMode="auto">
          <a:xfrm>
            <a:off x="0" y="6324600"/>
            <a:ext cx="28257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1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100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ct val="50000"/>
        </a:spcAft>
        <a:buClr>
          <a:srgbClr val="AACB2A"/>
        </a:buClr>
        <a:buFont typeface="Times" panose="02020603050405020304" pitchFamily="18" charset="0"/>
        <a:buChar char="•"/>
        <a:defRPr sz="2200">
          <a:solidFill>
            <a:srgbClr val="003E4E"/>
          </a:solidFill>
          <a:latin typeface="+mn-lt"/>
          <a:ea typeface="MS PGothic" pitchFamily="34" charset="-128"/>
          <a:cs typeface="MS PGothic" charset="0"/>
        </a:defRPr>
      </a:lvl1pPr>
      <a:lvl2pPr marL="763588" indent="-285750" algn="l" rtl="0" eaLnBrk="0" fontAlgn="base" hangingPunct="0">
        <a:spcBef>
          <a:spcPct val="0"/>
        </a:spcBef>
        <a:spcAft>
          <a:spcPct val="50000"/>
        </a:spcAft>
        <a:buClr>
          <a:srgbClr val="AACB2A"/>
        </a:buClr>
        <a:buChar char="–"/>
        <a:defRPr sz="2200">
          <a:solidFill>
            <a:srgbClr val="003E4E"/>
          </a:solidFill>
          <a:latin typeface="+mn-lt"/>
          <a:ea typeface="MS PGothic" pitchFamily="34" charset="-128"/>
          <a:cs typeface="MS PGothic" charset="0"/>
        </a:defRPr>
      </a:lvl2pPr>
      <a:lvl3pPr marL="1182688" indent="-228600" algn="l" rtl="0" eaLnBrk="0" fontAlgn="base" hangingPunct="0">
        <a:spcBef>
          <a:spcPct val="0"/>
        </a:spcBef>
        <a:spcAft>
          <a:spcPct val="50000"/>
        </a:spcAft>
        <a:buChar char="•"/>
        <a:defRPr sz="2200">
          <a:solidFill>
            <a:srgbClr val="003E4E"/>
          </a:solidFill>
          <a:latin typeface="+mn-lt"/>
          <a:ea typeface="MS PGothic" pitchFamily="34" charset="-128"/>
          <a:cs typeface="MS PGothic" charset="0"/>
        </a:defRPr>
      </a:lvl3pPr>
      <a:lvl4pPr marL="1601788" indent="-228600" algn="l" rtl="0" eaLnBrk="0" fontAlgn="base" hangingPunct="0">
        <a:spcBef>
          <a:spcPct val="0"/>
        </a:spcBef>
        <a:spcAft>
          <a:spcPct val="50000"/>
        </a:spcAft>
        <a:buChar char="–"/>
        <a:defRPr sz="2200">
          <a:solidFill>
            <a:srgbClr val="003E4E"/>
          </a:solidFill>
          <a:latin typeface="+mn-lt"/>
          <a:ea typeface="MS PGothic" pitchFamily="34" charset="-128"/>
          <a:cs typeface="MS PGothic" charset="0"/>
        </a:defRPr>
      </a:lvl4pPr>
      <a:lvl5pPr marL="2020888" indent="-228600" algn="l" rtl="0" eaLnBrk="0" fontAlgn="base" hangingPunct="0">
        <a:spcBef>
          <a:spcPct val="0"/>
        </a:spcBef>
        <a:spcAft>
          <a:spcPct val="50000"/>
        </a:spcAft>
        <a:buChar char="»"/>
        <a:defRPr sz="2200">
          <a:solidFill>
            <a:srgbClr val="003E4E"/>
          </a:solidFill>
          <a:latin typeface="+mn-lt"/>
          <a:ea typeface="MS PGothic" pitchFamily="34" charset="-128"/>
          <a:cs typeface="MS PGothic" charset="0"/>
        </a:defRPr>
      </a:lvl5pPr>
      <a:lvl6pPr marL="2478088" indent="-228600" algn="l" rtl="0" fontAlgn="base">
        <a:spcBef>
          <a:spcPct val="0"/>
        </a:spcBef>
        <a:spcAft>
          <a:spcPct val="50000"/>
        </a:spcAft>
        <a:defRPr sz="2200">
          <a:solidFill>
            <a:srgbClr val="003E4E"/>
          </a:solidFill>
          <a:latin typeface="+mn-lt"/>
          <a:ea typeface="ＭＳ Ｐゴシック" pitchFamily="100" charset="-128"/>
        </a:defRPr>
      </a:lvl6pPr>
      <a:lvl7pPr marL="2935288" indent="-228600" algn="l" rtl="0" fontAlgn="base">
        <a:spcBef>
          <a:spcPct val="0"/>
        </a:spcBef>
        <a:spcAft>
          <a:spcPct val="50000"/>
        </a:spcAft>
        <a:defRPr sz="2200">
          <a:solidFill>
            <a:srgbClr val="003E4E"/>
          </a:solidFill>
          <a:latin typeface="+mn-lt"/>
          <a:ea typeface="ＭＳ Ｐゴシック" pitchFamily="100" charset="-128"/>
        </a:defRPr>
      </a:lvl7pPr>
      <a:lvl8pPr marL="3392488" indent="-228600" algn="l" rtl="0" fontAlgn="base">
        <a:spcBef>
          <a:spcPct val="0"/>
        </a:spcBef>
        <a:spcAft>
          <a:spcPct val="50000"/>
        </a:spcAft>
        <a:defRPr sz="2200">
          <a:solidFill>
            <a:srgbClr val="003E4E"/>
          </a:solidFill>
          <a:latin typeface="+mn-lt"/>
          <a:ea typeface="ＭＳ Ｐゴシック" pitchFamily="100" charset="-128"/>
        </a:defRPr>
      </a:lvl8pPr>
      <a:lvl9pPr marL="3849688" indent="-228600" algn="l" rtl="0" fontAlgn="base">
        <a:spcBef>
          <a:spcPct val="0"/>
        </a:spcBef>
        <a:spcAft>
          <a:spcPct val="50000"/>
        </a:spcAft>
        <a:defRPr sz="2200">
          <a:solidFill>
            <a:srgbClr val="003E4E"/>
          </a:solidFill>
          <a:latin typeface="+mn-lt"/>
          <a:ea typeface="ＭＳ Ｐゴシック" pitchFamily="10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  <a:solidFill>
            <a:srgbClr val="98BB0E"/>
          </a:solidFill>
        </p:spPr>
        <p:txBody>
          <a:bodyPr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Climate Action </a:t>
            </a:r>
            <a:r>
              <a:rPr lang="en-GB" sz="4800" b="1" dirty="0">
                <a:solidFill>
                  <a:schemeClr val="bg1"/>
                </a:solidFill>
              </a:rPr>
              <a:t>G</a:t>
            </a:r>
            <a:r>
              <a:rPr lang="en-GB" sz="4800" b="1" dirty="0" smtClean="0">
                <a:solidFill>
                  <a:schemeClr val="bg1"/>
                </a:solidFill>
              </a:rPr>
              <a:t>ame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924944"/>
            <a:ext cx="7772400" cy="1752600"/>
          </a:xfrm>
        </p:spPr>
        <p:txBody>
          <a:bodyPr/>
          <a:lstStyle/>
          <a:p>
            <a:r>
              <a:rPr lang="en-GB" sz="4400" b="1" dirty="0" smtClean="0">
                <a:solidFill>
                  <a:schemeClr val="accent2"/>
                </a:solidFill>
              </a:rPr>
              <a:t>How to play: </a:t>
            </a:r>
            <a:r>
              <a:rPr lang="en-GB" sz="4400" b="1" dirty="0" smtClean="0">
                <a:solidFill>
                  <a:schemeClr val="accent2"/>
                </a:solidFill>
              </a:rPr>
              <a:t>Instructions to Families</a:t>
            </a:r>
            <a:endParaRPr lang="en-GB" sz="4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96752"/>
            <a:ext cx="7889600" cy="4486275"/>
          </a:xfrm>
        </p:spPr>
        <p:txBody>
          <a:bodyPr/>
          <a:lstStyle/>
          <a:p>
            <a:r>
              <a:rPr lang="en-GB" dirty="0"/>
              <a:t>You are now </a:t>
            </a:r>
            <a:r>
              <a:rPr lang="en-GB" dirty="0" smtClean="0"/>
              <a:t>a part </a:t>
            </a:r>
            <a:r>
              <a:rPr lang="en-GB" dirty="0"/>
              <a:t>of </a:t>
            </a:r>
            <a:r>
              <a:rPr lang="en-GB" dirty="0" smtClean="0"/>
              <a:t>a family working to make a living. There are six families </a:t>
            </a:r>
            <a:r>
              <a:rPr lang="en-GB" dirty="0"/>
              <a:t>from around </a:t>
            </a:r>
            <a:r>
              <a:rPr lang="en-GB" dirty="0" smtClean="0"/>
              <a:t>the world.</a:t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Your aim is to create a good life for your family.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However, extreme and unpredictable weather and other human-caused events that happen throughout the game make it harder for </a:t>
            </a:r>
            <a:r>
              <a:rPr lang="en-GB" dirty="0" smtClean="0"/>
              <a:t>your family </a:t>
            </a:r>
            <a:r>
              <a:rPr lang="en-GB" dirty="0"/>
              <a:t>to make a living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How will you survive?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20168"/>
            <a:ext cx="7889599" cy="900113"/>
          </a:xfrm>
        </p:spPr>
        <p:txBody>
          <a:bodyPr/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74560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60409" y="836712"/>
            <a:ext cx="8568952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100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600086" y="260648"/>
            <a:ext cx="7889599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  <a:ea typeface="MS PGothic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70AD"/>
                </a:solidFill>
                <a:latin typeface="Verdana" pitchFamily="100" charset="0"/>
              </a:defRPr>
            </a:lvl9pPr>
          </a:lstStyle>
          <a:p>
            <a:r>
              <a:rPr lang="en-GB" b="1" kern="0" dirty="0" smtClean="0"/>
              <a:t>How to play</a:t>
            </a:r>
            <a:endParaRPr lang="en-GB" b="1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260409" y="836712"/>
            <a:ext cx="8568952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</a:pPr>
            <a:r>
              <a:rPr lang="en-GB" sz="2200" b="1" kern="0" dirty="0" smtClean="0">
                <a:solidFill>
                  <a:schemeClr val="bg1"/>
                </a:solidFill>
                <a:ea typeface="MS PGothic" pitchFamily="34" charset="-128"/>
              </a:rPr>
              <a:t>Remember: your aim</a:t>
            </a:r>
            <a:r>
              <a:rPr lang="en-GB" sz="2200" b="1" kern="0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GB" sz="2200" b="1" kern="0" dirty="0" smtClean="0">
                <a:solidFill>
                  <a:schemeClr val="bg1"/>
                </a:solidFill>
                <a:ea typeface="MS PGothic" pitchFamily="34" charset="-128"/>
              </a:rPr>
              <a:t>is to create a good life for your family.</a:t>
            </a:r>
            <a:r>
              <a:rPr lang="en-GB" sz="2200" b="1" kern="0" dirty="0" smtClean="0">
                <a:solidFill>
                  <a:srgbClr val="003E4E"/>
                </a:solidFill>
                <a:ea typeface="MS PGothic" pitchFamily="34" charset="-128"/>
              </a:rPr>
              <a:t/>
            </a:r>
            <a:br>
              <a:rPr lang="en-GB" sz="2200" b="1" kern="0" dirty="0" smtClean="0">
                <a:solidFill>
                  <a:srgbClr val="003E4E"/>
                </a:solidFill>
                <a:ea typeface="MS PGothic" pitchFamily="34" charset="-128"/>
              </a:rPr>
            </a:br>
            <a:endParaRPr lang="en-GB" sz="2200" b="1" kern="0" dirty="0">
              <a:solidFill>
                <a:srgbClr val="003E4E"/>
              </a:solidFill>
              <a:ea typeface="MS PGothic" pitchFamily="34" charset="-128"/>
            </a:endParaRPr>
          </a:p>
          <a:p>
            <a:pPr marL="179388" lvl="0" indent="-179388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  <a:buFont typeface="Times" panose="02020603050405020304" pitchFamily="18" charset="0"/>
              <a:buChar char="•"/>
            </a:pP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Make your commodity (product). Each commodity must be cut out individually!</a:t>
            </a:r>
            <a:endParaRPr lang="en-GB" sz="2200" kern="0" dirty="0">
              <a:solidFill>
                <a:srgbClr val="003E4E"/>
              </a:solidFill>
              <a:ea typeface="MS PGothic" pitchFamily="34" charset="-128"/>
            </a:endParaRPr>
          </a:p>
          <a:p>
            <a:pPr marL="179388" lvl="0" indent="-179388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  <a:buFont typeface="Times" panose="02020603050405020304" pitchFamily="18" charset="0"/>
              <a:buChar char="•"/>
            </a:pP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Take bundles of </a:t>
            </a:r>
            <a:r>
              <a:rPr lang="en-GB" sz="2200" b="1" kern="0" dirty="0" smtClean="0">
                <a:solidFill>
                  <a:srgbClr val="003E4E"/>
                </a:solidFill>
                <a:ea typeface="MS PGothic" pitchFamily="34" charset="-128"/>
              </a:rPr>
              <a:t>5</a:t>
            </a: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 commodities to the market to get paid.</a:t>
            </a:r>
            <a:endParaRPr lang="en-GB" sz="2200" kern="0" dirty="0">
              <a:solidFill>
                <a:srgbClr val="003E4E"/>
              </a:solidFill>
              <a:ea typeface="MS PGothic" pitchFamily="34" charset="-128"/>
            </a:endParaRPr>
          </a:p>
          <a:p>
            <a:pPr marL="179388" lvl="0" indent="-179388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  <a:buFont typeface="Times" panose="02020603050405020304" pitchFamily="18" charset="0"/>
              <a:buChar char="•"/>
            </a:pP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Listen to the </a:t>
            </a:r>
            <a:r>
              <a:rPr lang="en-GB" sz="2200" i="1" kern="0" dirty="0" smtClean="0">
                <a:solidFill>
                  <a:srgbClr val="003E4E"/>
                </a:solidFill>
                <a:ea typeface="MS PGothic" pitchFamily="34" charset="-128"/>
              </a:rPr>
              <a:t>Climate Broadcasts</a:t>
            </a: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.</a:t>
            </a:r>
          </a:p>
          <a:p>
            <a:pPr marL="179388" lvl="0" indent="-179388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  <a:buFont typeface="Times" panose="02020603050405020304" pitchFamily="18" charset="0"/>
              <a:buChar char="•"/>
            </a:pP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Watch the </a:t>
            </a:r>
            <a:r>
              <a:rPr lang="en-GB" sz="2200" i="1" kern="0" dirty="0" smtClean="0">
                <a:solidFill>
                  <a:srgbClr val="003E4E"/>
                </a:solidFill>
                <a:ea typeface="MS PGothic" pitchFamily="34" charset="-128"/>
              </a:rPr>
              <a:t>Electronic Balance Sheet </a:t>
            </a: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to see how your family are getting on:</a:t>
            </a:r>
          </a:p>
          <a:p>
            <a:pPr lv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</a:pPr>
            <a:r>
              <a:rPr lang="en-GB" sz="2200" kern="0" dirty="0">
                <a:solidFill>
                  <a:srgbClr val="003E4E"/>
                </a:solidFill>
                <a:ea typeface="MS PGothic" pitchFamily="34" charset="-128"/>
              </a:rPr>
              <a:t>	</a:t>
            </a: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- Do you have enough money for food and shelter 	(subsistence)?</a:t>
            </a:r>
          </a:p>
          <a:p>
            <a:pPr lv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AACB2A"/>
              </a:buClr>
            </a:pPr>
            <a:r>
              <a:rPr lang="en-GB" sz="2200" kern="0" dirty="0">
                <a:solidFill>
                  <a:srgbClr val="003E4E"/>
                </a:solidFill>
                <a:ea typeface="MS PGothic" pitchFamily="34" charset="-128"/>
              </a:rPr>
              <a:t>	</a:t>
            </a:r>
            <a:r>
              <a:rPr lang="en-GB" sz="2200" kern="0" dirty="0" smtClean="0">
                <a:solidFill>
                  <a:srgbClr val="003E4E"/>
                </a:solidFill>
                <a:ea typeface="MS PGothic" pitchFamily="34" charset="-128"/>
              </a:rPr>
              <a:t>- Do you have enough f</a:t>
            </a:r>
            <a:r>
              <a:rPr lang="en-GB" sz="2200" dirty="0" smtClean="0"/>
              <a:t>or </a:t>
            </a:r>
            <a:r>
              <a:rPr lang="en-GB" sz="2200" dirty="0"/>
              <a:t>basic healthcare and </a:t>
            </a:r>
            <a:r>
              <a:rPr lang="en-GB" sz="2200" dirty="0" smtClean="0"/>
              <a:t>	education</a:t>
            </a:r>
            <a:r>
              <a:rPr lang="en-GB" sz="2200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95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170" y="1268760"/>
            <a:ext cx="7889600" cy="4486275"/>
          </a:xfrm>
        </p:spPr>
        <p:txBody>
          <a:bodyPr>
            <a:noAutofit/>
          </a:bodyPr>
          <a:lstStyle/>
          <a:p>
            <a:r>
              <a:rPr lang="en-GB" dirty="0" smtClean="0"/>
              <a:t>Sometimes you have to ‘pay your bills’ – listen to the announcements.</a:t>
            </a:r>
          </a:p>
          <a:p>
            <a:r>
              <a:rPr lang="en-GB" dirty="0" smtClean="0"/>
              <a:t>When you are affected by a </a:t>
            </a:r>
            <a:r>
              <a:rPr lang="en-GB" i="1" dirty="0" smtClean="0"/>
              <a:t>Climate Broadcast, </a:t>
            </a:r>
            <a:r>
              <a:rPr lang="en-GB" dirty="0" smtClean="0"/>
              <a:t>you will have to start producing bundles of </a:t>
            </a:r>
            <a:r>
              <a:rPr lang="en-GB" b="1" dirty="0" smtClean="0">
                <a:solidFill>
                  <a:srgbClr val="FF0000"/>
                </a:solidFill>
              </a:rPr>
              <a:t>10</a:t>
            </a:r>
            <a:r>
              <a:rPr lang="en-GB" dirty="0" smtClean="0"/>
              <a:t> of your commodity before you are able to go to market.</a:t>
            </a:r>
          </a:p>
          <a:p>
            <a:r>
              <a:rPr lang="en-GB" dirty="0"/>
              <a:t>I</a:t>
            </a:r>
            <a:r>
              <a:rPr lang="en-GB" dirty="0" smtClean="0"/>
              <a:t>f you fall below the poverty line, you will be given a task which </a:t>
            </a:r>
            <a:r>
              <a:rPr lang="en-GB" b="1" dirty="0" smtClean="0"/>
              <a:t>must be completed </a:t>
            </a:r>
            <a:r>
              <a:rPr lang="en-GB" dirty="0" smtClean="0"/>
              <a:t>before you can carry on producing your commodity. </a:t>
            </a:r>
          </a:p>
          <a:p>
            <a:r>
              <a:rPr lang="en-GB" dirty="0" smtClean="0"/>
              <a:t>You may get a </a:t>
            </a:r>
            <a:r>
              <a:rPr lang="en-GB" i="1" dirty="0" smtClean="0"/>
              <a:t>Climate Opportunity </a:t>
            </a:r>
            <a:r>
              <a:rPr lang="en-GB" dirty="0" smtClean="0"/>
              <a:t>task to make your life easier!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427" y="260648"/>
            <a:ext cx="7889599" cy="900113"/>
          </a:xfrm>
          <a:noFill/>
        </p:spPr>
        <p:txBody>
          <a:bodyPr/>
          <a:lstStyle/>
          <a:p>
            <a:r>
              <a:rPr lang="en-GB" b="1" dirty="0" smtClean="0"/>
              <a:t>How to play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889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65B0"/>
                </a:solidFill>
              </a:rPr>
              <a:t>Fines may be given for groups that:</a:t>
            </a:r>
          </a:p>
          <a:p>
            <a:r>
              <a:rPr lang="en-GB" dirty="0" smtClean="0"/>
              <a:t>Pollute – </a:t>
            </a:r>
            <a:r>
              <a:rPr lang="en-GB" dirty="0" smtClean="0"/>
              <a:t>drop </a:t>
            </a:r>
            <a:r>
              <a:rPr lang="en-GB" dirty="0" smtClean="0"/>
              <a:t>paper around their tables!</a:t>
            </a:r>
          </a:p>
          <a:p>
            <a:r>
              <a:rPr lang="en-GB" dirty="0" smtClean="0"/>
              <a:t>Do not stop production to listen to the climate broadcasts</a:t>
            </a:r>
            <a:endParaRPr lang="en-GB" dirty="0"/>
          </a:p>
          <a:p>
            <a:r>
              <a:rPr lang="en-GB" dirty="0" smtClean="0"/>
              <a:t>Produce multiple copies of their commodities – all </a:t>
            </a:r>
            <a:r>
              <a:rPr lang="en-GB" dirty="0" smtClean="0"/>
              <a:t>goods </a:t>
            </a:r>
            <a:r>
              <a:rPr lang="en-GB" dirty="0" smtClean="0"/>
              <a:t>must be produced by cutting out each one </a:t>
            </a:r>
            <a:r>
              <a:rPr lang="en-GB" b="1" dirty="0" smtClean="0"/>
              <a:t>individually</a:t>
            </a:r>
          </a:p>
          <a:p>
            <a:r>
              <a:rPr lang="en-GB" dirty="0" smtClean="0"/>
              <a:t>Send more than one person to the market at once</a:t>
            </a:r>
          </a:p>
          <a:p>
            <a:r>
              <a:rPr lang="en-GB" dirty="0" smtClean="0"/>
              <a:t>Use equipment that is not from their packs (no additional pencils or scissors may be used!)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36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Falling </a:t>
            </a:r>
            <a:r>
              <a:rPr lang="en-GB" dirty="0"/>
              <a:t>below the poverty line means </a:t>
            </a:r>
            <a:r>
              <a:rPr lang="en-GB" dirty="0" smtClean="0"/>
              <a:t>that a </a:t>
            </a:r>
            <a:r>
              <a:rPr lang="en-GB" dirty="0"/>
              <a:t>person or family </a:t>
            </a:r>
            <a:r>
              <a:rPr lang="en-GB" dirty="0" smtClean="0"/>
              <a:t>cannot </a:t>
            </a:r>
            <a:r>
              <a:rPr lang="en-GB" dirty="0"/>
              <a:t>afford the basic necessities of life such as food and </a:t>
            </a:r>
            <a:r>
              <a:rPr lang="en-GB" dirty="0" smtClean="0"/>
              <a:t>shelter.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has knock-on effects </a:t>
            </a:r>
            <a:r>
              <a:rPr lang="en-GB" dirty="0" smtClean="0"/>
              <a:t>that </a:t>
            </a:r>
            <a:r>
              <a:rPr lang="en-GB" dirty="0"/>
              <a:t>push them deeper into poverty.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effects of climate change are making it more difficult for people to move out of poverty.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b="1" dirty="0" smtClean="0"/>
              <a:t>The poverty line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324509"/>
              </p:ext>
            </p:extLst>
          </p:nvPr>
        </p:nvGraphicFramePr>
        <p:xfrm>
          <a:off x="467544" y="1340768"/>
          <a:ext cx="8352930" cy="422398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9647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Family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Country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Commodity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Commodity price per bundle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commodities they need to produce per bundle 3/5/10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/>
                        <a:t>Chenge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Tanzania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Coffee beans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331" marR="56331" marT="9494" marB="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0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/>
                        <a:t>Chukwa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Niger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Goat hides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$7.50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331" marR="56331" marT="9494" marB="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0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/>
                        <a:t>Dhali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Bangladesh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Rice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$7.50</a:t>
                      </a:r>
                    </a:p>
                  </a:txBody>
                  <a:tcPr marL="56331" marR="56331" marT="9494" marB="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0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Lopez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Bolivia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Alpaca wool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331" marR="56331" marT="9494" marB="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0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Mendez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Ecuador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Latex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331" marR="56331" marT="9494" marB="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0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Navarro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Philippines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Flip flops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$7.50</a:t>
                      </a:r>
                    </a:p>
                  </a:txBody>
                  <a:tcPr marL="56331" marR="56331" marT="9494" marB="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1" y="594001"/>
            <a:ext cx="7889599" cy="746768"/>
          </a:xfrm>
          <a:noFill/>
        </p:spPr>
        <p:txBody>
          <a:bodyPr/>
          <a:lstStyle/>
          <a:p>
            <a:r>
              <a:rPr lang="en-GB" b="1" dirty="0" smtClean="0"/>
              <a:t>Family </a:t>
            </a:r>
            <a:r>
              <a:rPr lang="en-GB" b="1" dirty="0" smtClean="0"/>
              <a:t>Overview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3F47"/>
      </a:dk1>
      <a:lt1>
        <a:srgbClr val="FFFFFF"/>
      </a:lt1>
      <a:dk2>
        <a:srgbClr val="047AAE"/>
      </a:dk2>
      <a:lt2>
        <a:srgbClr val="435608"/>
      </a:lt2>
      <a:accent1>
        <a:srgbClr val="98BB0E"/>
      </a:accent1>
      <a:accent2>
        <a:srgbClr val="047AAE"/>
      </a:accent2>
      <a:accent3>
        <a:srgbClr val="FFFFFF"/>
      </a:accent3>
      <a:accent4>
        <a:srgbClr val="00343B"/>
      </a:accent4>
      <a:accent5>
        <a:srgbClr val="CADAAA"/>
      </a:accent5>
      <a:accent6>
        <a:srgbClr val="036E9D"/>
      </a:accent6>
      <a:hlink>
        <a:srgbClr val="003F47"/>
      </a:hlink>
      <a:folHlink>
        <a:srgbClr val="019894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81873"/>
        </a:dk2>
        <a:lt2>
          <a:srgbClr val="E5E6C3"/>
        </a:lt2>
        <a:accent1>
          <a:srgbClr val="01688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9C4"/>
        </a:accent5>
        <a:accent6>
          <a:srgbClr val="2D2D8A"/>
        </a:accent6>
        <a:hlink>
          <a:srgbClr val="B5B518"/>
        </a:hlink>
        <a:folHlink>
          <a:srgbClr val="AD4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3E4E"/>
        </a:dk1>
        <a:lt1>
          <a:srgbClr val="FFFFFF"/>
        </a:lt1>
        <a:dk2>
          <a:srgbClr val="0070AD"/>
        </a:dk2>
        <a:lt2>
          <a:srgbClr val="808080"/>
        </a:lt2>
        <a:accent1>
          <a:srgbClr val="96B426"/>
        </a:accent1>
        <a:accent2>
          <a:srgbClr val="0070AD"/>
        </a:accent2>
        <a:accent3>
          <a:srgbClr val="FFFFFF"/>
        </a:accent3>
        <a:accent4>
          <a:srgbClr val="003441"/>
        </a:accent4>
        <a:accent5>
          <a:srgbClr val="C9D6AC"/>
        </a:accent5>
        <a:accent6>
          <a:srgbClr val="00659C"/>
        </a:accent6>
        <a:hlink>
          <a:srgbClr val="003E4E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B51200445B674EB038768FD7B0E91F" ma:contentTypeVersion="0" ma:contentTypeDescription="Create a new document." ma:contentTypeScope="" ma:versionID="d22d696ac2319298bcb9bf65146ff0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14A659-241E-48C7-A87A-7AC3AE538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EC9560-36FF-4C37-8853-8A19E339042B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375C08-80C0-4E17-B050-8CFA95FD00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291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Times</vt:lpstr>
      <vt:lpstr>Times New Roman</vt:lpstr>
      <vt:lpstr>Verdana</vt:lpstr>
      <vt:lpstr>Blank Presentation</vt:lpstr>
      <vt:lpstr>Climate Action Game</vt:lpstr>
      <vt:lpstr>Introduction</vt:lpstr>
      <vt:lpstr>PowerPoint Presentation</vt:lpstr>
      <vt:lpstr>How to play</vt:lpstr>
      <vt:lpstr>PowerPoint Presentation</vt:lpstr>
      <vt:lpstr>The poverty line</vt:lpstr>
      <vt:lpstr>Family Overview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wplatt1@hotmail.com</dc:creator>
  <cp:lastModifiedBy>Lucy Jardine</cp:lastModifiedBy>
  <cp:revision>63</cp:revision>
  <cp:lastPrinted>2015-03-16T16:25:41Z</cp:lastPrinted>
  <dcterms:created xsi:type="dcterms:W3CDTF">2015-03-03T11:17:36Z</dcterms:created>
  <dcterms:modified xsi:type="dcterms:W3CDTF">2015-08-27T10:58:23Z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0x0101007FB51200445B674EB038768FD7B0E91F</vt:lpwstr>
  </property>
</Properties>
</file>