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2"/>
  </p:notesMasterIdLst>
  <p:handoutMasterIdLst>
    <p:handoutMasterId r:id="rId23"/>
  </p:handoutMasterIdLst>
  <p:sldIdLst>
    <p:sldId id="301" r:id="rId6"/>
    <p:sldId id="268" r:id="rId7"/>
    <p:sldId id="420" r:id="rId8"/>
    <p:sldId id="423" r:id="rId9"/>
    <p:sldId id="269" r:id="rId10"/>
    <p:sldId id="386" r:id="rId11"/>
    <p:sldId id="381" r:id="rId12"/>
    <p:sldId id="382" r:id="rId13"/>
    <p:sldId id="390" r:id="rId14"/>
    <p:sldId id="424" r:id="rId15"/>
    <p:sldId id="293" r:id="rId16"/>
    <p:sldId id="405" r:id="rId17"/>
    <p:sldId id="418" r:id="rId18"/>
    <p:sldId id="361" r:id="rId19"/>
    <p:sldId id="425" r:id="rId20"/>
    <p:sldId id="257" r:id="rId21"/>
  </p:sldIdLst>
  <p:sldSz cx="9144000" cy="5143500" type="screen16x9"/>
  <p:notesSz cx="20104100" cy="11309350"/>
  <p:embeddedFontLst>
    <p:embeddedFont>
      <p:font typeface="Century Gothic" panose="020B050202020202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Montserrat ExtraBold" panose="00000900000000000000" pitchFamily="2" charset="0"/>
      <p:bold r:id="rId32"/>
      <p:italic r:id="rId33"/>
      <p:boldItalic r:id="rId34"/>
    </p:embeddedFont>
    <p:embeddedFont>
      <p:font typeface="Montserrat Light" panose="00000400000000000000" pitchFamily="2" charset="0"/>
      <p:regular r:id="rId35"/>
      <p:italic r:id="rId36"/>
    </p:embeddedFont>
    <p:embeddedFont>
      <p:font typeface="Montserrat school" pitchFamily="2" charset="0"/>
      <p:regular r:id="rId37"/>
      <p:italic r:id="rId38"/>
    </p:embeddedFont>
    <p:embeddedFont>
      <p:font typeface="Montserrat school" pitchFamily="2" charset="0"/>
      <p:regular r:id="rId37"/>
      <p:italic r:id="rId38"/>
    </p:embeddedFont>
    <p:embeddedFont>
      <p:font typeface="Segoe UI" panose="020B0502040204020203" pitchFamily="34" charset="0"/>
      <p:regular r:id="rId39"/>
      <p:bold r:id="rId40"/>
      <p:italic r:id="rId41"/>
      <p:boldItalic r:id="rId42"/>
    </p:embeddedFont>
  </p:embeddedFontLst>
  <p:defaultTextStyle>
    <a:defPPr>
      <a:defRPr kern="0"/>
    </a:def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4050E-F3FE-4C7C-9EED-814523942B76}" v="1" dt="2026-04-23T07:15:33.688"/>
    <p1510:client id="{7EE9BC81-BFA2-987F-042C-77086A55F795}" v="1141" dt="2026-04-22T15:09:26.4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310"/>
        <p:guide pos="9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font" Target="fonts/font19.fntdata"/><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B83D5-C7B6-EB58-6B69-44F7674F9A1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A49AF6-7FA0-553A-D79A-ACBF5186E556}"/>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EE6D6BF6-9B86-514E-8633-CF682F8E160E}" type="datetimeFigureOut">
              <a:rPr lang="en-US" smtClean="0"/>
              <a:t>4/23/2026</a:t>
            </a:fld>
            <a:endParaRPr lang="en-US"/>
          </a:p>
        </p:txBody>
      </p:sp>
      <p:sp>
        <p:nvSpPr>
          <p:cNvPr id="4" name="Footer Placeholder 3">
            <a:extLst>
              <a:ext uri="{FF2B5EF4-FFF2-40B4-BE49-F238E27FC236}">
                <a16:creationId xmlns:a16="http://schemas.microsoft.com/office/drawing/2014/main" id="{1CB118F2-C113-78B4-92AF-E580FCE6CC1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762E7-BAA9-D9D6-9568-8352AA3CC64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5AF52A2D-AE79-0B40-90C6-74B75AC45EAC}" type="slidenum">
              <a:rPr lang="en-US" smtClean="0"/>
              <a:t>‹#›</a:t>
            </a:fld>
            <a:endParaRPr lang="en-US"/>
          </a:p>
        </p:txBody>
      </p:sp>
    </p:spTree>
    <p:extLst>
      <p:ext uri="{BB962C8B-B14F-4D97-AF65-F5344CB8AC3E}">
        <p14:creationId xmlns:p14="http://schemas.microsoft.com/office/powerpoint/2010/main" val="193960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C6CD2F2-F518-874C-84B9-8918535227D1}" type="datetimeFigureOut">
              <a:rPr lang="en-US" smtClean="0"/>
              <a:t>4/23/2026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F0725B-8BBF-6349-B206-C25D6BA6A9C8}" type="slidenum">
              <a:rPr lang="en-US" smtClean="0"/>
              <a:t>‹#›</a:t>
            </a:fld>
            <a:endParaRPr lang="en-US"/>
          </a:p>
        </p:txBody>
      </p:sp>
    </p:spTree>
    <p:extLst>
      <p:ext uri="{BB962C8B-B14F-4D97-AF65-F5344CB8AC3E}">
        <p14:creationId xmlns:p14="http://schemas.microsoft.com/office/powerpoint/2010/main" val="19224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Children’s liturgy: Fourth</a:t>
            </a:r>
            <a:r>
              <a:rPr lang="en-US" b="1" dirty="0">
                <a:solidFill>
                  <a:srgbClr val="000000"/>
                </a:solidFill>
              </a:rPr>
              <a:t> </a:t>
            </a:r>
            <a:r>
              <a:rPr lang="en-US" b="1"/>
              <a:t>Sunday of Easter (Year A)</a:t>
            </a:r>
          </a:p>
          <a:p>
            <a:endParaRPr lang="en-US" b="1" dirty="0"/>
          </a:p>
          <a:p>
            <a:r>
              <a:rPr lang="en-US" b="1"/>
              <a:t>Preparation</a:t>
            </a:r>
            <a:r>
              <a:rPr lang="en-US" b="1" i="0" u="none" strike="noStrike" kern="1200">
                <a:solidFill>
                  <a:schemeClr val="tx1"/>
                </a:solidFill>
                <a:effectLst/>
              </a:rPr>
              <a:t> of the worship space</a:t>
            </a:r>
            <a:endParaRPr lang="en-US"/>
          </a:p>
          <a:p>
            <a:r>
              <a:rPr lang="en-US" b="1" i="0" u="none" strike="noStrike" kern="1200" dirty="0" err="1">
                <a:solidFill>
                  <a:schemeClr val="tx1"/>
                </a:solidFill>
                <a:effectLst/>
              </a:rPr>
              <a:t>Colour</a:t>
            </a:r>
            <a:r>
              <a:rPr lang="en-US" b="1" i="0" u="none" strike="noStrike" kern="1200" dirty="0">
                <a:solidFill>
                  <a:schemeClr val="tx1"/>
                </a:solidFill>
                <a:effectLst/>
              </a:rPr>
              <a:t>: </a:t>
            </a:r>
            <a:r>
              <a:rPr lang="en-US" dirty="0"/>
              <a:t>white</a:t>
            </a:r>
          </a:p>
          <a:p>
            <a:endParaRPr lang="en-US" b="1" dirty="0"/>
          </a:p>
          <a:p>
            <a:r>
              <a:rPr lang="en-US" b="1" i="0" u="none" strike="noStrike" kern="1200">
                <a:solidFill>
                  <a:schemeClr val="tx1"/>
                </a:solidFill>
                <a:effectLst/>
              </a:rPr>
              <a:t>Song suggestions</a:t>
            </a:r>
            <a:endParaRPr lang="en-US"/>
          </a:p>
          <a:p>
            <a:r>
              <a:rPr lang="en-US">
                <a:solidFill>
                  <a:srgbClr val="000000"/>
                </a:solidFill>
              </a:rPr>
              <a:t>Take my hands (676, Celebration Hymnal for Everyone)</a:t>
            </a:r>
            <a:endParaRPr lang="en-US"/>
          </a:p>
          <a:p>
            <a:endParaRPr lang="en-US" b="1" dirty="0">
              <a:solidFill>
                <a:srgbClr val="000000"/>
              </a:solidFill>
            </a:endParaRPr>
          </a:p>
          <a:p>
            <a:r>
              <a:rPr lang="en-US" b="1">
                <a:solidFill>
                  <a:srgbClr val="000000"/>
                </a:solidFill>
              </a:rPr>
              <a:t>Welcome</a:t>
            </a:r>
            <a:endParaRPr lang="en-US" b="1"/>
          </a:p>
          <a:p>
            <a:r>
              <a:rPr lang="en-US" dirty="0">
                <a:solidFill>
                  <a:srgbClr val="000000"/>
                </a:solidFill>
              </a:rPr>
              <a:t>Today Jesus tells us that he has come so that we may have life in all its fullness. But what does it mean to live life to </a:t>
            </a:r>
            <a:r>
              <a:rPr lang="en-US" dirty="0"/>
              <a:t>the full</a:t>
            </a:r>
            <a:r>
              <a:rPr lang="en-US" dirty="0">
                <a:solidFill>
                  <a:srgbClr val="000000"/>
                </a:solidFill>
              </a:rPr>
              <a:t>? Let’s think some more about this today…</a:t>
            </a:r>
            <a:endParaRPr lang="en-US" dirty="0"/>
          </a:p>
          <a:p>
            <a:endParaRPr lang="en-US" dirty="0">
              <a:solidFill>
                <a:srgbClr val="000000"/>
              </a:solidFill>
            </a:endParaRPr>
          </a:p>
          <a:p>
            <a:r>
              <a:rPr lang="en-US">
                <a:solidFill>
                  <a:srgbClr val="000000"/>
                </a:solidFill>
              </a:rPr>
              <a:t>Pupils at </a:t>
            </a:r>
            <a:r>
              <a:rPr lang="en-US">
                <a:solidFill>
                  <a:srgbClr val="38383C"/>
                </a:solidFill>
                <a:highlight>
                  <a:srgbClr val="F4F4F5"/>
                </a:highlight>
              </a:rPr>
              <a:t>St. George's Catholic Voluntary Academy</a:t>
            </a:r>
            <a:endParaRPr lang="en-US" dirty="0">
              <a:solidFill>
                <a:srgbClr val="000000"/>
              </a:solidFill>
            </a:endParaRPr>
          </a:p>
          <a:p>
            <a:r>
              <a:rPr lang="en-US">
                <a:solidFill>
                  <a:srgbClr val="38383C"/>
                </a:solidFill>
                <a:highlight>
                  <a:srgbClr val="F4F4F5"/>
                </a:highlight>
              </a:rPr>
              <a:t>Photo credit: St. George's Catholic Voluntary Academy</a:t>
            </a:r>
            <a:endParaRPr lang="en-US" dirty="0">
              <a:solidFill>
                <a:srgbClr val="38383C"/>
              </a:solidFill>
              <a:highlight>
                <a:srgbClr val="F4F4F5"/>
              </a:highlight>
            </a:endParaRPr>
          </a:p>
          <a:p>
            <a:endParaRPr lang="en-US" b="1" dirty="0">
              <a:solidFill>
                <a:srgbClr val="000000"/>
              </a:solidFill>
            </a:endParaRPr>
          </a:p>
        </p:txBody>
      </p:sp>
      <p:sp>
        <p:nvSpPr>
          <p:cNvPr id="4" name="Slide Number Placeholder 3"/>
          <p:cNvSpPr>
            <a:spLocks noGrp="1"/>
          </p:cNvSpPr>
          <p:nvPr>
            <p:ph type="sldNum" sz="quarter" idx="5"/>
          </p:nvPr>
        </p:nvSpPr>
        <p:spPr/>
        <p:txBody>
          <a:bodyPr/>
          <a:lstStyle/>
          <a:p>
            <a:fld id="{A3F0725B-8BBF-6349-B206-C25D6BA6A9C8}" type="slidenum">
              <a:rPr lang="en-US" smtClean="0"/>
              <a:t>1</a:t>
            </a:fld>
            <a:endParaRPr lang="en-US"/>
          </a:p>
        </p:txBody>
      </p:sp>
    </p:spTree>
    <p:extLst>
      <p:ext uri="{BB962C8B-B14F-4D97-AF65-F5344CB8AC3E}">
        <p14:creationId xmlns:p14="http://schemas.microsoft.com/office/powerpoint/2010/main" val="234860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8383C"/>
                </a:solidFill>
                <a:highlight>
                  <a:srgbClr val="F4F4F5"/>
                </a:highlight>
              </a:rPr>
              <a:t>St Chad's Primary School students, UK</a:t>
            </a:r>
            <a:endParaRPr lang="en-US"/>
          </a:p>
          <a:p>
            <a:r>
              <a:rPr lang="en-US"/>
              <a:t>Photo credit: Joe Newman</a:t>
            </a:r>
          </a:p>
        </p:txBody>
      </p:sp>
      <p:sp>
        <p:nvSpPr>
          <p:cNvPr id="4" name="Slide Number Placeholder 3"/>
          <p:cNvSpPr>
            <a:spLocks noGrp="1"/>
          </p:cNvSpPr>
          <p:nvPr>
            <p:ph type="sldNum" sz="quarter" idx="5"/>
          </p:nvPr>
        </p:nvSpPr>
        <p:spPr/>
        <p:txBody>
          <a:bodyPr/>
          <a:lstStyle/>
          <a:p>
            <a:fld id="{467C0A84-E356-4051-98B9-B29298D6E6F5}" type="slidenum">
              <a:rPr lang="en-GB" smtClean="0"/>
              <a:t>13</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Illustration: Erika Pal</a:t>
            </a:r>
            <a:endParaRPr lang="en-GB"/>
          </a:p>
        </p:txBody>
      </p:sp>
      <p:sp>
        <p:nvSpPr>
          <p:cNvPr id="4" name="Slide Number Placeholder 3"/>
          <p:cNvSpPr>
            <a:spLocks noGrp="1"/>
          </p:cNvSpPr>
          <p:nvPr>
            <p:ph type="sldNum" sz="quarter" idx="5"/>
          </p:nvPr>
        </p:nvSpPr>
        <p:spPr/>
        <p:txBody>
          <a:bodyPr/>
          <a:lstStyle/>
          <a:p>
            <a:fld id="{9B55366C-5F8C-42CA-9C4D-03125D9DB2B7}" type="slidenum">
              <a:rPr lang="en-US" smtClean="0"/>
              <a:t>14</a:t>
            </a:fld>
            <a:endParaRPr lang="en-US"/>
          </a:p>
        </p:txBody>
      </p:sp>
    </p:spTree>
    <p:extLst>
      <p:ext uri="{BB962C8B-B14F-4D97-AF65-F5344CB8AC3E}">
        <p14:creationId xmlns:p14="http://schemas.microsoft.com/office/powerpoint/2010/main" val="367469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C0A84-E356-4051-98B9-B29298D6E6F5}" type="slidenum">
              <a:rPr lang="en-GB" smtClean="0"/>
              <a:t>16</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 Francis Xavier's RC Primary School, Herefordshire</a:t>
            </a:r>
            <a:endParaRPr lang="en-US">
              <a:solidFill>
                <a:srgbClr val="444444"/>
              </a:solidFill>
            </a:endParaRPr>
          </a:p>
          <a:p>
            <a:r>
              <a:rPr lang="en-US"/>
              <a:t>Photo credit: Vicky Ahmed</a:t>
            </a:r>
          </a:p>
        </p:txBody>
      </p:sp>
      <p:sp>
        <p:nvSpPr>
          <p:cNvPr id="4" name="Slide Number Placeholder 3"/>
          <p:cNvSpPr>
            <a:spLocks noGrp="1"/>
          </p:cNvSpPr>
          <p:nvPr>
            <p:ph type="sldNum" sz="quarter" idx="5"/>
          </p:nvPr>
        </p:nvSpPr>
        <p:spPr/>
        <p:txBody>
          <a:bodyPr/>
          <a:lstStyle/>
          <a:p>
            <a:fld id="{A3F0725B-8BBF-6349-B206-C25D6BA6A9C8}" type="slidenum">
              <a:rPr lang="en-US" smtClean="0"/>
              <a:t>2</a:t>
            </a:fld>
            <a:endParaRPr lang="en-US"/>
          </a:p>
        </p:txBody>
      </p:sp>
    </p:spTree>
    <p:extLst>
      <p:ext uri="{BB962C8B-B14F-4D97-AF65-F5344CB8AC3E}">
        <p14:creationId xmlns:p14="http://schemas.microsoft.com/office/powerpoint/2010/main" val="75764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highlight>
                  <a:srgbClr val="F4F4F5"/>
                </a:highlight>
              </a:rPr>
              <a:t>Aaron, Liberia</a:t>
            </a:r>
          </a:p>
          <a:p>
            <a:pPr>
              <a:defRPr/>
            </a:pPr>
            <a:r>
              <a:rPr lang="en-GB">
                <a:solidFill>
                  <a:srgbClr val="000000"/>
                </a:solidFill>
                <a:highlight>
                  <a:srgbClr val="F4F4F5"/>
                </a:highlight>
                <a:ea typeface="Calibri"/>
                <a:cs typeface="Calibri"/>
              </a:rPr>
              <a:t>Photo credit: Carielle Doe</a:t>
            </a:r>
            <a:endParaRPr lang="en-GB" dirty="0">
              <a:solidFill>
                <a:srgbClr val="000000"/>
              </a:solidFill>
              <a:highlight>
                <a:srgbClr val="F4F4F5"/>
              </a:highlight>
              <a:ea typeface="Calibri"/>
              <a:cs typeface="Calibri"/>
            </a:endParaRPr>
          </a:p>
          <a:p>
            <a:pPr>
              <a:defRPr/>
            </a:pPr>
            <a:endParaRPr lang="en-GB">
              <a:solidFill>
                <a:srgbClr val="38383C"/>
              </a:solidFill>
              <a:highlight>
                <a:srgbClr val="F4F4F5"/>
              </a:highlight>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5</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00000"/>
                </a:solidFill>
                <a:highlight>
                  <a:srgbClr val="F4F4F5"/>
                </a:highlight>
              </a:rPr>
              <a:t>Local market, Kenya</a:t>
            </a:r>
          </a:p>
          <a:p>
            <a:r>
              <a:rPr lang="en-GB" dirty="0">
                <a:highlight>
                  <a:srgbClr val="F4F4F5"/>
                </a:highlight>
              </a:rPr>
              <a:t>Photo credit: Louise Norton</a:t>
            </a:r>
          </a:p>
          <a:p>
            <a:endParaRPr lang="en-US">
              <a:highlight>
                <a:srgbClr val="F4F4F5"/>
              </a:highlight>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6</a:t>
            </a:fld>
            <a:endParaRPr lang="en-US"/>
          </a:p>
        </p:txBody>
      </p:sp>
    </p:spTree>
    <p:extLst>
      <p:ext uri="{BB962C8B-B14F-4D97-AF65-F5344CB8AC3E}">
        <p14:creationId xmlns:p14="http://schemas.microsoft.com/office/powerpoint/2010/main" val="247904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8383C"/>
                </a:solidFill>
                <a:highlight>
                  <a:srgbClr val="F4F4F5"/>
                </a:highlight>
              </a:rPr>
              <a:t>Litter-picking pupils, Our Lady of Perpetual Help, Doncaster</a:t>
            </a:r>
            <a:endParaRPr lang="en-US" dirty="0">
              <a:solidFill>
                <a:srgbClr val="38383C"/>
              </a:solidFill>
              <a:highlight>
                <a:srgbClr val="F4F4F5"/>
              </a:highlight>
            </a:endParaRPr>
          </a:p>
          <a:p>
            <a:r>
              <a:rPr lang="en-US" dirty="0">
                <a:solidFill>
                  <a:srgbClr val="38383C"/>
                </a:solidFill>
                <a:highlight>
                  <a:srgbClr val="F4F4F5"/>
                </a:highlight>
              </a:rPr>
              <a:t>Photo credit: Thom </a:t>
            </a:r>
            <a:r>
              <a:rPr lang="en-US">
                <a:solidFill>
                  <a:srgbClr val="38383C"/>
                </a:solidFill>
                <a:highlight>
                  <a:srgbClr val="F4F4F5"/>
                </a:highlight>
              </a:rPr>
              <a:t>Flint</a:t>
            </a:r>
            <a:endParaRPr lang="en-US" dirty="0">
              <a:solidFill>
                <a:srgbClr val="38383C"/>
              </a:solidFill>
              <a:highlight>
                <a:srgbClr val="F4F4F5"/>
              </a:highlight>
            </a:endParaRPr>
          </a:p>
          <a:p>
            <a:endParaRPr lang="en-US">
              <a:solidFill>
                <a:srgbClr val="38383C"/>
              </a:solidFill>
              <a:highlight>
                <a:srgbClr val="F4F4F5"/>
              </a:highlight>
            </a:endParaRPr>
          </a:p>
          <a:p>
            <a:endParaRPr lang="en-US">
              <a:solidFill>
                <a:srgbClr val="38383C"/>
              </a:solidFill>
              <a:highlight>
                <a:srgbClr val="F4F4F5"/>
              </a:highlight>
            </a:endParaRPr>
          </a:p>
        </p:txBody>
      </p:sp>
      <p:sp>
        <p:nvSpPr>
          <p:cNvPr id="4" name="Slide Number Placeholder 3"/>
          <p:cNvSpPr>
            <a:spLocks noGrp="1"/>
          </p:cNvSpPr>
          <p:nvPr>
            <p:ph type="sldNum" sz="quarter" idx="5"/>
          </p:nvPr>
        </p:nvSpPr>
        <p:spPr/>
        <p:txBody>
          <a:bodyPr/>
          <a:lstStyle/>
          <a:p>
            <a:fld id="{9B55366C-5F8C-42CA-9C4D-03125D9DB2B7}" type="slidenum">
              <a:rPr lang="en-US"/>
              <a:t>7</a:t>
            </a:fld>
            <a:endParaRPr lang="en-US"/>
          </a:p>
        </p:txBody>
      </p:sp>
    </p:spTree>
    <p:extLst>
      <p:ext uri="{BB962C8B-B14F-4D97-AF65-F5344CB8AC3E}">
        <p14:creationId xmlns:p14="http://schemas.microsoft.com/office/powerpoint/2010/main" val="299863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4F4F5"/>
                </a:highlight>
              </a:rPr>
              <a:t>Lima</a:t>
            </a:r>
            <a:endParaRPr lang="en-US">
              <a:solidFill>
                <a:srgbClr val="444444"/>
              </a:solidFill>
              <a:highlight>
                <a:srgbClr val="F4F4F5"/>
              </a:highlight>
            </a:endParaRPr>
          </a:p>
          <a:p>
            <a:r>
              <a:rPr lang="en-US">
                <a:highlight>
                  <a:srgbClr val="F4F4F5"/>
                </a:highlight>
              </a:rPr>
              <a:t>Photo credit: DESCO</a:t>
            </a:r>
            <a:endParaRPr lang="en-US"/>
          </a:p>
        </p:txBody>
      </p:sp>
      <p:sp>
        <p:nvSpPr>
          <p:cNvPr id="4" name="Slide Number Placeholder 3"/>
          <p:cNvSpPr>
            <a:spLocks noGrp="1"/>
          </p:cNvSpPr>
          <p:nvPr>
            <p:ph type="sldNum" sz="quarter" idx="5"/>
          </p:nvPr>
        </p:nvSpPr>
        <p:spPr/>
        <p:txBody>
          <a:bodyPr/>
          <a:lstStyle/>
          <a:p>
            <a:fld id="{9B55366C-5F8C-42CA-9C4D-03125D9DB2B7}" type="slidenum">
              <a:rPr lang="en-US"/>
              <a:t>8</a:t>
            </a:fld>
            <a:endParaRPr lang="en-US"/>
          </a:p>
        </p:txBody>
      </p:sp>
    </p:spTree>
    <p:extLst>
      <p:ext uri="{BB962C8B-B14F-4D97-AF65-F5344CB8AC3E}">
        <p14:creationId xmlns:p14="http://schemas.microsoft.com/office/powerpoint/2010/main" val="402413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8383C"/>
                </a:solidFill>
              </a:rPr>
              <a:t>Caring for the environment, Peru</a:t>
            </a:r>
          </a:p>
          <a:p>
            <a:r>
              <a:rPr lang="en-GB">
                <a:solidFill>
                  <a:srgbClr val="000000"/>
                </a:solidFill>
              </a:rPr>
              <a:t>Illustration: Gemma Salter</a:t>
            </a:r>
            <a:endParaRPr lang="en-US">
              <a:solidFill>
                <a:srgbClr val="000000"/>
              </a:solidFill>
            </a:endParaRPr>
          </a:p>
          <a:p>
            <a:endParaRPr lang="en-US">
              <a:solidFill>
                <a:srgbClr val="38383C"/>
              </a:solidFill>
            </a:endParaRPr>
          </a:p>
        </p:txBody>
      </p:sp>
      <p:sp>
        <p:nvSpPr>
          <p:cNvPr id="4" name="Slide Number Placeholder 3"/>
          <p:cNvSpPr>
            <a:spLocks noGrp="1"/>
          </p:cNvSpPr>
          <p:nvPr>
            <p:ph type="sldNum" sz="quarter" idx="5"/>
          </p:nvPr>
        </p:nvSpPr>
        <p:spPr/>
        <p:txBody>
          <a:bodyPr/>
          <a:lstStyle/>
          <a:p>
            <a:fld id="{9B55366C-5F8C-42CA-9C4D-03125D9DB2B7}" type="slidenum">
              <a:rPr lang="en-US"/>
              <a:t>9</a:t>
            </a:fld>
            <a:endParaRPr lang="en-US"/>
          </a:p>
        </p:txBody>
      </p:sp>
    </p:spTree>
    <p:extLst>
      <p:ext uri="{BB962C8B-B14F-4D97-AF65-F5344CB8AC3E}">
        <p14:creationId xmlns:p14="http://schemas.microsoft.com/office/powerpoint/2010/main" val="101810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rPr>
              <a:t>The world</a:t>
            </a:r>
            <a:endParaRPr lang="en-US" dirty="0">
              <a:solidFill>
                <a:srgbClr val="000000"/>
              </a:solidFill>
            </a:endParaRPr>
          </a:p>
          <a:p>
            <a:r>
              <a:rPr lang="en-US" dirty="0"/>
              <a:t>Photo credit: Greg </a:t>
            </a:r>
            <a:r>
              <a:rPr lang="en-US" dirty="0" err="1"/>
              <a:t>Rosenke</a:t>
            </a:r>
            <a:r>
              <a:rPr lang="en-US" dirty="0"/>
              <a:t> on </a:t>
            </a:r>
            <a:r>
              <a:rPr lang="en-US" dirty="0" err="1"/>
              <a:t>Unsplash</a:t>
            </a:r>
            <a:endParaRPr lang="en-US" dirty="0"/>
          </a:p>
        </p:txBody>
      </p:sp>
      <p:sp>
        <p:nvSpPr>
          <p:cNvPr id="4" name="Slide Number Placeholder 3"/>
          <p:cNvSpPr>
            <a:spLocks noGrp="1"/>
          </p:cNvSpPr>
          <p:nvPr>
            <p:ph type="sldNum" sz="quarter" idx="5"/>
          </p:nvPr>
        </p:nvSpPr>
        <p:spPr/>
        <p:txBody>
          <a:bodyPr/>
          <a:lstStyle/>
          <a:p>
            <a:fld id="{A3F0725B-8BBF-6349-B206-C25D6BA6A9C8}" type="slidenum">
              <a:rPr lang="en-US" smtClean="0"/>
              <a:t>10</a:t>
            </a:fld>
            <a:endParaRPr lang="en-US"/>
          </a:p>
        </p:txBody>
      </p:sp>
    </p:spTree>
    <p:extLst>
      <p:ext uri="{BB962C8B-B14F-4D97-AF65-F5344CB8AC3E}">
        <p14:creationId xmlns:p14="http://schemas.microsoft.com/office/powerpoint/2010/main" val="478883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4028557"/>
            <a:ext cx="9144000" cy="1114707"/>
          </a:xfrm>
          <a:solidFill>
            <a:schemeClr val="accent1"/>
          </a:solidFill>
        </p:spPr>
        <p:txBody>
          <a:bodyPr wrap="square">
            <a:noAutofit/>
          </a:bodyPr>
          <a:lstStyle>
            <a:lvl1pPr>
              <a:defRPr sz="1100">
                <a:solidFill>
                  <a:schemeClr val="accent1">
                    <a:alpha val="0"/>
                  </a:schemeClr>
                </a:solidFill>
              </a:defRPr>
            </a:lvl1pPr>
            <a:lvl2pPr marL="0" indent="0">
              <a:buNone/>
              <a:defRPr/>
            </a:lvl2pPr>
          </a:lstStyle>
          <a:p>
            <a:pPr lvl="0"/>
            <a:r>
              <a:rPr lang="en-US"/>
              <a:t>Click to add any other text if needed</a:t>
            </a:r>
          </a:p>
        </p:txBody>
      </p:sp>
      <p:sp>
        <p:nvSpPr>
          <p:cNvPr id="3" name="Holder 3"/>
          <p:cNvSpPr>
            <a:spLocks noGrp="1"/>
          </p:cNvSpPr>
          <p:nvPr>
            <p:ph type="subTitle" idx="4" hasCustomPrompt="1"/>
          </p:nvPr>
        </p:nvSpPr>
        <p:spPr>
          <a:xfrm>
            <a:off x="1107806" y="2934362"/>
            <a:ext cx="3048297" cy="215444"/>
          </a:xfrm>
          <a:prstGeom prst="rect">
            <a:avLst/>
          </a:prstGeom>
        </p:spPr>
        <p:txBody>
          <a:bodyPr wrap="square" lIns="0" tIns="0" rIns="0" bIns="0">
            <a:spAutoFit/>
          </a:bodyPr>
          <a:lstStyle>
            <a:lvl1pPr marL="0" indent="0">
              <a:buNone/>
              <a:defRPr sz="1400" b="0" i="0">
                <a:solidFill>
                  <a:schemeClr val="bg2"/>
                </a:solidFill>
                <a:latin typeface="Montserrat"/>
                <a:cs typeface="Montserrat"/>
              </a:defRPr>
            </a:lvl1pPr>
          </a:lstStyle>
          <a:p>
            <a:r>
              <a:rPr lang="en-GB"/>
              <a:t>Click to add subtitle if needed</a:t>
            </a:r>
            <a:endParaRPr/>
          </a:p>
        </p:txBody>
      </p:sp>
      <p:sp>
        <p:nvSpPr>
          <p:cNvPr id="43" name="Graphic 41">
            <a:extLst>
              <a:ext uri="{FF2B5EF4-FFF2-40B4-BE49-F238E27FC236}">
                <a16:creationId xmlns:a16="http://schemas.microsoft.com/office/drawing/2014/main" id="{B462AD84-9CD1-DF54-BC25-FA094D7F49F0}"/>
              </a:ext>
            </a:extLst>
          </p:cNvPr>
          <p:cNvSpPr/>
          <p:nvPr userDrawn="1"/>
        </p:nvSpPr>
        <p:spPr>
          <a:xfrm>
            <a:off x="504825" y="905813"/>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107806" y="1404872"/>
            <a:ext cx="3048297" cy="1523494"/>
          </a:xfrm>
        </p:spPr>
        <p:txBody>
          <a:bodyPr wrap="square" bIns="0" anchor="t" anchorCtr="0">
            <a:spAutoFit/>
          </a:bodyPr>
          <a:lstStyle>
            <a:lvl1pPr>
              <a:defRPr sz="2400">
                <a:solidFill>
                  <a:schemeClr val="bg2"/>
                </a:solidFill>
                <a:latin typeface="+mn-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t>Click here to add the title of your deck. Ideally,</a:t>
            </a:r>
            <a:r>
              <a:rPr lang="en-US" b="0" i="0" u="none" strike="noStrike">
                <a:solidFill>
                  <a:srgbClr val="000000"/>
                </a:solidFill>
                <a:effectLst/>
              </a:rPr>
              <a:t> keep it under four lines.</a:t>
            </a:r>
            <a:endParaRPr lang="en-US"/>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4626329"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200" b="0">
                <a:solidFill>
                  <a:schemeClr val="tx1"/>
                </a:solidFill>
                <a:latin typeface="+mn-lt"/>
                <a:sym typeface="Wingdings" pitchFamily="2" charset="2"/>
              </a:defRPr>
            </a:lvl1pPr>
          </a:lstStyle>
          <a:p>
            <a:r>
              <a:rPr lang="en-US"/>
              <a:t> Click icon to</a:t>
            </a:r>
            <a:br>
              <a:rPr lang="en-US"/>
            </a:br>
            <a:r>
              <a:rPr lang="en-US"/>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107806" y="4662492"/>
            <a:ext cx="3048297" cy="261610"/>
          </a:xfrm>
        </p:spPr>
        <p:txBody>
          <a:bodyPr wrap="square">
            <a:spAutoFit/>
          </a:bodyPr>
          <a:lstStyle>
            <a:lvl1pPr marL="0" indent="0">
              <a:buNone/>
              <a:defRPr lang="en-US" sz="1100" b="0" dirty="0">
                <a:solidFill>
                  <a:schemeClr val="bg2"/>
                </a:solidFill>
                <a:latin typeface="Montserrat Light" panose="00000400000000000000" pitchFamily="2" charset="0"/>
                <a:ea typeface="+mn-ea"/>
                <a:cs typeface="+mn-cs"/>
              </a:defRPr>
            </a:lvl1pPr>
            <a:lvl2pPr marL="0" indent="0">
              <a:buNone/>
              <a:defRPr/>
            </a:lvl2pPr>
          </a:lstStyle>
          <a:p>
            <a:pPr lvl="0"/>
            <a:r>
              <a:rPr lang="en-US"/>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983896" y="217531"/>
            <a:ext cx="1972779" cy="574625"/>
          </a:xfrm>
          <a:prstGeom prst="rect">
            <a:avLst/>
          </a:prstGeom>
        </p:spPr>
      </p:pic>
    </p:spTree>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orient="horz" pos="756" userDrawn="1">
          <p15:clr>
            <a:srgbClr val="FBAE40"/>
          </p15:clr>
        </p15:guide>
        <p15:guide id="4" pos="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321" y="507970"/>
            <a:ext cx="8635651" cy="2714128"/>
          </a:xfrm>
          <a:prstGeom prst="round1Rect">
            <a:avLst>
              <a:gd name="adj" fmla="val 11144"/>
            </a:avLst>
          </a:prstGeom>
          <a:solidFill>
            <a:srgbClr val="A1C516"/>
          </a:solidFill>
        </p:spPr>
        <p:txBody>
          <a:bodyPr wrap="square" lIns="0" tIns="0" rIns="0" bIns="0" rtlCol="0"/>
          <a:lstStyle/>
          <a:p>
            <a:endParaRPr/>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409700" y="3971303"/>
            <a:ext cx="3201042" cy="611138"/>
          </a:xfrm>
          <a:prstGeom prst="rect">
            <a:avLst/>
          </a:prstGeom>
        </p:spPr>
        <p:txBody>
          <a:bodyPr vert="horz" wrap="square" lIns="0" tIns="6931" rIns="0" bIns="0" rtlCol="0">
            <a:spAutoFit/>
          </a:bodyPr>
          <a:lstStyle/>
          <a:p>
            <a:pPr marL="5776">
              <a:spcBef>
                <a:spcPts val="55"/>
              </a:spcBef>
            </a:pPr>
            <a:r>
              <a:rPr sz="1114" spc="-5">
                <a:solidFill>
                  <a:srgbClr val="212444"/>
                </a:solidFill>
                <a:latin typeface="Montserrat"/>
                <a:cs typeface="Montserrat"/>
              </a:rPr>
              <a:t>CAFOD,</a:t>
            </a:r>
            <a:r>
              <a:rPr sz="1114" spc="-52">
                <a:solidFill>
                  <a:srgbClr val="212444"/>
                </a:solidFill>
                <a:latin typeface="Montserrat"/>
                <a:cs typeface="Montserrat"/>
              </a:rPr>
              <a:t> </a:t>
            </a:r>
            <a:r>
              <a:rPr sz="1114" spc="-9">
                <a:solidFill>
                  <a:srgbClr val="212444"/>
                </a:solidFill>
                <a:latin typeface="Montserrat"/>
                <a:cs typeface="Montserrat"/>
              </a:rPr>
              <a:t>Romero</a:t>
            </a:r>
            <a:r>
              <a:rPr sz="1114" spc="-50">
                <a:solidFill>
                  <a:srgbClr val="212444"/>
                </a:solidFill>
                <a:latin typeface="Montserrat"/>
                <a:cs typeface="Montserrat"/>
              </a:rPr>
              <a:t> </a:t>
            </a:r>
            <a:r>
              <a:rPr sz="1114" spc="-5">
                <a:solidFill>
                  <a:srgbClr val="212444"/>
                </a:solidFill>
                <a:latin typeface="Montserrat"/>
                <a:cs typeface="Montserrat"/>
              </a:rPr>
              <a:t>House,</a:t>
            </a:r>
            <a:endParaRPr sz="1114">
              <a:latin typeface="Montserrat"/>
              <a:cs typeface="Montserrat"/>
            </a:endParaRPr>
          </a:p>
          <a:p>
            <a:pPr marL="5776">
              <a:spcBef>
                <a:spcPts val="14"/>
              </a:spcBef>
            </a:pPr>
            <a:r>
              <a:rPr sz="1114">
                <a:solidFill>
                  <a:srgbClr val="212444"/>
                </a:solidFill>
                <a:latin typeface="Montserrat"/>
                <a:cs typeface="Montserrat"/>
              </a:rPr>
              <a:t>55</a:t>
            </a:r>
            <a:r>
              <a:rPr sz="1114" spc="-39">
                <a:solidFill>
                  <a:srgbClr val="212444"/>
                </a:solidFill>
                <a:latin typeface="Montserrat"/>
                <a:cs typeface="Montserrat"/>
              </a:rPr>
              <a:t> </a:t>
            </a:r>
            <a:r>
              <a:rPr sz="1114" spc="-16">
                <a:solidFill>
                  <a:srgbClr val="212444"/>
                </a:solidFill>
                <a:latin typeface="Montserrat"/>
                <a:cs typeface="Montserrat"/>
              </a:rPr>
              <a:t>Westminster</a:t>
            </a:r>
            <a:r>
              <a:rPr sz="1114" spc="-39">
                <a:solidFill>
                  <a:srgbClr val="212444"/>
                </a:solidFill>
                <a:latin typeface="Montserrat"/>
                <a:cs typeface="Montserrat"/>
              </a:rPr>
              <a:t> </a:t>
            </a:r>
            <a:r>
              <a:rPr sz="1114" spc="-5">
                <a:solidFill>
                  <a:srgbClr val="212444"/>
                </a:solidFill>
                <a:latin typeface="Montserrat"/>
                <a:cs typeface="Montserrat"/>
              </a:rPr>
              <a:t>Bridge</a:t>
            </a:r>
            <a:r>
              <a:rPr sz="1114" spc="-39">
                <a:solidFill>
                  <a:srgbClr val="212444"/>
                </a:solidFill>
                <a:latin typeface="Montserrat"/>
                <a:cs typeface="Montserrat"/>
              </a:rPr>
              <a:t> </a:t>
            </a:r>
            <a:r>
              <a:rPr sz="1114">
                <a:solidFill>
                  <a:srgbClr val="212444"/>
                </a:solidFill>
                <a:latin typeface="Montserrat"/>
                <a:cs typeface="Montserrat"/>
              </a:rPr>
              <a:t>Road,</a:t>
            </a:r>
            <a:r>
              <a:rPr sz="1114" spc="-39">
                <a:solidFill>
                  <a:srgbClr val="212444"/>
                </a:solidFill>
                <a:latin typeface="Montserrat"/>
                <a:cs typeface="Montserrat"/>
              </a:rPr>
              <a:t> </a:t>
            </a:r>
            <a:r>
              <a:rPr sz="1114" spc="-5">
                <a:solidFill>
                  <a:srgbClr val="212444"/>
                </a:solidFill>
                <a:latin typeface="Montserrat"/>
                <a:cs typeface="Montserrat"/>
              </a:rPr>
              <a:t>London</a:t>
            </a:r>
            <a:r>
              <a:rPr sz="1114" spc="-36">
                <a:solidFill>
                  <a:srgbClr val="212444"/>
                </a:solidFill>
                <a:latin typeface="Montserrat"/>
                <a:cs typeface="Montserrat"/>
              </a:rPr>
              <a:t> </a:t>
            </a:r>
            <a:r>
              <a:rPr sz="1114">
                <a:solidFill>
                  <a:srgbClr val="212444"/>
                </a:solidFill>
                <a:latin typeface="Montserrat"/>
                <a:cs typeface="Montserrat"/>
              </a:rPr>
              <a:t>SE1</a:t>
            </a:r>
            <a:r>
              <a:rPr sz="1114" spc="-39">
                <a:solidFill>
                  <a:srgbClr val="212444"/>
                </a:solidFill>
                <a:latin typeface="Montserrat"/>
                <a:cs typeface="Montserrat"/>
              </a:rPr>
              <a:t> </a:t>
            </a:r>
            <a:r>
              <a:rPr sz="1114" spc="-11">
                <a:solidFill>
                  <a:srgbClr val="212444"/>
                </a:solidFill>
                <a:latin typeface="Montserrat"/>
                <a:cs typeface="Montserrat"/>
              </a:rPr>
              <a:t>7JB</a:t>
            </a:r>
            <a:endParaRPr sz="1114">
              <a:latin typeface="Montserrat"/>
              <a:cs typeface="Montserrat"/>
            </a:endParaRPr>
          </a:p>
          <a:p>
            <a:pPr marL="5776">
              <a:spcBef>
                <a:spcPts val="687"/>
              </a:spcBef>
            </a:pPr>
            <a:r>
              <a:rPr sz="1114" b="1" u="sng" spc="-5">
                <a:solidFill>
                  <a:srgbClr val="212444"/>
                </a:solidFill>
                <a:uFill>
                  <a:solidFill>
                    <a:srgbClr val="212444"/>
                  </a:solidFill>
                </a:uFill>
                <a:latin typeface="Montserrat ExtraBold"/>
                <a:cs typeface="Montserrat ExtraBold"/>
              </a:rPr>
              <a:t>cafod.org.uk</a:t>
            </a:r>
            <a:endParaRPr sz="1114">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2823919" y="4424720"/>
            <a:ext cx="160572" cy="160572"/>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a:p>
        </p:txBody>
      </p:sp>
      <p:sp>
        <p:nvSpPr>
          <p:cNvPr id="21" name="object 19">
            <a:extLst>
              <a:ext uri="{FF2B5EF4-FFF2-40B4-BE49-F238E27FC236}">
                <a16:creationId xmlns:a16="http://schemas.microsoft.com/office/drawing/2014/main" id="{2959AE32-8AFC-975C-4A21-763E87087CC9}"/>
              </a:ext>
            </a:extLst>
          </p:cNvPr>
          <p:cNvSpPr/>
          <p:nvPr userDrawn="1"/>
        </p:nvSpPr>
        <p:spPr>
          <a:xfrm>
            <a:off x="3124897" y="4424723"/>
            <a:ext cx="160572" cy="160572"/>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a:p>
        </p:txBody>
      </p:sp>
      <p:sp>
        <p:nvSpPr>
          <p:cNvPr id="22" name="object 20">
            <a:extLst>
              <a:ext uri="{FF2B5EF4-FFF2-40B4-BE49-F238E27FC236}">
                <a16:creationId xmlns:a16="http://schemas.microsoft.com/office/drawing/2014/main" id="{09A59A26-CEC8-9663-5DE4-9892B8C00C95}"/>
              </a:ext>
            </a:extLst>
          </p:cNvPr>
          <p:cNvSpPr/>
          <p:nvPr userDrawn="1"/>
        </p:nvSpPr>
        <p:spPr>
          <a:xfrm>
            <a:off x="3425869" y="4424720"/>
            <a:ext cx="160572" cy="160572"/>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a:p>
        </p:txBody>
      </p:sp>
      <p:sp>
        <p:nvSpPr>
          <p:cNvPr id="23" name="object 21">
            <a:extLst>
              <a:ext uri="{FF2B5EF4-FFF2-40B4-BE49-F238E27FC236}">
                <a16:creationId xmlns:a16="http://schemas.microsoft.com/office/drawing/2014/main" id="{9EE02F45-8912-E0B3-8A8C-35BFD9DB1E0B}"/>
              </a:ext>
            </a:extLst>
          </p:cNvPr>
          <p:cNvSpPr/>
          <p:nvPr userDrawn="1"/>
        </p:nvSpPr>
        <p:spPr>
          <a:xfrm>
            <a:off x="2522942" y="4424724"/>
            <a:ext cx="160572" cy="160572"/>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a:p>
        </p:txBody>
      </p:sp>
      <p:sp>
        <p:nvSpPr>
          <p:cNvPr id="24" name="object 22">
            <a:extLst>
              <a:ext uri="{FF2B5EF4-FFF2-40B4-BE49-F238E27FC236}">
                <a16:creationId xmlns:a16="http://schemas.microsoft.com/office/drawing/2014/main" id="{3EC63729-319A-0279-C3DF-795AF44E1E24}"/>
              </a:ext>
            </a:extLst>
          </p:cNvPr>
          <p:cNvSpPr/>
          <p:nvPr userDrawn="1"/>
        </p:nvSpPr>
        <p:spPr>
          <a:xfrm>
            <a:off x="3727663" y="4425544"/>
            <a:ext cx="158839" cy="158839"/>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409701" y="4740517"/>
            <a:ext cx="4895422" cy="211993"/>
          </a:xfrm>
          <a:prstGeom prst="rect">
            <a:avLst/>
          </a:prstGeom>
        </p:spPr>
        <p:txBody>
          <a:bodyPr vert="horz" wrap="square" lIns="0" tIns="1155" rIns="0" bIns="0" rtlCol="0">
            <a:spAutoFit/>
          </a:bodyPr>
          <a:lstStyle/>
          <a:p>
            <a:pPr marL="5776" marR="2310">
              <a:lnSpc>
                <a:spcPct val="106600"/>
              </a:lnSpc>
              <a:spcBef>
                <a:spcPts val="9"/>
              </a:spcBef>
            </a:pPr>
            <a:r>
              <a:rPr sz="659">
                <a:latin typeface="Montserrat"/>
                <a:cs typeface="Montserrat"/>
              </a:rPr>
              <a:t>The</a:t>
            </a:r>
            <a:r>
              <a:rPr sz="659" spc="2">
                <a:latin typeface="Montserrat"/>
                <a:cs typeface="Montserrat"/>
              </a:rPr>
              <a:t> </a:t>
            </a:r>
            <a:r>
              <a:rPr sz="659">
                <a:latin typeface="Montserrat"/>
                <a:cs typeface="Montserrat"/>
              </a:rPr>
              <a:t>Catholic</a:t>
            </a:r>
            <a:r>
              <a:rPr sz="659" spc="2">
                <a:latin typeface="Montserrat"/>
                <a:cs typeface="Montserrat"/>
              </a:rPr>
              <a:t> </a:t>
            </a:r>
            <a:r>
              <a:rPr sz="659">
                <a:latin typeface="Montserrat"/>
                <a:cs typeface="Montserrat"/>
              </a:rPr>
              <a:t>Agency</a:t>
            </a:r>
            <a:r>
              <a:rPr sz="659" spc="2">
                <a:latin typeface="Montserrat"/>
                <a:cs typeface="Montserrat"/>
              </a:rPr>
              <a:t> </a:t>
            </a:r>
            <a:r>
              <a:rPr sz="659">
                <a:latin typeface="Montserrat"/>
                <a:cs typeface="Montserrat"/>
              </a:rPr>
              <a:t>for</a:t>
            </a:r>
            <a:r>
              <a:rPr sz="659" spc="2">
                <a:latin typeface="Montserrat"/>
                <a:cs typeface="Montserrat"/>
              </a:rPr>
              <a:t> </a:t>
            </a:r>
            <a:r>
              <a:rPr sz="659">
                <a:latin typeface="Montserrat"/>
                <a:cs typeface="Montserrat"/>
              </a:rPr>
              <a:t>Overseas</a:t>
            </a:r>
            <a:r>
              <a:rPr sz="659" spc="2">
                <a:latin typeface="Montserrat"/>
                <a:cs typeface="Montserrat"/>
              </a:rPr>
              <a:t> </a:t>
            </a:r>
            <a:r>
              <a:rPr sz="659">
                <a:latin typeface="Montserrat"/>
                <a:cs typeface="Montserrat"/>
              </a:rPr>
              <a:t>Development</a:t>
            </a:r>
            <a:r>
              <a:rPr sz="659" spc="2">
                <a:latin typeface="Montserrat"/>
                <a:cs typeface="Montserrat"/>
              </a:rPr>
              <a:t> </a:t>
            </a:r>
            <a:r>
              <a:rPr sz="659">
                <a:latin typeface="Montserrat"/>
                <a:cs typeface="Montserrat"/>
              </a:rPr>
              <a:t>(CAFOD)</a:t>
            </a:r>
            <a:r>
              <a:rPr sz="659" spc="2">
                <a:latin typeface="Montserrat"/>
                <a:cs typeface="Montserrat"/>
              </a:rPr>
              <a:t> </a:t>
            </a:r>
            <a:r>
              <a:rPr sz="659">
                <a:latin typeface="Montserrat"/>
                <a:cs typeface="Montserrat"/>
              </a:rPr>
              <a:t>is</a:t>
            </a:r>
            <a:r>
              <a:rPr sz="659" spc="2">
                <a:latin typeface="Montserrat"/>
                <a:cs typeface="Montserrat"/>
              </a:rPr>
              <a:t> </a:t>
            </a:r>
            <a:r>
              <a:rPr sz="659">
                <a:latin typeface="Montserrat"/>
                <a:cs typeface="Montserrat"/>
              </a:rPr>
              <a:t>the</a:t>
            </a:r>
            <a:r>
              <a:rPr sz="659" spc="2">
                <a:latin typeface="Montserrat"/>
                <a:cs typeface="Montserrat"/>
              </a:rPr>
              <a:t> </a:t>
            </a:r>
            <a:r>
              <a:rPr sz="659">
                <a:latin typeface="Montserrat"/>
                <a:cs typeface="Montserrat"/>
              </a:rPr>
              <a:t>official</a:t>
            </a:r>
            <a:r>
              <a:rPr sz="659" spc="2">
                <a:latin typeface="Montserrat"/>
                <a:cs typeface="Montserrat"/>
              </a:rPr>
              <a:t> </a:t>
            </a:r>
            <a:r>
              <a:rPr sz="659">
                <a:latin typeface="Montserrat"/>
                <a:cs typeface="Montserrat"/>
              </a:rPr>
              <a:t>aid</a:t>
            </a:r>
            <a:r>
              <a:rPr sz="659" spc="2">
                <a:latin typeface="Montserrat"/>
                <a:cs typeface="Montserrat"/>
              </a:rPr>
              <a:t> </a:t>
            </a:r>
            <a:r>
              <a:rPr sz="659">
                <a:latin typeface="Montserrat"/>
                <a:cs typeface="Montserrat"/>
              </a:rPr>
              <a:t>agency</a:t>
            </a:r>
            <a:r>
              <a:rPr sz="659" spc="2">
                <a:latin typeface="Montserrat"/>
                <a:cs typeface="Montserrat"/>
              </a:rPr>
              <a:t> </a:t>
            </a:r>
            <a:r>
              <a:rPr sz="659">
                <a:latin typeface="Montserrat"/>
                <a:cs typeface="Montserrat"/>
              </a:rPr>
              <a:t>of</a:t>
            </a:r>
            <a:r>
              <a:rPr sz="659" spc="2">
                <a:latin typeface="Montserrat"/>
                <a:cs typeface="Montserrat"/>
              </a:rPr>
              <a:t> </a:t>
            </a:r>
            <a:r>
              <a:rPr sz="659">
                <a:latin typeface="Montserrat"/>
                <a:cs typeface="Montserrat"/>
              </a:rPr>
              <a:t>the</a:t>
            </a:r>
            <a:r>
              <a:rPr sz="659" spc="2">
                <a:latin typeface="Montserrat"/>
                <a:cs typeface="Montserrat"/>
              </a:rPr>
              <a:t> </a:t>
            </a:r>
            <a:r>
              <a:rPr sz="659">
                <a:latin typeface="Montserrat"/>
                <a:cs typeface="Montserrat"/>
              </a:rPr>
              <a:t>Catholic</a:t>
            </a:r>
            <a:r>
              <a:rPr sz="659" spc="5">
                <a:latin typeface="Montserrat"/>
                <a:cs typeface="Montserrat"/>
              </a:rPr>
              <a:t> </a:t>
            </a:r>
            <a:r>
              <a:rPr sz="659">
                <a:latin typeface="Montserrat"/>
                <a:cs typeface="Montserrat"/>
              </a:rPr>
              <a:t>Church</a:t>
            </a:r>
            <a:r>
              <a:rPr sz="659" spc="2">
                <a:latin typeface="Montserrat"/>
                <a:cs typeface="Montserrat"/>
              </a:rPr>
              <a:t> </a:t>
            </a:r>
            <a:r>
              <a:rPr sz="659">
                <a:latin typeface="Montserrat"/>
                <a:cs typeface="Montserrat"/>
              </a:rPr>
              <a:t>in</a:t>
            </a:r>
            <a:r>
              <a:rPr sz="659" spc="2">
                <a:latin typeface="Montserrat"/>
                <a:cs typeface="Montserrat"/>
              </a:rPr>
              <a:t> </a:t>
            </a:r>
            <a:r>
              <a:rPr sz="659" spc="-5">
                <a:latin typeface="Montserrat"/>
                <a:cs typeface="Montserrat"/>
              </a:rPr>
              <a:t>England </a:t>
            </a:r>
            <a:r>
              <a:rPr sz="659">
                <a:latin typeface="Montserrat"/>
                <a:cs typeface="Montserrat"/>
              </a:rPr>
              <a:t>and</a:t>
            </a:r>
            <a:r>
              <a:rPr sz="659" spc="-5">
                <a:latin typeface="Montserrat"/>
                <a:cs typeface="Montserrat"/>
              </a:rPr>
              <a:t> </a:t>
            </a:r>
            <a:r>
              <a:rPr sz="659">
                <a:latin typeface="Montserrat"/>
                <a:cs typeface="Montserrat"/>
              </a:rPr>
              <a:t>Wales</a:t>
            </a:r>
            <a:r>
              <a:rPr sz="659" spc="-5">
                <a:latin typeface="Montserrat"/>
                <a:cs typeface="Montserrat"/>
              </a:rPr>
              <a:t> </a:t>
            </a:r>
            <a:r>
              <a:rPr sz="659">
                <a:latin typeface="Montserrat"/>
                <a:cs typeface="Montserrat"/>
              </a:rPr>
              <a:t>and</a:t>
            </a:r>
            <a:r>
              <a:rPr sz="659" spc="-2">
                <a:latin typeface="Montserrat"/>
                <a:cs typeface="Montserrat"/>
              </a:rPr>
              <a:t> </a:t>
            </a:r>
            <a:r>
              <a:rPr sz="659">
                <a:latin typeface="Montserrat"/>
                <a:cs typeface="Montserrat"/>
              </a:rPr>
              <a:t>part</a:t>
            </a:r>
            <a:r>
              <a:rPr sz="659" spc="-5">
                <a:latin typeface="Montserrat"/>
                <a:cs typeface="Montserrat"/>
              </a:rPr>
              <a:t> </a:t>
            </a:r>
            <a:r>
              <a:rPr sz="659">
                <a:latin typeface="Montserrat"/>
                <a:cs typeface="Montserrat"/>
              </a:rPr>
              <a:t>of</a:t>
            </a:r>
            <a:r>
              <a:rPr sz="659" spc="-2">
                <a:latin typeface="Montserrat"/>
                <a:cs typeface="Montserrat"/>
              </a:rPr>
              <a:t> </a:t>
            </a:r>
            <a:r>
              <a:rPr sz="659">
                <a:latin typeface="Montserrat"/>
                <a:cs typeface="Montserrat"/>
              </a:rPr>
              <a:t>Caritas</a:t>
            </a:r>
            <a:r>
              <a:rPr sz="659" spc="-5">
                <a:latin typeface="Montserrat"/>
                <a:cs typeface="Montserrat"/>
              </a:rPr>
              <a:t> International.</a:t>
            </a:r>
            <a:r>
              <a:rPr sz="659" spc="-2">
                <a:latin typeface="Montserrat"/>
                <a:cs typeface="Montserrat"/>
              </a:rPr>
              <a:t> </a:t>
            </a:r>
            <a:r>
              <a:rPr sz="659">
                <a:latin typeface="Montserrat"/>
                <a:cs typeface="Montserrat"/>
              </a:rPr>
              <a:t>Charity</a:t>
            </a:r>
            <a:r>
              <a:rPr sz="659" spc="-5">
                <a:latin typeface="Montserrat"/>
                <a:cs typeface="Montserrat"/>
              </a:rPr>
              <a:t> </a:t>
            </a:r>
            <a:r>
              <a:rPr sz="659">
                <a:latin typeface="Montserrat"/>
                <a:cs typeface="Montserrat"/>
              </a:rPr>
              <a:t>no</a:t>
            </a:r>
            <a:r>
              <a:rPr sz="659" spc="-2">
                <a:latin typeface="Montserrat"/>
                <a:cs typeface="Montserrat"/>
              </a:rPr>
              <a:t> </a:t>
            </a:r>
            <a:r>
              <a:rPr sz="659">
                <a:latin typeface="Montserrat"/>
                <a:cs typeface="Montserrat"/>
              </a:rPr>
              <a:t>1160384</a:t>
            </a:r>
            <a:r>
              <a:rPr sz="659" spc="-5">
                <a:latin typeface="Montserrat"/>
                <a:cs typeface="Montserrat"/>
              </a:rPr>
              <a:t> </a:t>
            </a:r>
            <a:r>
              <a:rPr sz="659">
                <a:latin typeface="Montserrat"/>
                <a:cs typeface="Montserrat"/>
              </a:rPr>
              <a:t>and</a:t>
            </a:r>
            <a:r>
              <a:rPr sz="659" spc="-5">
                <a:latin typeface="Montserrat"/>
                <a:cs typeface="Montserrat"/>
              </a:rPr>
              <a:t> </a:t>
            </a:r>
            <a:r>
              <a:rPr sz="659">
                <a:latin typeface="Montserrat"/>
                <a:cs typeface="Montserrat"/>
              </a:rPr>
              <a:t>a</a:t>
            </a:r>
            <a:r>
              <a:rPr sz="659" spc="-2">
                <a:latin typeface="Montserrat"/>
                <a:cs typeface="Montserrat"/>
              </a:rPr>
              <a:t> </a:t>
            </a:r>
            <a:r>
              <a:rPr sz="659">
                <a:latin typeface="Montserrat"/>
                <a:cs typeface="Montserrat"/>
              </a:rPr>
              <a:t>company</a:t>
            </a:r>
            <a:r>
              <a:rPr sz="659" spc="-5">
                <a:latin typeface="Montserrat"/>
                <a:cs typeface="Montserrat"/>
              </a:rPr>
              <a:t> </a:t>
            </a:r>
            <a:r>
              <a:rPr sz="659">
                <a:latin typeface="Montserrat"/>
                <a:cs typeface="Montserrat"/>
              </a:rPr>
              <a:t>limited</a:t>
            </a:r>
            <a:r>
              <a:rPr sz="659" spc="-2">
                <a:latin typeface="Montserrat"/>
                <a:cs typeface="Montserrat"/>
              </a:rPr>
              <a:t> </a:t>
            </a:r>
            <a:r>
              <a:rPr sz="659">
                <a:latin typeface="Montserrat"/>
                <a:cs typeface="Montserrat"/>
              </a:rPr>
              <a:t>by</a:t>
            </a:r>
            <a:r>
              <a:rPr sz="659" spc="-5">
                <a:latin typeface="Montserrat"/>
                <a:cs typeface="Montserrat"/>
              </a:rPr>
              <a:t> </a:t>
            </a:r>
            <a:r>
              <a:rPr sz="659">
                <a:latin typeface="Montserrat"/>
                <a:cs typeface="Montserrat"/>
              </a:rPr>
              <a:t>guarantee</a:t>
            </a:r>
            <a:r>
              <a:rPr sz="659" spc="-2">
                <a:latin typeface="Montserrat"/>
                <a:cs typeface="Montserrat"/>
              </a:rPr>
              <a:t> </a:t>
            </a:r>
            <a:r>
              <a:rPr sz="659">
                <a:latin typeface="Montserrat"/>
                <a:cs typeface="Montserrat"/>
              </a:rPr>
              <a:t>no</a:t>
            </a:r>
            <a:r>
              <a:rPr sz="659" spc="-5">
                <a:latin typeface="Montserrat"/>
                <a:cs typeface="Montserrat"/>
              </a:rPr>
              <a:t> 09387398.</a:t>
            </a:r>
            <a:endParaRPr sz="659">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975882" y="4453127"/>
            <a:ext cx="1644044" cy="478873"/>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409700" y="1581462"/>
            <a:ext cx="6212798" cy="596508"/>
          </a:xfrm>
        </p:spPr>
        <p:txBody>
          <a:bodyPr wrap="square" anchor="t" anchorCtr="0">
            <a:noAutofit/>
          </a:bodyPr>
          <a:lstStyle>
            <a:lvl1pPr>
              <a:defRPr sz="4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800100" y="1055216"/>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409700" y="2202418"/>
            <a:ext cx="6212798" cy="369332"/>
          </a:xfrm>
          <a:prstGeom prst="rect">
            <a:avLst/>
          </a:prstGeom>
        </p:spPr>
        <p:txBody>
          <a:bodyPr wrap="square" lIns="18288" tIns="0" rIns="0" bIns="0">
            <a:spAutoFit/>
          </a:bodyPr>
          <a:lstStyle>
            <a:lvl1pPr marL="0" indent="0">
              <a:buNone/>
              <a:defRPr sz="2400" b="0" i="0">
                <a:solidFill>
                  <a:schemeClr val="bg2"/>
                </a:solidFill>
                <a:latin typeface="+mj-lt"/>
                <a:cs typeface="Montserrat"/>
              </a:defRPr>
            </a:lvl1pPr>
          </a:lstStyle>
          <a:p>
            <a:r>
              <a:rPr lang="en-GB"/>
              <a:t>Click to add any further text</a:t>
            </a:r>
          </a:p>
        </p:txBody>
      </p:sp>
    </p:spTree>
    <p:extLst>
      <p:ext uri="{BB962C8B-B14F-4D97-AF65-F5344CB8AC3E}">
        <p14:creationId xmlns:p14="http://schemas.microsoft.com/office/powerpoint/2010/main" val="184458052"/>
      </p:ext>
    </p:extLst>
  </p:cSld>
  <p:clrMapOvr>
    <a:masterClrMapping/>
  </p:clrMapOvr>
  <p:extLst>
    <p:ext uri="{DCECCB84-F9BA-43D5-87BE-67443E8EF086}">
      <p15:sldGuideLst xmlns:p15="http://schemas.microsoft.com/office/powerpoint/2012/main">
        <p15:guide id="1" pos="2880" userDrawn="1">
          <p15:clr>
            <a:srgbClr val="FBAE40"/>
          </p15:clr>
        </p15:guide>
        <p15:guide id="2" pos="504" userDrawn="1">
          <p15:clr>
            <a:srgbClr val="FBAE40"/>
          </p15:clr>
        </p15:guide>
        <p15:guide id="3" pos="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69C1-887B-5963-99BB-4BBC52B1CD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61921C-1EDF-6F65-C276-091A39CA0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08E70-DB4F-3259-491C-18022336AFC3}"/>
              </a:ext>
            </a:extLst>
          </p:cNvPr>
          <p:cNvSpPr>
            <a:spLocks noGrp="1"/>
          </p:cNvSpPr>
          <p:nvPr>
            <p:ph type="dt" sz="half" idx="10"/>
          </p:nvPr>
        </p:nvSpPr>
        <p:spPr/>
        <p:txBody>
          <a:bodyPr/>
          <a:lstStyle/>
          <a:p>
            <a:fld id="{D6C1D170-B19C-48D2-AD6C-78F0EBEBDC80}" type="datetimeFigureOut">
              <a:rPr lang="en-GB" smtClean="0"/>
              <a:t>23/04/2026</a:t>
            </a:fld>
            <a:endParaRPr lang="en-GB"/>
          </a:p>
        </p:txBody>
      </p:sp>
      <p:sp>
        <p:nvSpPr>
          <p:cNvPr id="5" name="Footer Placeholder 4">
            <a:extLst>
              <a:ext uri="{FF2B5EF4-FFF2-40B4-BE49-F238E27FC236}">
                <a16:creationId xmlns:a16="http://schemas.microsoft.com/office/drawing/2014/main" id="{5914CE08-3636-315A-8D8F-1C951F49B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026DF1-B4E5-F444-D413-2061AE1FA7CB}"/>
              </a:ext>
            </a:extLst>
          </p:cNvPr>
          <p:cNvSpPr>
            <a:spLocks noGrp="1"/>
          </p:cNvSpPr>
          <p:nvPr>
            <p:ph type="sldNum" sz="quarter" idx="12"/>
          </p:nvPr>
        </p:nvSpPr>
        <p:spPr/>
        <p:txBody>
          <a:bodyPr/>
          <a:lstStyle/>
          <a:p>
            <a:fld id="{EA6EBE3F-60D7-48A8-BD0B-B317D75812BF}" type="slidenum">
              <a:rPr lang="en-GB" smtClean="0"/>
              <a:t>‹#›</a:t>
            </a:fld>
            <a:endParaRPr lang="en-GB"/>
          </a:p>
        </p:txBody>
      </p:sp>
    </p:spTree>
    <p:extLst>
      <p:ext uri="{BB962C8B-B14F-4D97-AF65-F5344CB8AC3E}">
        <p14:creationId xmlns:p14="http://schemas.microsoft.com/office/powerpoint/2010/main" val="355576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5BFBD-40EE-6BF6-46B5-6E28879D5A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584464-EA8B-4CB3-CF3F-37CB2EC1CA0E}"/>
              </a:ext>
            </a:extLst>
          </p:cNvPr>
          <p:cNvSpPr>
            <a:spLocks noGrp="1"/>
          </p:cNvSpPr>
          <p:nvPr>
            <p:ph type="dt" sz="half" idx="10"/>
          </p:nvPr>
        </p:nvSpPr>
        <p:spPr/>
        <p:txBody>
          <a:bodyPr/>
          <a:lstStyle/>
          <a:p>
            <a:fld id="{D6C1D170-B19C-48D2-AD6C-78F0EBEBDC80}" type="datetimeFigureOut">
              <a:rPr lang="en-GB" smtClean="0"/>
              <a:t>23/04/2026</a:t>
            </a:fld>
            <a:endParaRPr lang="en-GB"/>
          </a:p>
        </p:txBody>
      </p:sp>
      <p:sp>
        <p:nvSpPr>
          <p:cNvPr id="4" name="Footer Placeholder 3">
            <a:extLst>
              <a:ext uri="{FF2B5EF4-FFF2-40B4-BE49-F238E27FC236}">
                <a16:creationId xmlns:a16="http://schemas.microsoft.com/office/drawing/2014/main" id="{CA37B8B7-8BBE-A311-5E92-AA7238036E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A19360-021A-DF21-A275-C7516DA0C790}"/>
              </a:ext>
            </a:extLst>
          </p:cNvPr>
          <p:cNvSpPr>
            <a:spLocks noGrp="1"/>
          </p:cNvSpPr>
          <p:nvPr>
            <p:ph type="sldNum" sz="quarter" idx="12"/>
          </p:nvPr>
        </p:nvSpPr>
        <p:spPr/>
        <p:txBody>
          <a:bodyPr/>
          <a:lstStyle/>
          <a:p>
            <a:fld id="{EA6EBE3F-60D7-48A8-BD0B-B317D75812BF}" type="slidenum">
              <a:rPr lang="en-GB" smtClean="0"/>
              <a:t>‹#›</a:t>
            </a:fld>
            <a:endParaRPr lang="en-GB"/>
          </a:p>
        </p:txBody>
      </p:sp>
    </p:spTree>
    <p:extLst>
      <p:ext uri="{BB962C8B-B14F-4D97-AF65-F5344CB8AC3E}">
        <p14:creationId xmlns:p14="http://schemas.microsoft.com/office/powerpoint/2010/main" val="3218262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1987F-A229-2BBD-6146-26BB00A7D0A7}"/>
              </a:ext>
            </a:extLst>
          </p:cNvPr>
          <p:cNvSpPr>
            <a:spLocks noGrp="1"/>
          </p:cNvSpPr>
          <p:nvPr>
            <p:ph type="dt" sz="half" idx="10"/>
          </p:nvPr>
        </p:nvSpPr>
        <p:spPr/>
        <p:txBody>
          <a:bodyPr/>
          <a:lstStyle/>
          <a:p>
            <a:fld id="{D6C1D170-B19C-48D2-AD6C-78F0EBEBDC80}" type="datetimeFigureOut">
              <a:rPr lang="en-GB" smtClean="0"/>
              <a:t>23/04/2026</a:t>
            </a:fld>
            <a:endParaRPr lang="en-GB"/>
          </a:p>
        </p:txBody>
      </p:sp>
      <p:sp>
        <p:nvSpPr>
          <p:cNvPr id="3" name="Footer Placeholder 2">
            <a:extLst>
              <a:ext uri="{FF2B5EF4-FFF2-40B4-BE49-F238E27FC236}">
                <a16:creationId xmlns:a16="http://schemas.microsoft.com/office/drawing/2014/main" id="{C3C16C2B-7839-488D-6BE0-4808845188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912CA8-E616-3B72-A96F-742F460FF4D9}"/>
              </a:ext>
            </a:extLst>
          </p:cNvPr>
          <p:cNvSpPr>
            <a:spLocks noGrp="1"/>
          </p:cNvSpPr>
          <p:nvPr>
            <p:ph type="sldNum" sz="quarter" idx="12"/>
          </p:nvPr>
        </p:nvSpPr>
        <p:spPr/>
        <p:txBody>
          <a:bodyPr/>
          <a:lstStyle/>
          <a:p>
            <a:fld id="{EA6EBE3F-60D7-48A8-BD0B-B317D75812BF}" type="slidenum">
              <a:rPr lang="en-GB" smtClean="0"/>
              <a:t>‹#›</a:t>
            </a:fld>
            <a:endParaRPr lang="en-GB"/>
          </a:p>
        </p:txBody>
      </p:sp>
    </p:spTree>
    <p:extLst>
      <p:ext uri="{BB962C8B-B14F-4D97-AF65-F5344CB8AC3E}">
        <p14:creationId xmlns:p14="http://schemas.microsoft.com/office/powerpoint/2010/main" val="168804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125310" y="858550"/>
            <a:ext cx="3064750" cy="4305718"/>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4803228" y="1479033"/>
            <a:ext cx="4153447" cy="3064751"/>
          </a:xfrm>
          <a:prstGeom prst="rect">
            <a:avLst/>
          </a:prstGeom>
        </p:spPr>
        <p:txBody>
          <a:bodyPr tIns="1417320" rIns="457200" bIns="0">
            <a:normAutofit/>
          </a:bodyPr>
          <a:lstStyle>
            <a:lvl1pPr marL="0" indent="0" algn="r">
              <a:buNone/>
              <a:defRPr sz="1200" b="0">
                <a:solidFill>
                  <a:schemeClr val="tx1"/>
                </a:solidFill>
                <a:latin typeface="+mn-lt"/>
                <a:sym typeface="Wingdings" pitchFamily="2" charset="2"/>
              </a:defRPr>
            </a:lvl1pPr>
          </a:lstStyle>
          <a:p>
            <a:r>
              <a:rPr lang="en-US"/>
              <a:t> Click icon to</a:t>
            </a:r>
            <a:br>
              <a:rPr lang="en-US"/>
            </a:br>
            <a:r>
              <a:rPr lang="en-US"/>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403082" y="3375022"/>
            <a:ext cx="3101372" cy="184666"/>
          </a:xfrm>
          <a:prstGeom prst="rect">
            <a:avLst/>
          </a:prstGeom>
        </p:spPr>
        <p:txBody>
          <a:bodyPr wrap="square" lIns="0" tIns="0" rIns="0" bIns="0">
            <a:spAutoFit/>
          </a:bodyPr>
          <a:lstStyle>
            <a:lvl1pPr marL="0" indent="0">
              <a:buNone/>
              <a:defRPr sz="1200" b="0" i="0">
                <a:solidFill>
                  <a:schemeClr val="bg2"/>
                </a:solidFill>
                <a:latin typeface="Montserrat"/>
                <a:cs typeface="Montserrat"/>
              </a:defRPr>
            </a:lvl1pPr>
          </a:lstStyle>
          <a:p>
            <a:endParaRPr/>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409700" y="2341426"/>
            <a:ext cx="3094754" cy="1015663"/>
          </a:xfrm>
        </p:spPr>
        <p:txBody>
          <a:bodyPr wrap="square" anchor="t" anchorCtr="0">
            <a:spAutoFit/>
          </a:bodyPr>
          <a:lstStyle>
            <a:lvl1pPr>
              <a:defRPr sz="2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800100" y="1840889"/>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983896" y="217531"/>
            <a:ext cx="1972779" cy="574625"/>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281870"/>
      </p:ext>
    </p:extLst>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pos="888" userDrawn="1">
          <p15:clr>
            <a:srgbClr val="FBAE40"/>
          </p15:clr>
        </p15:guide>
        <p15:guide id="4" orient="horz" pos="1536" userDrawn="1">
          <p15:clr>
            <a:srgbClr val="FBAE40"/>
          </p15:clr>
        </p15:guide>
        <p15:guide id="5" pos="3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317500" y="860213"/>
            <a:ext cx="6938064" cy="3858091"/>
          </a:xfrm>
        </p:spPr>
        <p:txBody>
          <a:bodyPr/>
          <a:lstStyle>
            <a:lvl1pPr marL="122238" indent="-122238">
              <a:tabLst/>
              <a:defRPr/>
            </a:lvl1pPr>
            <a:lvl2pPr marL="288925" indent="-166688">
              <a:tabLst/>
              <a:defRPr/>
            </a:lvl2pPr>
            <a:lvl3pPr marL="463550" indent="-166688">
              <a:tabLst/>
              <a:defRPr/>
            </a:lvl3pPr>
          </a:lstStyle>
          <a:p>
            <a:pPr lvl="0"/>
            <a:r>
              <a:rPr lang="en-US"/>
              <a:t>Click to edit Master text styles</a:t>
            </a:r>
          </a:p>
          <a:p>
            <a:pPr lvl="1"/>
            <a:r>
              <a:rPr lang="en-US"/>
              <a:t>Second level</a:t>
            </a:r>
          </a:p>
          <a:p>
            <a:pPr lvl="2"/>
            <a:r>
              <a:rPr lang="en-US"/>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669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3034748" y="1127091"/>
            <a:ext cx="6109252" cy="3285884"/>
          </a:xfrm>
          <a:solidFill>
            <a:schemeClr val="bg2"/>
          </a:solidFill>
        </p:spPr>
        <p:txBody>
          <a:bodyPr lIns="731520" tIns="365760" rIns="365760" numCol="2" spcCol="274320"/>
          <a:lstStyle>
            <a:lvl1pPr marL="122238" indent="-122238">
              <a:tabLst/>
              <a:defRPr>
                <a:solidFill>
                  <a:schemeClr val="accent1"/>
                </a:solidFill>
              </a:defRPr>
            </a:lvl1pPr>
            <a:lvl2pPr marL="288925" indent="-166688">
              <a:tabLst/>
              <a:defRPr>
                <a:solidFill>
                  <a:schemeClr val="bg1"/>
                </a:solidFill>
              </a:defRPr>
            </a:lvl2pPr>
            <a:lvl3pPr marL="463550" indent="-166688">
              <a:tabLst/>
              <a:defRPr>
                <a:solidFill>
                  <a:schemeClr val="bg1"/>
                </a:solidFill>
              </a:defRPr>
            </a:lvl3pPr>
          </a:lstStyle>
          <a:p>
            <a:pPr lvl="0"/>
            <a:r>
              <a:rPr lang="en-US"/>
              <a:t>Click to edit 2 columns text style</a:t>
            </a:r>
          </a:p>
          <a:p>
            <a:pPr lvl="1"/>
            <a:r>
              <a:rPr lang="en-US"/>
              <a:t>Second level</a:t>
            </a:r>
          </a:p>
          <a:p>
            <a:pPr lvl="2"/>
            <a:r>
              <a:rPr lang="en-US"/>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304800" y="1131882"/>
            <a:ext cx="3101009" cy="3281803"/>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7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0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31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6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9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5022556"/>
            <a:ext cx="9143999" cy="1209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317499" y="218414"/>
            <a:ext cx="6938065" cy="442425"/>
          </a:xfrm>
          <a:prstGeom prst="rect">
            <a:avLst/>
          </a:prstGeom>
        </p:spPr>
        <p:txBody>
          <a:bodyPr vert="horz" lIns="0" tIns="45720" rIns="91440" bIns="45720" rtlCol="0" anchor="ctr">
            <a:noAutofit/>
          </a:bodyPr>
          <a:lstStyle/>
          <a:p>
            <a:r>
              <a:rPr lang="en-US"/>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317500" y="860212"/>
            <a:ext cx="6938064" cy="3858091"/>
          </a:xfrm>
          <a:prstGeom prst="rect">
            <a:avLst/>
          </a:prstGeom>
        </p:spPr>
        <p:txBody>
          <a:bodyPr vert="horz" lIns="0" tIns="45720" rIns="91440" bIns="45720" rtlCol="0">
            <a:normAutofit/>
          </a:bodyPr>
          <a:lstStyle/>
          <a:p>
            <a:pPr lvl="0"/>
            <a:r>
              <a:rPr lang="en-US"/>
              <a:t>Click to edit Master text styles</a:t>
            </a:r>
          </a:p>
          <a:p>
            <a:pPr marL="288925" lvl="1" indent="-166688">
              <a:buFont typeface="Arial" panose="020B0604020202020204" pitchFamily="34" charset="0"/>
              <a:buChar char="•"/>
              <a:tabLst/>
            </a:pPr>
            <a:r>
              <a:rPr lang="en-US"/>
              <a:t>Second level</a:t>
            </a:r>
          </a:p>
          <a:p>
            <a:pPr marL="463550" lvl="2" indent="-166688">
              <a:buFont typeface="Arial" panose="020B0604020202020204" pitchFamily="34" charset="0"/>
              <a:buChar char="•"/>
              <a:tabLst/>
            </a:pPr>
            <a:r>
              <a:rPr lang="en-US"/>
              <a:t>Third level</a:t>
            </a:r>
          </a:p>
        </p:txBody>
      </p:sp>
      <p:sp>
        <p:nvSpPr>
          <p:cNvPr id="4" name="Holder 4"/>
          <p:cNvSpPr>
            <a:spLocks noGrp="1"/>
          </p:cNvSpPr>
          <p:nvPr>
            <p:ph type="ftr" sz="quarter" idx="5"/>
          </p:nvPr>
        </p:nvSpPr>
        <p:spPr>
          <a:xfrm>
            <a:off x="317499" y="4862112"/>
            <a:ext cx="7801765" cy="123111"/>
          </a:xfrm>
          <a:prstGeom prst="rect">
            <a:avLst/>
          </a:prstGeom>
        </p:spPr>
        <p:txBody>
          <a:bodyPr wrap="square" lIns="0" tIns="0" rIns="0" bIns="0" anchor="b" anchorCtr="0">
            <a:spAutoFit/>
          </a:bodyPr>
          <a:lstStyle>
            <a:lvl1pPr algn="l">
              <a:defRPr sz="800">
                <a:solidFill>
                  <a:schemeClr val="bg2"/>
                </a:solidFill>
                <a:latin typeface="Montserrat" pitchFamily="2" charset="77"/>
              </a:defRPr>
            </a:lvl1pPr>
          </a:lstStyle>
          <a:p>
            <a:endParaRPr lang="en-US"/>
          </a:p>
        </p:txBody>
      </p:sp>
      <p:sp>
        <p:nvSpPr>
          <p:cNvPr id="6" name="Holder 6"/>
          <p:cNvSpPr>
            <a:spLocks noGrp="1"/>
          </p:cNvSpPr>
          <p:nvPr>
            <p:ph type="sldNum" sz="quarter" idx="7"/>
          </p:nvPr>
        </p:nvSpPr>
        <p:spPr>
          <a:xfrm>
            <a:off x="8866537" y="4872327"/>
            <a:ext cx="173925" cy="160388"/>
          </a:xfrm>
          <a:prstGeom prst="rect">
            <a:avLst/>
          </a:prstGeom>
        </p:spPr>
        <p:txBody>
          <a:bodyPr wrap="square" lIns="0" tIns="0" rIns="0" bIns="0" anchor="ctr" anchorCtr="0">
            <a:noAutofit/>
          </a:bodyPr>
          <a:lstStyle>
            <a:lvl1pPr algn="ctr">
              <a:defRPr sz="700">
                <a:solidFill>
                  <a:schemeClr val="bg2"/>
                </a:solidFill>
                <a:latin typeface="Montserrat Light" panose="020F0502020204030204" pitchFamily="2" charset="0"/>
              </a:defRPr>
            </a:lvl1pPr>
          </a:lstStyle>
          <a:p>
            <a:fld id="{B6F15528-21DE-4FAA-801E-634DDDAF4B2B}" type="slidenum">
              <a:rPr lang="en-US" smtClean="0"/>
              <a:pPr/>
              <a:t>‹#›</a:t>
            </a:fld>
            <a:endParaRPr lang="en-US"/>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7750031" y="310296"/>
            <a:ext cx="1203469" cy="350543"/>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317500" y="660839"/>
            <a:ext cx="6938064"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8953500" y="4981916"/>
            <a:ext cx="0" cy="109173"/>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3" r:id="rId4"/>
    <p:sldLayoutId id="2147483662" r:id="rId5"/>
    <p:sldLayoutId id="2147483674" r:id="rId6"/>
    <p:sldLayoutId id="2147483672" r:id="rId7"/>
    <p:sldLayoutId id="2147483669" r:id="rId8"/>
    <p:sldLayoutId id="2147483670" r:id="rId9"/>
    <p:sldLayoutId id="2147483671" r:id="rId10"/>
    <p:sldLayoutId id="2147483675" r:id="rId11"/>
    <p:sldLayoutId id="2147483676" r:id="rId12"/>
    <p:sldLayoutId id="2147483677" r:id="rId13"/>
  </p:sldLayoutIdLst>
  <p:hf hdr="0" dt="0"/>
  <p:txStyles>
    <p:titleStyle>
      <a:lvl1pPr>
        <a:defRPr sz="2400" b="0">
          <a:latin typeface="+mn-lt"/>
          <a:ea typeface="+mj-ea"/>
          <a:cs typeface="+mj-cs"/>
        </a:defRPr>
      </a:lvl1pPr>
    </p:titleStyle>
    <p:bodyStyle>
      <a:lvl1pPr marL="122238" indent="-122238">
        <a:buFont typeface="Arial" panose="020B0604020202020204" pitchFamily="34" charset="0"/>
        <a:buChar char="•"/>
        <a:tabLst/>
        <a:defRPr lang="en-US" sz="1400" b="1" dirty="0">
          <a:solidFill>
            <a:schemeClr val="tx2"/>
          </a:solidFill>
          <a:latin typeface="+mj-lt"/>
          <a:ea typeface="+mn-ea"/>
          <a:cs typeface="+mn-cs"/>
        </a:defRPr>
      </a:lvl1pPr>
      <a:lvl2pPr marL="293687" indent="-171450">
        <a:buFont typeface="Arial" panose="020B0604020202020204" pitchFamily="34" charset="0"/>
        <a:buChar char="•"/>
        <a:tabLst/>
        <a:defRPr lang="en-US" sz="1200" dirty="0">
          <a:latin typeface="+mn-lt"/>
          <a:ea typeface="+mn-ea"/>
          <a:cs typeface="+mn-cs"/>
        </a:defRPr>
      </a:lvl2pPr>
      <a:lvl3pPr marL="468312" indent="-171450">
        <a:buFont typeface="Arial" panose="020B0604020202020204" pitchFamily="34" charset="0"/>
        <a:buChar char="•"/>
        <a:tabLst/>
        <a:defRPr lang="en-US" sz="1100" dirty="0">
          <a:latin typeface="Montserrat Light" panose="00000400000000000000" pitchFamily="2" charset="0"/>
          <a:ea typeface="+mn-ea"/>
          <a:cs typeface="+mn-cs"/>
        </a:defRPr>
      </a:lvl3pPr>
      <a:lvl4pPr marL="520700" indent="-176213">
        <a:buFont typeface="Arial" panose="020B0604020202020204" pitchFamily="34" charset="0"/>
        <a:buChar char="•"/>
        <a:tabLst/>
        <a:defRPr sz="1100">
          <a:latin typeface="Montserrat Light" panose="00000400000000000000" pitchFamily="2" charset="0"/>
          <a:ea typeface="+mn-ea"/>
          <a:cs typeface="+mn-cs"/>
        </a:defRPr>
      </a:lvl4pPr>
      <a:lvl5pPr marL="1117488" indent="-285750">
        <a:buFont typeface="Arial" panose="020B0604020202020204" pitchFamily="34" charset="0"/>
        <a:buChar char="•"/>
        <a:defRPr sz="1600">
          <a:latin typeface="Montserrat" pitchFamily="2" charset="77"/>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extLst>
    <p:ext uri="{27BBF7A9-308A-43DC-89C8-2F10F3537804}">
      <p15:sldGuideLst xmlns:p15="http://schemas.microsoft.com/office/powerpoint/2012/main">
        <p15:guide id="4" orient="horz" pos="124" userDrawn="1">
          <p15:clr>
            <a:srgbClr val="F26B43"/>
          </p15:clr>
        </p15:guide>
        <p15:guide id="5" pos="5640" userDrawn="1">
          <p15:clr>
            <a:srgbClr val="F26B43"/>
          </p15:clr>
        </p15:guide>
        <p15:guide id="6" orient="horz" pos="3108" userDrawn="1">
          <p15:clr>
            <a:srgbClr val="F26B43"/>
          </p15:clr>
        </p15:guide>
        <p15:guide id="7" pos="1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assets.ctfassets.net/vy3axnuecuwj/6iPlWNnEoopeGJDnDhu1Vq/1971919fb5a6546fe9513535b3b1b6f0/Children-s_liturgy_4th_Sunday_of_Easter_A4_2026_v1.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afod.org.uk/education/back-to-school-resources" TargetMode="Externa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32416D-D3C8-5295-008A-D2FE03F9AD38}"/>
              </a:ext>
            </a:extLst>
          </p:cNvPr>
          <p:cNvSpPr>
            <a:spLocks noGrp="1"/>
          </p:cNvSpPr>
          <p:nvPr>
            <p:ph type="body" sz="quarter" idx="12"/>
          </p:nvPr>
        </p:nvSpPr>
        <p:spPr/>
        <p:txBody>
          <a:bodyPr/>
          <a:lstStyle/>
          <a:p>
            <a:endParaRPr lang="en-US"/>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704770" y="1950212"/>
            <a:ext cx="3847653" cy="784830"/>
          </a:xfrm>
        </p:spPr>
        <p:txBody>
          <a:bodyPr/>
          <a:lstStyle/>
          <a:p>
            <a:endParaRPr lang="en-US">
              <a:solidFill>
                <a:srgbClr val="000000"/>
              </a:solidFill>
              <a:latin typeface="Times New Roman"/>
              <a:cs typeface="Times New Roman"/>
            </a:endParaRPr>
          </a:p>
          <a:p>
            <a:endParaRPr lang="en-GB">
              <a:solidFill>
                <a:srgbClr val="000000"/>
              </a:solidFill>
              <a:latin typeface="Century Gothic"/>
              <a:cs typeface="Times New Roman"/>
            </a:endParaRPr>
          </a:p>
        </p:txBody>
      </p:sp>
      <p:sp>
        <p:nvSpPr>
          <p:cNvPr id="43" name="Text Placeholder 42">
            <a:extLst>
              <a:ext uri="{FF2B5EF4-FFF2-40B4-BE49-F238E27FC236}">
                <a16:creationId xmlns:a16="http://schemas.microsoft.com/office/drawing/2014/main" id="{64383256-66A7-050F-0F36-C718ED12DA76}"/>
              </a:ext>
            </a:extLst>
          </p:cNvPr>
          <p:cNvSpPr>
            <a:spLocks noGrp="1"/>
          </p:cNvSpPr>
          <p:nvPr>
            <p:ph type="body" sz="quarter" idx="11"/>
          </p:nvPr>
        </p:nvSpPr>
        <p:spPr>
          <a:xfrm>
            <a:off x="1107806" y="4662492"/>
            <a:ext cx="3048297" cy="261610"/>
          </a:xfrm>
        </p:spPr>
        <p:txBody>
          <a:bodyPr vert="horz" wrap="square" lIns="0" tIns="45720" rIns="91440" bIns="45720" rtlCol="0" anchor="t">
            <a:spAutoFit/>
          </a:bodyPr>
          <a:lstStyle/>
          <a:p>
            <a:r>
              <a:rPr lang="en-US">
                <a:latin typeface="Montserrat school"/>
              </a:rPr>
              <a:t>Gospel Celebration of the Word</a:t>
            </a:r>
          </a:p>
        </p:txBody>
      </p:sp>
      <p:sp>
        <p:nvSpPr>
          <p:cNvPr id="5" name="TextBox 4">
            <a:extLst>
              <a:ext uri="{FF2B5EF4-FFF2-40B4-BE49-F238E27FC236}">
                <a16:creationId xmlns:a16="http://schemas.microsoft.com/office/drawing/2014/main" id="{452ACAF9-520D-B0A2-873F-D17381A8AF66}"/>
              </a:ext>
            </a:extLst>
          </p:cNvPr>
          <p:cNvSpPr txBox="1"/>
          <p:nvPr/>
        </p:nvSpPr>
        <p:spPr>
          <a:xfrm>
            <a:off x="911689" y="2112699"/>
            <a:ext cx="35364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Montserrat school"/>
                <a:cs typeface="Times New Roman"/>
              </a:rPr>
              <a:t>What will you do to live </a:t>
            </a:r>
            <a:r>
              <a:rPr lang="en-GB" dirty="0">
                <a:latin typeface="Montserrat school"/>
                <a:cs typeface="Times New Roman"/>
              </a:rPr>
              <a:t>life to the </a:t>
            </a:r>
            <a:r>
              <a:rPr lang="en-GB">
                <a:latin typeface="Montserrat school"/>
                <a:cs typeface="Times New Roman"/>
              </a:rPr>
              <a:t>full and help others to do the </a:t>
            </a:r>
            <a:r>
              <a:rPr lang="en-GB" dirty="0">
                <a:latin typeface="Montserrat school"/>
                <a:cs typeface="Times New Roman"/>
              </a:rPr>
              <a:t>same?</a:t>
            </a:r>
            <a:endParaRPr lang="en-US" dirty="0"/>
          </a:p>
        </p:txBody>
      </p:sp>
      <p:pic>
        <p:nvPicPr>
          <p:cNvPr id="2" name="Picture Placeholder 1" descr="A group of people running with powder on their faces&#10;&#10;AI-generated content may be incorrect.">
            <a:extLst>
              <a:ext uri="{FF2B5EF4-FFF2-40B4-BE49-F238E27FC236}">
                <a16:creationId xmlns:a16="http://schemas.microsoft.com/office/drawing/2014/main" id="{DFEA040B-FB6B-4577-E657-102D8951470E}"/>
              </a:ext>
            </a:extLst>
          </p:cNvPr>
          <p:cNvPicPr>
            <a:picLocks noGrp="1" noChangeAspect="1"/>
          </p:cNvPicPr>
          <p:nvPr>
            <p:ph type="pic" sz="quarter" idx="10"/>
          </p:nvPr>
        </p:nvPicPr>
        <p:blipFill>
          <a:blip r:embed="rId3"/>
          <a:srcRect l="15061" r="15061"/>
          <a:stretch/>
        </p:blipFill>
        <p:spPr>
          <a:xfrm>
            <a:off x="4570116"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pic>
    </p:spTree>
    <p:extLst>
      <p:ext uri="{BB962C8B-B14F-4D97-AF65-F5344CB8AC3E}">
        <p14:creationId xmlns:p14="http://schemas.microsoft.com/office/powerpoint/2010/main" val="346529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C95EE-EA81-079E-42FE-9D381DC973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B56DD4-89FD-1551-FC7A-9E610026C548}"/>
              </a:ext>
            </a:extLst>
          </p:cNvPr>
          <p:cNvSpPr>
            <a:spLocks noGrp="1"/>
          </p:cNvSpPr>
          <p:nvPr>
            <p:ph type="sldNum" sz="quarter" idx="12"/>
          </p:nvPr>
        </p:nvSpPr>
        <p:spPr/>
        <p:txBody>
          <a:bodyPr/>
          <a:lstStyle/>
          <a:p>
            <a:fld id="{EA6EBE3F-60D7-48A8-BD0B-B317D75812BF}" type="slidenum">
              <a:rPr lang="en-GB" smtClean="0"/>
              <a:t>10</a:t>
            </a:fld>
            <a:endParaRPr lang="en-GB"/>
          </a:p>
        </p:txBody>
      </p:sp>
      <p:sp>
        <p:nvSpPr>
          <p:cNvPr id="6" name="TextBox 5">
            <a:extLst>
              <a:ext uri="{FF2B5EF4-FFF2-40B4-BE49-F238E27FC236}">
                <a16:creationId xmlns:a16="http://schemas.microsoft.com/office/drawing/2014/main" id="{B9E5FFA5-6E5D-1A90-B60A-3D16AEE94889}"/>
              </a:ext>
            </a:extLst>
          </p:cNvPr>
          <p:cNvSpPr txBox="1"/>
          <p:nvPr/>
        </p:nvSpPr>
        <p:spPr>
          <a:xfrm>
            <a:off x="4576407" y="803310"/>
            <a:ext cx="446327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latin typeface="Montserrat school"/>
                <a:cs typeface="Times New Roman"/>
              </a:rPr>
              <a:t>Gloria and the eco-brigades are using their </a:t>
            </a:r>
            <a:r>
              <a:rPr lang="en-GB" dirty="0">
                <a:latin typeface="Montserrat school"/>
                <a:cs typeface="Times New Roman"/>
              </a:rPr>
              <a:t>talents to protect the Lomas and to make </a:t>
            </a:r>
            <a:r>
              <a:rPr lang="en-GB">
                <a:latin typeface="Montserrat school"/>
                <a:cs typeface="Times New Roman"/>
              </a:rPr>
              <a:t>the world a better place.</a:t>
            </a:r>
          </a:p>
          <a:p>
            <a:pPr algn="l"/>
            <a:endParaRPr lang="en-GB" dirty="0">
              <a:latin typeface="Montserrat school"/>
              <a:cs typeface="Times New Roman"/>
            </a:endParaRPr>
          </a:p>
          <a:p>
            <a:pPr algn="l"/>
            <a:r>
              <a:rPr lang="en-GB" dirty="0">
                <a:latin typeface="Montserrat school"/>
                <a:cs typeface="Times New Roman"/>
              </a:rPr>
              <a:t>Let’s do all we can to live our lives to the full – being the best people we can be, using our gifts and talents for the good of others.</a:t>
            </a:r>
            <a:endParaRPr lang="en-US" dirty="0">
              <a:latin typeface="Montserrat school"/>
            </a:endParaRPr>
          </a:p>
          <a:p>
            <a:pPr algn="l"/>
            <a:endParaRPr lang="en-GB" dirty="0">
              <a:latin typeface="Montserrat school"/>
              <a:cs typeface="Times New Roman"/>
            </a:endParaRPr>
          </a:p>
          <a:p>
            <a:pPr algn="l"/>
            <a:r>
              <a:rPr lang="en-GB" dirty="0">
                <a:latin typeface="Montserrat school"/>
                <a:cs typeface="Times New Roman"/>
              </a:rPr>
              <a:t>Let’s do all we can to help others to live their lives to the full too – people we see every day and our brothers and sisters around the world.</a:t>
            </a:r>
            <a:endParaRPr lang="en-GB" dirty="0">
              <a:latin typeface="Montserrat school"/>
            </a:endParaRPr>
          </a:p>
          <a:p>
            <a:pPr algn="l"/>
            <a:endParaRPr lang="en-GB" dirty="0">
              <a:latin typeface="Montserrat school"/>
              <a:cs typeface="Times New Roman"/>
            </a:endParaRPr>
          </a:p>
          <a:p>
            <a:pPr algn="l"/>
            <a:endParaRPr lang="en-GB">
              <a:solidFill>
                <a:srgbClr val="000000"/>
              </a:solidFill>
              <a:latin typeface="Century Gothic"/>
              <a:cs typeface="Times New Roman"/>
            </a:endParaRPr>
          </a:p>
          <a:p>
            <a:pPr algn="l"/>
            <a:endParaRPr lang="en-GB">
              <a:latin typeface="Century Gothic"/>
              <a:cs typeface="Times New Roman"/>
            </a:endParaRPr>
          </a:p>
          <a:p>
            <a:pPr algn="l"/>
            <a:endParaRPr lang="en-GB">
              <a:latin typeface="Century Gothic"/>
              <a:cs typeface="Times New Roman"/>
            </a:endParaRPr>
          </a:p>
          <a:p>
            <a:pPr algn="l">
              <a:spcBef>
                <a:spcPct val="0"/>
              </a:spcBef>
              <a:spcAft>
                <a:spcPct val="0"/>
              </a:spcAft>
            </a:pPr>
            <a:endParaRPr lang="en-GB">
              <a:latin typeface="Century Gothic"/>
              <a:cs typeface="Times New Roman"/>
            </a:endParaRPr>
          </a:p>
        </p:txBody>
      </p:sp>
      <p:pic>
        <p:nvPicPr>
          <p:cNvPr id="2" name="Picture 1" descr="A hand holding a globe&#10;&#10;AI-generated content may be incorrect.">
            <a:extLst>
              <a:ext uri="{FF2B5EF4-FFF2-40B4-BE49-F238E27FC236}">
                <a16:creationId xmlns:a16="http://schemas.microsoft.com/office/drawing/2014/main" id="{C16F79F7-7981-CF39-B913-3F0D666BBBC9}"/>
              </a:ext>
            </a:extLst>
          </p:cNvPr>
          <p:cNvPicPr>
            <a:picLocks noChangeAspect="1"/>
          </p:cNvPicPr>
          <p:nvPr/>
        </p:nvPicPr>
        <p:blipFill>
          <a:blip r:embed="rId3"/>
          <a:srcRect l="8748" r="3591"/>
          <a:stretch>
            <a:fillRect/>
          </a:stretch>
        </p:blipFill>
        <p:spPr>
          <a:xfrm>
            <a:off x="320552" y="1114894"/>
            <a:ext cx="4178043" cy="3241624"/>
          </a:xfrm>
          <a:prstGeom prst="rect">
            <a:avLst/>
          </a:prstGeom>
        </p:spPr>
      </p:pic>
    </p:spTree>
    <p:extLst>
      <p:ext uri="{BB962C8B-B14F-4D97-AF65-F5344CB8AC3E}">
        <p14:creationId xmlns:p14="http://schemas.microsoft.com/office/powerpoint/2010/main" val="218852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7CA375-0C05-7F9C-C032-5FA44E407431}"/>
              </a:ext>
            </a:extLst>
          </p:cNvPr>
          <p:cNvSpPr>
            <a:spLocks noGrp="1"/>
          </p:cNvSpPr>
          <p:nvPr>
            <p:ph type="body" sz="quarter" idx="12"/>
          </p:nvPr>
        </p:nvSpPr>
        <p:spPr>
          <a:xfrm>
            <a:off x="3034749" y="1136461"/>
            <a:ext cx="6109252" cy="3285884"/>
          </a:xfrm>
        </p:spPr>
        <p:txBody>
          <a:bodyPr vert="horz" lIns="731520" tIns="365760" rIns="365760" bIns="45720" numCol="2" spcCol="274320" rtlCol="0" anchor="t">
            <a:noAutofit/>
          </a:bodyPr>
          <a:lstStyle/>
          <a:p>
            <a:pPr marL="0" indent="0">
              <a:buNone/>
            </a:pPr>
            <a:r>
              <a:rPr lang="en-US" sz="1600">
                <a:latin typeface="Montserrat school"/>
              </a:rPr>
              <a:t>We pray for world leaders:</a:t>
            </a:r>
          </a:p>
          <a:p>
            <a:pPr marL="0" indent="0">
              <a:buNone/>
            </a:pPr>
            <a:r>
              <a:rPr lang="en-GB" sz="1600" dirty="0">
                <a:solidFill>
                  <a:schemeClr val="bg1"/>
                </a:solidFill>
                <a:latin typeface="Montserrat school"/>
                <a:ea typeface="Calibri"/>
                <a:cs typeface="Times New Roman"/>
              </a:rPr>
              <a:t>that they may do all they </a:t>
            </a:r>
            <a:r>
              <a:rPr lang="en-GB" sz="1600">
                <a:solidFill>
                  <a:schemeClr val="bg1"/>
                </a:solidFill>
                <a:latin typeface="Montserrat school"/>
                <a:ea typeface="Calibri"/>
                <a:cs typeface="Times New Roman"/>
              </a:rPr>
              <a:t>can to make sure all their people have a chance to live life to the full. </a:t>
            </a:r>
          </a:p>
          <a:p>
            <a:pPr marL="0" indent="0">
              <a:buNone/>
            </a:pPr>
            <a:r>
              <a:rPr lang="en-GB" sz="1600">
                <a:solidFill>
                  <a:schemeClr val="bg1"/>
                </a:solidFill>
                <a:latin typeface="Montserrat school"/>
                <a:ea typeface="Calibri"/>
                <a:cs typeface="Times New Roman"/>
              </a:rPr>
              <a:t>Lord in your mercy…</a:t>
            </a:r>
            <a:endParaRPr lang="en-GB" sz="1600">
              <a:solidFill>
                <a:schemeClr val="bg1"/>
              </a:solidFill>
              <a:latin typeface="Montserrat school"/>
            </a:endParaRPr>
          </a:p>
          <a:p>
            <a:pPr marL="0" indent="0">
              <a:buNone/>
            </a:pPr>
            <a:endParaRPr lang="en-US" sz="1600">
              <a:latin typeface="Century Gothic"/>
            </a:endParaRPr>
          </a:p>
          <a:p>
            <a:pPr marL="0" indent="0">
              <a:buNone/>
            </a:pPr>
            <a:endParaRPr lang="en-US" sz="1600">
              <a:latin typeface="Century Gothic" panose="020B0502020202020204" pitchFamily="34" charset="0"/>
            </a:endParaRPr>
          </a:p>
          <a:p>
            <a:pPr marL="0" indent="0">
              <a:buNone/>
            </a:pPr>
            <a:r>
              <a:rPr lang="en-US" sz="1600" dirty="0">
                <a:latin typeface="Century Gothic"/>
              </a:rPr>
              <a:t> </a:t>
            </a:r>
            <a:endParaRPr lang="en-US" sz="1600" dirty="0">
              <a:latin typeface="Century Gothic" panose="020B0502020202020204" pitchFamily="34" charset="0"/>
            </a:endParaRPr>
          </a:p>
          <a:p>
            <a:pPr marL="0" indent="0">
              <a:buNone/>
            </a:pPr>
            <a:endParaRPr lang="en-US" sz="1600">
              <a:solidFill>
                <a:srgbClr val="85A321"/>
              </a:solidFill>
              <a:latin typeface="Century Gothic" panose="020B0502020202020204" pitchFamily="34" charset="0"/>
              <a:cs typeface="Times New Roman"/>
            </a:endParaRPr>
          </a:p>
          <a:p>
            <a:pPr marL="0" indent="0">
              <a:buNone/>
            </a:pPr>
            <a:endParaRPr lang="en-US" sz="1600">
              <a:solidFill>
                <a:srgbClr val="85A321"/>
              </a:solidFill>
              <a:latin typeface="Century Gothic" panose="020B0502020202020204" pitchFamily="34" charset="0"/>
              <a:cs typeface="Times New Roman"/>
            </a:endParaRPr>
          </a:p>
          <a:p>
            <a:pPr marL="0" indent="0">
              <a:buNone/>
            </a:pPr>
            <a:endParaRPr lang="en-US" sz="1600">
              <a:latin typeface="Century Gothic"/>
              <a:cs typeface="Times New Roman"/>
            </a:endParaRPr>
          </a:p>
          <a:p>
            <a:pPr marL="0" indent="0">
              <a:buNone/>
            </a:pPr>
            <a:r>
              <a:rPr lang="en-US" sz="1600" dirty="0">
                <a:latin typeface="Montserrat school"/>
                <a:cs typeface="Times New Roman"/>
              </a:rPr>
              <a:t>We pray for our parish, families and friends:</a:t>
            </a:r>
            <a:r>
              <a:rPr lang="en-US" sz="1600" dirty="0">
                <a:solidFill>
                  <a:srgbClr val="A2C617"/>
                </a:solidFill>
                <a:latin typeface="Montserrat school"/>
                <a:cs typeface="Times New Roman"/>
              </a:rPr>
              <a:t> </a:t>
            </a:r>
            <a:endParaRPr lang="en-US" sz="1600" dirty="0">
              <a:solidFill>
                <a:srgbClr val="FFFFFF"/>
              </a:solidFill>
              <a:latin typeface="Montserrat school"/>
              <a:cs typeface="Times New Roman"/>
            </a:endParaRPr>
          </a:p>
          <a:p>
            <a:pPr marL="0" indent="0">
              <a:buNone/>
            </a:pPr>
            <a:r>
              <a:rPr lang="en-US" sz="1600">
                <a:solidFill>
                  <a:schemeClr val="bg1"/>
                </a:solidFill>
                <a:latin typeface="Montserrat school"/>
                <a:cs typeface="Times New Roman"/>
              </a:rPr>
              <a:t>that we may use our gifts and talents to be the best people we can be and for the good of all</a:t>
            </a:r>
            <a:r>
              <a:rPr lang="en-US" sz="1600" dirty="0">
                <a:solidFill>
                  <a:schemeClr val="bg1"/>
                </a:solidFill>
                <a:latin typeface="Montserrat school"/>
                <a:cs typeface="Times New Roman"/>
              </a:rPr>
              <a:t>. </a:t>
            </a:r>
          </a:p>
          <a:p>
            <a:pPr marL="0" indent="0">
              <a:buNone/>
            </a:pPr>
            <a:r>
              <a:rPr lang="en-US" sz="1600">
                <a:solidFill>
                  <a:schemeClr val="bg1"/>
                </a:solidFill>
                <a:latin typeface="Montserrat school"/>
                <a:cs typeface="Times New Roman"/>
              </a:rPr>
              <a:t>Lord in your mercy...</a:t>
            </a:r>
          </a:p>
          <a:p>
            <a:pPr marL="0" indent="0">
              <a:buNone/>
            </a:pPr>
            <a:endParaRPr lang="en-US" sz="1600">
              <a:solidFill>
                <a:schemeClr val="tx1"/>
              </a:solidFill>
              <a:latin typeface="Century Gothic"/>
            </a:endParaRPr>
          </a:p>
          <a:p>
            <a:pPr marL="121920" indent="-121920"/>
            <a:endParaRPr lang="en-US" sz="1600">
              <a:solidFill>
                <a:schemeClr val="tx1"/>
              </a:solidFill>
              <a:latin typeface="Century Gothic"/>
            </a:endParaRPr>
          </a:p>
          <a:p>
            <a:pPr marL="121920" indent="-121920"/>
            <a:endParaRPr lang="en-US" sz="1500">
              <a:latin typeface="Century Gothic"/>
            </a:endParaRPr>
          </a:p>
        </p:txBody>
      </p:sp>
      <p:sp>
        <p:nvSpPr>
          <p:cNvPr id="40" name="Title 39">
            <a:extLst>
              <a:ext uri="{FF2B5EF4-FFF2-40B4-BE49-F238E27FC236}">
                <a16:creationId xmlns:a16="http://schemas.microsoft.com/office/drawing/2014/main" id="{23B96EC9-B084-1741-DB18-211AB633B6F5}"/>
              </a:ext>
            </a:extLst>
          </p:cNvPr>
          <p:cNvSpPr>
            <a:spLocks noGrp="1"/>
          </p:cNvSpPr>
          <p:nvPr>
            <p:ph type="title"/>
          </p:nvPr>
        </p:nvSpPr>
        <p:spPr>
          <a:xfrm>
            <a:off x="317500" y="218414"/>
            <a:ext cx="6938065" cy="442425"/>
          </a:xfrm>
        </p:spPr>
        <p:txBody>
          <a:bodyPr>
            <a:normAutofit fontScale="90000"/>
          </a:bodyPr>
          <a:lstStyle/>
          <a:p>
            <a:r>
              <a:rPr lang="en-US">
                <a:latin typeface="Century Gothic" panose="020B0502020202020204" pitchFamily="34" charset="0"/>
              </a:rPr>
              <a:t>Let us pray</a:t>
            </a:r>
          </a:p>
        </p:txBody>
      </p:sp>
      <p:pic>
        <p:nvPicPr>
          <p:cNvPr id="10" name="Picture Placeholder 9">
            <a:extLst>
              <a:ext uri="{FF2B5EF4-FFF2-40B4-BE49-F238E27FC236}">
                <a16:creationId xmlns:a16="http://schemas.microsoft.com/office/drawing/2014/main" id="{EC5190FB-F10A-4A26-2DAF-6C821690A11C}"/>
              </a:ext>
            </a:extLst>
          </p:cNvPr>
          <p:cNvPicPr>
            <a:picLocks noGrp="1" noChangeAspect="1"/>
          </p:cNvPicPr>
          <p:nvPr>
            <p:ph type="pic" sz="quarter" idx="30"/>
          </p:nvPr>
        </p:nvPicPr>
        <p:blipFill>
          <a:blip r:embed="rId2" cstate="email">
            <a:extLst>
              <a:ext uri="{28A0092B-C50C-407E-A947-70E740481C1C}">
                <a14:useLocalDpi xmlns:a14="http://schemas.microsoft.com/office/drawing/2010/main"/>
              </a:ext>
            </a:extLst>
          </a:blip>
          <a:srcRect/>
          <a:stretch/>
        </p:blipFill>
        <p:spPr>
          <a:xfrm>
            <a:off x="304801" y="1131883"/>
            <a:ext cx="3101009" cy="3281803"/>
          </a:xfrm>
        </p:spPr>
      </p:pic>
      <p:sp>
        <p:nvSpPr>
          <p:cNvPr id="48" name="Slide Number Placeholder 47">
            <a:extLst>
              <a:ext uri="{FF2B5EF4-FFF2-40B4-BE49-F238E27FC236}">
                <a16:creationId xmlns:a16="http://schemas.microsoft.com/office/drawing/2014/main" id="{B4BEF5D5-033D-CCCA-DEA6-7D61A43957E0}"/>
              </a:ext>
            </a:extLst>
          </p:cNvPr>
          <p:cNvSpPr>
            <a:spLocks noGrp="1"/>
          </p:cNvSpPr>
          <p:nvPr>
            <p:ph type="sldNum" sz="quarter" idx="32"/>
          </p:nvPr>
        </p:nvSpPr>
        <p:spPr>
          <a:xfrm>
            <a:off x="8866538" y="4872328"/>
            <a:ext cx="173925" cy="160388"/>
          </a:xfrm>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62275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3726B-1DB2-4A75-7FA7-1E92768BE50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A33AB8E-0262-0351-91DD-D21E60359F6E}"/>
              </a:ext>
            </a:extLst>
          </p:cNvPr>
          <p:cNvSpPr>
            <a:spLocks noGrp="1"/>
          </p:cNvSpPr>
          <p:nvPr>
            <p:ph type="body" sz="quarter" idx="12"/>
          </p:nvPr>
        </p:nvSpPr>
        <p:spPr>
          <a:xfrm>
            <a:off x="2937702" y="1127092"/>
            <a:ext cx="6206299" cy="3285884"/>
          </a:xfrm>
        </p:spPr>
        <p:txBody>
          <a:bodyPr vert="horz" lIns="731520" tIns="365760" rIns="365760" bIns="45720" numCol="2" spcCol="274320" rtlCol="0" anchor="t">
            <a:noAutofit/>
          </a:bodyPr>
          <a:lstStyle/>
          <a:p>
            <a:pPr marL="0" indent="0">
              <a:buNone/>
            </a:pPr>
            <a:r>
              <a:rPr lang="en-US" sz="1600" dirty="0">
                <a:latin typeface="Montserrat school"/>
              </a:rPr>
              <a:t>We pray for all our brothers and sisters </a:t>
            </a:r>
            <a:r>
              <a:rPr lang="en-US" sz="1600">
                <a:latin typeface="Montserrat school"/>
              </a:rPr>
              <a:t>around the world: </a:t>
            </a:r>
            <a:r>
              <a:rPr lang="en-GB" sz="1600" dirty="0">
                <a:solidFill>
                  <a:schemeClr val="bg1"/>
                </a:solidFill>
                <a:latin typeface="Montserrat school"/>
              </a:rPr>
              <a:t> </a:t>
            </a:r>
            <a:endParaRPr lang="en-US" sz="1600" dirty="0">
              <a:solidFill>
                <a:schemeClr val="bg1"/>
              </a:solidFill>
              <a:latin typeface="Montserrat school"/>
            </a:endParaRPr>
          </a:p>
          <a:p>
            <a:pPr marL="0" indent="0">
              <a:buNone/>
            </a:pPr>
            <a:r>
              <a:rPr lang="en-GB" sz="1600">
                <a:solidFill>
                  <a:schemeClr val="bg1"/>
                </a:solidFill>
                <a:latin typeface="Montserrat school"/>
              </a:rPr>
              <a:t>that together we may all live lives free from poverty and hunger and be able to make the most of our talents and gifts to build a better future</a:t>
            </a:r>
            <a:r>
              <a:rPr lang="en-GB" sz="1600" dirty="0">
                <a:solidFill>
                  <a:schemeClr val="bg1"/>
                </a:solidFill>
                <a:latin typeface="Montserrat school"/>
              </a:rPr>
              <a:t>.</a:t>
            </a:r>
          </a:p>
          <a:p>
            <a:pPr marL="0" indent="0">
              <a:buNone/>
            </a:pPr>
            <a:r>
              <a:rPr lang="en-GB" sz="1600">
                <a:solidFill>
                  <a:schemeClr val="bg1"/>
                </a:solidFill>
                <a:latin typeface="Montserrat school"/>
              </a:rPr>
              <a:t>Lord in your mercy…</a:t>
            </a:r>
            <a:endParaRPr lang="en-US" sz="1600">
              <a:solidFill>
                <a:schemeClr val="bg1"/>
              </a:solidFill>
              <a:latin typeface="Montserrat school"/>
            </a:endParaRPr>
          </a:p>
          <a:p>
            <a:pPr marL="0" indent="0">
              <a:buNone/>
            </a:pPr>
            <a:endParaRPr lang="en-US" sz="1600">
              <a:solidFill>
                <a:srgbClr val="A2C617"/>
              </a:solidFill>
              <a:latin typeface="Century Gothic"/>
              <a:cs typeface="Times New Roman"/>
            </a:endParaRPr>
          </a:p>
          <a:p>
            <a:pPr marL="0" indent="0">
              <a:buNone/>
            </a:pPr>
            <a:endParaRPr lang="en-US" sz="1600">
              <a:solidFill>
                <a:srgbClr val="A2C617"/>
              </a:solidFill>
              <a:latin typeface="Century Gothic"/>
              <a:cs typeface="Times New Roman"/>
            </a:endParaRPr>
          </a:p>
          <a:p>
            <a:pPr marL="0" indent="0">
              <a:buNone/>
            </a:pPr>
            <a:endParaRPr lang="en-US" sz="1600">
              <a:solidFill>
                <a:srgbClr val="A2C617"/>
              </a:solidFill>
              <a:latin typeface="Century Gothic"/>
              <a:cs typeface="Times New Roman"/>
            </a:endParaRPr>
          </a:p>
          <a:p>
            <a:pPr marL="0" indent="0">
              <a:buNone/>
            </a:pPr>
            <a:r>
              <a:rPr lang="en-US" sz="1600" dirty="0">
                <a:solidFill>
                  <a:srgbClr val="A2C617"/>
                </a:solidFill>
                <a:latin typeface="Montserrat school"/>
                <a:cs typeface="Times New Roman"/>
              </a:rPr>
              <a:t>God of life in all its fullness:</a:t>
            </a:r>
            <a:r>
              <a:rPr lang="en-US" sz="1600" dirty="0">
                <a:solidFill>
                  <a:schemeClr val="bg1"/>
                </a:solidFill>
                <a:latin typeface="Montserrat school"/>
                <a:cs typeface="Times New Roman"/>
              </a:rPr>
              <a:t> be with us as we try to be the best people we can be. Inspire us to help one another to use the gifts and talents you have given us so that the world may be a better place, reflecting the glory of your Kingdom. Amen. </a:t>
            </a:r>
            <a:endParaRPr lang="en-US" sz="1600">
              <a:solidFill>
                <a:schemeClr val="bg1"/>
              </a:solidFill>
              <a:latin typeface="Century Gothic"/>
              <a:cs typeface="Times New Roman"/>
            </a:endParaRPr>
          </a:p>
        </p:txBody>
      </p:sp>
      <p:sp>
        <p:nvSpPr>
          <p:cNvPr id="40" name="Title 39">
            <a:extLst>
              <a:ext uri="{FF2B5EF4-FFF2-40B4-BE49-F238E27FC236}">
                <a16:creationId xmlns:a16="http://schemas.microsoft.com/office/drawing/2014/main" id="{B918EE75-623F-433E-D8E3-9D2D66248360}"/>
              </a:ext>
            </a:extLst>
          </p:cNvPr>
          <p:cNvSpPr>
            <a:spLocks noGrp="1"/>
          </p:cNvSpPr>
          <p:nvPr>
            <p:ph type="title"/>
          </p:nvPr>
        </p:nvSpPr>
        <p:spPr>
          <a:xfrm>
            <a:off x="317500" y="218414"/>
            <a:ext cx="6938065" cy="442425"/>
          </a:xfrm>
        </p:spPr>
        <p:txBody>
          <a:bodyPr>
            <a:normAutofit fontScale="90000"/>
          </a:bodyPr>
          <a:lstStyle/>
          <a:p>
            <a:r>
              <a:rPr lang="en-US">
                <a:latin typeface="Century Gothic"/>
              </a:rPr>
              <a:t>Let us pray</a:t>
            </a:r>
            <a:endParaRPr lang="en-US">
              <a:latin typeface="Century Gothic" panose="020B0502020202020204" pitchFamily="34" charset="0"/>
            </a:endParaRPr>
          </a:p>
        </p:txBody>
      </p:sp>
      <p:pic>
        <p:nvPicPr>
          <p:cNvPr id="10" name="Picture Placeholder 9">
            <a:extLst>
              <a:ext uri="{FF2B5EF4-FFF2-40B4-BE49-F238E27FC236}">
                <a16:creationId xmlns:a16="http://schemas.microsoft.com/office/drawing/2014/main" id="{274D551E-2A0E-3B06-5A35-8FB780103C03}"/>
              </a:ext>
            </a:extLst>
          </p:cNvPr>
          <p:cNvPicPr>
            <a:picLocks noGrp="1" noChangeAspect="1"/>
          </p:cNvPicPr>
          <p:nvPr>
            <p:ph type="pic" sz="quarter" idx="30"/>
          </p:nvPr>
        </p:nvPicPr>
        <p:blipFill>
          <a:blip r:embed="rId2" cstate="email">
            <a:extLst>
              <a:ext uri="{28A0092B-C50C-407E-A947-70E740481C1C}">
                <a14:useLocalDpi xmlns:a14="http://schemas.microsoft.com/office/drawing/2010/main"/>
              </a:ext>
            </a:extLst>
          </a:blip>
          <a:srcRect/>
          <a:stretch/>
        </p:blipFill>
        <p:spPr>
          <a:xfrm>
            <a:off x="304801" y="1131883"/>
            <a:ext cx="3101009" cy="3281803"/>
          </a:xfrm>
        </p:spPr>
      </p:pic>
      <p:sp>
        <p:nvSpPr>
          <p:cNvPr id="48" name="Slide Number Placeholder 47">
            <a:extLst>
              <a:ext uri="{FF2B5EF4-FFF2-40B4-BE49-F238E27FC236}">
                <a16:creationId xmlns:a16="http://schemas.microsoft.com/office/drawing/2014/main" id="{19716AE8-AEB4-593A-381B-846CC2CF5384}"/>
              </a:ext>
            </a:extLst>
          </p:cNvPr>
          <p:cNvSpPr>
            <a:spLocks noGrp="1"/>
          </p:cNvSpPr>
          <p:nvPr>
            <p:ph type="sldNum" sz="quarter" idx="32"/>
          </p:nvPr>
        </p:nvSpPr>
        <p:spPr>
          <a:xfrm>
            <a:off x="8866538" y="4872328"/>
            <a:ext cx="173925" cy="160388"/>
          </a:xfrm>
        </p:spPr>
        <p:txBody>
          <a:bodyPr/>
          <a:lstStyle/>
          <a:p>
            <a:r>
              <a:rPr lang="en-US">
                <a:latin typeface="Montserrat Light"/>
              </a:rPr>
              <a:t>f</a:t>
            </a:r>
            <a:endParaRPr lang="en-US"/>
          </a:p>
        </p:txBody>
      </p:sp>
    </p:spTree>
    <p:extLst>
      <p:ext uri="{BB962C8B-B14F-4D97-AF65-F5344CB8AC3E}">
        <p14:creationId xmlns:p14="http://schemas.microsoft.com/office/powerpoint/2010/main" val="225793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652871" y="1517572"/>
            <a:ext cx="2774487" cy="2825595"/>
          </a:xfrm>
        </p:spPr>
        <p:txBody>
          <a:bodyPr vert="horz" lIns="68580" tIns="34290" rIns="68580" bIns="34290" rtlCol="0" anchor="t">
            <a:noAutofit/>
          </a:bodyPr>
          <a:lstStyle/>
          <a:p>
            <a:pPr marL="0" indent="0">
              <a:lnSpc>
                <a:spcPct val="120000"/>
              </a:lnSpc>
              <a:buNone/>
            </a:pPr>
            <a:r>
              <a:rPr lang="en-US" sz="1800">
                <a:latin typeface="Century Gothic" panose="020B0502020202020204" pitchFamily="34" charset="0"/>
                <a:cs typeface="Segoe UI" panose="020B0502040204020203" pitchFamily="34" charset="0"/>
              </a:rPr>
              <a:t> </a:t>
            </a:r>
          </a:p>
          <a:p>
            <a:pPr marL="0" indent="0">
              <a:lnSpc>
                <a:spcPct val="120000"/>
              </a:lnSpc>
              <a:buNone/>
            </a:pPr>
            <a:endParaRPr lang="en-US" sz="1800">
              <a:latin typeface="Century Gothic" panose="020B0502020202020204" pitchFamily="34" charset="0"/>
              <a:cs typeface="Segoe UI" panose="020B0502040204020203" pitchFamily="34" charset="0"/>
            </a:endParaRPr>
          </a:p>
          <a:p>
            <a:pPr marL="0" indent="0">
              <a:lnSpc>
                <a:spcPct val="120000"/>
              </a:lnSpc>
              <a:buNone/>
            </a:pPr>
            <a:endParaRPr lang="en-US">
              <a:latin typeface="Century Gothic" panose="020B0502020202020204" pitchFamily="34" charset="0"/>
              <a:cs typeface="Segoe UI" panose="020B0502040204020203" pitchFamily="34" charset="0"/>
            </a:endParaRPr>
          </a:p>
          <a:p>
            <a:pPr marL="0" indent="0">
              <a:lnSpc>
                <a:spcPct val="120000"/>
              </a:lnSpc>
              <a:buNone/>
            </a:pPr>
            <a:endParaRPr lang="en-US">
              <a:latin typeface="Century Gothic" panose="020B0502020202020204" pitchFamily="34" charset="0"/>
              <a:cs typeface="Segoe UI" panose="020B0502040204020203" pitchFamily="34" charset="0"/>
            </a:endParaRPr>
          </a:p>
          <a:p>
            <a:pPr marL="0" indent="0">
              <a:lnSpc>
                <a:spcPct val="120000"/>
              </a:lnSpc>
              <a:buNone/>
            </a:pPr>
            <a:endParaRPr lang="en-GB" sz="8400">
              <a:latin typeface="Segoe UI" panose="020B0502040204020203" pitchFamily="34" charset="0"/>
              <a:cs typeface="Segoe UI" panose="020B0502040204020203" pitchFamily="34" charset="0"/>
            </a:endParaRPr>
          </a:p>
          <a:p>
            <a:pPr marL="0" indent="0">
              <a:lnSpc>
                <a:spcPct val="120000"/>
              </a:lnSpc>
              <a:buNone/>
            </a:pPr>
            <a:endParaRPr lang="en-GB" sz="8400">
              <a:latin typeface="Segoe UI" panose="020B0502040204020203" pitchFamily="34" charset="0"/>
              <a:cs typeface="Segoe UI" panose="020B0502040204020203" pitchFamily="34" charset="0"/>
            </a:endParaRPr>
          </a:p>
          <a:p>
            <a:pPr marL="0" indent="0">
              <a:lnSpc>
                <a:spcPct val="120000"/>
              </a:lnSpc>
              <a:buNone/>
            </a:pPr>
            <a:endParaRPr lang="en-GB" sz="8400">
              <a:latin typeface="Segoe UI" panose="020B0502040204020203" pitchFamily="34" charset="0"/>
              <a:cs typeface="Segoe UI" panose="020B0502040204020203" pitchFamily="34" charset="0"/>
            </a:endParaRPr>
          </a:p>
          <a:p>
            <a:pPr marL="0" indent="0">
              <a:lnSpc>
                <a:spcPct val="120000"/>
              </a:lnSpc>
              <a:buNone/>
            </a:pPr>
            <a:endParaRPr lang="en-GB" sz="2400" i="1">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7226850" y="4347190"/>
            <a:ext cx="1370329" cy="547421"/>
            <a:chOff x="318457" y="5627837"/>
            <a:chExt cx="182710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0999" y="5796413"/>
              <a:ext cx="1054562" cy="523220"/>
            </a:xfrm>
            <a:prstGeom prst="rect">
              <a:avLst/>
            </a:prstGeom>
          </p:spPr>
          <p:txBody>
            <a:bodyPr wrap="none" lIns="68580" tIns="34290" rIns="68580" bIns="34290" anchor="t">
              <a:spAutoFit/>
            </a:bodyPr>
            <a:lstStyle/>
            <a:p>
              <a:r>
                <a:rPr lang="en-GB" sz="2100" b="1" i="1">
                  <a:solidFill>
                    <a:srgbClr val="008DAE"/>
                  </a:solidFill>
                  <a:latin typeface="Century Gothic"/>
                  <a:ea typeface="Verdana"/>
                  <a:cs typeface="Arial"/>
                </a:rPr>
                <a:t>Send</a:t>
              </a:r>
              <a:endParaRPr lang="en-GB" sz="2100" b="1" i="1">
                <a:solidFill>
                  <a:srgbClr val="008DAE"/>
                </a:solidFill>
                <a:latin typeface="Century Gothic" panose="020B0502020202020204" pitchFamily="34" charset="0"/>
                <a:ea typeface="Verdana" panose="020B060403050404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03C4D729-16F5-B09C-D3FA-B17E4212465C}"/>
              </a:ext>
            </a:extLst>
          </p:cNvPr>
          <p:cNvSpPr txBox="1"/>
          <p:nvPr/>
        </p:nvSpPr>
        <p:spPr>
          <a:xfrm>
            <a:off x="5400769" y="2127927"/>
            <a:ext cx="3428001"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dirty="0">
                <a:latin typeface="Montserrat school"/>
                <a:cs typeface="Times New Roman"/>
              </a:rPr>
              <a:t>What will you do this week to live life to the full </a:t>
            </a:r>
            <a:r>
              <a:rPr lang="en-GB">
                <a:latin typeface="Montserrat school"/>
                <a:cs typeface="Times New Roman"/>
              </a:rPr>
              <a:t>and help</a:t>
            </a:r>
            <a:r>
              <a:rPr lang="en-GB" dirty="0">
                <a:latin typeface="Montserrat school"/>
                <a:cs typeface="Times New Roman"/>
              </a:rPr>
              <a:t> others to do the same?</a:t>
            </a:r>
            <a:endParaRPr lang="en-US" dirty="0">
              <a:latin typeface="Montserrat school"/>
            </a:endParaRPr>
          </a:p>
        </p:txBody>
      </p:sp>
      <p:pic>
        <p:nvPicPr>
          <p:cNvPr id="2" name="Picture 1" descr="A group of girls holding hands&#10;&#10;AI-generated content may be incorrect.">
            <a:extLst>
              <a:ext uri="{FF2B5EF4-FFF2-40B4-BE49-F238E27FC236}">
                <a16:creationId xmlns:a16="http://schemas.microsoft.com/office/drawing/2014/main" id="{ADF488CB-55E5-B934-1AF8-43CBD31E1955}"/>
              </a:ext>
            </a:extLst>
          </p:cNvPr>
          <p:cNvPicPr>
            <a:picLocks noChangeAspect="1"/>
          </p:cNvPicPr>
          <p:nvPr/>
        </p:nvPicPr>
        <p:blipFill>
          <a:blip r:embed="rId4"/>
          <a:stretch>
            <a:fillRect/>
          </a:stretch>
        </p:blipFill>
        <p:spPr>
          <a:xfrm>
            <a:off x="187523" y="955477"/>
            <a:ext cx="5045274" cy="3393282"/>
          </a:xfrm>
          <a:prstGeom prst="rect">
            <a:avLst/>
          </a:prstGeom>
        </p:spPr>
      </p:pic>
    </p:spTree>
    <p:extLst>
      <p:ext uri="{BB962C8B-B14F-4D97-AF65-F5344CB8AC3E}">
        <p14:creationId xmlns:p14="http://schemas.microsoft.com/office/powerpoint/2010/main" val="153565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056A91-1763-4F57-BB83-9176F0911E0F}"/>
              </a:ext>
            </a:extLst>
          </p:cNvPr>
          <p:cNvSpPr txBox="1"/>
          <p:nvPr/>
        </p:nvSpPr>
        <p:spPr>
          <a:xfrm>
            <a:off x="190457" y="764984"/>
            <a:ext cx="8767085" cy="5409173"/>
          </a:xfrm>
          <a:prstGeom prst="rect">
            <a:avLst/>
          </a:prstGeom>
          <a:noFill/>
        </p:spPr>
        <p:txBody>
          <a:bodyPr wrap="square" lIns="68580" tIns="34290" rIns="68580" bIns="34290" anchor="t">
            <a:spAutoFit/>
          </a:bodyPr>
          <a:lstStyle/>
          <a:p>
            <a:r>
              <a:rPr lang="en-GB" sz="1600" b="1">
                <a:latin typeface="Montserrat school"/>
              </a:rPr>
              <a:t>Activity suggestions</a:t>
            </a:r>
            <a:endParaRPr lang="en-GB" sz="1600" b="1">
              <a:solidFill>
                <a:srgbClr val="000000"/>
              </a:solidFill>
              <a:latin typeface="Montserrat school"/>
            </a:endParaRPr>
          </a:p>
          <a:p>
            <a:endParaRPr lang="en-GB" sz="1600" b="1">
              <a:latin typeface="Century Gothic"/>
            </a:endParaRPr>
          </a:p>
          <a:p>
            <a:r>
              <a:rPr lang="en-US" sz="1600" dirty="0">
                <a:latin typeface="Montserrat school"/>
                <a:hlinkClick r:id="rId3"/>
              </a:rPr>
              <a:t>Download the illustration</a:t>
            </a:r>
            <a:endParaRPr lang="en-US" sz="1600" dirty="0">
              <a:latin typeface="Montserrat school"/>
            </a:endParaRPr>
          </a:p>
          <a:p>
            <a:endParaRPr lang="en-US" sz="1400" dirty="0">
              <a:latin typeface="Century Gothic"/>
            </a:endParaRPr>
          </a:p>
          <a:p>
            <a:pPr algn="l"/>
            <a:endParaRPr lang="en-GB" sz="1400" dirty="0">
              <a:latin typeface="Century Gothic"/>
              <a:cs typeface="Times New Roman"/>
            </a:endParaRPr>
          </a:p>
          <a:p>
            <a:pPr algn="l"/>
            <a:r>
              <a:rPr lang="en-GB" sz="1600" dirty="0">
                <a:latin typeface="Montserrat school"/>
                <a:cs typeface="Times New Roman"/>
              </a:rPr>
              <a:t>Share the accompanying activity sheet with the children and encourage them to complete it, either in the liturgy or at home. Once they’ve identified their gifts, encourage them to think about how they can use these gifts for the good of others in our world.</a:t>
            </a:r>
            <a:endParaRPr lang="en-GB" sz="1600" dirty="0">
              <a:latin typeface="Montserrat school"/>
            </a:endParaRPr>
          </a:p>
          <a:p>
            <a:pPr algn="l"/>
            <a:endParaRPr lang="en-GB" sz="1600" dirty="0">
              <a:latin typeface="Montserrat school"/>
              <a:cs typeface="Times New Roman"/>
            </a:endParaRPr>
          </a:p>
          <a:p>
            <a:pPr algn="l"/>
            <a:r>
              <a:rPr lang="en-GB" sz="1600">
                <a:latin typeface="Montserrat school"/>
                <a:cs typeface="Times New Roman"/>
              </a:rPr>
              <a:t>Remind the children to share all they have heard and thought about today with the people at home. Encourage them to try during the week to be the best people they can be and to use their gifts and talents for the good of others and our world.</a:t>
            </a:r>
            <a:endParaRPr lang="en-GB" sz="1600">
              <a:latin typeface="Montserrat school"/>
            </a:endParaRPr>
          </a:p>
          <a:p>
            <a:pPr algn="l"/>
            <a:endParaRPr lang="en-GB" sz="1400">
              <a:latin typeface="Montserrat school"/>
              <a:cs typeface="Times New Roman"/>
            </a:endParaRPr>
          </a:p>
          <a:p>
            <a:pPr algn="l"/>
            <a:endParaRPr lang="en-GB" sz="1400">
              <a:latin typeface="Century Gothic"/>
              <a:cs typeface="Times New Roman"/>
            </a:endParaRPr>
          </a:p>
          <a:p>
            <a:pPr algn="l"/>
            <a:endParaRPr lang="en-GB" sz="1400">
              <a:latin typeface="Century Gothic"/>
              <a:cs typeface="Times New Roman"/>
            </a:endParaRPr>
          </a:p>
          <a:p>
            <a:pPr algn="l"/>
            <a:endParaRPr lang="en-GB" sz="1400">
              <a:latin typeface="Century Gothic"/>
            </a:endParaRPr>
          </a:p>
          <a:p>
            <a:pPr algn="l"/>
            <a:endParaRPr lang="en-GB" sz="1400">
              <a:latin typeface="Century Gothic"/>
            </a:endParaRPr>
          </a:p>
          <a:p>
            <a:pPr algn="l"/>
            <a:endParaRPr lang="en-GB" sz="1500"/>
          </a:p>
          <a:p>
            <a:pPr algn="l"/>
            <a:endParaRPr lang="en-GB" sz="1500">
              <a:latin typeface="Century Gothic"/>
              <a:cs typeface="Times New Roman"/>
            </a:endParaRPr>
          </a:p>
          <a:p>
            <a:pPr algn="l"/>
            <a:endParaRPr lang="en-GB" sz="1500">
              <a:latin typeface="Century Gothic"/>
              <a:cs typeface="Times New Roman"/>
            </a:endParaRPr>
          </a:p>
          <a:p>
            <a:pPr algn="l"/>
            <a:endParaRPr lang="en-GB" sz="1600">
              <a:latin typeface="Century Gothic"/>
              <a:cs typeface="Times New Roman"/>
            </a:endParaRPr>
          </a:p>
          <a:p>
            <a:pPr algn="l"/>
            <a:endParaRPr lang="en-GB" sz="1400">
              <a:latin typeface="Century Gothic"/>
              <a:cs typeface="Times New Roman"/>
            </a:endParaRPr>
          </a:p>
          <a:p>
            <a:pPr algn="l"/>
            <a:endParaRPr lang="en-GB" sz="1400">
              <a:latin typeface="Century Gothic"/>
              <a:cs typeface="Times New Roman"/>
            </a:endParaRPr>
          </a:p>
        </p:txBody>
      </p:sp>
      <p:pic>
        <p:nvPicPr>
          <p:cNvPr id="2" name="Picture 1" descr="A black and white illustration of a group of people&#10;&#10;AI-generated content may be incorrect.">
            <a:extLst>
              <a:ext uri="{FF2B5EF4-FFF2-40B4-BE49-F238E27FC236}">
                <a16:creationId xmlns:a16="http://schemas.microsoft.com/office/drawing/2014/main" id="{8458A8CB-A153-3DF6-B671-B7DF9D1F79BD}"/>
              </a:ext>
            </a:extLst>
          </p:cNvPr>
          <p:cNvPicPr>
            <a:picLocks noChangeAspect="1"/>
          </p:cNvPicPr>
          <p:nvPr/>
        </p:nvPicPr>
        <p:blipFill>
          <a:blip r:embed="rId4"/>
          <a:stretch>
            <a:fillRect/>
          </a:stretch>
        </p:blipFill>
        <p:spPr>
          <a:xfrm>
            <a:off x="3105259" y="768246"/>
            <a:ext cx="1462571" cy="1049312"/>
          </a:xfrm>
          <a:prstGeom prst="rect">
            <a:avLst/>
          </a:prstGeom>
        </p:spPr>
      </p:pic>
    </p:spTree>
    <p:extLst>
      <p:ext uri="{BB962C8B-B14F-4D97-AF65-F5344CB8AC3E}">
        <p14:creationId xmlns:p14="http://schemas.microsoft.com/office/powerpoint/2010/main" val="238412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6C353C0-BCA2-71C8-8855-DF8316BECB48}"/>
              </a:ext>
            </a:extLst>
          </p:cNvPr>
          <p:cNvSpPr>
            <a:spLocks noGrp="1"/>
          </p:cNvSpPr>
          <p:nvPr>
            <p:ph type="title"/>
          </p:nvPr>
        </p:nvSpPr>
        <p:spPr/>
        <p:txBody>
          <a:bodyPr/>
          <a:lstStyle/>
          <a:p>
            <a:r>
              <a:rPr lang="en-US"/>
              <a:t>Get involved with CAFOD this term</a:t>
            </a:r>
          </a:p>
        </p:txBody>
      </p:sp>
      <p:sp>
        <p:nvSpPr>
          <p:cNvPr id="21" name="Text Placeholder 20">
            <a:extLst>
              <a:ext uri="{FF2B5EF4-FFF2-40B4-BE49-F238E27FC236}">
                <a16:creationId xmlns:a16="http://schemas.microsoft.com/office/drawing/2014/main" id="{4D395D3C-E51B-8AFE-2355-02E58085FD88}"/>
              </a:ext>
            </a:extLst>
          </p:cNvPr>
          <p:cNvSpPr>
            <a:spLocks noGrp="1"/>
          </p:cNvSpPr>
          <p:nvPr>
            <p:ph type="body" sz="quarter" idx="14"/>
          </p:nvPr>
        </p:nvSpPr>
        <p:spPr>
          <a:xfrm>
            <a:off x="451405" y="2552470"/>
            <a:ext cx="2387693" cy="523220"/>
          </a:xfrm>
        </p:spPr>
        <p:txBody>
          <a:bodyPr/>
          <a:lstStyle/>
          <a:p>
            <a:pPr algn="ctr"/>
            <a:r>
              <a:rPr lang="en-US" dirty="0">
                <a:latin typeface="Montserrat School" pitchFamily="2" charset="0"/>
                <a:hlinkClick r:id="rId2"/>
              </a:rPr>
              <a:t>Explore our summer term resources</a:t>
            </a:r>
            <a:endParaRPr lang="en-US" dirty="0">
              <a:latin typeface="Montserrat School" pitchFamily="2" charset="0"/>
            </a:endParaRPr>
          </a:p>
        </p:txBody>
      </p:sp>
      <p:sp>
        <p:nvSpPr>
          <p:cNvPr id="23" name="Text Placeholder 22">
            <a:extLst>
              <a:ext uri="{FF2B5EF4-FFF2-40B4-BE49-F238E27FC236}">
                <a16:creationId xmlns:a16="http://schemas.microsoft.com/office/drawing/2014/main" id="{0C58DBA8-B393-11E0-D426-916E53248361}"/>
              </a:ext>
            </a:extLst>
          </p:cNvPr>
          <p:cNvSpPr>
            <a:spLocks noGrp="1"/>
          </p:cNvSpPr>
          <p:nvPr>
            <p:ph type="body" sz="quarter" idx="22"/>
          </p:nvPr>
        </p:nvSpPr>
        <p:spPr>
          <a:xfrm>
            <a:off x="6299181" y="2660191"/>
            <a:ext cx="2387693" cy="307777"/>
          </a:xfrm>
        </p:spPr>
        <p:txBody>
          <a:bodyPr/>
          <a:lstStyle/>
          <a:p>
            <a:r>
              <a:rPr lang="en-US" dirty="0">
                <a:latin typeface="Montserrat School" pitchFamily="2" charset="0"/>
              </a:rPr>
              <a:t>Fundraise for a World Gift</a:t>
            </a:r>
          </a:p>
        </p:txBody>
      </p:sp>
      <p:sp>
        <p:nvSpPr>
          <p:cNvPr id="24" name="Text Placeholder 23">
            <a:extLst>
              <a:ext uri="{FF2B5EF4-FFF2-40B4-BE49-F238E27FC236}">
                <a16:creationId xmlns:a16="http://schemas.microsoft.com/office/drawing/2014/main" id="{C063FA5F-7DBD-62CE-C72E-7F0C28A8C19C}"/>
              </a:ext>
            </a:extLst>
          </p:cNvPr>
          <p:cNvSpPr>
            <a:spLocks noGrp="1"/>
          </p:cNvSpPr>
          <p:nvPr>
            <p:ph type="body" sz="quarter" idx="24"/>
          </p:nvPr>
        </p:nvSpPr>
        <p:spPr>
          <a:xfrm>
            <a:off x="3374341" y="2552470"/>
            <a:ext cx="2387693" cy="523220"/>
          </a:xfrm>
        </p:spPr>
        <p:txBody>
          <a:bodyPr/>
          <a:lstStyle/>
          <a:p>
            <a:pPr algn="ctr"/>
            <a:r>
              <a:rPr lang="en-US" dirty="0">
                <a:latin typeface="Century Gothic"/>
              </a:rPr>
              <a:t>Ways to live out your Jubilee Pledge</a:t>
            </a:r>
            <a:endParaRPr lang="en-US" dirty="0">
              <a:latin typeface="Century Gothic" panose="020B0502020202020204" pitchFamily="34" charset="0"/>
            </a:endParaRPr>
          </a:p>
        </p:txBody>
      </p:sp>
      <p:sp>
        <p:nvSpPr>
          <p:cNvPr id="25" name="Text Placeholder 24">
            <a:extLst>
              <a:ext uri="{FF2B5EF4-FFF2-40B4-BE49-F238E27FC236}">
                <a16:creationId xmlns:a16="http://schemas.microsoft.com/office/drawing/2014/main" id="{A29490E1-43C0-8CE6-3102-659E45A28E8A}"/>
              </a:ext>
            </a:extLst>
          </p:cNvPr>
          <p:cNvSpPr>
            <a:spLocks noGrp="1"/>
          </p:cNvSpPr>
          <p:nvPr>
            <p:ph type="body" sz="quarter" idx="27"/>
          </p:nvPr>
        </p:nvSpPr>
        <p:spPr>
          <a:xfrm>
            <a:off x="326714" y="3112180"/>
            <a:ext cx="2677457" cy="1353312"/>
          </a:xfrm>
        </p:spPr>
        <p:txBody>
          <a:bodyPr vert="horz" lIns="0" tIns="0" rIns="91440" bIns="45720" rtlCol="0" anchor="t">
            <a:normAutofit/>
          </a:bodyPr>
          <a:lstStyle/>
          <a:p>
            <a:pPr marL="0" indent="0">
              <a:buNone/>
            </a:pPr>
            <a:endParaRPr lang="en-US" sz="1400" dirty="0">
              <a:latin typeface="Century Gothic"/>
            </a:endParaRPr>
          </a:p>
          <a:p>
            <a:pPr marL="121920" indent="-121920"/>
            <a:endParaRPr lang="en-US" dirty="0"/>
          </a:p>
        </p:txBody>
      </p:sp>
      <p:sp>
        <p:nvSpPr>
          <p:cNvPr id="3" name="Slide Number Placeholder 2">
            <a:extLst>
              <a:ext uri="{FF2B5EF4-FFF2-40B4-BE49-F238E27FC236}">
                <a16:creationId xmlns:a16="http://schemas.microsoft.com/office/drawing/2014/main" id="{45412A99-0E51-5D76-7E7D-9DF4E30FE3BD}"/>
              </a:ext>
            </a:extLst>
          </p:cNvPr>
          <p:cNvSpPr>
            <a:spLocks noGrp="1"/>
          </p:cNvSpPr>
          <p:nvPr>
            <p:ph type="sldNum" sz="quarter" idx="33"/>
          </p:nvPr>
        </p:nvSpPr>
        <p:spPr>
          <a:xfrm>
            <a:off x="8866538" y="4872328"/>
            <a:ext cx="173925" cy="160388"/>
          </a:xfrm>
        </p:spPr>
        <p:txBody>
          <a:bodyPr/>
          <a:lstStyle/>
          <a:p>
            <a:fld id="{B6F15528-21DE-4FAA-801E-634DDDAF4B2B}" type="slidenum">
              <a:rPr lang="en-US" smtClean="0"/>
              <a:pPr/>
              <a:t>15</a:t>
            </a:fld>
            <a:endParaRPr lang="en-US"/>
          </a:p>
        </p:txBody>
      </p:sp>
      <p:pic>
        <p:nvPicPr>
          <p:cNvPr id="7" name="Picture Placeholder 6">
            <a:extLst>
              <a:ext uri="{FF2B5EF4-FFF2-40B4-BE49-F238E27FC236}">
                <a16:creationId xmlns:a16="http://schemas.microsoft.com/office/drawing/2014/main" id="{09A3D97D-AADD-2DB8-FE34-4218973A3F85}"/>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11873" b="11873"/>
          <a:stretch>
            <a:fillRect/>
          </a:stretch>
        </p:blipFill>
        <p:spPr>
          <a:prstGeom prst="rect">
            <a:avLst/>
          </a:prstGeom>
        </p:spPr>
      </p:pic>
      <p:pic>
        <p:nvPicPr>
          <p:cNvPr id="33" name="Picture Placeholder 32">
            <a:extLst>
              <a:ext uri="{FF2B5EF4-FFF2-40B4-BE49-F238E27FC236}">
                <a16:creationId xmlns:a16="http://schemas.microsoft.com/office/drawing/2014/main" id="{888F38EC-9842-90EE-CBE2-E24F235EF178}"/>
              </a:ext>
            </a:extLst>
          </p:cNvPr>
          <p:cNvPicPr>
            <a:picLocks noGrp="1" noChangeAspect="1"/>
          </p:cNvPicPr>
          <p:nvPr>
            <p:ph type="pic" sz="quarter" idx="30"/>
          </p:nvPr>
        </p:nvPicPr>
        <p:blipFill>
          <a:blip r:embed="rId4" cstate="print">
            <a:extLst>
              <a:ext uri="{28A0092B-C50C-407E-A947-70E740481C1C}">
                <a14:useLocalDpi xmlns:a14="http://schemas.microsoft.com/office/drawing/2010/main" val="0"/>
              </a:ext>
            </a:extLst>
          </a:blip>
          <a:srcRect t="16110" b="16110"/>
          <a:stretch>
            <a:fillRect/>
          </a:stretch>
        </p:blipFill>
        <p:spPr>
          <a:prstGeom prst="rect">
            <a:avLst/>
          </a:prstGeom>
        </p:spPr>
      </p:pic>
      <p:pic>
        <p:nvPicPr>
          <p:cNvPr id="29" name="Picture Placeholder 28">
            <a:extLst>
              <a:ext uri="{FF2B5EF4-FFF2-40B4-BE49-F238E27FC236}">
                <a16:creationId xmlns:a16="http://schemas.microsoft.com/office/drawing/2014/main" id="{47E055D0-C589-CE6F-6756-B17C021ED808}"/>
              </a:ext>
            </a:extLst>
          </p:cNvPr>
          <p:cNvPicPr>
            <a:picLocks noGrp="1" noChangeAspect="1"/>
          </p:cNvPicPr>
          <p:nvPr>
            <p:ph type="pic" sz="quarter" idx="31"/>
          </p:nvPr>
        </p:nvPicPr>
        <p:blipFill>
          <a:blip r:embed="rId5" cstate="print">
            <a:extLst>
              <a:ext uri="{28A0092B-C50C-407E-A947-70E740481C1C}">
                <a14:useLocalDpi xmlns:a14="http://schemas.microsoft.com/office/drawing/2010/main" val="0"/>
              </a:ext>
            </a:extLst>
          </a:blip>
          <a:srcRect t="10605" b="10605"/>
          <a:stretch>
            <a:fillRect/>
          </a:stretch>
        </p:blipFill>
        <p:spPr>
          <a:prstGeom prst="rect">
            <a:avLst/>
          </a:prstGeom>
        </p:spPr>
      </p:pic>
    </p:spTree>
    <p:extLst>
      <p:ext uri="{BB962C8B-B14F-4D97-AF65-F5344CB8AC3E}">
        <p14:creationId xmlns:p14="http://schemas.microsoft.com/office/powerpoint/2010/main" val="274078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292773" y="1039127"/>
            <a:ext cx="8852506" cy="3641457"/>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and child praying&#10;&#10;AI-generated content may be incorrect.">
            <a:extLst>
              <a:ext uri="{FF2B5EF4-FFF2-40B4-BE49-F238E27FC236}">
                <a16:creationId xmlns:a16="http://schemas.microsoft.com/office/drawing/2014/main" id="{E8342651-7147-3605-7E9E-ABAA91F278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6874" y="1490067"/>
            <a:ext cx="4597127" cy="3064751"/>
          </a:xfrm>
          <a:prstGeom prst="rect">
            <a:avLst/>
          </a:prstGeom>
        </p:spPr>
      </p:pic>
      <p:sp>
        <p:nvSpPr>
          <p:cNvPr id="10" name="Title 9">
            <a:extLst>
              <a:ext uri="{FF2B5EF4-FFF2-40B4-BE49-F238E27FC236}">
                <a16:creationId xmlns:a16="http://schemas.microsoft.com/office/drawing/2014/main" id="{A1BE50DD-6020-48A3-7431-55C636221806}"/>
              </a:ext>
            </a:extLst>
          </p:cNvPr>
          <p:cNvSpPr>
            <a:spLocks noGrp="1"/>
          </p:cNvSpPr>
          <p:nvPr>
            <p:ph type="title"/>
          </p:nvPr>
        </p:nvSpPr>
        <p:spPr>
          <a:xfrm>
            <a:off x="1247350" y="2156884"/>
            <a:ext cx="3159452" cy="2231380"/>
          </a:xfrm>
        </p:spPr>
        <p:txBody>
          <a:bodyPr/>
          <a:lstStyle/>
          <a:p>
            <a:pPr rtl="0" fontAlgn="base"/>
            <a:r>
              <a:rPr lang="en-US" sz="1700" dirty="0">
                <a:solidFill>
                  <a:srgbClr val="000000"/>
                </a:solidFill>
                <a:latin typeface="Montserrat school"/>
                <a:cs typeface="Times New Roman"/>
              </a:rPr>
              <a:t>God of all, </a:t>
            </a:r>
            <a:br>
              <a:rPr lang="en-US" sz="1700" dirty="0">
                <a:solidFill>
                  <a:srgbClr val="000000"/>
                </a:solidFill>
                <a:latin typeface="Montserrat school"/>
                <a:cs typeface="Times New Roman"/>
              </a:rPr>
            </a:br>
            <a:r>
              <a:rPr lang="en-US" sz="1700">
                <a:solidFill>
                  <a:srgbClr val="000000"/>
                </a:solidFill>
                <a:latin typeface="Montserrat school"/>
                <a:cs typeface="Times New Roman"/>
              </a:rPr>
              <a:t>You sent your Son </a:t>
            </a:r>
            <a:r>
              <a:rPr lang="en-US" sz="1700" dirty="0">
                <a:solidFill>
                  <a:srgbClr val="000000"/>
                </a:solidFill>
                <a:latin typeface="Montserrat school"/>
                <a:cs typeface="Times New Roman"/>
              </a:rPr>
              <a:t>Jesus, so that we may have life to the full. Inspire us to do all that we can so that all our brothers and sisters around the world may live free from poverty and hunger. Amen.</a:t>
            </a:r>
            <a:br>
              <a:rPr lang="en-US" sz="1800" dirty="0">
                <a:latin typeface="Century Gothic"/>
              </a:rPr>
            </a:br>
            <a:endParaRPr lang="en-US"/>
          </a:p>
        </p:txBody>
      </p:sp>
      <p:sp>
        <p:nvSpPr>
          <p:cNvPr id="32" name="Slide Number Placeholder 31">
            <a:extLst>
              <a:ext uri="{FF2B5EF4-FFF2-40B4-BE49-F238E27FC236}">
                <a16:creationId xmlns:a16="http://schemas.microsoft.com/office/drawing/2014/main" id="{5231B6CD-E956-1BA7-D823-FB7DE5D210E6}"/>
              </a:ext>
            </a:extLst>
          </p:cNvPr>
          <p:cNvSpPr>
            <a:spLocks noGrp="1"/>
          </p:cNvSpPr>
          <p:nvPr>
            <p:ph type="sldNum" sz="quarter" idx="12"/>
          </p:nvPr>
        </p:nvSpPr>
        <p:spPr>
          <a:xfrm>
            <a:off x="8866538" y="4872328"/>
            <a:ext cx="173925" cy="160388"/>
          </a:xfrm>
        </p:spPr>
        <p:txBody>
          <a:bodyPr/>
          <a:lstStyle/>
          <a:p>
            <a:fld id="{B6F15528-21DE-4FAA-801E-634DDDAF4B2B}" type="slidenum">
              <a:rPr lang="en-US" smtClean="0"/>
              <a:pPr/>
              <a:t>2</a:t>
            </a:fld>
            <a:endParaRPr lang="en-US"/>
          </a:p>
        </p:txBody>
      </p:sp>
      <p:sp>
        <p:nvSpPr>
          <p:cNvPr id="2" name="Subtitle 2">
            <a:extLst>
              <a:ext uri="{FF2B5EF4-FFF2-40B4-BE49-F238E27FC236}">
                <a16:creationId xmlns:a16="http://schemas.microsoft.com/office/drawing/2014/main" id="{3319906F-334E-3D1A-60E7-9500BB750B76}"/>
              </a:ext>
            </a:extLst>
          </p:cNvPr>
          <p:cNvSpPr txBox="1">
            <a:spLocks/>
          </p:cNvSpPr>
          <p:nvPr/>
        </p:nvSpPr>
        <p:spPr bwMode="auto">
          <a:xfrm>
            <a:off x="7205662" y="4660712"/>
            <a:ext cx="1938338" cy="4277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marL="477826" lvl="1" indent="0">
              <a:buNone/>
              <a:defRPr/>
            </a:pPr>
            <a:r>
              <a:rPr lang="en-GB" sz="2100" b="1" i="1">
                <a:solidFill>
                  <a:srgbClr val="7666AD"/>
                </a:solidFill>
                <a:latin typeface="Century Gothic"/>
                <a:ea typeface="Verdana"/>
                <a:cs typeface="Arial"/>
              </a:rPr>
              <a:t>Gather</a:t>
            </a:r>
            <a:endParaRPr lang="en-GB" altLang="en-US" sz="2100" b="1">
              <a:solidFill>
                <a:srgbClr val="7666AD"/>
              </a:solidFill>
              <a:latin typeface="Century Gothic" panose="020B0502020202020204" pitchFamily="34" charset="0"/>
              <a:ea typeface="Verdana" panose="020B0604030504040204" pitchFamily="34" charset="0"/>
              <a:cs typeface="Arial" panose="020B0604020202020204" pitchFamily="34" charset="0"/>
            </a:endParaRPr>
          </a:p>
        </p:txBody>
      </p:sp>
      <p:pic>
        <p:nvPicPr>
          <p:cNvPr id="3" name="Graphic 14" descr="Candle">
            <a:extLst>
              <a:ext uri="{FF2B5EF4-FFF2-40B4-BE49-F238E27FC236}">
                <a16:creationId xmlns:a16="http://schemas.microsoft.com/office/drawing/2014/main" id="{77EA35C2-B066-94DD-E843-03348C9FDE47}"/>
              </a:ext>
            </a:extLst>
          </p:cNvPr>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52900" y="4554818"/>
            <a:ext cx="592436" cy="533077"/>
          </a:xfrm>
          <a:prstGeom prst="rect">
            <a:avLst/>
          </a:prstGeom>
        </p:spPr>
      </p:pic>
    </p:spTree>
    <p:extLst>
      <p:ext uri="{BB962C8B-B14F-4D97-AF65-F5344CB8AC3E}">
        <p14:creationId xmlns:p14="http://schemas.microsoft.com/office/powerpoint/2010/main" val="166007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43C0C8-2E80-4A00-8FE9-DD73BB168080}"/>
              </a:ext>
            </a:extLst>
          </p:cNvPr>
          <p:cNvSpPr txBox="1"/>
          <p:nvPr/>
        </p:nvSpPr>
        <p:spPr>
          <a:xfrm>
            <a:off x="120201" y="286307"/>
            <a:ext cx="7348735" cy="346249"/>
          </a:xfrm>
          <a:prstGeom prst="rect">
            <a:avLst/>
          </a:prstGeom>
          <a:noFill/>
        </p:spPr>
        <p:txBody>
          <a:bodyPr wrap="square" lIns="68580" tIns="34290" rIns="68580" bIns="34290" rtlCol="0" anchor="t">
            <a:spAutoFit/>
          </a:bodyPr>
          <a:lstStyle/>
          <a:p>
            <a:r>
              <a:rPr lang="en-US" b="1" dirty="0">
                <a:latin typeface="Montserrat school"/>
                <a:cs typeface="Segoe UI"/>
              </a:rPr>
              <a:t>Gospel:</a:t>
            </a:r>
            <a:r>
              <a:rPr lang="en-US" dirty="0">
                <a:latin typeface="Montserrat school"/>
                <a:cs typeface="Times New Roman"/>
              </a:rPr>
              <a:t> </a:t>
            </a:r>
            <a:r>
              <a:rPr lang="en-US" b="1">
                <a:latin typeface="Montserrat school"/>
                <a:cs typeface="Times New Roman"/>
              </a:rPr>
              <a:t>John 10: 1-10</a:t>
            </a:r>
          </a:p>
        </p:txBody>
      </p:sp>
      <p:grpSp>
        <p:nvGrpSpPr>
          <p:cNvPr id="6" name="Group 5">
            <a:extLst>
              <a:ext uri="{FF2B5EF4-FFF2-40B4-BE49-F238E27FC236}">
                <a16:creationId xmlns:a16="http://schemas.microsoft.com/office/drawing/2014/main" id="{543B6994-2C10-6B42-8D44-5312D8E35403}"/>
              </a:ext>
            </a:extLst>
          </p:cNvPr>
          <p:cNvGrpSpPr/>
          <p:nvPr/>
        </p:nvGrpSpPr>
        <p:grpSpPr>
          <a:xfrm>
            <a:off x="7415958" y="4458115"/>
            <a:ext cx="5425188" cy="538843"/>
            <a:chOff x="344402" y="5670044"/>
            <a:chExt cx="7233584" cy="718457"/>
          </a:xfrm>
        </p:grpSpPr>
        <p:sp>
          <p:nvSpPr>
            <p:cNvPr id="7" name="Rectangle 6">
              <a:extLst>
                <a:ext uri="{FF2B5EF4-FFF2-40B4-BE49-F238E27FC236}">
                  <a16:creationId xmlns:a16="http://schemas.microsoft.com/office/drawing/2014/main" id="{0A072B9C-E184-0244-BB43-DBA58811F855}"/>
                </a:ext>
              </a:extLst>
            </p:cNvPr>
            <p:cNvSpPr/>
            <p:nvPr/>
          </p:nvSpPr>
          <p:spPr>
            <a:xfrm>
              <a:off x="1074127" y="5856211"/>
              <a:ext cx="6503859" cy="523220"/>
            </a:xfrm>
            <a:prstGeom prst="rect">
              <a:avLst/>
            </a:prstGeom>
          </p:spPr>
          <p:txBody>
            <a:bodyPr wrap="square" lIns="68580" tIns="34290" rIns="68580" bIns="34290" anchor="t">
              <a:spAutoFit/>
            </a:bodyPr>
            <a:lstStyle/>
            <a:p>
              <a:r>
                <a:rPr lang="en-GB" sz="2100" b="1" i="1">
                  <a:solidFill>
                    <a:srgbClr val="A1C60F"/>
                  </a:solidFill>
                  <a:latin typeface="Century Gothic"/>
                  <a:ea typeface="Times New Roman" panose="02020603050405020304" pitchFamily="18" charset="0"/>
                  <a:cs typeface="Arial"/>
                </a:rPr>
                <a:t>Word </a:t>
              </a:r>
              <a:endParaRPr lang="en-GB" sz="2100" b="1">
                <a:solidFill>
                  <a:srgbClr val="A1C60F"/>
                </a:solidFill>
                <a:latin typeface="Century Gothic"/>
                <a:cs typeface="Arial"/>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402" y="5670044"/>
              <a:ext cx="717233" cy="718457"/>
            </a:xfrm>
            <a:prstGeom prst="rect">
              <a:avLst/>
            </a:prstGeom>
          </p:spPr>
        </p:pic>
      </p:grpSp>
      <p:sp>
        <p:nvSpPr>
          <p:cNvPr id="2" name="TextBox 1">
            <a:extLst>
              <a:ext uri="{FF2B5EF4-FFF2-40B4-BE49-F238E27FC236}">
                <a16:creationId xmlns:a16="http://schemas.microsoft.com/office/drawing/2014/main" id="{2D03D77F-E687-2CD9-6F77-C469E742F70C}"/>
              </a:ext>
            </a:extLst>
          </p:cNvPr>
          <p:cNvSpPr txBox="1"/>
          <p:nvPr/>
        </p:nvSpPr>
        <p:spPr>
          <a:xfrm>
            <a:off x="124239" y="866446"/>
            <a:ext cx="8893079" cy="57092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Montserrat school"/>
                <a:cs typeface="Times New Roman"/>
              </a:rPr>
              <a:t>Jesus said, “I am telling you the truth: the man who does not enter the sheepfold by the gate, but climbs in some other way, is a thief and a robber. </a:t>
            </a:r>
          </a:p>
          <a:p>
            <a:pPr algn="l"/>
            <a:endParaRPr lang="en-US" dirty="0">
              <a:latin typeface="Montserrat school"/>
              <a:cs typeface="Times New Roman"/>
            </a:endParaRPr>
          </a:p>
          <a:p>
            <a:pPr algn="l"/>
            <a:r>
              <a:rPr lang="en-US">
                <a:latin typeface="Montserrat school"/>
                <a:cs typeface="Times New Roman"/>
              </a:rPr>
              <a:t>"The man who goes in through the gate is the shepherd of the sheep. The gatekeeper opens the gate for him; the sheep hear his voice as he calls his own sheep by name, and he leads them out. </a:t>
            </a:r>
          </a:p>
          <a:p>
            <a:pPr algn="l"/>
            <a:endParaRPr lang="en-US" dirty="0">
              <a:latin typeface="Montserrat school"/>
              <a:cs typeface="Times New Roman"/>
            </a:endParaRPr>
          </a:p>
          <a:p>
            <a:pPr algn="l"/>
            <a:r>
              <a:rPr lang="en-US">
                <a:latin typeface="Montserrat school"/>
                <a:cs typeface="Times New Roman"/>
              </a:rPr>
              <a:t>"When he has brought them out, he goes ahead of them, and the sheep follow him, because they know his voice. They will not follow someone else; instead, they will run away from such a person, because they do not know his voice.”</a:t>
            </a:r>
            <a:endParaRPr lang="en-US">
              <a:latin typeface="Montserrat school"/>
            </a:endParaRPr>
          </a:p>
          <a:p>
            <a:pPr algn="l"/>
            <a:endParaRPr lang="en-US" dirty="0">
              <a:latin typeface="Montserrat school"/>
              <a:cs typeface="Times New Roman"/>
            </a:endParaRPr>
          </a:p>
          <a:p>
            <a:pPr algn="l"/>
            <a:endParaRPr lang="en-US" dirty="0">
              <a:latin typeface="Montserrat school"/>
              <a:cs typeface="Times New Roman"/>
            </a:endParaRPr>
          </a:p>
          <a:p>
            <a:pPr algn="l"/>
            <a:endParaRPr lang="en-US" dirty="0">
              <a:latin typeface="Montserrat school"/>
              <a:cs typeface="Times New Roman"/>
            </a:endParaRPr>
          </a:p>
          <a:p>
            <a:pPr algn="l"/>
            <a:endParaRPr lang="en-US" sz="1900">
              <a:latin typeface="Montserrat school"/>
              <a:cs typeface="Times New Roman"/>
            </a:endParaRPr>
          </a:p>
          <a:p>
            <a:pPr algn="l"/>
            <a:endParaRPr lang="en-US">
              <a:latin typeface="Century Gothic"/>
              <a:cs typeface="Times New Roman"/>
            </a:endParaRPr>
          </a:p>
          <a:p>
            <a:pPr algn="l"/>
            <a:endParaRPr lang="en-US">
              <a:latin typeface="Century Gothic"/>
              <a:cs typeface="Times New Roman"/>
            </a:endParaRPr>
          </a:p>
          <a:p>
            <a:pPr algn="l"/>
            <a:endParaRPr lang="en-US" sz="2000">
              <a:latin typeface="Century Gothic"/>
              <a:cs typeface="Times New Roman"/>
            </a:endParaRPr>
          </a:p>
          <a:p>
            <a:pPr algn="l"/>
            <a:endParaRPr lang="en-US" sz="2000">
              <a:latin typeface="Century Gothic"/>
              <a:cs typeface="Times New Roman"/>
            </a:endParaRPr>
          </a:p>
          <a:p>
            <a:pPr algn="l"/>
            <a:endParaRPr lang="en-US">
              <a:latin typeface="Century Gothic"/>
              <a:cs typeface="Times New Roman"/>
            </a:endParaRPr>
          </a:p>
          <a:p>
            <a:pPr algn="l"/>
            <a:endParaRPr lang="en-US">
              <a:latin typeface="Century Gothic"/>
              <a:cs typeface="Times New Roman"/>
            </a:endParaRPr>
          </a:p>
        </p:txBody>
      </p:sp>
    </p:spTree>
    <p:extLst>
      <p:ext uri="{BB962C8B-B14F-4D97-AF65-F5344CB8AC3E}">
        <p14:creationId xmlns:p14="http://schemas.microsoft.com/office/powerpoint/2010/main" val="327910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3FE7D30-8812-511F-A062-0EE88AD4C6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04FD8F-E716-AA93-1825-156F57D964C1}"/>
              </a:ext>
            </a:extLst>
          </p:cNvPr>
          <p:cNvSpPr>
            <a:spLocks noGrp="1"/>
          </p:cNvSpPr>
          <p:nvPr>
            <p:ph type="sldNum" sz="quarter" idx="12"/>
          </p:nvPr>
        </p:nvSpPr>
        <p:spPr/>
        <p:txBody>
          <a:bodyPr/>
          <a:lstStyle/>
          <a:p>
            <a:fld id="{EA6EBE3F-60D7-48A8-BD0B-B317D75812BF}" type="slidenum">
              <a:rPr lang="en-GB" smtClean="0"/>
              <a:t>4</a:t>
            </a:fld>
            <a:endParaRPr lang="en-GB"/>
          </a:p>
        </p:txBody>
      </p:sp>
      <p:sp>
        <p:nvSpPr>
          <p:cNvPr id="2" name="TextBox 1">
            <a:extLst>
              <a:ext uri="{FF2B5EF4-FFF2-40B4-BE49-F238E27FC236}">
                <a16:creationId xmlns:a16="http://schemas.microsoft.com/office/drawing/2014/main" id="{7AF1AEA6-F3B0-05BA-7787-2EE742951D81}"/>
              </a:ext>
            </a:extLst>
          </p:cNvPr>
          <p:cNvSpPr txBox="1"/>
          <p:nvPr/>
        </p:nvSpPr>
        <p:spPr>
          <a:xfrm>
            <a:off x="124732" y="984744"/>
            <a:ext cx="888511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Montserrat school"/>
                <a:cs typeface="Times New Roman"/>
              </a:rPr>
              <a:t>Jesus told them this parable, but they did not understand what it meant.</a:t>
            </a:r>
          </a:p>
          <a:p>
            <a:pPr algn="l"/>
            <a:endParaRPr lang="en-US" dirty="0">
              <a:latin typeface="Montserrat school"/>
              <a:cs typeface="Times New Roman"/>
            </a:endParaRPr>
          </a:p>
          <a:p>
            <a:pPr algn="l"/>
            <a:r>
              <a:rPr lang="en-US" dirty="0">
                <a:latin typeface="Montserrat school"/>
                <a:cs typeface="Times New Roman"/>
              </a:rPr>
              <a:t>So Jesus said again, “I am telling the truth: I am the gate for the sheep. All others who came before me are thieves and robbers, but the sheep did not listen to them. I am the gate.</a:t>
            </a:r>
          </a:p>
          <a:p>
            <a:pPr algn="l"/>
            <a:endParaRPr lang="en-US" dirty="0">
              <a:latin typeface="Montserrat school"/>
              <a:cs typeface="Times New Roman"/>
            </a:endParaRPr>
          </a:p>
          <a:p>
            <a:pPr algn="l"/>
            <a:r>
              <a:rPr lang="en-US" dirty="0">
                <a:latin typeface="Montserrat school"/>
                <a:cs typeface="Times New Roman"/>
              </a:rPr>
              <a:t>"Whoever comes in by me will be saved; they will come in and go out and find pasture. The thief comes only in order to steal, kill and destroy. I have come in order that you might have life – life in all its fullness.”</a:t>
            </a:r>
            <a:endParaRPr lang="en-US" dirty="0"/>
          </a:p>
          <a:p>
            <a:pPr algn="l"/>
            <a:endParaRPr lang="en-US" sz="1900">
              <a:latin typeface="Century Gothic"/>
              <a:cs typeface="Times New Roman"/>
            </a:endParaRPr>
          </a:p>
          <a:p>
            <a:pPr algn="l"/>
            <a:endParaRPr lang="en-US" sz="1900">
              <a:latin typeface="Century Gothic"/>
              <a:cs typeface="Times New Roman"/>
            </a:endParaRPr>
          </a:p>
          <a:p>
            <a:pPr algn="l"/>
            <a:endParaRPr lang="en-US"/>
          </a:p>
        </p:txBody>
      </p:sp>
    </p:spTree>
    <p:extLst>
      <p:ext uri="{BB962C8B-B14F-4D97-AF65-F5344CB8AC3E}">
        <p14:creationId xmlns:p14="http://schemas.microsoft.com/office/powerpoint/2010/main" val="44636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463006" y="1310191"/>
            <a:ext cx="5754914" cy="500137"/>
          </a:xfrm>
        </p:spPr>
        <p:txBody>
          <a:bodyPr vert="horz" wrap="square" lIns="68580" tIns="34290" rIns="68580" bIns="34290" rtlCol="0" anchor="t">
            <a:spAutoFit/>
          </a:bodyPr>
          <a:lstStyle/>
          <a:p>
            <a:pPr marL="0" indent="0">
              <a:buNone/>
            </a:pPr>
            <a:endParaRPr lang="en-GB">
              <a:latin typeface="Century Gothic" panose="020B0502020202020204" pitchFamily="34" charset="0"/>
            </a:endParaRPr>
          </a:p>
          <a:p>
            <a:pPr algn="just">
              <a:buNone/>
            </a:pPr>
            <a:endParaRPr lang="en-US">
              <a:latin typeface="Century Gothic" panose="020B0502020202020204" pitchFamily="34" charset="0"/>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7161139" y="4492849"/>
            <a:ext cx="2580053" cy="504153"/>
            <a:chOff x="263250" y="5650540"/>
            <a:chExt cx="3832500" cy="717054"/>
          </a:xfrm>
        </p:grpSpPr>
        <p:pic>
          <p:nvPicPr>
            <p:cNvPr id="5" name="Graphic 16" descr="Heart">
              <a:extLst>
                <a:ext uri="{FF2B5EF4-FFF2-40B4-BE49-F238E27FC236}">
                  <a16:creationId xmlns:a16="http://schemas.microsoft.com/office/drawing/2014/main" id="{4D98E368-1CE9-FD4F-872C-B9B1D9A3587D}"/>
                </a:ext>
              </a:extLst>
            </p:cNvPr>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4"/>
              <a:ext cx="3095785" cy="558130"/>
            </a:xfrm>
            <a:prstGeom prst="rect">
              <a:avLst/>
            </a:prstGeom>
          </p:spPr>
          <p:txBody>
            <a:bodyPr wrap="square" lIns="68580" tIns="34290" rIns="68580" bIns="34290" anchor="t">
              <a:spAutoFit/>
            </a:bodyPr>
            <a:lstStyle/>
            <a:p>
              <a:r>
                <a:rPr lang="en-GB" sz="2100" b="1" i="1">
                  <a:solidFill>
                    <a:srgbClr val="C51B8A"/>
                  </a:solidFill>
                  <a:latin typeface="Century Gothic"/>
                  <a:cs typeface="Arial"/>
                </a:rPr>
                <a:t>Respond</a:t>
              </a:r>
              <a:endParaRPr lang="en-GB" sz="2100" b="1">
                <a:solidFill>
                  <a:srgbClr val="C51B8A"/>
                </a:solidFill>
                <a:latin typeface="Century Gothic" panose="020B0502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C470F02D-09CE-4645-9868-E10538A4114C}"/>
              </a:ext>
            </a:extLst>
          </p:cNvPr>
          <p:cNvSpPr/>
          <p:nvPr/>
        </p:nvSpPr>
        <p:spPr>
          <a:xfrm>
            <a:off x="284654" y="813098"/>
            <a:ext cx="4627113" cy="4616648"/>
          </a:xfrm>
          <a:prstGeom prst="rect">
            <a:avLst/>
          </a:prstGeom>
        </p:spPr>
        <p:txBody>
          <a:bodyPr wrap="square" lIns="91440" tIns="45720" rIns="91440" bIns="45720" anchor="t">
            <a:spAutoFit/>
          </a:bodyPr>
          <a:lstStyle/>
          <a:p>
            <a:endParaRPr lang="en-US" sz="2100">
              <a:latin typeface="Century Gothic" panose="020B0502020202020204" pitchFamily="34" charset="0"/>
            </a:endParaRPr>
          </a:p>
          <a:p>
            <a:endParaRPr lang="en-GB" sz="2100">
              <a:latin typeface="Century Gothic" panose="020B0502020202020204" pitchFamily="34" charset="0"/>
            </a:endParaRPr>
          </a:p>
          <a:p>
            <a:endParaRPr lang="en-GB" sz="2100">
              <a:latin typeface="Century Gothic" panose="020B0502020202020204" pitchFamily="34" charset="0"/>
            </a:endParaRPr>
          </a:p>
          <a:p>
            <a:endParaRPr lang="en-GB" sz="2100">
              <a:latin typeface="Century Gothic" panose="020B0502020202020204" pitchFamily="34" charset="0"/>
            </a:endParaRPr>
          </a:p>
          <a:p>
            <a:endParaRPr lang="en-GB" sz="2100">
              <a:latin typeface="Century Gothic" panose="020B0502020202020204" pitchFamily="34" charset="0"/>
            </a:endParaRPr>
          </a:p>
          <a:p>
            <a:endParaRPr lang="en-GB" sz="2100">
              <a:latin typeface="Century Gothic" panose="020B0502020202020204" pitchFamily="34" charset="0"/>
            </a:endParaRPr>
          </a:p>
          <a:p>
            <a:endParaRPr lang="en-GB" sz="2100">
              <a:latin typeface="Century Gothic" panose="020B0502020202020204" pitchFamily="34" charset="0"/>
            </a:endParaRPr>
          </a:p>
          <a:p>
            <a:endParaRPr lang="en-US" sz="2100">
              <a:latin typeface="Century Gothic" panose="020B0502020202020204" pitchFamily="34" charset="0"/>
            </a:endParaRPr>
          </a:p>
          <a:p>
            <a:endParaRPr lang="en-US" sz="2100">
              <a:latin typeface="Century Gothic" panose="020B0502020202020204" pitchFamily="34" charset="0"/>
            </a:endParaRPr>
          </a:p>
          <a:p>
            <a:endParaRPr lang="en-US" sz="2100">
              <a:latin typeface="Century Gothic"/>
            </a:endParaRPr>
          </a:p>
          <a:p>
            <a:endParaRPr lang="en-US" sz="2100">
              <a:latin typeface="Century Gothic"/>
            </a:endParaRPr>
          </a:p>
          <a:p>
            <a:endParaRPr lang="en-US" sz="2100">
              <a:latin typeface="Century Gothic" panose="020B0502020202020204" pitchFamily="34" charset="0"/>
            </a:endParaRPr>
          </a:p>
          <a:p>
            <a:endParaRPr lang="en-US" sz="2100">
              <a:latin typeface="Century Gothic" panose="020B0502020202020204" pitchFamily="34" charset="0"/>
            </a:endParaRPr>
          </a:p>
          <a:p>
            <a:endParaRPr lang="en-GB" sz="2100">
              <a:latin typeface="Century Gothic" panose="020B0502020202020204" pitchFamily="34" charset="0"/>
            </a:endParaRPr>
          </a:p>
        </p:txBody>
      </p:sp>
      <p:sp>
        <p:nvSpPr>
          <p:cNvPr id="2" name="TextBox 1">
            <a:extLst>
              <a:ext uri="{FF2B5EF4-FFF2-40B4-BE49-F238E27FC236}">
                <a16:creationId xmlns:a16="http://schemas.microsoft.com/office/drawing/2014/main" id="{6DFEE86D-3048-40BF-9372-4952BFD8D288}"/>
              </a:ext>
            </a:extLst>
          </p:cNvPr>
          <p:cNvSpPr txBox="1"/>
          <p:nvPr/>
        </p:nvSpPr>
        <p:spPr>
          <a:xfrm>
            <a:off x="4025393" y="1324892"/>
            <a:ext cx="5104965" cy="346249"/>
          </a:xfrm>
          <a:prstGeom prst="rect">
            <a:avLst/>
          </a:prstGeom>
          <a:noFill/>
        </p:spPr>
        <p:txBody>
          <a:bodyPr wrap="square" lIns="68580" tIns="34290" rIns="68580" bIns="34290" rtlCol="0" anchor="t">
            <a:spAutoFit/>
          </a:bodyPr>
          <a:lstStyle/>
          <a:p>
            <a:endParaRPr lang="en-GB">
              <a:latin typeface="Century Gothic"/>
              <a:cs typeface="Times New Roman"/>
            </a:endParaRPr>
          </a:p>
        </p:txBody>
      </p:sp>
      <p:sp>
        <p:nvSpPr>
          <p:cNvPr id="8" name="TextBox 7">
            <a:extLst>
              <a:ext uri="{FF2B5EF4-FFF2-40B4-BE49-F238E27FC236}">
                <a16:creationId xmlns:a16="http://schemas.microsoft.com/office/drawing/2014/main" id="{09B3033A-B06D-26CE-365A-CE9FC5A23A60}"/>
              </a:ext>
            </a:extLst>
          </p:cNvPr>
          <p:cNvSpPr txBox="1"/>
          <p:nvPr/>
        </p:nvSpPr>
        <p:spPr>
          <a:xfrm>
            <a:off x="293595" y="718560"/>
            <a:ext cx="8122739"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100" b="1">
                <a:latin typeface="Montserrat school"/>
              </a:rPr>
              <a:t>What do you remember from the Gospel reading? </a:t>
            </a:r>
            <a:endParaRPr lang="en-US">
              <a:latin typeface="Montserrat school"/>
              <a:cs typeface="Arial"/>
            </a:endParaRPr>
          </a:p>
        </p:txBody>
      </p:sp>
      <p:sp>
        <p:nvSpPr>
          <p:cNvPr id="9" name="TextBox 8">
            <a:extLst>
              <a:ext uri="{FF2B5EF4-FFF2-40B4-BE49-F238E27FC236}">
                <a16:creationId xmlns:a16="http://schemas.microsoft.com/office/drawing/2014/main" id="{7718642D-B274-14F5-4818-880D215F4213}"/>
              </a:ext>
            </a:extLst>
          </p:cNvPr>
          <p:cNvSpPr txBox="1"/>
          <p:nvPr/>
        </p:nvSpPr>
        <p:spPr>
          <a:xfrm>
            <a:off x="358704" y="1275086"/>
            <a:ext cx="3845242" cy="45012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GB">
                <a:latin typeface="Montserrat school"/>
                <a:cs typeface="Times New Roman"/>
              </a:rPr>
              <a:t>In today’s reading Jesus tells us a parable in which he is the gate which takes us to God.</a:t>
            </a:r>
            <a:endParaRPr lang="en-US"/>
          </a:p>
          <a:p>
            <a:pPr algn="l"/>
            <a:endParaRPr lang="en-GB" dirty="0">
              <a:latin typeface="Montserrat school"/>
              <a:cs typeface="Times New Roman"/>
            </a:endParaRPr>
          </a:p>
          <a:p>
            <a:pPr algn="l"/>
            <a:r>
              <a:rPr lang="en-GB">
                <a:latin typeface="Montserrat school"/>
                <a:cs typeface="Times New Roman"/>
              </a:rPr>
              <a:t>But can you remember what Jesus says right at the end of today’s gospel?</a:t>
            </a:r>
            <a:endParaRPr lang="en-GB"/>
          </a:p>
          <a:p>
            <a:pPr algn="l"/>
            <a:endParaRPr lang="en-GB" dirty="0">
              <a:latin typeface="Montserrat school"/>
              <a:cs typeface="Times New Roman"/>
            </a:endParaRPr>
          </a:p>
          <a:p>
            <a:pPr algn="l"/>
            <a:r>
              <a:rPr lang="en-GB">
                <a:latin typeface="Montserrat school"/>
                <a:cs typeface="Times New Roman"/>
              </a:rPr>
              <a:t>Jesus says, “I have come so that you might have life – life </a:t>
            </a:r>
          </a:p>
          <a:p>
            <a:pPr algn="l"/>
            <a:r>
              <a:rPr lang="en-GB">
                <a:latin typeface="Montserrat school"/>
                <a:cs typeface="Times New Roman"/>
              </a:rPr>
              <a:t>in all its fullness.”</a:t>
            </a:r>
            <a:endParaRPr lang="en-GB">
              <a:latin typeface="Montserrat school"/>
            </a:endParaRPr>
          </a:p>
          <a:p>
            <a:pPr algn="l"/>
            <a:endParaRPr lang="en-GB" dirty="0">
              <a:latin typeface="Montserrat school"/>
              <a:cs typeface="Times New Roman"/>
            </a:endParaRPr>
          </a:p>
          <a:p>
            <a:pPr algn="l"/>
            <a:endParaRPr lang="en-GB">
              <a:latin typeface="Century Gothic"/>
              <a:cs typeface="Times New Roman"/>
            </a:endParaRPr>
          </a:p>
          <a:p>
            <a:pPr algn="l"/>
            <a:endParaRPr lang="en-GB">
              <a:latin typeface="Century Gothic"/>
              <a:cs typeface="Times New Roman"/>
            </a:endParaRPr>
          </a:p>
          <a:p>
            <a:pPr algn="l"/>
            <a:endParaRPr lang="en-GB">
              <a:latin typeface="Century Gothic"/>
              <a:cs typeface="Times New Roman"/>
            </a:endParaRPr>
          </a:p>
          <a:p>
            <a:pPr algn="l"/>
            <a:endParaRPr lang="en-GB">
              <a:latin typeface="Century Gothic"/>
              <a:cs typeface="Times New Roman"/>
            </a:endParaRPr>
          </a:p>
          <a:p>
            <a:pPr algn="l"/>
            <a:endParaRPr lang="en-GB">
              <a:latin typeface="Times New Roman"/>
              <a:cs typeface="Times New Roman"/>
            </a:endParaRPr>
          </a:p>
        </p:txBody>
      </p:sp>
      <p:pic>
        <p:nvPicPr>
          <p:cNvPr id="10" name="Picture 9" descr="A child sitting on a wall smiling&#10;&#10;AI-generated content may be incorrect.">
            <a:extLst>
              <a:ext uri="{FF2B5EF4-FFF2-40B4-BE49-F238E27FC236}">
                <a16:creationId xmlns:a16="http://schemas.microsoft.com/office/drawing/2014/main" id="{A1860B22-429A-7A11-BE14-241A78C6F0D4}"/>
              </a:ext>
            </a:extLst>
          </p:cNvPr>
          <p:cNvPicPr>
            <a:picLocks noChangeAspect="1"/>
          </p:cNvPicPr>
          <p:nvPr/>
        </p:nvPicPr>
        <p:blipFill>
          <a:blip r:embed="rId4"/>
          <a:srcRect l="405" t="575" r="-2585" b="627"/>
          <a:stretch>
            <a:fillRect/>
          </a:stretch>
        </p:blipFill>
        <p:spPr>
          <a:xfrm>
            <a:off x="4208467" y="1272602"/>
            <a:ext cx="4727299" cy="2954194"/>
          </a:xfrm>
          <a:prstGeom prst="rect">
            <a:avLst/>
          </a:prstGeom>
        </p:spPr>
      </p:pic>
      <p:sp>
        <p:nvSpPr>
          <p:cNvPr id="11" name="TextBox 10">
            <a:extLst>
              <a:ext uri="{FF2B5EF4-FFF2-40B4-BE49-F238E27FC236}">
                <a16:creationId xmlns:a16="http://schemas.microsoft.com/office/drawing/2014/main" id="{6402B89B-21EF-3A6A-5342-4EB97602B9D2}"/>
              </a:ext>
            </a:extLst>
          </p:cNvPr>
          <p:cNvSpPr txBox="1"/>
          <p:nvPr/>
        </p:nvSpPr>
        <p:spPr>
          <a:xfrm>
            <a:off x="4204587" y="4232247"/>
            <a:ext cx="460188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Montserrat school"/>
              </a:rPr>
              <a:t>Aaron and his community in Liberia strive to live life to the full</a:t>
            </a:r>
            <a:r>
              <a:rPr lang="en-US" sz="1100" dirty="0">
                <a:latin typeface="Montserrat school"/>
              </a:rPr>
              <a:t> </a:t>
            </a:r>
            <a:endParaRPr lang="en-US" sz="1100">
              <a:solidFill>
                <a:srgbClr val="000000"/>
              </a:solidFill>
              <a:latin typeface="Montserrat school"/>
            </a:endParaRPr>
          </a:p>
        </p:txBody>
      </p:sp>
    </p:spTree>
    <p:extLst>
      <p:ext uri="{BB962C8B-B14F-4D97-AF65-F5344CB8AC3E}">
        <p14:creationId xmlns:p14="http://schemas.microsoft.com/office/powerpoint/2010/main" val="4346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8B710-5D8D-D07E-1529-FFCC29966672}"/>
              </a:ext>
            </a:extLst>
          </p:cNvPr>
          <p:cNvSpPr txBox="1"/>
          <p:nvPr/>
        </p:nvSpPr>
        <p:spPr>
          <a:xfrm>
            <a:off x="178697" y="989382"/>
            <a:ext cx="439747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latin typeface="Montserrat school"/>
                <a:cs typeface="Times New Roman"/>
              </a:rPr>
              <a:t>What do you think it means to have life in all its fullness? </a:t>
            </a:r>
            <a:endParaRPr lang="en-US">
              <a:latin typeface="Montserrat school"/>
              <a:cs typeface="Times New Roman"/>
            </a:endParaRPr>
          </a:p>
          <a:p>
            <a:pPr algn="l"/>
            <a:endParaRPr lang="en-GB">
              <a:latin typeface="Montserrat school"/>
              <a:cs typeface="Times New Roman"/>
            </a:endParaRPr>
          </a:p>
          <a:p>
            <a:pPr algn="l"/>
            <a:r>
              <a:rPr lang="en-GB" dirty="0">
                <a:latin typeface="Montserrat school"/>
                <a:cs typeface="Times New Roman"/>
              </a:rPr>
              <a:t>Living life to the full doesn’t mean having all the latest toys or the coolest clothes or the biggest house.</a:t>
            </a:r>
            <a:endParaRPr lang="en-US" dirty="0">
              <a:latin typeface="Montserrat school"/>
            </a:endParaRPr>
          </a:p>
          <a:p>
            <a:pPr algn="l"/>
            <a:endParaRPr lang="en-GB" dirty="0">
              <a:latin typeface="Montserrat school"/>
              <a:cs typeface="Times New Roman"/>
            </a:endParaRPr>
          </a:p>
          <a:p>
            <a:pPr algn="l"/>
            <a:r>
              <a:rPr lang="en-GB" dirty="0">
                <a:latin typeface="Montserrat school"/>
                <a:cs typeface="Times New Roman"/>
              </a:rPr>
              <a:t>It doesn’t mean just having all the things we need in life, like enough food to eat and a safe place to live, although that's an important part of living life to the full.</a:t>
            </a:r>
            <a:endParaRPr lang="en-GB" dirty="0">
              <a:latin typeface="Montserrat school"/>
            </a:endParaRPr>
          </a:p>
          <a:p>
            <a:pPr algn="l"/>
            <a:endParaRPr lang="en-GB" dirty="0">
              <a:latin typeface="Montserrat school"/>
              <a:cs typeface="Times New Roman"/>
            </a:endParaRPr>
          </a:p>
          <a:p>
            <a:pPr algn="l"/>
            <a:endParaRPr lang="en-GB" dirty="0">
              <a:latin typeface="Montserrat school"/>
              <a:cs typeface="Times New Roman"/>
            </a:endParaRPr>
          </a:p>
          <a:p>
            <a:pPr algn="l"/>
            <a:endParaRPr lang="en-GB" dirty="0">
              <a:latin typeface="Montserrat school"/>
              <a:cs typeface="Times New Roman"/>
            </a:endParaRPr>
          </a:p>
          <a:p>
            <a:pPr algn="l"/>
            <a:endParaRPr lang="en-GB" dirty="0">
              <a:latin typeface="Century Gothic"/>
              <a:cs typeface="Times New Roman"/>
            </a:endParaRPr>
          </a:p>
          <a:p>
            <a:pPr algn="l"/>
            <a:endParaRPr lang="en-GB" dirty="0">
              <a:latin typeface="Century Gothic"/>
              <a:cs typeface="Times New Roman"/>
            </a:endParaRPr>
          </a:p>
          <a:p>
            <a:pPr algn="l"/>
            <a:endParaRPr lang="en-GB" dirty="0">
              <a:latin typeface="Century Gothic"/>
              <a:cs typeface="Times New Roman"/>
            </a:endParaRPr>
          </a:p>
          <a:p>
            <a:pPr algn="l"/>
            <a:endParaRPr lang="en-GB" dirty="0">
              <a:latin typeface="Century Gothic"/>
              <a:cs typeface="Times New Roman"/>
            </a:endParaRPr>
          </a:p>
          <a:p>
            <a:pPr algn="l"/>
            <a:endParaRPr lang="en-GB" dirty="0">
              <a:latin typeface="Century Gothic"/>
              <a:cs typeface="Times New Roman"/>
            </a:endParaRPr>
          </a:p>
          <a:p>
            <a:pPr algn="l"/>
            <a:endParaRPr lang="en-GB" dirty="0">
              <a:latin typeface="Century Gothic"/>
              <a:cs typeface="Times New Roman"/>
            </a:endParaRPr>
          </a:p>
          <a:p>
            <a:pPr algn="l"/>
            <a:endParaRPr lang="en-GB" dirty="0">
              <a:latin typeface="Century Gothic"/>
              <a:cs typeface="Times New Roman"/>
            </a:endParaRPr>
          </a:p>
          <a:p>
            <a:pPr algn="l"/>
            <a:endParaRPr lang="en-GB" dirty="0">
              <a:latin typeface="Century Gothic"/>
              <a:cs typeface="Times New Roman"/>
            </a:endParaRPr>
          </a:p>
          <a:p>
            <a:pPr algn="l"/>
            <a:endParaRPr lang="en-GB" dirty="0">
              <a:latin typeface="Century Gothic"/>
              <a:cs typeface="Times New Roman"/>
            </a:endParaRPr>
          </a:p>
          <a:p>
            <a:pPr algn="l"/>
            <a:endParaRPr lang="en-GB" dirty="0">
              <a:latin typeface="Century Gothic"/>
              <a:cs typeface="Times New Roman"/>
            </a:endParaRPr>
          </a:p>
        </p:txBody>
      </p:sp>
      <p:sp>
        <p:nvSpPr>
          <p:cNvPr id="6" name="TextBox 5">
            <a:extLst>
              <a:ext uri="{FF2B5EF4-FFF2-40B4-BE49-F238E27FC236}">
                <a16:creationId xmlns:a16="http://schemas.microsoft.com/office/drawing/2014/main" id="{7B56E800-CAB7-2A1C-0C71-49182AFEF343}"/>
              </a:ext>
            </a:extLst>
          </p:cNvPr>
          <p:cNvSpPr txBox="1"/>
          <p:nvPr/>
        </p:nvSpPr>
        <p:spPr>
          <a:xfrm>
            <a:off x="5108645" y="4504073"/>
            <a:ext cx="35432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solidFill>
                <a:srgbClr val="000000"/>
              </a:solidFill>
              <a:latin typeface="Century Gothic"/>
            </a:endParaRPr>
          </a:p>
        </p:txBody>
      </p:sp>
      <p:pic>
        <p:nvPicPr>
          <p:cNvPr id="2" name="Picture 1" descr="A group of fruit in mesh bags&#10;&#10;AI-generated content may be incorrect.">
            <a:extLst>
              <a:ext uri="{FF2B5EF4-FFF2-40B4-BE49-F238E27FC236}">
                <a16:creationId xmlns:a16="http://schemas.microsoft.com/office/drawing/2014/main" id="{E6369C43-7514-25D7-D243-5CEC23F70DE3}"/>
              </a:ext>
            </a:extLst>
          </p:cNvPr>
          <p:cNvPicPr>
            <a:picLocks noChangeAspect="1"/>
          </p:cNvPicPr>
          <p:nvPr/>
        </p:nvPicPr>
        <p:blipFill>
          <a:blip r:embed="rId3"/>
          <a:srcRect t="-276" b="853"/>
          <a:stretch>
            <a:fillRect/>
          </a:stretch>
        </p:blipFill>
        <p:spPr>
          <a:xfrm>
            <a:off x="4677401" y="990621"/>
            <a:ext cx="5180040" cy="3371975"/>
          </a:xfrm>
          <a:prstGeom prst="rect">
            <a:avLst/>
          </a:prstGeom>
        </p:spPr>
      </p:pic>
    </p:spTree>
    <p:extLst>
      <p:ext uri="{BB962C8B-B14F-4D97-AF65-F5344CB8AC3E}">
        <p14:creationId xmlns:p14="http://schemas.microsoft.com/office/powerpoint/2010/main" val="306909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B5D362-1C2F-3A16-8D4D-7DE61F481783}"/>
              </a:ext>
            </a:extLst>
          </p:cNvPr>
          <p:cNvSpPr txBox="1"/>
          <p:nvPr/>
        </p:nvSpPr>
        <p:spPr>
          <a:xfrm>
            <a:off x="407148" y="1177713"/>
            <a:ext cx="44913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latin typeface="Century Gothic"/>
              <a:cs typeface="Times New Roman"/>
            </a:endParaRPr>
          </a:p>
          <a:p>
            <a:pPr algn="l"/>
            <a:endParaRPr lang="en-US">
              <a:latin typeface="Century Gothic"/>
              <a:cs typeface="Times New Roman"/>
            </a:endParaRPr>
          </a:p>
        </p:txBody>
      </p:sp>
      <p:sp>
        <p:nvSpPr>
          <p:cNvPr id="6" name="TextBox 5">
            <a:extLst>
              <a:ext uri="{FF2B5EF4-FFF2-40B4-BE49-F238E27FC236}">
                <a16:creationId xmlns:a16="http://schemas.microsoft.com/office/drawing/2014/main" id="{1A34A048-1B83-9461-1866-4AB5ED590F34}"/>
              </a:ext>
            </a:extLst>
          </p:cNvPr>
          <p:cNvSpPr txBox="1"/>
          <p:nvPr/>
        </p:nvSpPr>
        <p:spPr>
          <a:xfrm>
            <a:off x="4095449" y="1009494"/>
            <a:ext cx="482293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latin typeface="Montserrat school"/>
                <a:cs typeface="Times New Roman"/>
              </a:rPr>
              <a:t>It also means being the best person we can be, living our lives well and having the chance to use our gifts and talents for the good of all.</a:t>
            </a:r>
            <a:endParaRPr lang="en-US">
              <a:latin typeface="Montserrat school"/>
            </a:endParaRPr>
          </a:p>
          <a:p>
            <a:pPr algn="l"/>
            <a:endParaRPr lang="en-GB" dirty="0">
              <a:latin typeface="Montserrat school"/>
              <a:cs typeface="Times New Roman"/>
            </a:endParaRPr>
          </a:p>
          <a:p>
            <a:pPr algn="l"/>
            <a:r>
              <a:rPr lang="en-GB">
                <a:latin typeface="Montserrat school"/>
                <a:cs typeface="Times New Roman"/>
              </a:rPr>
              <a:t>What gifts and talents do you have? What are you good at?</a:t>
            </a:r>
            <a:endParaRPr lang="en-US">
              <a:latin typeface="Montserrat school"/>
            </a:endParaRPr>
          </a:p>
          <a:p>
            <a:pPr algn="l"/>
            <a:endParaRPr lang="en-GB" dirty="0">
              <a:latin typeface="Montserrat school"/>
              <a:cs typeface="Times New Roman"/>
            </a:endParaRPr>
          </a:p>
          <a:p>
            <a:pPr algn="l"/>
            <a:r>
              <a:rPr lang="en-GB">
                <a:latin typeface="Montserrat school"/>
                <a:cs typeface="Times New Roman"/>
              </a:rPr>
              <a:t>Do you always make the most of the gifts that you have? Do you always try to be the best person you can be?</a:t>
            </a:r>
            <a:endParaRPr lang="en-GB">
              <a:latin typeface="Montserrat school"/>
            </a:endParaRPr>
          </a:p>
          <a:p>
            <a:pPr algn="l"/>
            <a:endParaRPr lang="en-GB" dirty="0">
              <a:latin typeface="Montserrat school"/>
              <a:cs typeface="Times New Roman"/>
            </a:endParaRPr>
          </a:p>
          <a:p>
            <a:pPr algn="l"/>
            <a:endParaRPr lang="en-US">
              <a:latin typeface="Century Gothic"/>
              <a:cs typeface="Times New Roman"/>
            </a:endParaRPr>
          </a:p>
          <a:p>
            <a:pPr algn="l"/>
            <a:endParaRPr lang="en-US"/>
          </a:p>
        </p:txBody>
      </p:sp>
      <p:pic>
        <p:nvPicPr>
          <p:cNvPr id="3" name="Picture 2" descr="A group of girls holding a garbage bag&#10;&#10;AI-generated content may be incorrect.">
            <a:extLst>
              <a:ext uri="{FF2B5EF4-FFF2-40B4-BE49-F238E27FC236}">
                <a16:creationId xmlns:a16="http://schemas.microsoft.com/office/drawing/2014/main" id="{10180D8E-7D64-570E-A8EC-8DBC93E948AB}"/>
              </a:ext>
            </a:extLst>
          </p:cNvPr>
          <p:cNvPicPr>
            <a:picLocks noChangeAspect="1"/>
          </p:cNvPicPr>
          <p:nvPr/>
        </p:nvPicPr>
        <p:blipFill>
          <a:blip r:embed="rId3"/>
          <a:srcRect l="2353" r="3137"/>
          <a:stretch>
            <a:fillRect/>
          </a:stretch>
        </p:blipFill>
        <p:spPr>
          <a:xfrm>
            <a:off x="-541052" y="1011836"/>
            <a:ext cx="4529074" cy="3279097"/>
          </a:xfrm>
          <a:prstGeom prst="rect">
            <a:avLst/>
          </a:prstGeom>
        </p:spPr>
      </p:pic>
      <p:sp>
        <p:nvSpPr>
          <p:cNvPr id="4" name="TextBox 3">
            <a:extLst>
              <a:ext uri="{FF2B5EF4-FFF2-40B4-BE49-F238E27FC236}">
                <a16:creationId xmlns:a16="http://schemas.microsoft.com/office/drawing/2014/main" id="{875B581F-EA0A-DCBD-2F6F-16A748DF302D}"/>
              </a:ext>
            </a:extLst>
          </p:cNvPr>
          <p:cNvSpPr txBox="1"/>
          <p:nvPr/>
        </p:nvSpPr>
        <p:spPr>
          <a:xfrm>
            <a:off x="100" y="4288488"/>
            <a:ext cx="376820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latin typeface="Montserrat school"/>
              </a:rPr>
              <a:t>Being the best people we can be</a:t>
            </a:r>
          </a:p>
        </p:txBody>
      </p:sp>
    </p:spTree>
    <p:extLst>
      <p:ext uri="{BB962C8B-B14F-4D97-AF65-F5344CB8AC3E}">
        <p14:creationId xmlns:p14="http://schemas.microsoft.com/office/powerpoint/2010/main" val="377142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397857-7400-5E9B-51A1-DA83ABD97AED}"/>
              </a:ext>
            </a:extLst>
          </p:cNvPr>
          <p:cNvSpPr txBox="1"/>
          <p:nvPr/>
        </p:nvSpPr>
        <p:spPr>
          <a:xfrm>
            <a:off x="308961" y="938277"/>
            <a:ext cx="2969965"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en-US">
              <a:latin typeface="Century Gothic"/>
              <a:cs typeface="Times New Roman"/>
            </a:endParaRPr>
          </a:p>
        </p:txBody>
      </p:sp>
      <p:sp>
        <p:nvSpPr>
          <p:cNvPr id="6" name="TextBox 5">
            <a:extLst>
              <a:ext uri="{FF2B5EF4-FFF2-40B4-BE49-F238E27FC236}">
                <a16:creationId xmlns:a16="http://schemas.microsoft.com/office/drawing/2014/main" id="{9F3B65AD-5F16-1004-BF92-96A697E0A76E}"/>
              </a:ext>
            </a:extLst>
          </p:cNvPr>
          <p:cNvSpPr txBox="1"/>
          <p:nvPr/>
        </p:nvSpPr>
        <p:spPr>
          <a:xfrm>
            <a:off x="311480" y="943393"/>
            <a:ext cx="41027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latin typeface="Century Gothic"/>
              <a:cs typeface="Times New Roman"/>
            </a:endParaRPr>
          </a:p>
          <a:p>
            <a:pPr algn="l"/>
            <a:endParaRPr lang="en-US">
              <a:solidFill>
                <a:srgbClr val="000000"/>
              </a:solidFill>
              <a:latin typeface="Century Gothic"/>
              <a:cs typeface="Times New Roman"/>
            </a:endParaRPr>
          </a:p>
          <a:p>
            <a:pPr algn="l"/>
            <a:endParaRPr lang="en-US"/>
          </a:p>
        </p:txBody>
      </p:sp>
      <p:sp>
        <p:nvSpPr>
          <p:cNvPr id="5" name="TextBox 4">
            <a:extLst>
              <a:ext uri="{FF2B5EF4-FFF2-40B4-BE49-F238E27FC236}">
                <a16:creationId xmlns:a16="http://schemas.microsoft.com/office/drawing/2014/main" id="{2DDDF541-EF2A-B5D6-BEDA-0799F33159C5}"/>
              </a:ext>
            </a:extLst>
          </p:cNvPr>
          <p:cNvSpPr txBox="1"/>
          <p:nvPr/>
        </p:nvSpPr>
        <p:spPr>
          <a:xfrm>
            <a:off x="306928" y="939386"/>
            <a:ext cx="449612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Montserrat school"/>
                <a:cs typeface="Times New Roman"/>
              </a:rPr>
              <a:t>Lima, a city in Peru, is extremely dry with very little rain. It faces many challenges, particularly when it comes to the climate.</a:t>
            </a:r>
            <a:endParaRPr lang="en-US" dirty="0">
              <a:latin typeface="Montserrat school"/>
            </a:endParaRPr>
          </a:p>
          <a:p>
            <a:pPr algn="l"/>
            <a:endParaRPr lang="en-US" dirty="0">
              <a:latin typeface="Montserrat school"/>
              <a:cs typeface="Times New Roman"/>
            </a:endParaRPr>
          </a:p>
          <a:p>
            <a:pPr algn="l"/>
            <a:r>
              <a:rPr lang="en-US" dirty="0">
                <a:latin typeface="Montserrat school"/>
                <a:cs typeface="Times New Roman"/>
              </a:rPr>
              <a:t>Lima is surrounded by a chain of mountains called the Lomas de Lima. Lomas means ‘hills’. These mountains are very important and are known as Lima’s ‘green lung’. </a:t>
            </a:r>
          </a:p>
          <a:p>
            <a:pPr algn="l"/>
            <a:endParaRPr lang="en-US" dirty="0">
              <a:latin typeface="Montserrat school"/>
              <a:cs typeface="Times New Roman"/>
            </a:endParaRPr>
          </a:p>
          <a:p>
            <a:pPr algn="l"/>
            <a:r>
              <a:rPr lang="en-US" dirty="0">
                <a:latin typeface="Montserrat school"/>
                <a:cs typeface="Times New Roman"/>
              </a:rPr>
              <a:t>Despite their importance they are threate</a:t>
            </a:r>
            <a:r>
              <a:rPr lang="en-US">
                <a:latin typeface="Montserrat school"/>
                <a:cs typeface="Times New Roman"/>
              </a:rPr>
              <a:t>ned by</a:t>
            </a:r>
            <a:r>
              <a:rPr lang="en-US" dirty="0">
                <a:latin typeface="Montserrat school"/>
                <a:cs typeface="Times New Roman"/>
              </a:rPr>
              <a:t> pollution and mining.</a:t>
            </a:r>
            <a:endParaRPr lang="en-US">
              <a:latin typeface="Montserrat school"/>
            </a:endParaRPr>
          </a:p>
          <a:p>
            <a:pPr algn="l"/>
            <a:endParaRPr lang="en-US" dirty="0">
              <a:latin typeface="Montserrat school"/>
              <a:cs typeface="Times New Roman"/>
            </a:endParaRPr>
          </a:p>
          <a:p>
            <a:pPr algn="l"/>
            <a:endParaRPr lang="en-US">
              <a:latin typeface="Montserrat school"/>
              <a:cs typeface="Times New Roman"/>
            </a:endParaRPr>
          </a:p>
          <a:p>
            <a:pPr algn="l"/>
            <a:endParaRPr lang="en-US">
              <a:latin typeface="Montserrat school"/>
              <a:cs typeface="Times New Roman"/>
            </a:endParaRPr>
          </a:p>
        </p:txBody>
      </p:sp>
      <p:pic>
        <p:nvPicPr>
          <p:cNvPr id="2" name="Picture 1" descr="A person in a blue hat and white shirt working on a pile of rocks&#10;&#10;AI-generated content may be incorrect.">
            <a:extLst>
              <a:ext uri="{FF2B5EF4-FFF2-40B4-BE49-F238E27FC236}">
                <a16:creationId xmlns:a16="http://schemas.microsoft.com/office/drawing/2014/main" id="{33B35369-D2E9-4031-1A05-AD1B1975EC6C}"/>
              </a:ext>
            </a:extLst>
          </p:cNvPr>
          <p:cNvPicPr>
            <a:picLocks noChangeAspect="1"/>
          </p:cNvPicPr>
          <p:nvPr/>
        </p:nvPicPr>
        <p:blipFill>
          <a:blip r:embed="rId3"/>
          <a:srcRect l="3142" t="-993" r="19981" b="305"/>
          <a:stretch>
            <a:fillRect/>
          </a:stretch>
        </p:blipFill>
        <p:spPr>
          <a:xfrm>
            <a:off x="4801211" y="1107891"/>
            <a:ext cx="4104612" cy="3065068"/>
          </a:xfrm>
          <a:prstGeom prst="rect">
            <a:avLst/>
          </a:prstGeom>
        </p:spPr>
      </p:pic>
    </p:spTree>
    <p:extLst>
      <p:ext uri="{BB962C8B-B14F-4D97-AF65-F5344CB8AC3E}">
        <p14:creationId xmlns:p14="http://schemas.microsoft.com/office/powerpoint/2010/main" val="44280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307E97-9C4B-73CE-D2D6-AB073B06F0E9}"/>
              </a:ext>
            </a:extLst>
          </p:cNvPr>
          <p:cNvSpPr txBox="1"/>
          <p:nvPr/>
        </p:nvSpPr>
        <p:spPr>
          <a:xfrm>
            <a:off x="4065351" y="893198"/>
            <a:ext cx="4582985"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800">
              <a:latin typeface="Century Gothic"/>
              <a:cs typeface="Times New Roman"/>
            </a:endParaRPr>
          </a:p>
          <a:p>
            <a:endParaRPr lang="en-US" sz="1800">
              <a:latin typeface="Century Gothic"/>
              <a:cs typeface="Times New Roman"/>
            </a:endParaRPr>
          </a:p>
          <a:p>
            <a:endParaRPr lang="en-US" sz="1800">
              <a:latin typeface="Century Gothic"/>
              <a:cs typeface="Times New Roman"/>
            </a:endParaRPr>
          </a:p>
          <a:p>
            <a:pPr>
              <a:spcBef>
                <a:spcPct val="0"/>
              </a:spcBef>
              <a:spcAft>
                <a:spcPct val="0"/>
              </a:spcAft>
            </a:pPr>
            <a:endParaRPr lang="en-GB" sz="1800">
              <a:latin typeface="Century Gothic"/>
              <a:cs typeface="Segoe UI"/>
            </a:endParaRPr>
          </a:p>
        </p:txBody>
      </p:sp>
      <p:sp>
        <p:nvSpPr>
          <p:cNvPr id="4" name="TextBox 3">
            <a:extLst>
              <a:ext uri="{FF2B5EF4-FFF2-40B4-BE49-F238E27FC236}">
                <a16:creationId xmlns:a16="http://schemas.microsoft.com/office/drawing/2014/main" id="{C650A54A-779E-D947-3233-D3F2A77DCB44}"/>
              </a:ext>
            </a:extLst>
          </p:cNvPr>
          <p:cNvSpPr txBox="1"/>
          <p:nvPr/>
        </p:nvSpPr>
        <p:spPr>
          <a:xfrm>
            <a:off x="4257954" y="897892"/>
            <a:ext cx="477161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Montserrat school"/>
                <a:cs typeface="Times New Roman"/>
              </a:rPr>
              <a:t>Children in schools in Lima are doing what they </a:t>
            </a:r>
            <a:r>
              <a:rPr lang="en-US">
                <a:latin typeface="Montserrat school"/>
                <a:cs typeface="Times New Roman"/>
              </a:rPr>
              <a:t>can to protect them.</a:t>
            </a:r>
          </a:p>
          <a:p>
            <a:pPr algn="l"/>
            <a:endParaRPr lang="en-US" dirty="0">
              <a:latin typeface="Montserrat school"/>
              <a:cs typeface="Times New Roman"/>
            </a:endParaRPr>
          </a:p>
          <a:p>
            <a:pPr algn="l"/>
            <a:r>
              <a:rPr lang="en-US" dirty="0">
                <a:latin typeface="Montserrat school"/>
                <a:cs typeface="Times New Roman"/>
              </a:rPr>
              <a:t>Supported by CAFOD, a local </a:t>
            </a:r>
            <a:r>
              <a:rPr lang="en-US" dirty="0" err="1">
                <a:latin typeface="Montserrat school"/>
                <a:cs typeface="Times New Roman"/>
              </a:rPr>
              <a:t>organisation</a:t>
            </a:r>
            <a:r>
              <a:rPr lang="en-US" dirty="0">
                <a:latin typeface="Montserrat school"/>
                <a:cs typeface="Times New Roman"/>
              </a:rPr>
              <a:t> called CIDAP have set up an eco-brigade in four local schools.</a:t>
            </a:r>
            <a:endParaRPr lang="en-US">
              <a:latin typeface="Montserrat school"/>
            </a:endParaRPr>
          </a:p>
          <a:p>
            <a:pPr algn="l"/>
            <a:endParaRPr lang="en-US" dirty="0">
              <a:latin typeface="Montserrat school"/>
              <a:cs typeface="Times New Roman"/>
            </a:endParaRPr>
          </a:p>
          <a:p>
            <a:pPr algn="l"/>
            <a:r>
              <a:rPr lang="en-US">
                <a:latin typeface="Montserrat school"/>
                <a:cs typeface="Times New Roman"/>
              </a:rPr>
              <a:t>Gloria is 11 and a member of an eco-brigade. </a:t>
            </a:r>
            <a:r>
              <a:rPr lang="en-US" dirty="0">
                <a:latin typeface="Montserrat school"/>
                <a:cs typeface="Times New Roman"/>
              </a:rPr>
              <a:t>She says: “If I could change the world, I would collect water and grow plants. If there are no plants, there is no life. They give us life; they protect us so we can breathe fresh air.”</a:t>
            </a:r>
            <a:endParaRPr lang="en-US" dirty="0">
              <a:latin typeface="Montserrat school"/>
            </a:endParaRPr>
          </a:p>
          <a:p>
            <a:pPr algn="l"/>
            <a:endParaRPr lang="en-US" dirty="0">
              <a:latin typeface="Montserrat school"/>
              <a:cs typeface="Times New Roman"/>
            </a:endParaRPr>
          </a:p>
          <a:p>
            <a:pPr algn="l"/>
            <a:endParaRPr lang="en-US">
              <a:latin typeface="Century Gothic"/>
              <a:cs typeface="Times New Roman"/>
            </a:endParaRPr>
          </a:p>
          <a:p>
            <a:pPr algn="l"/>
            <a:endParaRPr lang="en-US">
              <a:latin typeface="Century Gothic"/>
              <a:cs typeface="Times New Roman"/>
            </a:endParaRPr>
          </a:p>
        </p:txBody>
      </p:sp>
      <p:pic>
        <p:nvPicPr>
          <p:cNvPr id="2" name="Picture 1" descr="A person looking at a small tree in the dirt&#10;&#10;AI-generated content may be incorrect.">
            <a:extLst>
              <a:ext uri="{FF2B5EF4-FFF2-40B4-BE49-F238E27FC236}">
                <a16:creationId xmlns:a16="http://schemas.microsoft.com/office/drawing/2014/main" id="{CD5817E0-FAFA-AFEE-50BC-A50EA70E62BE}"/>
              </a:ext>
            </a:extLst>
          </p:cNvPr>
          <p:cNvPicPr>
            <a:picLocks noChangeAspect="1"/>
          </p:cNvPicPr>
          <p:nvPr/>
        </p:nvPicPr>
        <p:blipFill>
          <a:blip r:embed="rId3"/>
          <a:srcRect l="8037" r="10052" b="389"/>
          <a:stretch>
            <a:fillRect/>
          </a:stretch>
        </p:blipFill>
        <p:spPr>
          <a:xfrm>
            <a:off x="-224972" y="1077417"/>
            <a:ext cx="4382206" cy="3422197"/>
          </a:xfrm>
          <a:prstGeom prst="rect">
            <a:avLst/>
          </a:prstGeom>
        </p:spPr>
      </p:pic>
    </p:spTree>
    <p:extLst>
      <p:ext uri="{BB962C8B-B14F-4D97-AF65-F5344CB8AC3E}">
        <p14:creationId xmlns:p14="http://schemas.microsoft.com/office/powerpoint/2010/main" val="2568595245"/>
      </p:ext>
    </p:extLst>
  </p:cSld>
  <p:clrMapOvr>
    <a:masterClrMapping/>
  </p:clrMapOvr>
</p:sld>
</file>

<file path=ppt/theme/theme1.xml><?xml version="1.0" encoding="utf-8"?>
<a:theme xmlns:a="http://schemas.openxmlformats.org/drawingml/2006/main" name="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AFOD - typograph">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577683d2868247b252211b2613be0c92">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c3e6392446de2dc74f0d420db2acf702"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4672002-f21f-4240-adfb-f0b653fb6fb5">SZUU6KYVHK2A-2146017777-19508</_dlc_DocId>
    <_dlc_DocIdUrl xmlns="04672002-f21f-4240-adfb-f0b653fb6fb5">
      <Url>https://cafod365.sharepoint.com/sites/int/Education/_layouts/15/DocIdRedir.aspx?ID=SZUU6KYVHK2A-2146017777-19508</Url>
      <Description>SZUU6KYVHK2A-2146017777-19508</Description>
    </_dlc_DocIdUrl>
    <TaxCatchAll xmlns="453a0c7f-c966-4a5c-a0f8-de0f8150ea1e" xsi:nil="true"/>
    <lcf76f155ced4ddcb4097134ff3c332f xmlns="236a9a4b-a03c-46ba-8ec6-624c184acbc6">
      <Terms xmlns="http://schemas.microsoft.com/office/infopath/2007/PartnerControls"/>
    </lcf76f155ced4ddcb4097134ff3c332f>
    <Activity xmlns="236a9a4b-a03c-46ba-8ec6-624c184acbc6">Advent</Activity>
    <Audience xmlns="236a9a4b-a03c-46ba-8ec6-624c184acbc6">Primary</Audience>
    <_Status xmlns="http://schemas.microsoft.com/sharepoint/v3/fields">Not Started</_Status>
  </documentManagement>
</p:properties>
</file>

<file path=customXml/itemProps1.xml><?xml version="1.0" encoding="utf-8"?>
<ds:datastoreItem xmlns:ds="http://schemas.openxmlformats.org/officeDocument/2006/customXml" ds:itemID="{89789F0C-2D1C-4DC4-9242-0F1993DC9C44}">
  <ds:schemaRefs>
    <ds:schemaRef ds:uri="04672002-f21f-4240-adfb-f0b653fb6fb5"/>
    <ds:schemaRef ds:uri="236a9a4b-a03c-46ba-8ec6-624c184acbc6"/>
    <ds:schemaRef ds:uri="453a0c7f-c966-4a5c-a0f8-de0f8150ea1e"/>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DDB819-B1C6-44E0-A4E7-79EC63B129E2}">
  <ds:schemaRefs>
    <ds:schemaRef ds:uri="http://schemas.microsoft.com/sharepoint/events"/>
  </ds:schemaRefs>
</ds:datastoreItem>
</file>

<file path=customXml/itemProps3.xml><?xml version="1.0" encoding="utf-8"?>
<ds:datastoreItem xmlns:ds="http://schemas.openxmlformats.org/officeDocument/2006/customXml" ds:itemID="{558CADD5-7CDB-4674-A12B-6A140624B8F7}">
  <ds:schemaRefs>
    <ds:schemaRef ds:uri="http://schemas.microsoft.com/sharepoint/v3/contenttype/forms"/>
  </ds:schemaRefs>
</ds:datastoreItem>
</file>

<file path=customXml/itemProps4.xml><?xml version="1.0" encoding="utf-8"?>
<ds:datastoreItem xmlns:ds="http://schemas.openxmlformats.org/officeDocument/2006/customXml" ds:itemID="{37880FD4-C537-4FE3-BF29-620D65E12577}">
  <ds:schemaRefs>
    <ds:schemaRef ds:uri="http://schemas.microsoft.com/office/2006/metadata/properties"/>
    <ds:schemaRef ds:uri="http://purl.org/dc/terms/"/>
    <ds:schemaRef ds:uri="04672002-f21f-4240-adfb-f0b653fb6fb5"/>
    <ds:schemaRef ds:uri="236a9a4b-a03c-46ba-8ec6-624c184acbc6"/>
    <ds:schemaRef ds:uri="http://schemas.microsoft.com/office/2006/documentManagement/types"/>
    <ds:schemaRef ds:uri="453a0c7f-c966-4a5c-a0f8-de0f8150ea1e"/>
    <ds:schemaRef ds:uri="http://schemas.microsoft.com/office/infopath/2007/PartnerControls"/>
    <ds:schemaRef ds:uri="http://schemas.openxmlformats.org/package/2006/metadata/core-properties"/>
    <ds:schemaRef ds:uri="http://purl.org/dc/elements/1.1/"/>
    <ds:schemaRef ds:uri="bdf04112-6931-4610-9724-cd62e91446a3"/>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1322</Words>
  <Application>Microsoft Office PowerPoint</Application>
  <PresentationFormat>On-screen Show (16:9)</PresentationFormat>
  <Paragraphs>195</Paragraphs>
  <Slides>16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Montserrat Light</vt:lpstr>
      <vt:lpstr>Segoe UI</vt:lpstr>
      <vt:lpstr>Montserrat ExtraBold</vt:lpstr>
      <vt:lpstr>Montserrat</vt:lpstr>
      <vt:lpstr>Aptos</vt:lpstr>
      <vt:lpstr>Century Gothic</vt:lpstr>
      <vt:lpstr>Montserrat school</vt:lpstr>
      <vt:lpstr>Calibri</vt:lpstr>
      <vt:lpstr>Montserrat school</vt:lpstr>
      <vt:lpstr>Times New Roman</vt:lpstr>
      <vt:lpstr>Arial</vt:lpstr>
      <vt:lpstr>Office Theme</vt:lpstr>
      <vt:lpstr> </vt:lpstr>
      <vt:lpstr>God of all,  You sent your Son Jesus, so that we may have life to the full. Inspire us to do all that we can so that all our brothers and sisters around the world may live free from poverty and hunger. Amen.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pray</vt:lpstr>
      <vt:lpstr>Let us pray</vt:lpstr>
      <vt:lpstr>PowerPoint Presentation</vt:lpstr>
      <vt:lpstr>PowerPoint Presentation</vt:lpstr>
      <vt:lpstr>Get involved with CAFOD this term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Victoria Ahmed</dc:creator>
  <cp:lastModifiedBy>Victoria Ahmed</cp:lastModifiedBy>
  <cp:revision>342</cp:revision>
  <dcterms:created xsi:type="dcterms:W3CDTF">2025-02-19T13:24:09Z</dcterms:created>
  <dcterms:modified xsi:type="dcterms:W3CDTF">2026-04-23T07:16:10Z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2025-02-19T00:00:00Z</vt:filetime>
  </property>
  <property fmtid="{D5CDD505-2E9C-101B-9397-08002B2CF9AE}" pid="3" name="Creator">
    <vt:lpwstr>Adobe InDesign 20.1 (Macintosh)</vt:lpwstr>
  </property>
  <property fmtid="{D5CDD505-2E9C-101B-9397-08002B2CF9AE}" pid="4" name="LastSaved">
    <vt:filetime>2025-02-19T00:00:00Z</vt:filetime>
  </property>
  <property fmtid="{D5CDD505-2E9C-101B-9397-08002B2CF9AE}" pid="5" name="Producer">
    <vt:lpwstr>Adobe PDF Library 17.0</vt:lpwstr>
  </property>
  <property fmtid="{D5CDD505-2E9C-101B-9397-08002B2CF9AE}" pid="6" name="ContentTypeId">
    <vt:lpwstr>0x01010096472308B02E1E4A9F4BBEA19176AB65</vt:lpwstr>
  </property>
  <property fmtid="{D5CDD505-2E9C-101B-9397-08002B2CF9AE}" pid="7" name="_dlc_DocIdItemGuid">
    <vt:lpwstr>368ab920-f705-4800-8755-237c49aec7bc</vt:lpwstr>
  </property>
  <property fmtid="{D5CDD505-2E9C-101B-9397-08002B2CF9AE}" pid="8" name="MediaServiceImageTags">
    <vt:lpwstr/>
  </property>
</Properties>
</file>