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21"/>
  </p:notesMasterIdLst>
  <p:sldIdLst>
    <p:sldId id="288" r:id="rId7"/>
    <p:sldId id="273" r:id="rId8"/>
    <p:sldId id="275" r:id="rId9"/>
    <p:sldId id="269" r:id="rId10"/>
    <p:sldId id="336" r:id="rId11"/>
    <p:sldId id="338" r:id="rId12"/>
    <p:sldId id="263" r:id="rId13"/>
    <p:sldId id="262" r:id="rId14"/>
    <p:sldId id="261" r:id="rId15"/>
    <p:sldId id="339" r:id="rId16"/>
    <p:sldId id="260" r:id="rId17"/>
    <p:sldId id="300" r:id="rId18"/>
    <p:sldId id="258"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0C952-0A4D-4037-9EBB-3523ADCFAB67}" v="11" dt="2024-07-16T11:32:44.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5" autoAdjust="0"/>
    <p:restoredTop sz="84159" autoAdjust="0"/>
  </p:normalViewPr>
  <p:slideViewPr>
    <p:cSldViewPr snapToGrid="0">
      <p:cViewPr varScale="1">
        <p:scale>
          <a:sx n="69" d="100"/>
          <a:sy n="69" d="100"/>
        </p:scale>
        <p:origin x="7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Arial" panose="020B0604020202020204" pitchFamily="34" charset="0"/>
                <a:ea typeface="MS Mincho" panose="02020609040205080304" pitchFamily="49" charset="-128"/>
                <a:cs typeface="Times New Roman" panose="02020603050405020304" pitchFamily="18" charset="0"/>
              </a:rPr>
              <a:t>Children’s liturgy – Sixteenth Sunday in Ordinary Time (Year B) </a:t>
            </a:r>
            <a:r>
              <a:rPr lang="en-GB" sz="18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Times New Roman"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Arial" panose="020B0604020202020204" pitchFamily="34" charset="0"/>
                <a:ea typeface="MS Mincho" panose="02020609040205080304" pitchFamily="49" charset="-128"/>
                <a:cs typeface="Times New Roman" panose="02020603050405020304" pitchFamily="18" charset="0"/>
              </a:rPr>
              <a:t>Preparing for worship</a:t>
            </a:r>
            <a:br>
              <a:rPr lang="en-GB" sz="1800" b="1" dirty="0">
                <a:effectLst/>
                <a:latin typeface="Arial" panose="020B0604020202020204" pitchFamily="34" charset="0"/>
                <a:ea typeface="MS Mincho" panose="02020609040205080304" pitchFamily="49" charset="-128"/>
                <a:cs typeface="Times New Roman" panose="02020603050405020304" pitchFamily="18" charset="0"/>
              </a:rPr>
            </a:br>
            <a:r>
              <a:rPr lang="en-GB" sz="1800" b="1" dirty="0">
                <a:effectLst/>
                <a:latin typeface="Arial" panose="020B0604020202020204" pitchFamily="34" charset="0"/>
                <a:ea typeface="MS Mincho" panose="02020609040205080304" pitchFamily="49" charset="-128"/>
                <a:cs typeface="Times New Roman" panose="02020603050405020304" pitchFamily="18" charset="0"/>
              </a:rPr>
              <a:t>Colour:</a:t>
            </a:r>
            <a:r>
              <a:rPr lang="en-GB" sz="1800" dirty="0">
                <a:effectLst/>
                <a:latin typeface="Arial" panose="020B0604020202020204" pitchFamily="34" charset="0"/>
                <a:ea typeface="MS Mincho" panose="02020609040205080304" pitchFamily="49" charset="-128"/>
                <a:cs typeface="Times New Roman" panose="02020603050405020304" pitchFamily="18" charset="0"/>
              </a:rPr>
              <a:t> green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rial" panose="020B0604020202020204" pitchFamily="34" charset="0"/>
                <a:ea typeface="MS Mincho" panose="02020609040205080304" pitchFamily="49" charset="-128"/>
                <a:cs typeface="Times New Roman" panose="02020603050405020304" pitchFamily="18" charset="0"/>
              </a:rPr>
              <a:t>Song suggestions: </a:t>
            </a:r>
            <a:r>
              <a:rPr lang="en-GB" sz="1800" dirty="0">
                <a:effectLst/>
                <a:latin typeface="Arial" panose="020B0604020202020204" pitchFamily="34" charset="0"/>
                <a:ea typeface="MS Mincho" panose="02020609040205080304" pitchFamily="49" charset="-128"/>
                <a:cs typeface="Times New Roman" panose="02020603050405020304" pitchFamily="18" charset="0"/>
              </a:rPr>
              <a:t>Father I place into your hands (971, Laudate)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rial" panose="020B0604020202020204" pitchFamily="34" charset="0"/>
                <a:ea typeface="MS Mincho" panose="02020609040205080304" pitchFamily="49" charset="-128"/>
                <a:cs typeface="Times New Roman" panose="02020603050405020304" pitchFamily="18" charset="0"/>
              </a:rPr>
              <a:t>Welcome: </a:t>
            </a:r>
            <a:r>
              <a:rPr lang="en-GB" sz="1800" dirty="0">
                <a:effectLst/>
                <a:latin typeface="Arial" panose="020B0604020202020204" pitchFamily="34" charset="0"/>
                <a:ea typeface="MS Mincho" panose="02020609040205080304" pitchFamily="49" charset="-128"/>
                <a:cs typeface="Times New Roman" panose="02020603050405020304" pitchFamily="18" charset="0"/>
              </a:rPr>
              <a:t>Today we hear how Jesus and his disciples wanted to get away and spend a little bit of time by themselves. But it didn’t quite work out like that. Let’s listen and find out what happened instead…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14</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i="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7</a:t>
            </a:fld>
            <a:endParaRPr lang="en-GB"/>
          </a:p>
        </p:txBody>
      </p:sp>
    </p:spTree>
    <p:extLst>
      <p:ext uri="{BB962C8B-B14F-4D97-AF65-F5344CB8AC3E}">
        <p14:creationId xmlns:p14="http://schemas.microsoft.com/office/powerpoint/2010/main" val="118617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MS Mincho" panose="02020609040205080304" pitchFamily="49" charset="-128"/>
                <a:cs typeface="Times New Roman" panose="02020603050405020304" pitchFamily="18" charset="0"/>
              </a:rPr>
              <a:t>We know that God is always with us and so we pray together: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8</a:t>
            </a:fld>
            <a:endParaRPr lang="en-US"/>
          </a:p>
        </p:txBody>
      </p:sp>
    </p:spTree>
    <p:extLst>
      <p:ext uri="{BB962C8B-B14F-4D97-AF65-F5344CB8AC3E}">
        <p14:creationId xmlns:p14="http://schemas.microsoft.com/office/powerpoint/2010/main" val="171676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11</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12</a:t>
            </a:fld>
            <a:endParaRPr lang="en-GB"/>
          </a:p>
        </p:txBody>
      </p:sp>
    </p:spTree>
    <p:extLst>
      <p:ext uri="{BB962C8B-B14F-4D97-AF65-F5344CB8AC3E}">
        <p14:creationId xmlns:p14="http://schemas.microsoft.com/office/powerpoint/2010/main" val="68414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Emma Metcalfe</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13</a:t>
            </a:fld>
            <a:endParaRPr lang="en-GB"/>
          </a:p>
        </p:txBody>
      </p:sp>
    </p:spTree>
    <p:extLst>
      <p:ext uri="{BB962C8B-B14F-4D97-AF65-F5344CB8AC3E}">
        <p14:creationId xmlns:p14="http://schemas.microsoft.com/office/powerpoint/2010/main" val="164013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hyperlink" Target="https://cafod.org.uk/education/kidz-zone"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hyperlink" Target="https://cafod.org.uk/pray/family-prayer-ideas" TargetMode="External"/><Relationship Id="rId4" Type="http://schemas.openxmlformats.org/officeDocument/2006/relationships/hyperlink" Target="https://cafod.org.uk/education/for-famil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410947" y="5652316"/>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panose="020B0502020202020204" pitchFamily="34" charset="0"/>
                  <a:ea typeface="Verdana" panose="020B0604030504040204" pitchFamily="34" charset="0"/>
                  <a:cs typeface="Arial" panose="020B0604020202020204" pitchFamily="34" charset="0"/>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325524" y="1812042"/>
            <a:ext cx="6852667"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chemeClr val="tx1"/>
                </a:solidFill>
                <a:latin typeface="Century Gothic" panose="020B0502020202020204" pitchFamily="34" charset="0"/>
              </a:rPr>
              <a:t>How can you follow in Jesus’ footsteps and show compassion to others? </a:t>
            </a:r>
            <a:endParaRPr lang="en-US" sz="3200" dirty="0">
              <a:solidFill>
                <a:schemeClr val="tx1"/>
              </a:solidFill>
              <a:latin typeface="Century Gothic" panose="020B0502020202020204" pitchFamily="34" charset="0"/>
            </a:endParaRPr>
          </a:p>
        </p:txBody>
      </p:sp>
      <p:pic>
        <p:nvPicPr>
          <p:cNvPr id="2" name="Picture 1">
            <a:extLst>
              <a:ext uri="{FF2B5EF4-FFF2-40B4-BE49-F238E27FC236}">
                <a16:creationId xmlns:a16="http://schemas.microsoft.com/office/drawing/2014/main" id="{DF91F926-FADC-771D-46DE-826DD54C48E7}"/>
              </a:ext>
            </a:extLst>
          </p:cNvPr>
          <p:cNvPicPr>
            <a:picLocks noChangeAspect="1"/>
          </p:cNvPicPr>
          <p:nvPr/>
        </p:nvPicPr>
        <p:blipFill rotWithShape="1">
          <a:blip r:embed="rId5"/>
          <a:srcRect l="60642" t="19412"/>
          <a:stretch/>
        </p:blipFill>
        <p:spPr>
          <a:xfrm>
            <a:off x="8406690" y="1812042"/>
            <a:ext cx="3227285" cy="4145446"/>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686077" y="1918816"/>
            <a:ext cx="8137812" cy="3418436"/>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Christ Jesus,</a:t>
            </a:r>
          </a:p>
          <a:p>
            <a:pPr>
              <a:lnSpc>
                <a:spcPct val="107000"/>
              </a:lnSpc>
              <a:spcAft>
                <a:spcPts val="800"/>
              </a:spcAft>
            </a:pPr>
            <a:r>
              <a:rPr lang="en-GB"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Help us to follow your example. Teach us not to be selfish and to think of others with kindness, so that we may show patience and compassion to all. </a:t>
            </a:r>
          </a:p>
          <a:p>
            <a:pPr>
              <a:lnSpc>
                <a:spcPct val="107000"/>
              </a:lnSpc>
              <a:spcAft>
                <a:spcPts val="800"/>
              </a:spcAft>
            </a:pPr>
            <a:r>
              <a:rPr lang="en-GB"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Amen.</a:t>
            </a:r>
            <a:endPar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624A422-6B64-5380-F1FC-1BD258ECB3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2816" y="2180731"/>
            <a:ext cx="2374900" cy="2997200"/>
          </a:xfrm>
          <a:prstGeom prst="rect">
            <a:avLst/>
          </a:prstGeom>
        </p:spPr>
      </p:pic>
    </p:spTree>
    <p:extLst>
      <p:ext uri="{BB962C8B-B14F-4D97-AF65-F5344CB8AC3E}">
        <p14:creationId xmlns:p14="http://schemas.microsoft.com/office/powerpoint/2010/main" val="220642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50" y="1435187"/>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a:spAutoFit/>
            </a:bodyPr>
            <a:lstStyle/>
            <a:p>
              <a:r>
                <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rPr>
                <a:t>Send</a:t>
              </a:r>
            </a:p>
          </p:txBody>
        </p:sp>
      </p:grpSp>
      <p:sp>
        <p:nvSpPr>
          <p:cNvPr id="10" name="Subtitle 2">
            <a:extLst>
              <a:ext uri="{FF2B5EF4-FFF2-40B4-BE49-F238E27FC236}">
                <a16:creationId xmlns:a16="http://schemas.microsoft.com/office/drawing/2014/main" id="{55EE8512-843B-10CD-3C0B-B1256C83C46D}"/>
              </a:ext>
            </a:extLst>
          </p:cNvPr>
          <p:cNvSpPr txBox="1">
            <a:spLocks/>
          </p:cNvSpPr>
          <p:nvPr/>
        </p:nvSpPr>
        <p:spPr>
          <a:xfrm>
            <a:off x="241852" y="2701544"/>
            <a:ext cx="11708295"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solidFill>
                  <a:schemeClr val="tx1"/>
                </a:solidFill>
                <a:latin typeface="Century Gothic" panose="020B0502020202020204" pitchFamily="34" charset="0"/>
              </a:rPr>
              <a:t>How will you show love and compassion for your neighbours, both here and around the world in the coming week? </a:t>
            </a:r>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0945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228508" y="1008276"/>
            <a:ext cx="11734984" cy="6001643"/>
          </a:xfrm>
          <a:prstGeom prst="rect">
            <a:avLst/>
          </a:prstGeom>
          <a:noFill/>
        </p:spPr>
        <p:txBody>
          <a:bodyPr wrap="square" lIns="91440" tIns="45720" rIns="91440" bIns="45720" anchor="t">
            <a:spAutoFit/>
          </a:bodyPr>
          <a:lstStyle/>
          <a:p>
            <a:r>
              <a:rPr lang="en-GB" sz="2400" b="1" dirty="0">
                <a:effectLst/>
                <a:latin typeface="Century Gothic" panose="020B0502020202020204" pitchFamily="34" charset="0"/>
                <a:ea typeface="MS Mincho" panose="02020609040205080304" pitchFamily="49" charset="-128"/>
                <a:cs typeface="Times New Roman" panose="02020603050405020304" pitchFamily="18" charset="0"/>
              </a:rPr>
              <a:t>Activity suggestions</a:t>
            </a:r>
            <a:endParaRPr lang="en-GB" sz="2400" dirty="0">
              <a:effectLst/>
              <a:latin typeface="Century Gothic" panose="020B0502020202020204" pitchFamily="34" charset="0"/>
              <a:ea typeface="MS Mincho" panose="02020609040205080304" pitchFamily="49" charset="-128"/>
              <a:cs typeface="Times New Roman" panose="02020603050405020304" pitchFamily="18" charset="0"/>
            </a:endParaRPr>
          </a:p>
          <a:p>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Invite the children to colour in the accompanying illustration. In which picture is the older brother following Jesus’ example of compassion? Encourage the children to write or draw on the back how they will follow Jesus’ example of patience and compassion in the coming week. </a:t>
            </a:r>
          </a:p>
          <a:p>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 </a:t>
            </a:r>
          </a:p>
          <a:p>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Encourage the children to act out mini role plays where one child is looking for some peace and quiet and the other interrupts. How will they react? </a:t>
            </a:r>
          </a:p>
          <a:p>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 </a:t>
            </a:r>
          </a:p>
          <a:p>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Remind the children to share all that they heard and thought about with the people at home during the week. Encourage them to take the time that they need to rest, to try to allow others to rest as well, and to try to be patient and compassionate towards others, especially those who are in need.</a:t>
            </a:r>
          </a:p>
          <a:p>
            <a:endParaRPr lang="en-GB" sz="2000" dirty="0">
              <a:latin typeface="Century Gothic" panose="020B0502020202020204" pitchFamily="34" charset="0"/>
              <a:ea typeface="MS Mincho" panose="02020609040205080304" pitchFamily="49" charset="-128"/>
              <a:cs typeface="Times New Roman" panose="02020603050405020304" pitchFamily="18" charset="0"/>
            </a:endParaRPr>
          </a:p>
          <a:p>
            <a:r>
              <a:rPr lang="en-GB" sz="2000" dirty="0">
                <a:latin typeface="Century Gothic" panose="020B0502020202020204" pitchFamily="34" charset="0"/>
                <a:ea typeface="MS Mincho" panose="02020609040205080304" pitchFamily="49" charset="-128"/>
                <a:cs typeface="Times New Roman" panose="02020603050405020304" pitchFamily="18" charset="0"/>
              </a:rPr>
              <a:t>For children: Visit our</a:t>
            </a:r>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2000" dirty="0" err="1">
                <a:effectLst/>
                <a:latin typeface="Century Gothic" panose="020B0502020202020204" pitchFamily="34" charset="0"/>
                <a:ea typeface="MS Mincho" panose="02020609040205080304" pitchFamily="49" charset="-128"/>
                <a:cs typeface="Times New Roman" panose="02020603050405020304" pitchFamily="18" charset="0"/>
              </a:rPr>
              <a:t>Kidzzone</a:t>
            </a:r>
            <a:r>
              <a:rPr lang="en-GB" sz="2000" dirty="0">
                <a:effectLst/>
                <a:latin typeface="Century Gothic" panose="020B0502020202020204" pitchFamily="34" charset="0"/>
                <a:ea typeface="MS Mincho" panose="02020609040205080304" pitchFamily="49" charset="-128"/>
                <a:cs typeface="Times New Roman" panose="02020603050405020304" pitchFamily="18" charset="0"/>
              </a:rPr>
              <a:t> pages during the summer for fun activities that help us learn about our global family. </a:t>
            </a:r>
            <a:r>
              <a:rPr lang="en-GB" sz="2000" dirty="0">
                <a:hlinkClick r:id="rId3"/>
              </a:rPr>
              <a:t>Kidz Zone (cafod.org.uk)</a:t>
            </a:r>
            <a:endParaRPr lang="en-GB" sz="2000" dirty="0"/>
          </a:p>
          <a:p>
            <a:r>
              <a:rPr lang="en-GB" sz="2000" dirty="0">
                <a:latin typeface="Century Gothic" panose="020B0502020202020204" pitchFamily="34" charset="0"/>
              </a:rPr>
              <a:t>For families: Find family activities and prayers to share here</a:t>
            </a:r>
            <a:r>
              <a:rPr lang="en-GB" sz="2000" dirty="0"/>
              <a:t>: </a:t>
            </a:r>
            <a:r>
              <a:rPr lang="en-GB" sz="2000" dirty="0">
                <a:hlinkClick r:id="rId4"/>
              </a:rPr>
              <a:t>Family activities and ideas (cafod.org.uk)</a:t>
            </a:r>
            <a:r>
              <a:rPr lang="en-GB" sz="2000" dirty="0"/>
              <a:t>   </a:t>
            </a:r>
            <a:r>
              <a:rPr lang="en-GB" sz="2000" dirty="0">
                <a:hlinkClick r:id="rId5"/>
              </a:rPr>
              <a:t>Family prayer ideas (cafod.org.uk)</a:t>
            </a:r>
            <a:r>
              <a:rPr lang="en-GB" sz="2000" dirty="0"/>
              <a:t> </a:t>
            </a:r>
          </a:p>
          <a:p>
            <a:endParaRPr lang="en-GB" sz="2000" dirty="0">
              <a:effectLst/>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6415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5EAA9D-6274-9BFE-458D-6778E5A8BD9F}"/>
              </a:ext>
            </a:extLst>
          </p:cNvPr>
          <p:cNvPicPr>
            <a:picLocks noChangeAspect="1"/>
          </p:cNvPicPr>
          <p:nvPr/>
        </p:nvPicPr>
        <p:blipFill>
          <a:blip r:embed="rId3"/>
          <a:stretch>
            <a:fillRect/>
          </a:stretch>
        </p:blipFill>
        <p:spPr>
          <a:xfrm>
            <a:off x="1794916" y="1423955"/>
            <a:ext cx="8199831" cy="5143946"/>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BC00DB-80BB-4111-BBE0-6E4FA7CF23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6922" y="934278"/>
            <a:ext cx="6355078" cy="5918756"/>
          </a:xfrm>
          <a:prstGeom prst="rect">
            <a:avLst/>
          </a:prstGeom>
        </p:spPr>
      </p:pic>
      <p:sp>
        <p:nvSpPr>
          <p:cNvPr id="11" name="TextBox 10">
            <a:extLst>
              <a:ext uri="{FF2B5EF4-FFF2-40B4-BE49-F238E27FC236}">
                <a16:creationId xmlns:a16="http://schemas.microsoft.com/office/drawing/2014/main" id="{BBA8697F-6FCB-481B-AD0F-C217C505E145}"/>
              </a:ext>
            </a:extLst>
          </p:cNvPr>
          <p:cNvSpPr txBox="1"/>
          <p:nvPr/>
        </p:nvSpPr>
        <p:spPr>
          <a:xfrm>
            <a:off x="6096000" y="1225986"/>
            <a:ext cx="5944925" cy="3970318"/>
          </a:xfrm>
          <a:prstGeom prst="rect">
            <a:avLst/>
          </a:prstGeom>
          <a:noFill/>
        </p:spPr>
        <p:txBody>
          <a:bodyPr wrap="square" lIns="91440" tIns="45720" rIns="91440" bIns="45720" rtlCol="0" anchor="t">
            <a:spAutoFit/>
          </a:bodyPr>
          <a:lstStyle/>
          <a:p>
            <a:r>
              <a:rPr lang="en-GB" sz="3600" dirty="0">
                <a:latin typeface="Century Gothic"/>
                <a:ea typeface="+mn-lt"/>
                <a:cs typeface="+mn-lt"/>
              </a:rPr>
              <a:t>God of all, you are always there for us. Help us to be there for others when they need us and to treat all people with compassion and respect. Amen.</a:t>
            </a:r>
            <a:endParaRPr lang="en-US" sz="3600" dirty="0">
              <a:latin typeface="Century Gothic"/>
              <a:ea typeface="+mn-lt"/>
              <a:cs typeface="+mn-lt"/>
            </a:endParaRPr>
          </a:p>
        </p:txBody>
      </p:sp>
      <p:pic>
        <p:nvPicPr>
          <p:cNvPr id="4098" name="Picture 2">
            <a:extLst>
              <a:ext uri="{FF2B5EF4-FFF2-40B4-BE49-F238E27FC236}">
                <a16:creationId xmlns:a16="http://schemas.microsoft.com/office/drawing/2014/main" id="{0B29A547-04D7-744A-A7A4-50BA5AD52A9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9064" t="72" r="4195" b="13622"/>
          <a:stretch/>
        </p:blipFill>
        <p:spPr bwMode="auto">
          <a:xfrm>
            <a:off x="0" y="939244"/>
            <a:ext cx="5836922" cy="59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1"/>
          </p:nvPr>
        </p:nvSpPr>
        <p:spPr>
          <a:xfrm>
            <a:off x="409593" y="1106349"/>
            <a:ext cx="11683089" cy="5582656"/>
          </a:xfrm>
        </p:spPr>
        <p:txBody>
          <a:bodyPr vert="horz" lIns="91440" tIns="45720" rIns="91440" bIns="45720" rtlCol="0" anchor="t">
            <a:noAutofit/>
          </a:bodyPr>
          <a:lstStyle/>
          <a:p>
            <a:pPr marL="0" indent="0">
              <a:buNone/>
            </a:pPr>
            <a:r>
              <a:rPr lang="en-GB" sz="2800" i="1" dirty="0">
                <a:solidFill>
                  <a:schemeClr val="tx1"/>
                </a:solidFill>
                <a:latin typeface="Century Gothic"/>
                <a:cs typeface="Arial"/>
              </a:rPr>
              <a:t>The apostles returned and met with Jesus and told him all they had done and taught. There were so many people coming and going that Jesus and his disciples didn’t even have time to eat. So he said to them, “Let us go off by ourselves to some place where we will be alone and you can rest for a while.” So they started out in a boat by themselves for a lonely place.</a:t>
            </a:r>
          </a:p>
          <a:p>
            <a:pPr marL="0" indent="0">
              <a:buNone/>
            </a:pPr>
            <a:r>
              <a:rPr lang="en-GB" sz="2800" i="1" dirty="0">
                <a:solidFill>
                  <a:schemeClr val="tx1"/>
                </a:solidFill>
                <a:latin typeface="Century Gothic"/>
                <a:cs typeface="Arial"/>
              </a:rPr>
              <a:t>Many people, however, saw them leave and knew at once who they were; so they went from all the towns and ran ahead by land and arrived at the place ahead of Jesus and his disciples. When Jesus got out of the boat, he saw this large crowd, and his heart was filled with pity for them, because they were like sheep without a shepherd. So he began to teach them many things. </a:t>
            </a:r>
          </a:p>
        </p:txBody>
      </p:sp>
      <p:sp>
        <p:nvSpPr>
          <p:cNvPr id="3" name="TextBox 2">
            <a:extLst>
              <a:ext uri="{FF2B5EF4-FFF2-40B4-BE49-F238E27FC236}">
                <a16:creationId xmlns:a16="http://schemas.microsoft.com/office/drawing/2014/main" id="{B843C0C8-2E80-4A00-8FE9-DD73BB168080}"/>
              </a:ext>
            </a:extLst>
          </p:cNvPr>
          <p:cNvSpPr txBox="1"/>
          <p:nvPr/>
        </p:nvSpPr>
        <p:spPr>
          <a:xfrm>
            <a:off x="8441072" y="275001"/>
            <a:ext cx="4109544" cy="461665"/>
          </a:xfrm>
          <a:prstGeom prst="rect">
            <a:avLst/>
          </a:prstGeom>
          <a:noFill/>
        </p:spPr>
        <p:txBody>
          <a:bodyPr wrap="square" lIns="91440" tIns="45720" rIns="91440" bIns="45720" rtlCol="0" anchor="t">
            <a:spAutoFit/>
          </a:bodyPr>
          <a:lstStyle/>
          <a:p>
            <a:r>
              <a:rPr lang="en-US" sz="2400" b="1" i="1" dirty="0">
                <a:latin typeface="Century Gothic" panose="020B0502020202020204" pitchFamily="34" charset="0"/>
                <a:cs typeface="Segoe UI"/>
              </a:rPr>
              <a:t>Gospel: </a:t>
            </a:r>
            <a:r>
              <a:rPr lang="en-US" sz="2400" i="1" dirty="0">
                <a:latin typeface="Century Gothic" panose="020B0502020202020204" pitchFamily="34" charset="0"/>
                <a:cs typeface="Segoe UI"/>
              </a:rPr>
              <a:t>Mark 6:30-34</a:t>
            </a:r>
          </a:p>
        </p:txBody>
      </p:sp>
      <p:grpSp>
        <p:nvGrpSpPr>
          <p:cNvPr id="6" name="Group 5">
            <a:extLst>
              <a:ext uri="{FF2B5EF4-FFF2-40B4-BE49-F238E27FC236}">
                <a16:creationId xmlns:a16="http://schemas.microsoft.com/office/drawing/2014/main" id="{543B6994-2C10-6B42-8D44-5312D8E35403}"/>
              </a:ext>
            </a:extLst>
          </p:cNvPr>
          <p:cNvGrpSpPr/>
          <p:nvPr/>
        </p:nvGrpSpPr>
        <p:grpSpPr>
          <a:xfrm>
            <a:off x="10039878" y="5970548"/>
            <a:ext cx="7221092" cy="718457"/>
            <a:chOff x="344402" y="5598515"/>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a:spAutoFit/>
            </a:bodyPr>
            <a:lstStyle/>
            <a:p>
              <a:r>
                <a:rPr lang="en-GB" sz="2800" b="1" i="1" dirty="0">
                  <a:solidFill>
                    <a:srgbClr val="A1C60F"/>
                  </a:solidFill>
                  <a:latin typeface="Century Gothic" panose="020B0502020202020204" pitchFamily="34" charset="0"/>
                  <a:ea typeface="Times New Roman" panose="02020603050405020304" pitchFamily="18" charset="0"/>
                  <a:cs typeface="Arial" panose="020B0604020202020204" pitchFamily="34" charset="0"/>
                </a:rPr>
                <a:t>Listen </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598515"/>
              <a:ext cx="717233" cy="718457"/>
            </a:xfrm>
            <a:prstGeom prst="rect">
              <a:avLst/>
            </a:prstGeom>
          </p:spPr>
        </p:pic>
      </p:gr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70F02D-09CE-4645-9868-E10538A4114C}"/>
              </a:ext>
            </a:extLst>
          </p:cNvPr>
          <p:cNvSpPr/>
          <p:nvPr/>
        </p:nvSpPr>
        <p:spPr>
          <a:xfrm>
            <a:off x="290086" y="948690"/>
            <a:ext cx="11432924" cy="5909310"/>
          </a:xfrm>
          <a:prstGeom prst="rect">
            <a:avLst/>
          </a:prstGeom>
        </p:spPr>
        <p:txBody>
          <a:bodyPr wrap="square">
            <a:spAutoFit/>
          </a:bodyPr>
          <a:lstStyle/>
          <a:p>
            <a:r>
              <a:rPr lang="en-GB" sz="2400" b="1" dirty="0">
                <a:latin typeface="Century Gothic"/>
                <a:cs typeface="Segoe UI"/>
              </a:rPr>
              <a:t>What do you remember from the Gospel reading? </a:t>
            </a:r>
            <a:endParaRPr lang="en-US" sz="2400" b="1" dirty="0">
              <a:latin typeface="Century Gothic"/>
              <a:cs typeface="Segoe UI"/>
            </a:endParaRPr>
          </a:p>
          <a:p>
            <a:endParaRPr lang="en-US" sz="1400" dirty="0">
              <a:latin typeface="Century Gothic" panose="020B0502020202020204" pitchFamily="34"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Jesus and the disciples decide to go away to a quiet place so that they can be by themselves and rest for a while. They have been working hard and must have been tired.</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But what happens?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People see them going and decide that they want to hear what Jesus has to say. So they hurry off to the place the disciples are headed for. They get there first, so when Jesus and the disciples arrive by boat there is already a large crowd waiting for them.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How do you think Jesus and his disciples felt when they saw the crowd waiting for them?</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923330"/>
          </a:xfrm>
        </p:spPr>
        <p:txBody>
          <a:bodyPr vert="horz" wrap="square" lIns="91440" tIns="45720" rIns="91440" bIns="45720" rtlCol="0" anchor="t">
            <a:spAutoFit/>
          </a:bodyPr>
          <a:lstStyle/>
          <a:p>
            <a:pPr marL="0" indent="0">
              <a:buNone/>
            </a:pPr>
            <a:endParaRPr lang="en-GB" sz="2400" dirty="0">
              <a:solidFill>
                <a:schemeClr val="tx1"/>
              </a:solidFill>
              <a:latin typeface="Century Gothic" panose="020B0502020202020204" pitchFamily="34" charset="0"/>
            </a:endParaRPr>
          </a:p>
          <a:p>
            <a:pPr algn="just">
              <a:buNone/>
            </a:pPr>
            <a:endParaRPr lang="en-US" dirty="0">
              <a:latin typeface="Century Gothic"/>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8751930" y="6003581"/>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a:spAutoFit/>
            </a:bodyPr>
            <a:lstStyle/>
            <a:p>
              <a:r>
                <a:rPr lang="en-GB" sz="2800" b="1" i="1" dirty="0">
                  <a:solidFill>
                    <a:srgbClr val="C51B8A"/>
                  </a:solidFill>
                  <a:latin typeface="Century Gothic" panose="020B0502020202020204" pitchFamily="34" charset="0"/>
                  <a:cs typeface="Arial" panose="020B0604020202020204" pitchFamily="34" charset="0"/>
                </a:rPr>
                <a:t>Response</a:t>
              </a:r>
              <a:endParaRPr lang="en-GB" sz="2800" b="1" dirty="0">
                <a:solidFill>
                  <a:srgbClr val="C51B8A"/>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4346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B86CA4-6E8D-81FD-E691-5C6A2C3C2234}"/>
              </a:ext>
            </a:extLst>
          </p:cNvPr>
          <p:cNvSpPr txBox="1"/>
          <p:nvPr/>
        </p:nvSpPr>
        <p:spPr>
          <a:xfrm>
            <a:off x="246886" y="1331845"/>
            <a:ext cx="11400183" cy="4893647"/>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Can you think of a time when you wanted to be alone, or you wanted to spend some time relaxing, but other people had other ideas? Perhaps you wanted to watch the television or read a book quietly, but your brother or sister kept interrupting you and wanted you to play with them instead?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How did it make you feel to be interrupted? What did you do? Did you carry on reading or watching television, or did you play with your sister or brother instead?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How do you think you would feel if you were Jesus, and you were hoping for some peace and quiet, but lots of people wanted your attention? What does Jesus do?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263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B86CA4-6E8D-81FD-E691-5C6A2C3C2234}"/>
              </a:ext>
            </a:extLst>
          </p:cNvPr>
          <p:cNvSpPr txBox="1"/>
          <p:nvPr/>
        </p:nvSpPr>
        <p:spPr>
          <a:xfrm>
            <a:off x="99390" y="1116498"/>
            <a:ext cx="12185375" cy="5632311"/>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Even though he is tired and wanted to spend time quietly resting, Jesus feels sorry for the crowd. He sees that they need him, so he doesn’t send them away. Instead, he talks to them and teaches them for a long time. Jesus is compassionate. He doesn’t just feel sorry for the crowd, he also acts to help them to feel better.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We all have times when we need to look after ourselves, and rest if we are tired. It is important to take some quiet time, to pray and reflect and to relax, so that we have the energy to do all the things we need and want to do. But there are other times when we can try to be more like Jesus, and to be moved with compassion to help other people who really need some love, comfort or care. </a:t>
            </a:r>
          </a:p>
          <a:p>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Even when we are cross and tired, we can try to be patient and kind, treating other people as we would like to be treated.  How will you follow Jesus’ example of compassion this week? </a:t>
            </a:r>
          </a:p>
        </p:txBody>
      </p:sp>
    </p:spTree>
    <p:extLst>
      <p:ext uri="{BB962C8B-B14F-4D97-AF65-F5344CB8AC3E}">
        <p14:creationId xmlns:p14="http://schemas.microsoft.com/office/powerpoint/2010/main" val="13267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688FBD-1FCD-499E-82E9-15AD17208363}"/>
              </a:ext>
            </a:extLst>
          </p:cNvPr>
          <p:cNvSpPr txBox="1"/>
          <p:nvPr/>
        </p:nvSpPr>
        <p:spPr>
          <a:xfrm>
            <a:off x="3661085" y="1096879"/>
            <a:ext cx="8134675" cy="5509200"/>
          </a:xfrm>
          <a:prstGeom prst="rect">
            <a:avLst/>
          </a:prstGeom>
          <a:noFill/>
        </p:spPr>
        <p:txBody>
          <a:bodyPr wrap="square" lIns="91440" tIns="45720" rIns="91440" bIns="45720" rtlCol="0" anchor="t">
            <a:spAutoFit/>
          </a:bodyPr>
          <a:lstStyle/>
          <a:p>
            <a:r>
              <a:rPr lang="en-GB" sz="3200" dirty="0">
                <a:solidFill>
                  <a:schemeClr val="bg1"/>
                </a:solidFill>
                <a:latin typeface="Century Gothic" panose="020B0502020202020204" pitchFamily="34" charset="0"/>
              </a:rPr>
              <a:t>We pray for world leaders: that they may make the time to listen to God and to what their people really need, and act to bring an end to poverty. </a:t>
            </a:r>
          </a:p>
          <a:p>
            <a:r>
              <a:rPr lang="en-GB" sz="3200" dirty="0">
                <a:solidFill>
                  <a:schemeClr val="bg1"/>
                </a:solidFill>
                <a:latin typeface="Century Gothic" panose="020B0502020202020204" pitchFamily="34" charset="0"/>
              </a:rPr>
              <a:t>Lord in your mercy...</a:t>
            </a:r>
          </a:p>
          <a:p>
            <a:endParaRPr lang="en-GB" sz="3200" dirty="0">
              <a:solidFill>
                <a:schemeClr val="bg1"/>
              </a:solidFill>
              <a:latin typeface="Century Gothic" panose="020B0502020202020204" pitchFamily="34" charset="0"/>
            </a:endParaRPr>
          </a:p>
          <a:p>
            <a:r>
              <a:rPr lang="en-GB" sz="3200" dirty="0">
                <a:solidFill>
                  <a:schemeClr val="bg1"/>
                </a:solidFill>
                <a:latin typeface="Century Gothic" panose="020B0502020202020204" pitchFamily="34" charset="0"/>
              </a:rPr>
              <a:t>We pray for all people who are sad, lonely, tired or unwell: that they may find the comfort and support that they need from others. </a:t>
            </a:r>
          </a:p>
          <a:p>
            <a:r>
              <a:rPr lang="en-GB" sz="3200" dirty="0">
                <a:solidFill>
                  <a:schemeClr val="bg1"/>
                </a:solidFill>
                <a:latin typeface="Century Gothic" panose="020B0502020202020204" pitchFamily="34" charset="0"/>
              </a:rPr>
              <a:t>Lord in your mercy...</a:t>
            </a: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2816" y="2180731"/>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576746" y="2180731"/>
            <a:ext cx="8137812" cy="3418436"/>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pray for our parish, family and friends: that we may treat all people as we would like to be treated, with patience, compassion and fairness.</a:t>
            </a:r>
          </a:p>
          <a:p>
            <a:pPr>
              <a:lnSpc>
                <a:spcPct val="107000"/>
              </a:lnSpc>
              <a:spcAft>
                <a:spcPts val="800"/>
              </a:spcAft>
            </a:pPr>
            <a:endParaRPr lang="en-GB"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Lord, in your mercy… </a:t>
            </a:r>
            <a:endPar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624A422-6B64-5380-F1FC-1BD258ECB3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2816" y="2180731"/>
            <a:ext cx="2374900" cy="2997200"/>
          </a:xfrm>
          <a:prstGeom prst="rect">
            <a:avLst/>
          </a:prstGeom>
        </p:spPr>
      </p:pic>
    </p:spTree>
    <p:extLst>
      <p:ext uri="{BB962C8B-B14F-4D97-AF65-F5344CB8AC3E}">
        <p14:creationId xmlns:p14="http://schemas.microsoft.com/office/powerpoint/2010/main" val="3015573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5" ma:contentTypeDescription="Create a new document." ma:contentTypeScope="" ma:versionID="cd04e5d0b46e86fb4ea7db3c5993d45c">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43b1e07c8e5d4571e954582f7444b22b"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SZUU6KYVHK2A-2146017777-15344</_dlc_DocId>
    <_dlc_DocIdUrl xmlns="04672002-f21f-4240-adfb-f0b653fb6fb5">
      <Url>https://cafod365.sharepoint.com/sites/int/Education/_layouts/15/DocIdRedir.aspx?ID=SZUU6KYVHK2A-2146017777-15344</Url>
      <Description>SZUU6KYVHK2A-2146017777-15344</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BF0B66F-8B0F-4858-BF29-E08B3B9B6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FDB06-B221-499B-BA77-123DF03D2BB2}">
  <ds:schemaRefs>
    <ds:schemaRef ds:uri="453a0c7f-c966-4a5c-a0f8-de0f8150ea1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04672002-f21f-4240-adfb-f0b653fb6fb5"/>
    <ds:schemaRef ds:uri="http://purl.org/dc/dcmitype/"/>
    <ds:schemaRef ds:uri="http://schemas.microsoft.com/sharepoint/v3/fields"/>
    <ds:schemaRef ds:uri="bdf04112-6931-4610-9724-cd62e91446a3"/>
    <ds:schemaRef ds:uri="236a9a4b-a03c-46ba-8ec6-624c184acbc6"/>
    <ds:schemaRef ds:uri="http://www.w3.org/XML/1998/namespace"/>
  </ds:schemaRefs>
</ds:datastoreItem>
</file>

<file path=customXml/itemProps3.xml><?xml version="1.0" encoding="utf-8"?>
<ds:datastoreItem xmlns:ds="http://schemas.openxmlformats.org/officeDocument/2006/customXml" ds:itemID="{7FDDA5B9-3490-495B-84D2-C69657A09701}">
  <ds:schemaRefs>
    <ds:schemaRef ds:uri="http://schemas.microsoft.com/sharepoint/v3/contenttype/forms"/>
  </ds:schemaRefs>
</ds:datastoreItem>
</file>

<file path=customXml/itemProps4.xml><?xml version="1.0" encoding="utf-8"?>
<ds:datastoreItem xmlns:ds="http://schemas.openxmlformats.org/officeDocument/2006/customXml" ds:itemID="{665CB3E2-8709-4147-8C75-634C1593348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3742</TotalTime>
  <Words>1155</Words>
  <Application>Microsoft Office PowerPoint</Application>
  <PresentationFormat>Widescreen</PresentationFormat>
  <Paragraphs>75</Paragraphs>
  <Slides>14</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Arial Black</vt:lpstr>
      <vt:lpstr>Calibri</vt:lpstr>
      <vt:lpstr>Calibri Light</vt:lpstr>
      <vt:lpstr>Cambria</vt:lpstr>
      <vt:lpstr>Century Gothic</vt:lpstr>
      <vt:lpstr>Segoe UI</vt:lpstr>
      <vt:lpstr>Times New Roman</vt:lpstr>
      <vt:lpstr>Wingdings</vt:lpstr>
      <vt:lpstr>office theme</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425</cp:revision>
  <dcterms:created xsi:type="dcterms:W3CDTF">2021-02-16T09:08:51Z</dcterms:created>
  <dcterms:modified xsi:type="dcterms:W3CDTF">2024-07-17T10:42:18Z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b5a47ff0-cfa2-49f8-a9d4-e90da050b1cd</vt:lpwstr>
  </property>
</Properties>
</file>