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88" r:id="rId6"/>
    <p:sldId id="273" r:id="rId7"/>
    <p:sldId id="275" r:id="rId8"/>
    <p:sldId id="367" r:id="rId9"/>
    <p:sldId id="386" r:id="rId10"/>
    <p:sldId id="269" r:id="rId11"/>
    <p:sldId id="368" r:id="rId12"/>
    <p:sldId id="381" r:id="rId13"/>
    <p:sldId id="382" r:id="rId14"/>
    <p:sldId id="383" r:id="rId15"/>
    <p:sldId id="384" r:id="rId16"/>
    <p:sldId id="263" r:id="rId17"/>
    <p:sldId id="262" r:id="rId18"/>
    <p:sldId id="261" r:id="rId19"/>
    <p:sldId id="260" r:id="rId20"/>
    <p:sldId id="361" r:id="rId21"/>
    <p:sldId id="258" r:id="rId22"/>
    <p:sldId id="385" r:id="rId23"/>
    <p:sldId id="363" r:id="rId24"/>
    <p:sldId id="25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AEB88A-4E94-4686-A92C-1DD57DD0B702}" v="1" dt="2025-04-30T19:50:08.493"/>
    <p1510:client id="{759D8894-4EF0-5ADD-1735-8065BE76E79D}" v="1353" dt="2025-04-30T15:47:08.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71" autoAdjust="0"/>
    <p:restoredTop sz="86410" autoAdjust="0"/>
  </p:normalViewPr>
  <p:slideViewPr>
    <p:cSldViewPr snapToGrid="0">
      <p:cViewPr varScale="1">
        <p:scale>
          <a:sx n="71" d="100"/>
          <a:sy n="71" d="100"/>
        </p:scale>
        <p:origin x="264"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D27C5-9730-4522-97F0-BF11BC6ABD84}" type="datetimeFigureOut">
              <a:rPr lang="en-US"/>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5366C-5F8C-42CA-9C4D-03125D9DB2B7}" type="slidenum">
              <a:rPr lang="en-US"/>
              <a:t>‹#›</a:t>
            </a:fld>
            <a:endParaRPr lang="en-US"/>
          </a:p>
        </p:txBody>
      </p:sp>
    </p:spTree>
    <p:extLst>
      <p:ext uri="{BB962C8B-B14F-4D97-AF65-F5344CB8AC3E}">
        <p14:creationId xmlns:p14="http://schemas.microsoft.com/office/powerpoint/2010/main" val="82760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Children’s liturgy: </a:t>
            </a:r>
            <a:r>
              <a:rPr lang="en-GB" dirty="0"/>
              <a:t>Third </a:t>
            </a:r>
            <a:r>
              <a:rPr lang="en-GB" dirty="0">
                <a:effectLst/>
              </a:rPr>
              <a:t>Sunday of Easter (Year C)</a:t>
            </a:r>
            <a:endParaRPr lang="en-US" dirty="0"/>
          </a:p>
          <a:p>
            <a:endParaRPr lang="en-GB" dirty="0"/>
          </a:p>
          <a:p>
            <a:r>
              <a:rPr lang="en-GB" b="1" dirty="0">
                <a:effectLst/>
              </a:rPr>
              <a:t>Preparation of the worship space</a:t>
            </a:r>
            <a:endParaRPr lang="en-GB" b="1" dirty="0">
              <a:ea typeface="Calibri"/>
              <a:cs typeface="Calibri"/>
            </a:endParaRPr>
          </a:p>
          <a:p>
            <a:r>
              <a:rPr lang="en-GB" dirty="0">
                <a:effectLst/>
              </a:rPr>
              <a:t>Colour: white</a:t>
            </a:r>
            <a:r>
              <a:rPr lang="en-GB" dirty="0"/>
              <a:t> </a:t>
            </a:r>
          </a:p>
          <a:p>
            <a:r>
              <a:rPr lang="en-GB" dirty="0"/>
              <a:t>Props: coloured paper cut into the shape of fish, pens and pencils</a:t>
            </a:r>
            <a:endParaRPr lang="en-GB" dirty="0">
              <a:ea typeface="Calibri" panose="020F0502020204030204"/>
              <a:cs typeface="Calibri" panose="020F0502020204030204"/>
            </a:endParaRPr>
          </a:p>
          <a:p>
            <a:endParaRPr lang="en-GB" dirty="0"/>
          </a:p>
          <a:p>
            <a:r>
              <a:rPr lang="en-GB" b="1" dirty="0">
                <a:effectLst/>
              </a:rPr>
              <a:t>Song suggestions</a:t>
            </a:r>
            <a:endParaRPr lang="en-GB" b="1" dirty="0">
              <a:ea typeface="Calibri"/>
              <a:cs typeface="Calibri"/>
            </a:endParaRPr>
          </a:p>
          <a:p>
            <a:r>
              <a:rPr lang="en-GB" dirty="0"/>
              <a:t>Come to the feast </a:t>
            </a:r>
            <a:r>
              <a:rPr lang="en-GB" dirty="0">
                <a:effectLst/>
              </a:rPr>
              <a:t>(</a:t>
            </a:r>
            <a:r>
              <a:rPr lang="en-GB" dirty="0"/>
              <a:t>612</a:t>
            </a:r>
            <a:r>
              <a:rPr lang="en-GB" dirty="0">
                <a:effectLst/>
              </a:rPr>
              <a:t>, Laudate)</a:t>
            </a:r>
            <a:r>
              <a:rPr lang="en-GB" dirty="0"/>
              <a:t> Bread for the world, </a:t>
            </a:r>
            <a:r>
              <a:rPr lang="en-GB" dirty="0">
                <a:effectLst/>
              </a:rPr>
              <a:t>a </a:t>
            </a:r>
            <a:r>
              <a:rPr lang="en-GB" dirty="0"/>
              <a:t>world </a:t>
            </a:r>
            <a:r>
              <a:rPr lang="en-GB" dirty="0">
                <a:effectLst/>
              </a:rPr>
              <a:t>of </a:t>
            </a:r>
            <a:r>
              <a:rPr lang="en-GB" dirty="0"/>
              <a:t>hunger </a:t>
            </a:r>
            <a:r>
              <a:rPr lang="en-GB" dirty="0">
                <a:effectLst/>
              </a:rPr>
              <a:t>(</a:t>
            </a:r>
            <a:r>
              <a:rPr lang="en-GB" dirty="0"/>
              <a:t>625</a:t>
            </a:r>
            <a:r>
              <a:rPr lang="en-GB" dirty="0">
                <a:effectLst/>
              </a:rPr>
              <a:t>, Laudate)</a:t>
            </a:r>
            <a:endParaRPr lang="en-GB" dirty="0">
              <a:ea typeface="Calibri"/>
              <a:cs typeface="Calibri"/>
            </a:endParaRPr>
          </a:p>
          <a:p>
            <a:pPr>
              <a:defRPr/>
            </a:pPr>
            <a:endParaRPr lang="en-GB" dirty="0"/>
          </a:p>
          <a:p>
            <a:pPr>
              <a:defRPr/>
            </a:pPr>
            <a:r>
              <a:rPr lang="en-GB" b="1" dirty="0">
                <a:effectLst/>
              </a:rPr>
              <a:t>Welcome</a:t>
            </a:r>
            <a:endParaRPr lang="en-GB" b="1" dirty="0">
              <a:ea typeface="Calibri"/>
              <a:cs typeface="Calibri"/>
            </a:endParaRPr>
          </a:p>
          <a:p>
            <a:pPr>
              <a:defRPr/>
            </a:pPr>
            <a:r>
              <a:rPr lang="en-GB" dirty="0">
                <a:effectLst/>
              </a:rPr>
              <a:t>Today we hear about how Jesus appeared to the disciples </a:t>
            </a:r>
            <a:r>
              <a:rPr lang="en-GB" dirty="0"/>
              <a:t>while they were fishing, helped them to catch more fish </a:t>
            </a:r>
            <a:r>
              <a:rPr lang="en-GB" dirty="0">
                <a:effectLst/>
              </a:rPr>
              <a:t>and </a:t>
            </a:r>
            <a:r>
              <a:rPr lang="en-GB" dirty="0"/>
              <a:t>ate </a:t>
            </a:r>
            <a:r>
              <a:rPr lang="en-GB" dirty="0">
                <a:effectLst/>
              </a:rPr>
              <a:t>with them</a:t>
            </a:r>
            <a:r>
              <a:rPr lang="en-GB" dirty="0"/>
              <a:t> on the beach afterwards</a:t>
            </a:r>
            <a:r>
              <a:rPr lang="en-GB" dirty="0">
                <a:effectLst/>
              </a:rPr>
              <a:t>. Let’s think some more about </a:t>
            </a:r>
            <a:r>
              <a:rPr lang="en-GB" dirty="0"/>
              <a:t>this </a:t>
            </a:r>
            <a:r>
              <a:rPr lang="en-GB" dirty="0">
                <a:effectLst/>
              </a:rPr>
              <a:t>today.</a:t>
            </a:r>
            <a:endParaRPr lang="en-GB" dirty="0">
              <a:ea typeface="Calibri"/>
              <a:cs typeface="Calibri"/>
            </a:endParaRPr>
          </a:p>
          <a:p>
            <a:pPr>
              <a:lnSpc>
                <a:spcPct val="114999"/>
              </a:lnSpc>
              <a:spcAft>
                <a:spcPts val="1000"/>
              </a:spcAft>
            </a:pPr>
            <a:endParaRPr lang="en-GB" sz="1800" b="1" dirty="0">
              <a:latin typeface="Arial"/>
              <a:ea typeface="Calibri"/>
              <a:cs typeface="Arial"/>
            </a:endParaRPr>
          </a:p>
          <a:p>
            <a:r>
              <a:rPr lang="en-US" err="1"/>
              <a:t>Anuarite</a:t>
            </a:r>
            <a:r>
              <a:rPr lang="en-US" dirty="0"/>
              <a:t> sharing milk with her children, Goma, DRC</a:t>
            </a:r>
          </a:p>
          <a:p>
            <a:r>
              <a:rPr lang="en-US" dirty="0">
                <a:ea typeface="Calibri"/>
                <a:cs typeface="Calibri"/>
              </a:rPr>
              <a:t>Photo credit: </a:t>
            </a:r>
            <a:r>
              <a:rPr lang="en-US" dirty="0"/>
              <a:t>Arlette Bashizi</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1</a:t>
            </a:fld>
            <a:endParaRPr lang="en-US" dirty="0"/>
          </a:p>
        </p:txBody>
      </p:sp>
    </p:spTree>
    <p:extLst>
      <p:ext uri="{BB962C8B-B14F-4D97-AF65-F5344CB8AC3E}">
        <p14:creationId xmlns:p14="http://schemas.microsoft.com/office/powerpoint/2010/main" val="61657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 and </a:t>
            </a:r>
            <a:r>
              <a:rPr lang="en-US" dirty="0" err="1"/>
              <a:t>Tekon</a:t>
            </a:r>
            <a:r>
              <a:rPr lang="en-US" dirty="0"/>
              <a:t> the fisherman, Liberia</a:t>
            </a:r>
          </a:p>
          <a:p>
            <a:r>
              <a:rPr lang="en-US" dirty="0">
                <a:ea typeface="Calibri"/>
                <a:cs typeface="Calibri"/>
              </a:rPr>
              <a:t>Photo credit: Carielle Doe</a:t>
            </a:r>
          </a:p>
        </p:txBody>
      </p:sp>
      <p:sp>
        <p:nvSpPr>
          <p:cNvPr id="4" name="Slide Number Placeholder 3"/>
          <p:cNvSpPr>
            <a:spLocks noGrp="1"/>
          </p:cNvSpPr>
          <p:nvPr>
            <p:ph type="sldNum" sz="quarter" idx="5"/>
          </p:nvPr>
        </p:nvSpPr>
        <p:spPr/>
        <p:txBody>
          <a:bodyPr/>
          <a:lstStyle/>
          <a:p>
            <a:fld id="{9B55366C-5F8C-42CA-9C4D-03125D9DB2B7}" type="slidenum">
              <a:rPr lang="en-US"/>
              <a:t>11</a:t>
            </a:fld>
            <a:endParaRPr lang="en-US"/>
          </a:p>
        </p:txBody>
      </p:sp>
    </p:spTree>
    <p:extLst>
      <p:ext uri="{BB962C8B-B14F-4D97-AF65-F5344CB8AC3E}">
        <p14:creationId xmlns:p14="http://schemas.microsoft.com/office/powerpoint/2010/main" val="2337361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12</a:t>
            </a:fld>
            <a:endParaRPr lang="en-GB"/>
          </a:p>
        </p:txBody>
      </p:sp>
    </p:spTree>
    <p:extLst>
      <p:ext uri="{BB962C8B-B14F-4D97-AF65-F5344CB8AC3E}">
        <p14:creationId xmlns:p14="http://schemas.microsoft.com/office/powerpoint/2010/main" val="1186176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14</a:t>
            </a:fld>
            <a:endParaRPr lang="en-US"/>
          </a:p>
        </p:txBody>
      </p:sp>
    </p:spTree>
    <p:extLst>
      <p:ext uri="{BB962C8B-B14F-4D97-AF65-F5344CB8AC3E}">
        <p14:creationId xmlns:p14="http://schemas.microsoft.com/office/powerpoint/2010/main" val="2825538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Vivian, the fishmonger, Liberia</a:t>
            </a:r>
          </a:p>
          <a:p>
            <a:r>
              <a:rPr lang="en-US" dirty="0">
                <a:ea typeface="Calibri"/>
                <a:cs typeface="Calibri"/>
              </a:rPr>
              <a:t>Photo credit: Thom Flint</a:t>
            </a:r>
          </a:p>
        </p:txBody>
      </p:sp>
      <p:sp>
        <p:nvSpPr>
          <p:cNvPr id="4" name="Slide Number Placeholder 3"/>
          <p:cNvSpPr>
            <a:spLocks noGrp="1"/>
          </p:cNvSpPr>
          <p:nvPr>
            <p:ph type="sldNum" sz="quarter" idx="5"/>
          </p:nvPr>
        </p:nvSpPr>
        <p:spPr/>
        <p:txBody>
          <a:bodyPr/>
          <a:lstStyle/>
          <a:p>
            <a:fld id="{467C0A84-E356-4051-98B9-B29298D6E6F5}" type="slidenum">
              <a:rPr lang="en-GB" smtClean="0"/>
              <a:t>15</a:t>
            </a:fld>
            <a:endParaRPr lang="en-GB"/>
          </a:p>
        </p:txBody>
      </p:sp>
    </p:spTree>
    <p:extLst>
      <p:ext uri="{BB962C8B-B14F-4D97-AF65-F5344CB8AC3E}">
        <p14:creationId xmlns:p14="http://schemas.microsoft.com/office/powerpoint/2010/main" val="268600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Illustration: Jane Smith</a:t>
            </a:r>
            <a:endParaRPr lang="en-GB" dirty="0"/>
          </a:p>
        </p:txBody>
      </p:sp>
      <p:sp>
        <p:nvSpPr>
          <p:cNvPr id="4" name="Slide Number Placeholder 3"/>
          <p:cNvSpPr>
            <a:spLocks noGrp="1"/>
          </p:cNvSpPr>
          <p:nvPr>
            <p:ph type="sldNum" sz="quarter" idx="5"/>
          </p:nvPr>
        </p:nvSpPr>
        <p:spPr/>
        <p:txBody>
          <a:bodyPr/>
          <a:lstStyle/>
          <a:p>
            <a:fld id="{9B55366C-5F8C-42CA-9C4D-03125D9DB2B7}" type="slidenum">
              <a:rPr lang="en-US" smtClean="0"/>
              <a:t>16</a:t>
            </a:fld>
            <a:endParaRPr lang="en-US"/>
          </a:p>
        </p:txBody>
      </p:sp>
    </p:spTree>
    <p:extLst>
      <p:ext uri="{BB962C8B-B14F-4D97-AF65-F5344CB8AC3E}">
        <p14:creationId xmlns:p14="http://schemas.microsoft.com/office/powerpoint/2010/main" val="367469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Illustration: Jane Smith</a:t>
            </a:r>
          </a:p>
          <a:p>
            <a:endParaRPr lang="en-GB" dirty="0"/>
          </a:p>
        </p:txBody>
      </p:sp>
      <p:sp>
        <p:nvSpPr>
          <p:cNvPr id="4" name="Slide Number Placeholder 3"/>
          <p:cNvSpPr>
            <a:spLocks noGrp="1"/>
          </p:cNvSpPr>
          <p:nvPr>
            <p:ph type="sldNum" sz="quarter" idx="5"/>
          </p:nvPr>
        </p:nvSpPr>
        <p:spPr/>
        <p:txBody>
          <a:bodyPr/>
          <a:lstStyle/>
          <a:p>
            <a:fld id="{7A176E7C-A6AE-4FD1-AFE5-00287C0352B5}" type="slidenum">
              <a:rPr lang="en-GB" smtClean="0"/>
              <a:t>17</a:t>
            </a:fld>
            <a:endParaRPr lang="en-GB"/>
          </a:p>
        </p:txBody>
      </p:sp>
    </p:spTree>
    <p:extLst>
      <p:ext uri="{BB962C8B-B14F-4D97-AF65-F5344CB8AC3E}">
        <p14:creationId xmlns:p14="http://schemas.microsoft.com/office/powerpoint/2010/main" val="1640135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C0A84-E356-4051-98B9-B29298D6E6F5}" type="slidenum">
              <a:rPr lang="en-GB" smtClean="0"/>
              <a:t>20</a:t>
            </a:fld>
            <a:endParaRPr lang="en-GB"/>
          </a:p>
        </p:txBody>
      </p:sp>
    </p:spTree>
    <p:extLst>
      <p:ext uri="{BB962C8B-B14F-4D97-AF65-F5344CB8AC3E}">
        <p14:creationId xmlns:p14="http://schemas.microsoft.com/office/powerpoint/2010/main" val="404144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at Our Lady Queen of Heaven Primary School</a:t>
            </a:r>
            <a:endParaRPr lang="en-US" dirty="0"/>
          </a:p>
          <a:p>
            <a:r>
              <a:rPr lang="en-GB" dirty="0"/>
              <a:t>Photo credit: Thom Flint</a:t>
            </a:r>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2</a:t>
            </a:fld>
            <a:endParaRPr lang="en-GB"/>
          </a:p>
        </p:txBody>
      </p:sp>
    </p:spTree>
    <p:extLst>
      <p:ext uri="{BB962C8B-B14F-4D97-AF65-F5344CB8AC3E}">
        <p14:creationId xmlns:p14="http://schemas.microsoft.com/office/powerpoint/2010/main" val="197171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3</a:t>
            </a:fld>
            <a:endParaRPr lang="en-GB"/>
          </a:p>
        </p:txBody>
      </p:sp>
    </p:spTree>
    <p:extLst>
      <p:ext uri="{BB962C8B-B14F-4D97-AF65-F5344CB8AC3E}">
        <p14:creationId xmlns:p14="http://schemas.microsoft.com/office/powerpoint/2010/main" val="24831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7C0A84-E356-4051-98B9-B29298D6E6F5}" type="slidenum">
              <a:rPr lang="en-GB" smtClean="0"/>
              <a:t>4</a:t>
            </a:fld>
            <a:endParaRPr lang="en-GB"/>
          </a:p>
        </p:txBody>
      </p:sp>
    </p:spTree>
    <p:extLst>
      <p:ext uri="{BB962C8B-B14F-4D97-AF65-F5344CB8AC3E}">
        <p14:creationId xmlns:p14="http://schemas.microsoft.com/office/powerpoint/2010/main" val="294589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Calibri"/>
              </a:rPr>
              <a:t>Fish, Liberia</a:t>
            </a:r>
          </a:p>
          <a:p>
            <a:r>
              <a:rPr lang="en-GB" dirty="0">
                <a:ea typeface="Calibri"/>
                <a:cs typeface="Calibri"/>
              </a:rPr>
              <a:t>Photo credit: Carielle Doe</a:t>
            </a: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B55366C-5F8C-42CA-9C4D-03125D9DB2B7}" type="slidenum">
              <a:rPr lang="en-US" smtClean="0"/>
              <a:t>6</a:t>
            </a:fld>
            <a:endParaRPr lang="en-US"/>
          </a:p>
        </p:txBody>
      </p:sp>
    </p:spTree>
    <p:extLst>
      <p:ext uri="{BB962C8B-B14F-4D97-AF65-F5344CB8AC3E}">
        <p14:creationId xmlns:p14="http://schemas.microsoft.com/office/powerpoint/2010/main" val="410501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Yani and her family, Sudan</a:t>
            </a:r>
          </a:p>
          <a:p>
            <a:r>
              <a:rPr lang="en-US" dirty="0">
                <a:ea typeface="Calibri"/>
                <a:cs typeface="Calibri"/>
              </a:rPr>
              <a:t>Photo credit: </a:t>
            </a:r>
            <a:r>
              <a:rPr lang="en-US" dirty="0"/>
              <a:t>Ahmed Seed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7</a:t>
            </a:fld>
            <a:endParaRPr lang="en-US"/>
          </a:p>
        </p:txBody>
      </p:sp>
    </p:spTree>
    <p:extLst>
      <p:ext uri="{BB962C8B-B14F-4D97-AF65-F5344CB8AC3E}">
        <p14:creationId xmlns:p14="http://schemas.microsoft.com/office/powerpoint/2010/main" val="287012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Marie-Claire and her family, Goma, DRC</a:t>
            </a:r>
          </a:p>
          <a:p>
            <a:r>
              <a:rPr lang="en-US" dirty="0">
                <a:ea typeface="Calibri"/>
                <a:cs typeface="Calibri"/>
              </a:rPr>
              <a:t>Photo credit: Thom Flint</a:t>
            </a:r>
          </a:p>
        </p:txBody>
      </p:sp>
      <p:sp>
        <p:nvSpPr>
          <p:cNvPr id="4" name="Slide Number Placeholder 3"/>
          <p:cNvSpPr>
            <a:spLocks noGrp="1"/>
          </p:cNvSpPr>
          <p:nvPr>
            <p:ph type="sldNum" sz="quarter" idx="5"/>
          </p:nvPr>
        </p:nvSpPr>
        <p:spPr/>
        <p:txBody>
          <a:bodyPr/>
          <a:lstStyle/>
          <a:p>
            <a:fld id="{9B55366C-5F8C-42CA-9C4D-03125D9DB2B7}" type="slidenum">
              <a:rPr lang="en-US"/>
              <a:t>8</a:t>
            </a:fld>
            <a:endParaRPr lang="en-US"/>
          </a:p>
        </p:txBody>
      </p:sp>
    </p:spTree>
    <p:extLst>
      <p:ext uri="{BB962C8B-B14F-4D97-AF65-F5344CB8AC3E}">
        <p14:creationId xmlns:p14="http://schemas.microsoft.com/office/powerpoint/2010/main" val="299863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Fruit in a bowl</a:t>
            </a:r>
          </a:p>
          <a:p>
            <a:r>
              <a:rPr lang="en-US" dirty="0">
                <a:ea typeface="Calibri"/>
                <a:cs typeface="Calibri"/>
              </a:rPr>
              <a:t>Photo credit: </a:t>
            </a:r>
            <a:r>
              <a:rPr lang="en-US" dirty="0"/>
              <a:t>Jan Tinneberg on </a:t>
            </a:r>
            <a:r>
              <a:rPr lang="en-US" dirty="0" err="1"/>
              <a:t>Unsplash</a:t>
            </a:r>
            <a:endParaRPr lang="en-US" dirty="0" err="1">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9</a:t>
            </a:fld>
            <a:endParaRPr lang="en-US"/>
          </a:p>
        </p:txBody>
      </p:sp>
    </p:spTree>
    <p:extLst>
      <p:ext uri="{BB962C8B-B14F-4D97-AF65-F5344CB8AC3E}">
        <p14:creationId xmlns:p14="http://schemas.microsoft.com/office/powerpoint/2010/main" val="402413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Lunchtime</a:t>
            </a:r>
          </a:p>
          <a:p>
            <a:r>
              <a:rPr lang="en-US" dirty="0">
                <a:ea typeface="Calibri"/>
                <a:cs typeface="Calibri"/>
              </a:rPr>
              <a:t>Photo credits: </a:t>
            </a:r>
            <a:r>
              <a:rPr lang="en-US" dirty="0"/>
              <a:t>CDC on </a:t>
            </a:r>
            <a:r>
              <a:rPr lang="en-US" dirty="0" err="1"/>
              <a:t>Unsplash</a:t>
            </a:r>
            <a:endParaRPr lang="en-US" dirty="0" err="1">
              <a:ea typeface="Calibri"/>
              <a:cs typeface="Calibri"/>
            </a:endParaRPr>
          </a:p>
        </p:txBody>
      </p:sp>
      <p:sp>
        <p:nvSpPr>
          <p:cNvPr id="4" name="Slide Number Placeholder 3"/>
          <p:cNvSpPr>
            <a:spLocks noGrp="1"/>
          </p:cNvSpPr>
          <p:nvPr>
            <p:ph type="sldNum" sz="quarter" idx="5"/>
          </p:nvPr>
        </p:nvSpPr>
        <p:spPr/>
        <p:txBody>
          <a:bodyPr/>
          <a:lstStyle/>
          <a:p>
            <a:fld id="{9B55366C-5F8C-42CA-9C4D-03125D9DB2B7}" type="slidenum">
              <a:rPr lang="en-US"/>
              <a:t>10</a:t>
            </a:fld>
            <a:endParaRPr lang="en-US"/>
          </a:p>
        </p:txBody>
      </p:sp>
    </p:spTree>
    <p:extLst>
      <p:ext uri="{BB962C8B-B14F-4D97-AF65-F5344CB8AC3E}">
        <p14:creationId xmlns:p14="http://schemas.microsoft.com/office/powerpoint/2010/main" val="1707012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8" name="Title 1"/>
          <p:cNvSpPr>
            <a:spLocks noGrp="1"/>
          </p:cNvSpPr>
          <p:nvPr>
            <p:ph type="ctrTitle"/>
          </p:nvPr>
        </p:nvSpPr>
        <p:spPr>
          <a:xfrm>
            <a:off x="485999" y="2116800"/>
            <a:ext cx="5884983" cy="1323439"/>
          </a:xfrm>
        </p:spPr>
        <p:txBody>
          <a:bodyPr wrap="square"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9" name="Subtitle 2"/>
          <p:cNvSpPr>
            <a:spLocks noGrp="1"/>
          </p:cNvSpPr>
          <p:nvPr>
            <p:ph type="subTitle" idx="1"/>
          </p:nvPr>
        </p:nvSpPr>
        <p:spPr>
          <a:xfrm>
            <a:off x="486000" y="4935600"/>
            <a:ext cx="56088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1183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3" name="Title 1"/>
          <p:cNvSpPr>
            <a:spLocks noGrp="1"/>
          </p:cNvSpPr>
          <p:nvPr>
            <p:ph type="title"/>
          </p:nvPr>
        </p:nvSpPr>
        <p:spPr>
          <a:xfrm>
            <a:off x="637200" y="1299600"/>
            <a:ext cx="10890000" cy="810000"/>
          </a:xfrm>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797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righ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7100888"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22637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6352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on left grey">
    <p:spTree>
      <p:nvGrpSpPr>
        <p:cNvPr id="1" name=""/>
        <p:cNvGrpSpPr/>
        <p:nvPr/>
      </p:nvGrpSpPr>
      <p:grpSpPr>
        <a:xfrm>
          <a:off x="0" y="0"/>
          <a:ext cx="0" cy="0"/>
          <a:chOff x="0" y="0"/>
          <a:chExt cx="0" cy="0"/>
        </a:xfrm>
      </p:grpSpPr>
      <p:sp>
        <p:nvSpPr>
          <p:cNvPr id="5" name="Rectangle 4"/>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5406412" y="2278800"/>
            <a:ext cx="6120788"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2">
            <a:extLst>
              <a:ext uri="{FF2B5EF4-FFF2-40B4-BE49-F238E27FC236}">
                <a16:creationId xmlns:a16="http://schemas.microsoft.com/office/drawing/2014/main" id="{B7E6365E-529D-41D3-8B07-AE13821ED07D}"/>
              </a:ext>
            </a:extLst>
          </p:cNvPr>
          <p:cNvSpPr>
            <a:spLocks noGrp="1"/>
          </p:cNvSpPr>
          <p:nvPr>
            <p:ph type="pic" idx="10"/>
          </p:nvPr>
        </p:nvSpPr>
        <p:spPr>
          <a:xfrm>
            <a:off x="637200" y="2278800"/>
            <a:ext cx="4426312" cy="4079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392962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or video grab">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68744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or video grab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508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or video grab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B7E6365E-529D-41D3-8B07-AE13821ED07D}"/>
              </a:ext>
            </a:extLst>
          </p:cNvPr>
          <p:cNvSpPr>
            <a:spLocks noGrp="1" noChangeAspect="1"/>
          </p:cNvSpPr>
          <p:nvPr>
            <p:ph type="pic" idx="10"/>
          </p:nvPr>
        </p:nvSpPr>
        <p:spPr>
          <a:xfrm>
            <a:off x="1580401" y="1321200"/>
            <a:ext cx="8646567" cy="510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979981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3" name="TextBox 2"/>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455087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rgbClr val="112643"/>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rgbClr val="112643"/>
                </a:solidFill>
                <a:latin typeface="+mn-lt"/>
                <a:ea typeface="+mn-ea"/>
                <a:cs typeface="+mn-cs"/>
              </a:rPr>
            </a:br>
            <a:r>
              <a:rPr lang="en-GB" sz="1300" b="0" i="0" u="none" strike="noStrike" kern="1200" baseline="30000">
                <a:solidFill>
                  <a:srgbClr val="112643"/>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424642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25767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03249"/>
            <a:ext cx="12188829" cy="5954751"/>
          </a:xfrm>
          <a:prstGeom prst="rect">
            <a:avLst/>
          </a:prstGeom>
        </p:spPr>
      </p:pic>
      <p:sp>
        <p:nvSpPr>
          <p:cNvPr id="4" name="Title 1"/>
          <p:cNvSpPr>
            <a:spLocks noGrp="1"/>
          </p:cNvSpPr>
          <p:nvPr>
            <p:ph type="title"/>
          </p:nvPr>
        </p:nvSpPr>
        <p:spPr>
          <a:xfrm>
            <a:off x="6094800" y="2116800"/>
            <a:ext cx="5608800" cy="1323439"/>
          </a:xfrm>
        </p:spPr>
        <p:txBody>
          <a:bodyPr/>
          <a:lstStyle>
            <a:lvl1pPr>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6094800" y="4935600"/>
            <a:ext cx="5608800" cy="400110"/>
          </a:xfrm>
        </p:spPr>
        <p:txBody>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31097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AF46-C57D-4982-BFAE-3CE62740AED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460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5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81199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5" name="Rectangle 4"/>
          <p:cNvSpPr/>
          <p:nvPr userDrawn="1"/>
        </p:nvSpPr>
        <p:spPr>
          <a:xfrm>
            <a:off x="0" y="885825"/>
            <a:ext cx="12192000" cy="5972175"/>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rgbClr val="112643"/>
                </a:solidFill>
              </a:defRPr>
            </a:lvl1pPr>
          </a:lstStyle>
          <a:p>
            <a:r>
              <a:rPr lang="en-GB"/>
              <a:t>Click to edit Master title style</a:t>
            </a:r>
            <a:endParaRPr lang="en-US"/>
          </a:p>
        </p:txBody>
      </p:sp>
      <p:sp>
        <p:nvSpPr>
          <p:cNvPr id="4" name="Subtitle 2"/>
          <p:cNvSpPr>
            <a:spLocks noGrp="1"/>
          </p:cNvSpPr>
          <p:nvPr>
            <p:ph type="subTitle" idx="1"/>
          </p:nvPr>
        </p:nvSpPr>
        <p:spPr>
          <a:xfrm>
            <a:off x="2919600" y="4521600"/>
            <a:ext cx="6321600" cy="400110"/>
          </a:xfrm>
        </p:spPr>
        <p:txBody>
          <a:bodyPr/>
          <a:lstStyle>
            <a:lvl1pPr marL="0" indent="0" algn="l">
              <a:buNone/>
              <a:defRPr sz="2000" b="1" i="0">
                <a:solidFill>
                  <a:srgbClr val="112643"/>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0139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2791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84E-E248-4528-BBAA-120DF61087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44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conten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108900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27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s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1269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s text grey">
    <p:spTree>
      <p:nvGrpSpPr>
        <p:cNvPr id="1" name=""/>
        <p:cNvGrpSpPr/>
        <p:nvPr/>
      </p:nvGrpSpPr>
      <p:grpSpPr>
        <a:xfrm>
          <a:off x="0" y="0"/>
          <a:ext cx="0" cy="0"/>
          <a:chOff x="0" y="0"/>
          <a:chExt cx="0" cy="0"/>
        </a:xfrm>
      </p:grpSpPr>
      <p:sp>
        <p:nvSpPr>
          <p:cNvPr id="3" name="Rectangle 2"/>
          <p:cNvSpPr/>
          <p:nvPr userDrawn="1"/>
        </p:nvSpPr>
        <p:spPr>
          <a:xfrm>
            <a:off x="0" y="948968"/>
            <a:ext cx="12192000" cy="5909032"/>
          </a:xfrm>
          <a:prstGeom prst="rect">
            <a:avLst/>
          </a:prstGeom>
          <a:solidFill>
            <a:srgbClr val="11264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4" name="Content Placeholder 2">
            <a:extLst>
              <a:ext uri="{FF2B5EF4-FFF2-40B4-BE49-F238E27FC236}">
                <a16:creationId xmlns:a16="http://schemas.microsoft.com/office/drawing/2014/main" id="{F5719C18-ACC8-489E-9F78-7161B1A03AF2}"/>
              </a:ext>
            </a:extLst>
          </p:cNvPr>
          <p:cNvSpPr>
            <a:spLocks noGrp="1"/>
          </p:cNvSpPr>
          <p:nvPr>
            <p:ph idx="1"/>
          </p:nvPr>
        </p:nvSpPr>
        <p:spPr>
          <a:xfrm>
            <a:off x="6372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F5719C18-ACC8-489E-9F78-7161B1A03AF2}"/>
              </a:ext>
            </a:extLst>
          </p:cNvPr>
          <p:cNvSpPr>
            <a:spLocks noGrp="1"/>
          </p:cNvSpPr>
          <p:nvPr>
            <p:ph idx="10"/>
          </p:nvPr>
        </p:nvSpPr>
        <p:spPr>
          <a:xfrm>
            <a:off x="6170400" y="2278800"/>
            <a:ext cx="5295600" cy="224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09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A6B0B3-DE56-41B8-BF63-E55B60D3E6AF}"/>
              </a:ext>
            </a:extLst>
          </p:cNvPr>
          <p:cNvSpPr>
            <a:spLocks noGrp="1"/>
          </p:cNvSpPr>
          <p:nvPr>
            <p:ph type="title"/>
          </p:nvPr>
        </p:nvSpPr>
        <p:spPr>
          <a:xfrm>
            <a:off x="637200" y="1299600"/>
            <a:ext cx="10890000" cy="451406"/>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7B7D7-9F2A-45E8-B552-FAE2315F9032}"/>
              </a:ext>
            </a:extLst>
          </p:cNvPr>
          <p:cNvSpPr>
            <a:spLocks noGrp="1"/>
          </p:cNvSpPr>
          <p:nvPr>
            <p:ph type="body" idx="1"/>
          </p:nvPr>
        </p:nvSpPr>
        <p:spPr>
          <a:xfrm>
            <a:off x="637200" y="2278800"/>
            <a:ext cx="10890000" cy="224640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325555" y="329271"/>
            <a:ext cx="2707578" cy="273330"/>
          </a:xfrm>
          <a:prstGeom prst="rect">
            <a:avLst/>
          </a:prstGeom>
        </p:spPr>
      </p:pic>
      <p:sp>
        <p:nvSpPr>
          <p:cNvPr id="10" name="Rectangle 9"/>
          <p:cNvSpPr/>
          <p:nvPr userDrawn="1"/>
        </p:nvSpPr>
        <p:spPr>
          <a:xfrm>
            <a:off x="0" y="903249"/>
            <a:ext cx="12192000" cy="4571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34085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50"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1" r:id="rId17"/>
    <p:sldLayoutId id="2147483678" r:id="rId18"/>
    <p:sldLayoutId id="2147483679" r:id="rId19"/>
    <p:sldLayoutId id="2147483654" r:id="rId20"/>
    <p:sldLayoutId id="2147483655" r:id="rId21"/>
  </p:sldLayoutIdLst>
  <p:txStyles>
    <p:titleStyle>
      <a:lvl1pPr algn="l" defTabSz="914400" rtl="0" eaLnBrk="1" latinLnBrk="0" hangingPunct="1">
        <a:lnSpc>
          <a:spcPts val="2800"/>
        </a:lnSpc>
        <a:spcBef>
          <a:spcPct val="0"/>
        </a:spcBef>
        <a:buNone/>
        <a:defRPr sz="2800" b="1" i="0" kern="1200">
          <a:solidFill>
            <a:srgbClr val="112643"/>
          </a:solidFill>
          <a:latin typeface="Arial Black" charset="0"/>
          <a:ea typeface="Arial Black" charset="0"/>
          <a:cs typeface="Arial Black" charset="0"/>
        </a:defRPr>
      </a:lvl1pPr>
    </p:titleStyle>
    <p:body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cafod.org.uk/education/education-resources/remembering-pope-francis-in-school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cafod.org.uk/Education/For-teachers/CAFOD-clubs" TargetMode="External"/><Relationship Id="rId2" Type="http://schemas.openxmlformats.org/officeDocument/2006/relationships/hyperlink" Target="https://cafod.org.uk/jubilee-schools" TargetMode="Externa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s://cafod.org.uk/education/education-resources/emergency-resources-school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C719EA-E584-C84C-A030-1119C7870560}"/>
              </a:ext>
            </a:extLst>
          </p:cNvPr>
          <p:cNvGrpSpPr/>
          <p:nvPr/>
        </p:nvGrpSpPr>
        <p:grpSpPr>
          <a:xfrm>
            <a:off x="313436" y="6030646"/>
            <a:ext cx="3374364" cy="831747"/>
            <a:chOff x="595248" y="5423187"/>
            <a:chExt cx="3374364" cy="831747"/>
          </a:xfrm>
        </p:grpSpPr>
        <p:pic>
          <p:nvPicPr>
            <p:cNvPr id="6" name="Graphic 14" descr="Candle">
              <a:extLst>
                <a:ext uri="{FF2B5EF4-FFF2-40B4-BE49-F238E27FC236}">
                  <a16:creationId xmlns:a16="http://schemas.microsoft.com/office/drawing/2014/main" id="{CC9B8632-FA05-1446-BF28-64AF8A7552B9}"/>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248" y="5423187"/>
              <a:ext cx="789914" cy="710769"/>
            </a:xfrm>
            <a:prstGeom prst="rect">
              <a:avLst/>
            </a:prstGeom>
          </p:spPr>
        </p:pic>
        <p:sp>
          <p:nvSpPr>
            <p:cNvPr id="7" name="Subtitle 2">
              <a:extLst>
                <a:ext uri="{FF2B5EF4-FFF2-40B4-BE49-F238E27FC236}">
                  <a16:creationId xmlns:a16="http://schemas.microsoft.com/office/drawing/2014/main" id="{A8957E48-2F34-4A46-984C-D7FECC49445E}"/>
                </a:ext>
              </a:extLst>
            </p:cNvPr>
            <p:cNvSpPr txBox="1">
              <a:spLocks/>
            </p:cNvSpPr>
            <p:nvPr/>
          </p:nvSpPr>
          <p:spPr bwMode="auto">
            <a:xfrm>
              <a:off x="1385162" y="5684658"/>
              <a:ext cx="2584450" cy="5702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spcBef>
                  <a:spcPct val="0"/>
                </a:spcBef>
                <a:spcAft>
                  <a:spcPct val="0"/>
                </a:spcAft>
                <a:buClr>
                  <a:srgbClr val="AACB2A"/>
                </a:buClr>
                <a:buFont typeface="Times" charset="0"/>
                <a:buNone/>
                <a:defRPr sz="2600">
                  <a:solidFill>
                    <a:schemeClr val="tx2"/>
                  </a:solidFill>
                  <a:latin typeface="+mn-lt"/>
                  <a:ea typeface="+mn-ea"/>
                  <a:cs typeface="+mn-cs"/>
                </a:defRPr>
              </a:lvl1pPr>
              <a:lvl2pPr marL="763588" indent="-285750" algn="l" rtl="0" eaLnBrk="1" fontAlgn="base" hangingPunct="1">
                <a:spcBef>
                  <a:spcPct val="0"/>
                </a:spcBef>
                <a:spcAft>
                  <a:spcPct val="50000"/>
                </a:spcAft>
                <a:buClr>
                  <a:srgbClr val="AACB2A"/>
                </a:buClr>
                <a:buChar char="–"/>
                <a:defRPr sz="2200">
                  <a:solidFill>
                    <a:srgbClr val="000000"/>
                  </a:solidFill>
                  <a:latin typeface="+mn-lt"/>
                </a:defRPr>
              </a:lvl2pPr>
              <a:lvl3pPr marL="1182688" indent="-228600" algn="l" rtl="0" eaLnBrk="1" fontAlgn="base" hangingPunct="1">
                <a:spcBef>
                  <a:spcPct val="0"/>
                </a:spcBef>
                <a:spcAft>
                  <a:spcPct val="50000"/>
                </a:spcAft>
                <a:defRPr sz="2200">
                  <a:solidFill>
                    <a:srgbClr val="000000"/>
                  </a:solidFill>
                  <a:latin typeface="+mn-lt"/>
                </a:defRPr>
              </a:lvl3pPr>
              <a:lvl4pPr marL="1601788" indent="-228600" algn="l" rtl="0" eaLnBrk="1" fontAlgn="base" hangingPunct="1">
                <a:spcBef>
                  <a:spcPct val="0"/>
                </a:spcBef>
                <a:spcAft>
                  <a:spcPct val="50000"/>
                </a:spcAft>
                <a:defRPr sz="2200">
                  <a:solidFill>
                    <a:srgbClr val="000000"/>
                  </a:solidFill>
                  <a:latin typeface="+mn-lt"/>
                </a:defRPr>
              </a:lvl4pPr>
              <a:lvl5pPr marL="2020888" indent="-228600" algn="l" rtl="0" eaLnBrk="1" fontAlgn="base" hangingPunct="1">
                <a:spcBef>
                  <a:spcPct val="0"/>
                </a:spcBef>
                <a:spcAft>
                  <a:spcPct val="50000"/>
                </a:spcAft>
                <a:defRPr sz="2200">
                  <a:solidFill>
                    <a:srgbClr val="000000"/>
                  </a:solidFill>
                  <a:latin typeface="+mn-lt"/>
                </a:defRPr>
              </a:lvl5pPr>
              <a:lvl6pPr marL="2478088" indent="-228600" algn="l" rtl="0" eaLnBrk="1" fontAlgn="base" hangingPunct="1">
                <a:spcBef>
                  <a:spcPct val="0"/>
                </a:spcBef>
                <a:spcAft>
                  <a:spcPct val="50000"/>
                </a:spcAft>
                <a:defRPr sz="2200">
                  <a:solidFill>
                    <a:srgbClr val="000000"/>
                  </a:solidFill>
                  <a:latin typeface="+mn-lt"/>
                </a:defRPr>
              </a:lvl6pPr>
              <a:lvl7pPr marL="2935288" indent="-228600" algn="l" rtl="0" eaLnBrk="1" fontAlgn="base" hangingPunct="1">
                <a:spcBef>
                  <a:spcPct val="0"/>
                </a:spcBef>
                <a:spcAft>
                  <a:spcPct val="50000"/>
                </a:spcAft>
                <a:defRPr sz="2200">
                  <a:solidFill>
                    <a:srgbClr val="000000"/>
                  </a:solidFill>
                  <a:latin typeface="+mn-lt"/>
                </a:defRPr>
              </a:lvl7pPr>
              <a:lvl8pPr marL="3392488" indent="-228600" algn="l" rtl="0" eaLnBrk="1" fontAlgn="base" hangingPunct="1">
                <a:spcBef>
                  <a:spcPct val="0"/>
                </a:spcBef>
                <a:spcAft>
                  <a:spcPct val="50000"/>
                </a:spcAft>
                <a:defRPr sz="2200">
                  <a:solidFill>
                    <a:srgbClr val="000000"/>
                  </a:solidFill>
                  <a:latin typeface="+mn-lt"/>
                </a:defRPr>
              </a:lvl8pPr>
              <a:lvl9pPr marL="3849688" indent="-228600" algn="l" rtl="0" eaLnBrk="1" fontAlgn="base" hangingPunct="1">
                <a:spcBef>
                  <a:spcPct val="0"/>
                </a:spcBef>
                <a:spcAft>
                  <a:spcPct val="50000"/>
                </a:spcAft>
                <a:defRPr sz="2200">
                  <a:solidFill>
                    <a:srgbClr val="000000"/>
                  </a:solidFill>
                  <a:latin typeface="+mn-lt"/>
                </a:defRPr>
              </a:lvl9pPr>
            </a:lstStyle>
            <a:p>
              <a:pPr lvl="0">
                <a:defRPr/>
              </a:pPr>
              <a:r>
                <a:rPr lang="en-GB" sz="2800" b="1" i="1" dirty="0">
                  <a:solidFill>
                    <a:srgbClr val="FF7F00"/>
                  </a:solidFill>
                  <a:latin typeface="Century Gothic"/>
                  <a:ea typeface="Verdana"/>
                  <a:cs typeface="Arial"/>
                </a:rPr>
                <a:t>Gather</a:t>
              </a:r>
              <a:endParaRPr kumimoji="0" lang="en-GB" altLang="en-US" sz="2800" b="1" i="0" u="none" strike="noStrike" kern="0" cap="none" spc="0" normalizeH="0" baseline="0" noProof="0" dirty="0">
                <a:ln>
                  <a:noFill/>
                </a:ln>
                <a:solidFill>
                  <a:srgbClr val="FF7F00"/>
                </a:solidFill>
                <a:effectLst/>
                <a:uLnTx/>
                <a:uFillTx/>
                <a:latin typeface="Century Gothic" panose="020B0502020202020204" pitchFamily="34" charset="0"/>
                <a:ea typeface="Verdana" panose="020B0604030504040204" pitchFamily="34" charset="0"/>
                <a:cs typeface="Arial" panose="020B0604020202020204" pitchFamily="34" charset="0"/>
              </a:endParaRPr>
            </a:p>
          </p:txBody>
        </p:sp>
      </p:grpSp>
      <p:sp>
        <p:nvSpPr>
          <p:cNvPr id="4" name="Subtitle 2">
            <a:extLst>
              <a:ext uri="{FF2B5EF4-FFF2-40B4-BE49-F238E27FC236}">
                <a16:creationId xmlns:a16="http://schemas.microsoft.com/office/drawing/2014/main" id="{9969988A-DAD8-9A4A-9AC4-2561F3723218}"/>
              </a:ext>
            </a:extLst>
          </p:cNvPr>
          <p:cNvSpPr txBox="1">
            <a:spLocks/>
          </p:cNvSpPr>
          <p:nvPr/>
        </p:nvSpPr>
        <p:spPr>
          <a:xfrm>
            <a:off x="504262" y="2056082"/>
            <a:ext cx="5112573" cy="18493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000" dirty="0">
              <a:solidFill>
                <a:schemeClr val="tx1"/>
              </a:solidFill>
              <a:latin typeface="Century Gothic" panose="020B0502020202020204" pitchFamily="34" charset="0"/>
            </a:endParaRPr>
          </a:p>
        </p:txBody>
      </p:sp>
      <p:sp>
        <p:nvSpPr>
          <p:cNvPr id="10" name="Subtitle 2">
            <a:extLst>
              <a:ext uri="{FF2B5EF4-FFF2-40B4-BE49-F238E27FC236}">
                <a16:creationId xmlns:a16="http://schemas.microsoft.com/office/drawing/2014/main" id="{48469EA3-C1FB-46AC-849A-3346F98B592B}"/>
              </a:ext>
            </a:extLst>
          </p:cNvPr>
          <p:cNvSpPr txBox="1">
            <a:spLocks/>
          </p:cNvSpPr>
          <p:nvPr/>
        </p:nvSpPr>
        <p:spPr>
          <a:xfrm>
            <a:off x="310149" y="2408667"/>
            <a:ext cx="4323303" cy="266569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1pPr>
            <a:lvl2pPr marL="762000" indent="-304800" algn="l" defTabSz="914400" rtl="0" eaLnBrk="1" latinLnBrk="0" hangingPunct="1">
              <a:lnSpc>
                <a:spcPct val="100000"/>
              </a:lnSpc>
              <a:spcBef>
                <a:spcPts val="100"/>
              </a:spcBef>
              <a:spcAft>
                <a:spcPts val="1100"/>
              </a:spcAft>
              <a:buClr>
                <a:srgbClr val="A5C400"/>
              </a:buClr>
              <a:buSzPct val="120000"/>
              <a:buFont typeface="Wingdings" charset="2"/>
              <a:buChar char="ü"/>
              <a:tabLst/>
              <a:defRPr sz="2000" kern="1200">
                <a:solidFill>
                  <a:srgbClr val="112643"/>
                </a:solidFill>
                <a:latin typeface="+mn-lt"/>
                <a:ea typeface="+mn-ea"/>
                <a:cs typeface="+mn-cs"/>
              </a:defRPr>
            </a:lvl2pPr>
            <a:lvl3pPr marL="11430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3pPr>
            <a:lvl4pPr marL="16002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4pPr>
            <a:lvl5pPr marL="2057400" indent="-228600" algn="l" defTabSz="914400" rtl="0" eaLnBrk="1" latinLnBrk="0" hangingPunct="1">
              <a:lnSpc>
                <a:spcPct val="100000"/>
              </a:lnSpc>
              <a:spcBef>
                <a:spcPts val="100"/>
              </a:spcBef>
              <a:spcAft>
                <a:spcPts val="1100"/>
              </a:spcAft>
              <a:buClr>
                <a:srgbClr val="A5C400"/>
              </a:buClr>
              <a:buSzPct val="120000"/>
              <a:buFont typeface="Arial" panose="020B0604020202020204" pitchFamily="34" charset="0"/>
              <a:buChar char="•"/>
              <a:defRPr sz="2000" kern="1200">
                <a:solidFill>
                  <a:srgbClr val="1126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chemeClr val="tx1"/>
                </a:solidFill>
                <a:effectLst/>
                <a:latin typeface="Century Gothic"/>
                <a:ea typeface="Times New Roman" panose="02020603050405020304" pitchFamily="18" charset="0"/>
                <a:cs typeface="Times New Roman"/>
              </a:rPr>
              <a:t>How can </a:t>
            </a:r>
            <a:r>
              <a:rPr lang="en-GB" sz="3200" dirty="0">
                <a:solidFill>
                  <a:schemeClr val="tx1"/>
                </a:solidFill>
                <a:latin typeface="Century Gothic"/>
                <a:ea typeface="Times New Roman" panose="02020603050405020304" pitchFamily="18" charset="0"/>
                <a:cs typeface="Times New Roman"/>
              </a:rPr>
              <a:t>we share what we have with others to make the world a fairer place</a:t>
            </a:r>
            <a:r>
              <a:rPr lang="en-GB" sz="3200" dirty="0">
                <a:solidFill>
                  <a:schemeClr val="tx1"/>
                </a:solidFill>
                <a:effectLst/>
                <a:latin typeface="Century Gothic"/>
                <a:ea typeface="Times New Roman" panose="02020603050405020304" pitchFamily="18" charset="0"/>
                <a:cs typeface="Times New Roman"/>
              </a:rPr>
              <a:t>?</a:t>
            </a:r>
            <a:endParaRPr lang="en-GB" sz="3200" dirty="0">
              <a:solidFill>
                <a:schemeClr val="tx1"/>
              </a:solidFill>
              <a:effectLst/>
              <a:latin typeface="Century Gothic"/>
              <a:ea typeface="Calibri" panose="020F0502020204030204" pitchFamily="34" charset="0"/>
              <a:cs typeface="Times New Roman"/>
            </a:endParaRPr>
          </a:p>
          <a:p>
            <a:pPr marL="0" indent="0">
              <a:buNone/>
            </a:pPr>
            <a:endParaRPr lang="en-US" sz="4000" dirty="0">
              <a:solidFill>
                <a:schemeClr val="tx1"/>
              </a:solidFill>
              <a:latin typeface="Century Gothic"/>
            </a:endParaRPr>
          </a:p>
        </p:txBody>
      </p:sp>
      <p:pic>
        <p:nvPicPr>
          <p:cNvPr id="2" name="Picture 1" descr="A group of children sitting on couches and holding cups&#10;&#10;AI-generated content may be incorrect.">
            <a:extLst>
              <a:ext uri="{FF2B5EF4-FFF2-40B4-BE49-F238E27FC236}">
                <a16:creationId xmlns:a16="http://schemas.microsoft.com/office/drawing/2014/main" id="{BD949416-6D9B-CDFF-9D25-E4D102D45880}"/>
              </a:ext>
            </a:extLst>
          </p:cNvPr>
          <p:cNvPicPr>
            <a:picLocks noChangeAspect="1"/>
          </p:cNvPicPr>
          <p:nvPr/>
        </p:nvPicPr>
        <p:blipFill>
          <a:blip r:embed="rId5"/>
          <a:stretch>
            <a:fillRect/>
          </a:stretch>
        </p:blipFill>
        <p:spPr>
          <a:xfrm>
            <a:off x="4642183" y="1283368"/>
            <a:ext cx="7158790" cy="4745790"/>
          </a:xfrm>
          <a:prstGeom prst="rect">
            <a:avLst/>
          </a:prstGeom>
        </p:spPr>
      </p:pic>
    </p:spTree>
    <p:extLst>
      <p:ext uri="{BB962C8B-B14F-4D97-AF65-F5344CB8AC3E}">
        <p14:creationId xmlns:p14="http://schemas.microsoft.com/office/powerpoint/2010/main" val="366592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E58665-9A51-3DC1-03E5-5AA519413878}"/>
              </a:ext>
            </a:extLst>
          </p:cNvPr>
          <p:cNvSpPr txBox="1"/>
          <p:nvPr/>
        </p:nvSpPr>
        <p:spPr>
          <a:xfrm>
            <a:off x="6128981" y="1188990"/>
            <a:ext cx="586589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So this week as we sit together and eat with others, let’s think about all the other people around the world who are doing the same thing.</a:t>
            </a:r>
            <a:endParaRPr lang="en-US" sz="2400">
              <a:latin typeface="Century Gothic"/>
            </a:endParaRPr>
          </a:p>
          <a:p>
            <a:endParaRPr lang="en-US" sz="2400" dirty="0">
              <a:latin typeface="Century Gothic"/>
              <a:cs typeface="Times New Roman"/>
            </a:endParaRPr>
          </a:p>
          <a:p>
            <a:r>
              <a:rPr lang="en-US" sz="2400" dirty="0">
                <a:latin typeface="Century Gothic"/>
                <a:cs typeface="Times New Roman"/>
              </a:rPr>
              <a:t>And let’s also think about all the people who do not have enough food to eat. </a:t>
            </a:r>
            <a:endParaRPr lang="en-US">
              <a:latin typeface="Century Gothic"/>
              <a:cs typeface="Times New Roman"/>
            </a:endParaRPr>
          </a:p>
          <a:p>
            <a:endParaRPr lang="en-US" sz="2400" dirty="0">
              <a:latin typeface="Century Gothic"/>
              <a:cs typeface="Times New Roman"/>
            </a:endParaRPr>
          </a:p>
          <a:p>
            <a:r>
              <a:rPr lang="en-US" sz="2400" dirty="0">
                <a:latin typeface="Century Gothic"/>
                <a:cs typeface="Times New Roman"/>
              </a:rPr>
              <a:t>Let’s pray for them and work together with them to make sure everyone has their fair share of food.</a:t>
            </a:r>
            <a:endParaRPr lang="en-US" dirty="0">
              <a:latin typeface="Arial" panose="020B0604020202020204"/>
              <a:cs typeface="Arial" panose="020B0604020202020204"/>
            </a:endParaRPr>
          </a:p>
        </p:txBody>
      </p:sp>
      <p:pic>
        <p:nvPicPr>
          <p:cNvPr id="8" name="Picture 7" descr="A group of children eating at a table&#10;&#10;AI-generated content may be incorrect.">
            <a:extLst>
              <a:ext uri="{FF2B5EF4-FFF2-40B4-BE49-F238E27FC236}">
                <a16:creationId xmlns:a16="http://schemas.microsoft.com/office/drawing/2014/main" id="{8545BA81-C66D-6251-F60B-070150B9BC3E}"/>
              </a:ext>
            </a:extLst>
          </p:cNvPr>
          <p:cNvPicPr>
            <a:picLocks noChangeAspect="1"/>
          </p:cNvPicPr>
          <p:nvPr/>
        </p:nvPicPr>
        <p:blipFill>
          <a:blip r:embed="rId3"/>
          <a:srcRect l="17570" t="3429" r="-748" b="-857"/>
          <a:stretch/>
        </p:blipFill>
        <p:spPr>
          <a:xfrm>
            <a:off x="271053" y="1442195"/>
            <a:ext cx="5560266" cy="4264394"/>
          </a:xfrm>
          <a:prstGeom prst="rect">
            <a:avLst/>
          </a:prstGeom>
        </p:spPr>
      </p:pic>
      <p:sp>
        <p:nvSpPr>
          <p:cNvPr id="9" name="TextBox 8">
            <a:extLst>
              <a:ext uri="{FF2B5EF4-FFF2-40B4-BE49-F238E27FC236}">
                <a16:creationId xmlns:a16="http://schemas.microsoft.com/office/drawing/2014/main" id="{32FB00B3-6BAF-9774-DAB1-460CF695AA4A}"/>
              </a:ext>
            </a:extLst>
          </p:cNvPr>
          <p:cNvSpPr txBox="1"/>
          <p:nvPr/>
        </p:nvSpPr>
        <p:spPr>
          <a:xfrm>
            <a:off x="1268" y="5950534"/>
            <a:ext cx="122592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Let’s give what we can of our time and talents to make the world a fairer place.</a:t>
            </a:r>
            <a:endParaRPr lang="en-US" dirty="0"/>
          </a:p>
        </p:txBody>
      </p:sp>
    </p:spTree>
    <p:extLst>
      <p:ext uri="{BB962C8B-B14F-4D97-AF65-F5344CB8AC3E}">
        <p14:creationId xmlns:p14="http://schemas.microsoft.com/office/powerpoint/2010/main" val="412262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BF89AE-AE3A-3DB7-F72D-91121AF6D7DF}"/>
              </a:ext>
            </a:extLst>
          </p:cNvPr>
          <p:cNvSpPr txBox="1"/>
          <p:nvPr/>
        </p:nvSpPr>
        <p:spPr>
          <a:xfrm>
            <a:off x="343165" y="1028239"/>
            <a:ext cx="644608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Century Gothic"/>
                <a:cs typeface="Times New Roman"/>
              </a:rPr>
              <a:t>Aaron lives by the sea in Liberia. His grandfather is a fisherman. "I help wash and dry the fish he catches," says Aaron.  </a:t>
            </a:r>
            <a:endParaRPr lang="en-GB"/>
          </a:p>
          <a:p>
            <a:endParaRPr lang="en-GB" sz="2400" dirty="0">
              <a:latin typeface="Century Gothic"/>
              <a:cs typeface="Times New Roman"/>
            </a:endParaRPr>
          </a:p>
          <a:p>
            <a:r>
              <a:rPr lang="en-GB" sz="2400" dirty="0">
                <a:latin typeface="Century Gothic"/>
                <a:cs typeface="Times New Roman"/>
              </a:rPr>
              <a:t>"I would like to be a fisherman," says Aaron, but being a fisherman is hard and dangerous. The fish are becoming more and more difficult to find. </a:t>
            </a:r>
          </a:p>
          <a:p>
            <a:endParaRPr lang="en-GB" sz="2400" dirty="0">
              <a:latin typeface="Century Gothic"/>
              <a:cs typeface="Times New Roman"/>
            </a:endParaRPr>
          </a:p>
          <a:p>
            <a:r>
              <a:rPr lang="en-GB" sz="2400" dirty="0">
                <a:latin typeface="Century Gothic"/>
                <a:cs typeface="Times New Roman"/>
              </a:rPr>
              <a:t>With CAFOD's help, local fisherman use </a:t>
            </a:r>
            <a:r>
              <a:rPr lang="en-GB" sz="2400" dirty="0" err="1">
                <a:latin typeface="Century Gothic"/>
                <a:cs typeface="Times New Roman"/>
              </a:rPr>
              <a:t>fishfinders</a:t>
            </a:r>
            <a:r>
              <a:rPr lang="en-GB" sz="2400" dirty="0">
                <a:latin typeface="Century Gothic"/>
                <a:cs typeface="Times New Roman"/>
              </a:rPr>
              <a:t> on their boats so they can safely catch fish to eat and sell. This means Aaron's grandparents can give him food to eat and other things he needs to be happy - as everyone deserves. </a:t>
            </a:r>
            <a:endParaRPr lang="en-GB" dirty="0"/>
          </a:p>
        </p:txBody>
      </p:sp>
      <p:pic>
        <p:nvPicPr>
          <p:cNvPr id="2" name="Picture 1" descr="A person in an orange vest using a gadget&#10;&#10;AI-generated content may be incorrect.">
            <a:extLst>
              <a:ext uri="{FF2B5EF4-FFF2-40B4-BE49-F238E27FC236}">
                <a16:creationId xmlns:a16="http://schemas.microsoft.com/office/drawing/2014/main" id="{B8C230DB-2033-7517-E69D-8FA60F7EBC92}"/>
              </a:ext>
            </a:extLst>
          </p:cNvPr>
          <p:cNvPicPr>
            <a:picLocks noChangeAspect="1"/>
          </p:cNvPicPr>
          <p:nvPr/>
        </p:nvPicPr>
        <p:blipFill>
          <a:blip r:embed="rId3"/>
          <a:stretch>
            <a:fillRect/>
          </a:stretch>
        </p:blipFill>
        <p:spPr>
          <a:xfrm>
            <a:off x="7591575" y="3899557"/>
            <a:ext cx="4242873" cy="2747351"/>
          </a:xfrm>
          <a:prstGeom prst="rect">
            <a:avLst/>
          </a:prstGeom>
        </p:spPr>
      </p:pic>
      <p:pic>
        <p:nvPicPr>
          <p:cNvPr id="3" name="Picture 2" descr="A child washing clothes in a red tub&#10;&#10;AI-generated content may be incorrect.">
            <a:extLst>
              <a:ext uri="{FF2B5EF4-FFF2-40B4-BE49-F238E27FC236}">
                <a16:creationId xmlns:a16="http://schemas.microsoft.com/office/drawing/2014/main" id="{B7F6BDF6-956A-EEF0-CC5E-23E83BD161E7}"/>
              </a:ext>
            </a:extLst>
          </p:cNvPr>
          <p:cNvPicPr>
            <a:picLocks noChangeAspect="1"/>
          </p:cNvPicPr>
          <p:nvPr/>
        </p:nvPicPr>
        <p:blipFill>
          <a:blip r:embed="rId4"/>
          <a:stretch>
            <a:fillRect/>
          </a:stretch>
        </p:blipFill>
        <p:spPr>
          <a:xfrm flipH="1">
            <a:off x="6988778" y="1024329"/>
            <a:ext cx="4240966" cy="2735705"/>
          </a:xfrm>
          <a:prstGeom prst="rect">
            <a:avLst/>
          </a:prstGeom>
        </p:spPr>
      </p:pic>
    </p:spTree>
    <p:extLst>
      <p:ext uri="{BB962C8B-B14F-4D97-AF65-F5344CB8AC3E}">
        <p14:creationId xmlns:p14="http://schemas.microsoft.com/office/powerpoint/2010/main" val="148845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91F3DC-5F20-4447-BEFB-15F4218D3552}"/>
              </a:ext>
            </a:extLst>
          </p:cNvPr>
          <p:cNvSpPr/>
          <p:nvPr/>
        </p:nvSpPr>
        <p:spPr>
          <a:xfrm>
            <a:off x="0" y="899670"/>
            <a:ext cx="4490935" cy="59583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A birthday cake with lit candles&#10;&#10;Description automatically generated">
            <a:extLst>
              <a:ext uri="{FF2B5EF4-FFF2-40B4-BE49-F238E27FC236}">
                <a16:creationId xmlns:a16="http://schemas.microsoft.com/office/drawing/2014/main" id="{CA0AAEE6-744A-4AE9-8B5A-73FEE32EC0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7841" y="899670"/>
            <a:ext cx="10504159" cy="5958330"/>
          </a:xfrm>
          <a:prstGeom prst="rect">
            <a:avLst/>
          </a:prstGeom>
        </p:spPr>
      </p:pic>
      <p:sp>
        <p:nvSpPr>
          <p:cNvPr id="9" name="Rectangle 8">
            <a:extLst>
              <a:ext uri="{FF2B5EF4-FFF2-40B4-BE49-F238E27FC236}">
                <a16:creationId xmlns:a16="http://schemas.microsoft.com/office/drawing/2014/main" id="{D1CB4E1A-04A6-47BD-813D-C239004CF6E0}"/>
              </a:ext>
            </a:extLst>
          </p:cNvPr>
          <p:cNvSpPr/>
          <p:nvPr/>
        </p:nvSpPr>
        <p:spPr>
          <a:xfrm>
            <a:off x="411804" y="1084694"/>
            <a:ext cx="7691337" cy="1118127"/>
          </a:xfrm>
          <a:prstGeom prst="rect">
            <a:avLst/>
          </a:prstGeom>
        </p:spPr>
        <p:txBody>
          <a:bodyPr wrap="square">
            <a:spAutoFit/>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kumimoji="0" lang="en-US" sz="4800" b="0" u="none" strike="noStrike" kern="1200" cap="none" spc="0" normalizeH="0" baseline="0" noProof="0" dirty="0">
                <a:ln>
                  <a:noFill/>
                </a:ln>
                <a:solidFill>
                  <a:prstClr val="white"/>
                </a:solidFill>
                <a:effectLst/>
                <a:uLnTx/>
                <a:uFillTx/>
                <a:latin typeface="Century Gothic" panose="020B0502020202020204" pitchFamily="34" charset="0"/>
                <a:cs typeface="Segoe UI" panose="020B0502040204020203" pitchFamily="34" charset="0"/>
              </a:rPr>
              <a:t>Let us pray…</a:t>
            </a:r>
          </a:p>
        </p:txBody>
      </p:sp>
    </p:spTree>
    <p:extLst>
      <p:ext uri="{BB962C8B-B14F-4D97-AF65-F5344CB8AC3E}">
        <p14:creationId xmlns:p14="http://schemas.microsoft.com/office/powerpoint/2010/main" val="299882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89BDF3-7F6F-4237-BE9C-35EAC1F4CF9E}"/>
              </a:ext>
            </a:extLst>
          </p:cNvPr>
          <p:cNvSpPr txBox="1"/>
          <p:nvPr/>
        </p:nvSpPr>
        <p:spPr>
          <a:xfrm>
            <a:off x="382831" y="1457539"/>
            <a:ext cx="11809439" cy="1384995"/>
          </a:xfrm>
          <a:prstGeom prst="rect">
            <a:avLst/>
          </a:prstGeom>
          <a:noFill/>
        </p:spPr>
        <p:txBody>
          <a:bodyPr wrap="square" lIns="91440" tIns="45720" rIns="91440" bIns="45720" rtlCol="0" anchor="t">
            <a:spAutoFit/>
          </a:bodyPr>
          <a:lstStyle/>
          <a:p>
            <a:r>
              <a:rPr lang="en-GB" sz="2800" dirty="0">
                <a:solidFill>
                  <a:schemeClr val="bg1"/>
                </a:solidFill>
                <a:effectLst/>
                <a:latin typeface="Century Gothic"/>
                <a:ea typeface="Calibri"/>
                <a:cs typeface="Times New Roman"/>
              </a:rPr>
              <a:t>We pray for </a:t>
            </a:r>
            <a:r>
              <a:rPr lang="en-GB" sz="2800" dirty="0">
                <a:solidFill>
                  <a:schemeClr val="bg1"/>
                </a:solidFill>
                <a:latin typeface="Century Gothic"/>
                <a:ea typeface="Calibri"/>
                <a:cs typeface="Times New Roman"/>
              </a:rPr>
              <a:t>the Church throughout the </a:t>
            </a:r>
            <a:r>
              <a:rPr lang="en-GB" sz="2800" dirty="0">
                <a:solidFill>
                  <a:schemeClr val="bg1"/>
                </a:solidFill>
                <a:effectLst/>
                <a:latin typeface="Century Gothic"/>
                <a:ea typeface="Calibri"/>
                <a:cs typeface="Times New Roman"/>
              </a:rPr>
              <a:t>world: that </a:t>
            </a:r>
            <a:r>
              <a:rPr lang="en-GB" sz="2800" dirty="0">
                <a:solidFill>
                  <a:schemeClr val="bg1"/>
                </a:solidFill>
                <a:latin typeface="Century Gothic"/>
                <a:ea typeface="Calibri"/>
                <a:cs typeface="Times New Roman"/>
              </a:rPr>
              <a:t>it </a:t>
            </a:r>
            <a:r>
              <a:rPr lang="en-GB" sz="2800" dirty="0">
                <a:solidFill>
                  <a:schemeClr val="bg1"/>
                </a:solidFill>
                <a:effectLst/>
                <a:latin typeface="Century Gothic"/>
                <a:ea typeface="Calibri"/>
                <a:cs typeface="Times New Roman"/>
              </a:rPr>
              <a:t>may </a:t>
            </a:r>
            <a:r>
              <a:rPr lang="en-GB" sz="2800" dirty="0">
                <a:solidFill>
                  <a:schemeClr val="bg1"/>
                </a:solidFill>
                <a:latin typeface="Century Gothic"/>
                <a:ea typeface="Calibri"/>
                <a:cs typeface="Times New Roman"/>
              </a:rPr>
              <a:t>follow Jesus’ example </a:t>
            </a:r>
            <a:r>
              <a:rPr lang="en-GB" sz="2800" dirty="0">
                <a:solidFill>
                  <a:schemeClr val="bg1"/>
                </a:solidFill>
                <a:effectLst/>
                <a:latin typeface="Century Gothic"/>
                <a:ea typeface="Calibri"/>
                <a:cs typeface="Times New Roman"/>
              </a:rPr>
              <a:t>and </a:t>
            </a:r>
            <a:r>
              <a:rPr lang="en-GB" sz="2800" dirty="0">
                <a:solidFill>
                  <a:schemeClr val="bg1"/>
                </a:solidFill>
                <a:latin typeface="Century Gothic"/>
                <a:ea typeface="Calibri"/>
                <a:cs typeface="Times New Roman"/>
              </a:rPr>
              <a:t>be a place of welcome </a:t>
            </a:r>
            <a:r>
              <a:rPr lang="en-GB" sz="2800" dirty="0">
                <a:solidFill>
                  <a:schemeClr val="bg1"/>
                </a:solidFill>
                <a:effectLst/>
                <a:latin typeface="Century Gothic"/>
                <a:ea typeface="Calibri"/>
                <a:cs typeface="Times New Roman"/>
              </a:rPr>
              <a:t>for </a:t>
            </a:r>
            <a:r>
              <a:rPr lang="en-GB" sz="2800" dirty="0">
                <a:solidFill>
                  <a:schemeClr val="bg1"/>
                </a:solidFill>
                <a:latin typeface="Century Gothic"/>
                <a:ea typeface="Calibri"/>
                <a:cs typeface="Times New Roman"/>
              </a:rPr>
              <a:t>everyone</a:t>
            </a:r>
            <a:r>
              <a:rPr lang="en-GB" sz="2800" dirty="0">
                <a:solidFill>
                  <a:schemeClr val="bg1"/>
                </a:solidFill>
                <a:effectLst/>
                <a:latin typeface="Century Gothic"/>
                <a:ea typeface="Calibri"/>
                <a:cs typeface="Times New Roman"/>
              </a:rPr>
              <a:t>. </a:t>
            </a:r>
            <a:endParaRPr lang="en-US" dirty="0">
              <a:solidFill>
                <a:schemeClr val="bg1"/>
              </a:solidFill>
              <a:latin typeface="Century Gothic"/>
              <a:ea typeface="Calibri"/>
              <a:cs typeface="Times New Roman"/>
            </a:endParaRPr>
          </a:p>
          <a:p>
            <a:r>
              <a:rPr lang="en-GB" sz="2800" dirty="0">
                <a:solidFill>
                  <a:schemeClr val="bg1"/>
                </a:solidFill>
                <a:effectLst/>
                <a:latin typeface="Century Gothic"/>
                <a:ea typeface="Calibri"/>
                <a:cs typeface="Times New Roman"/>
              </a:rPr>
              <a:t>Lord, in your mercy…</a:t>
            </a:r>
            <a:endParaRPr lang="en-US">
              <a:solidFill>
                <a:schemeClr val="bg1"/>
              </a:solidFill>
              <a:latin typeface="Century Gothic"/>
              <a:ea typeface="Calibri"/>
              <a:cs typeface="Times New Roman"/>
            </a:endParaRPr>
          </a:p>
        </p:txBody>
      </p:sp>
      <p:pic>
        <p:nvPicPr>
          <p:cNvPr id="3" name="Picture 2">
            <a:extLst>
              <a:ext uri="{FF2B5EF4-FFF2-40B4-BE49-F238E27FC236}">
                <a16:creationId xmlns:a16="http://schemas.microsoft.com/office/drawing/2014/main" id="{41C9495D-EF41-9A47-86EC-CA8AC1536B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6606" y="3078879"/>
            <a:ext cx="2374900" cy="2997200"/>
          </a:xfrm>
          <a:prstGeom prst="rect">
            <a:avLst/>
          </a:prstGeom>
        </p:spPr>
      </p:pic>
      <p:sp>
        <p:nvSpPr>
          <p:cNvPr id="4" name="TextBox 3">
            <a:extLst>
              <a:ext uri="{FF2B5EF4-FFF2-40B4-BE49-F238E27FC236}">
                <a16:creationId xmlns:a16="http://schemas.microsoft.com/office/drawing/2014/main" id="{540D993E-6F7F-4AE1-D87B-90523BD82023}"/>
              </a:ext>
            </a:extLst>
          </p:cNvPr>
          <p:cNvSpPr txBox="1"/>
          <p:nvPr/>
        </p:nvSpPr>
        <p:spPr>
          <a:xfrm>
            <a:off x="2805248" y="3676417"/>
            <a:ext cx="9382664"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chemeClr val="bg1"/>
                </a:solidFill>
                <a:latin typeface="Century Gothic"/>
                <a:cs typeface="Times New Roman"/>
              </a:rPr>
              <a:t>We pray for all people throughout the world: that they may have enough food to eat and find comfort and support as they share food with others. </a:t>
            </a:r>
            <a:endParaRPr lang="en-US" dirty="0">
              <a:solidFill>
                <a:schemeClr val="bg1"/>
              </a:solidFill>
              <a:latin typeface="Century Gothic"/>
              <a:cs typeface="Times New Roman"/>
            </a:endParaRPr>
          </a:p>
          <a:p>
            <a:r>
              <a:rPr lang="en-GB" sz="2800" dirty="0">
                <a:solidFill>
                  <a:schemeClr val="bg1"/>
                </a:solidFill>
                <a:latin typeface="Century Gothic"/>
                <a:cs typeface="Times New Roman"/>
              </a:rPr>
              <a:t>Lord, in your mercy…</a:t>
            </a:r>
            <a:endParaRPr lang="en-US">
              <a:solidFill>
                <a:schemeClr val="bg1"/>
              </a:solidFill>
              <a:latin typeface="Century Gothic"/>
              <a:cs typeface="Times New Roman"/>
            </a:endParaRPr>
          </a:p>
        </p:txBody>
      </p:sp>
    </p:spTree>
    <p:extLst>
      <p:ext uri="{BB962C8B-B14F-4D97-AF65-F5344CB8AC3E}">
        <p14:creationId xmlns:p14="http://schemas.microsoft.com/office/powerpoint/2010/main" val="105367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2F76BF-4D96-493A-90A8-CA78BD8231DE}"/>
              </a:ext>
            </a:extLst>
          </p:cNvPr>
          <p:cNvSpPr txBox="1"/>
          <p:nvPr/>
        </p:nvSpPr>
        <p:spPr>
          <a:xfrm>
            <a:off x="364972" y="1496009"/>
            <a:ext cx="11462056" cy="523220"/>
          </a:xfrm>
          <a:prstGeom prst="rect">
            <a:avLst/>
          </a:prstGeom>
          <a:noFill/>
        </p:spPr>
        <p:txBody>
          <a:bodyPr wrap="square" lIns="91440" tIns="45720" rIns="91440" bIns="45720" anchor="t">
            <a:spAutoFit/>
          </a:bodyPr>
          <a:lstStyle/>
          <a:p>
            <a:pPr fontAlgn="base"/>
            <a:endParaRPr lang="en-GB" sz="28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B2683F3-DB4E-144A-867C-37EA61BECE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132" y="3434138"/>
            <a:ext cx="2513795" cy="3172490"/>
          </a:xfrm>
          <a:prstGeom prst="rect">
            <a:avLst/>
          </a:prstGeom>
        </p:spPr>
      </p:pic>
      <p:sp>
        <p:nvSpPr>
          <p:cNvPr id="8" name="TextBox 7">
            <a:extLst>
              <a:ext uri="{FF2B5EF4-FFF2-40B4-BE49-F238E27FC236}">
                <a16:creationId xmlns:a16="http://schemas.microsoft.com/office/drawing/2014/main" id="{15BD7F77-76DA-44B6-9AE2-DD0A91A749FE}"/>
              </a:ext>
            </a:extLst>
          </p:cNvPr>
          <p:cNvSpPr txBox="1"/>
          <p:nvPr/>
        </p:nvSpPr>
        <p:spPr>
          <a:xfrm>
            <a:off x="735615" y="1712130"/>
            <a:ext cx="11096142" cy="1384995"/>
          </a:xfrm>
          <a:prstGeom prst="rect">
            <a:avLst/>
          </a:prstGeom>
          <a:noFill/>
        </p:spPr>
        <p:txBody>
          <a:bodyPr wrap="square" lIns="91440" tIns="45720" rIns="91440" bIns="45720" anchor="t">
            <a:spAutoFit/>
          </a:bodyPr>
          <a:lstStyle/>
          <a:p>
            <a:r>
              <a:rPr lang="en-GB" sz="2800" dirty="0">
                <a:solidFill>
                  <a:schemeClr val="bg1"/>
                </a:solidFill>
                <a:latin typeface="Century Gothic"/>
                <a:cs typeface="Times New Roman"/>
              </a:rPr>
              <a:t>In this Jubilee Year, we pray that we may be signs of hope in our world through all that we do and how we treat one another. Lord, in your mercy…</a:t>
            </a:r>
            <a:endParaRPr lang="en-US" dirty="0">
              <a:solidFill>
                <a:schemeClr val="bg1"/>
              </a:solidFill>
              <a:latin typeface="Century Gothic"/>
              <a:cs typeface="Times New Roman"/>
            </a:endParaRPr>
          </a:p>
        </p:txBody>
      </p:sp>
      <p:sp>
        <p:nvSpPr>
          <p:cNvPr id="2" name="TextBox 1">
            <a:extLst>
              <a:ext uri="{FF2B5EF4-FFF2-40B4-BE49-F238E27FC236}">
                <a16:creationId xmlns:a16="http://schemas.microsoft.com/office/drawing/2014/main" id="{E7A54B81-EA68-8D37-5D3B-84FD83FFF260}"/>
              </a:ext>
            </a:extLst>
          </p:cNvPr>
          <p:cNvSpPr txBox="1"/>
          <p:nvPr/>
        </p:nvSpPr>
        <p:spPr>
          <a:xfrm>
            <a:off x="3765910" y="3680604"/>
            <a:ext cx="782607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Century Gothic"/>
                <a:cs typeface="Times New Roman"/>
              </a:rPr>
              <a:t>Creator God, </a:t>
            </a:r>
            <a:endParaRPr lang="en-US" dirty="0">
              <a:solidFill>
                <a:schemeClr val="bg1"/>
              </a:solidFill>
              <a:latin typeface="Century Gothic"/>
              <a:cs typeface="Times New Roman"/>
            </a:endParaRPr>
          </a:p>
          <a:p>
            <a:r>
              <a:rPr lang="en-US" sz="2800" dirty="0">
                <a:solidFill>
                  <a:schemeClr val="bg1"/>
                </a:solidFill>
                <a:latin typeface="Century Gothic"/>
                <a:cs typeface="Times New Roman"/>
              </a:rPr>
              <a:t>You made a world of plenty with enough food for everyone. As we break bread together, fill us with your love and lead us to share whatever we are able. Amen.</a:t>
            </a:r>
            <a:endParaRPr lang="en-US">
              <a:solidFill>
                <a:schemeClr val="bg1"/>
              </a:solidFill>
              <a:latin typeface="Century Gothic"/>
            </a:endParaRPr>
          </a:p>
        </p:txBody>
      </p:sp>
    </p:spTree>
    <p:extLst>
      <p:ext uri="{BB962C8B-B14F-4D97-AF65-F5344CB8AC3E}">
        <p14:creationId xmlns:p14="http://schemas.microsoft.com/office/powerpoint/2010/main" val="301557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0032C3-66DE-4641-9DD8-F5E8D3F71E47}"/>
              </a:ext>
            </a:extLst>
          </p:cNvPr>
          <p:cNvSpPr txBox="1">
            <a:spLocks/>
          </p:cNvSpPr>
          <p:nvPr/>
        </p:nvSpPr>
        <p:spPr>
          <a:xfrm>
            <a:off x="692542" y="1302452"/>
            <a:ext cx="11054958" cy="5582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9600" i="1" dirty="0">
              <a:latin typeface="Segoe UI" panose="020B0502040204020203" pitchFamily="34" charset="0"/>
              <a:ea typeface="Segoe UI Historic" panose="020B0502040204020203" pitchFamily="34" charset="0"/>
              <a:cs typeface="Segoe UI" panose="020B0502040204020203" pitchFamily="34" charset="0"/>
            </a:endParaRPr>
          </a:p>
          <a:p>
            <a:pPr marL="0" indent="0">
              <a:lnSpc>
                <a:spcPct val="120000"/>
              </a:lnSpc>
              <a:buFont typeface="Arial" panose="020B0604020202020204" pitchFamily="34" charset="0"/>
              <a:buNone/>
            </a:pPr>
            <a:endParaRPr lang="en-GB" sz="3200" i="1" dirty="0">
              <a:latin typeface="Segoe UI" panose="020B0502040204020203" pitchFamily="34" charset="0"/>
              <a:ea typeface="Calibri" panose="020F0502020204030204" pitchFamily="34" charset="0"/>
              <a:cs typeface="Segoe UI" panose="020B0502040204020203" pitchFamily="34" charset="0"/>
            </a:endParaRPr>
          </a:p>
        </p:txBody>
      </p:sp>
      <p:sp>
        <p:nvSpPr>
          <p:cNvPr id="4" name="Content Placeholder 4">
            <a:extLst>
              <a:ext uri="{FF2B5EF4-FFF2-40B4-BE49-F238E27FC236}">
                <a16:creationId xmlns:a16="http://schemas.microsoft.com/office/drawing/2014/main" id="{A93B0124-7EE9-8647-B504-89E0A4CA760D}"/>
              </a:ext>
            </a:extLst>
          </p:cNvPr>
          <p:cNvSpPr>
            <a:spLocks noGrp="1"/>
          </p:cNvSpPr>
          <p:nvPr>
            <p:ph idx="1"/>
          </p:nvPr>
        </p:nvSpPr>
        <p:spPr>
          <a:xfrm>
            <a:off x="579549" y="1760192"/>
            <a:ext cx="3699316" cy="3767460"/>
          </a:xfrm>
        </p:spPr>
        <p:txBody>
          <a:bodyPr vert="horz" lIns="91440" tIns="45720" rIns="91440" bIns="45720" rtlCol="0" anchor="t">
            <a:noAutofit/>
          </a:bodyPr>
          <a:lstStyle/>
          <a:p>
            <a:pPr marL="0" indent="0">
              <a:lnSpc>
                <a:spcPct val="120000"/>
              </a:lnSpc>
              <a:buNone/>
            </a:pPr>
            <a:r>
              <a:rPr lang="en-US" sz="2400" dirty="0">
                <a:solidFill>
                  <a:schemeClr val="tx1"/>
                </a:solidFill>
                <a:latin typeface="Century Gothic" panose="020B0502020202020204" pitchFamily="34" charset="0"/>
                <a:cs typeface="Segoe UI" panose="020B0502040204020203" pitchFamily="34" charset="0"/>
              </a:rPr>
              <a:t> </a:t>
            </a:r>
          </a:p>
          <a:p>
            <a:pPr marL="0" indent="0">
              <a:lnSpc>
                <a:spcPct val="120000"/>
              </a:lnSpc>
              <a:buNone/>
            </a:pPr>
            <a:endParaRPr lang="en-US" sz="2400" dirty="0">
              <a:solidFill>
                <a:schemeClr val="tx1"/>
              </a:solidFill>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US" dirty="0">
              <a:latin typeface="Century Gothic" panose="020B0502020202020204"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11200" dirty="0">
              <a:latin typeface="Segoe UI" panose="020B0502040204020203" pitchFamily="34" charset="0"/>
              <a:cs typeface="Segoe UI" panose="020B0502040204020203" pitchFamily="34" charset="0"/>
            </a:endParaRPr>
          </a:p>
          <a:p>
            <a:pPr marL="0" indent="0">
              <a:lnSpc>
                <a:spcPct val="120000"/>
              </a:lnSpc>
              <a:buNone/>
            </a:pPr>
            <a:endParaRPr lang="en-GB" sz="3200" i="1"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55586551-CDD2-5E40-A17D-FFF2E00F5042}"/>
              </a:ext>
            </a:extLst>
          </p:cNvPr>
          <p:cNvGrpSpPr/>
          <p:nvPr/>
        </p:nvGrpSpPr>
        <p:grpSpPr>
          <a:xfrm>
            <a:off x="1365992" y="5559855"/>
            <a:ext cx="1824434" cy="729895"/>
            <a:chOff x="318457" y="5627837"/>
            <a:chExt cx="1824434" cy="729895"/>
          </a:xfrm>
        </p:grpSpPr>
        <p:pic>
          <p:nvPicPr>
            <p:cNvPr id="9" name="Graphic 8" descr="Shooting star">
              <a:extLst>
                <a:ext uri="{FF2B5EF4-FFF2-40B4-BE49-F238E27FC236}">
                  <a16:creationId xmlns:a16="http://schemas.microsoft.com/office/drawing/2014/main" id="{0858A1C8-2B91-9F4C-A5E5-E763DA8A0E7E}"/>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18457" y="5627837"/>
              <a:ext cx="772543" cy="729895"/>
            </a:xfrm>
            <a:prstGeom prst="rect">
              <a:avLst/>
            </a:prstGeom>
          </p:spPr>
        </p:pic>
        <p:sp>
          <p:nvSpPr>
            <p:cNvPr id="8" name="Rectangle 7">
              <a:extLst>
                <a:ext uri="{FF2B5EF4-FFF2-40B4-BE49-F238E27FC236}">
                  <a16:creationId xmlns:a16="http://schemas.microsoft.com/office/drawing/2014/main" id="{024106C4-2161-D843-91C0-56CDEF44799A}"/>
                </a:ext>
              </a:extLst>
            </p:cNvPr>
            <p:cNvSpPr/>
            <p:nvPr/>
          </p:nvSpPr>
          <p:spPr>
            <a:xfrm>
              <a:off x="1091000" y="5796412"/>
              <a:ext cx="1051891" cy="523220"/>
            </a:xfrm>
            <a:prstGeom prst="rect">
              <a:avLst/>
            </a:prstGeom>
          </p:spPr>
          <p:txBody>
            <a:bodyPr wrap="none" lIns="91440" tIns="45720" rIns="91440" bIns="45720" anchor="t">
              <a:spAutoFit/>
            </a:bodyPr>
            <a:lstStyle/>
            <a:p>
              <a:r>
                <a:rPr lang="en-GB" sz="2800" b="1" i="1" dirty="0">
                  <a:solidFill>
                    <a:srgbClr val="008DAE"/>
                  </a:solidFill>
                  <a:latin typeface="Century Gothic"/>
                  <a:ea typeface="Verdana"/>
                  <a:cs typeface="Arial"/>
                </a:rPr>
                <a:t>Send</a:t>
              </a:r>
              <a:endParaRPr lang="en-GB" sz="2800" b="1" i="1" dirty="0">
                <a:solidFill>
                  <a:srgbClr val="008DAE"/>
                </a:solidFill>
                <a:latin typeface="Century Gothic" panose="020B0502020202020204" pitchFamily="34" charset="0"/>
                <a:ea typeface="Verdana" panose="020B060403050404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03C4D729-16F5-B09C-D3FA-B17E4212465C}"/>
              </a:ext>
            </a:extLst>
          </p:cNvPr>
          <p:cNvSpPr txBox="1"/>
          <p:nvPr/>
        </p:nvSpPr>
        <p:spPr>
          <a:xfrm>
            <a:off x="404924" y="2396729"/>
            <a:ext cx="450299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Century Gothic"/>
              </a:rPr>
              <a:t>How can we share what we have with others to make the world a fairer place ?</a:t>
            </a:r>
            <a:endParaRPr lang="en-US" dirty="0"/>
          </a:p>
        </p:txBody>
      </p:sp>
      <p:pic>
        <p:nvPicPr>
          <p:cNvPr id="3" name="Picture 2" descr="A person holding a plate of food on her head&#10;&#10;AI-generated content may be incorrect.">
            <a:extLst>
              <a:ext uri="{FF2B5EF4-FFF2-40B4-BE49-F238E27FC236}">
                <a16:creationId xmlns:a16="http://schemas.microsoft.com/office/drawing/2014/main" id="{A8EC3A10-9BA7-9A1B-18C3-B5FF46655B9B}"/>
              </a:ext>
            </a:extLst>
          </p:cNvPr>
          <p:cNvPicPr>
            <a:picLocks noChangeAspect="1"/>
          </p:cNvPicPr>
          <p:nvPr/>
        </p:nvPicPr>
        <p:blipFill>
          <a:blip r:embed="rId5"/>
          <a:stretch>
            <a:fillRect/>
          </a:stretch>
        </p:blipFill>
        <p:spPr>
          <a:xfrm>
            <a:off x="5056605" y="1296737"/>
            <a:ext cx="6690895" cy="4465053"/>
          </a:xfrm>
          <a:prstGeom prst="rect">
            <a:avLst/>
          </a:prstGeom>
        </p:spPr>
      </p:pic>
    </p:spTree>
    <p:extLst>
      <p:ext uri="{BB962C8B-B14F-4D97-AF65-F5344CB8AC3E}">
        <p14:creationId xmlns:p14="http://schemas.microsoft.com/office/powerpoint/2010/main" val="2809459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056A91-1763-4F57-BB83-9176F0911E0F}"/>
              </a:ext>
            </a:extLst>
          </p:cNvPr>
          <p:cNvSpPr txBox="1"/>
          <p:nvPr/>
        </p:nvSpPr>
        <p:spPr>
          <a:xfrm>
            <a:off x="268039" y="1264898"/>
            <a:ext cx="7404938" cy="5755422"/>
          </a:xfrm>
          <a:prstGeom prst="rect">
            <a:avLst/>
          </a:prstGeom>
          <a:noFill/>
        </p:spPr>
        <p:txBody>
          <a:bodyPr wrap="square" lIns="91440" tIns="45720" rIns="91440" bIns="45720" anchor="t">
            <a:spAutoFit/>
          </a:bodyPr>
          <a:lstStyle/>
          <a:p>
            <a:r>
              <a:rPr lang="en-GB" sz="1600" b="1" dirty="0">
                <a:latin typeface="Century Gothic" panose="020B0502020202020204" pitchFamily="34" charset="0"/>
              </a:rPr>
              <a:t>Activity suggestions</a:t>
            </a:r>
          </a:p>
          <a:p>
            <a:endParaRPr lang="en-GB" sz="1600" b="1" dirty="0">
              <a:latin typeface="Century Gothic"/>
              <a:ea typeface="Times New Roman" panose="02020603050405020304" pitchFamily="18" charset="0"/>
              <a:cs typeface="Times New Roman"/>
            </a:endParaRPr>
          </a:p>
          <a:p>
            <a:r>
              <a:rPr lang="en-GB" sz="1600" dirty="0">
                <a:effectLst/>
                <a:latin typeface="Century Gothic"/>
                <a:ea typeface="Times New Roman" panose="02020603050405020304" pitchFamily="18" charset="0"/>
                <a:cs typeface="Times New Roman"/>
              </a:rPr>
              <a:t>Invite the children to </a:t>
            </a:r>
            <a:r>
              <a:rPr lang="en-GB" sz="1600" dirty="0">
                <a:latin typeface="Century Gothic"/>
                <a:ea typeface="Times New Roman" panose="02020603050405020304" pitchFamily="18" charset="0"/>
                <a:cs typeface="Times New Roman"/>
              </a:rPr>
              <a:t>colour </a:t>
            </a:r>
            <a:r>
              <a:rPr lang="en-GB" sz="1600" dirty="0">
                <a:effectLst/>
                <a:latin typeface="Century Gothic"/>
                <a:ea typeface="Times New Roman" panose="02020603050405020304" pitchFamily="18" charset="0"/>
                <a:cs typeface="Times New Roman"/>
              </a:rPr>
              <a:t>in the accompanying illustration</a:t>
            </a:r>
            <a:r>
              <a:rPr lang="en-GB" sz="1600" dirty="0">
                <a:latin typeface="Century Gothic"/>
                <a:ea typeface="Times New Roman" panose="02020603050405020304" pitchFamily="18" charset="0"/>
                <a:cs typeface="Times New Roman"/>
              </a:rPr>
              <a:t> of a group of people sharing food together</a:t>
            </a:r>
            <a:r>
              <a:rPr lang="en-GB" sz="1600" dirty="0">
                <a:effectLst/>
                <a:latin typeface="Century Gothic"/>
                <a:ea typeface="Times New Roman" panose="02020603050405020304" pitchFamily="18" charset="0"/>
                <a:cs typeface="Times New Roman"/>
              </a:rPr>
              <a:t>. </a:t>
            </a:r>
            <a:r>
              <a:rPr lang="en-GB" sz="1600" dirty="0">
                <a:latin typeface="Century Gothic"/>
                <a:ea typeface="Times New Roman" panose="02020603050405020304" pitchFamily="18" charset="0"/>
                <a:cs typeface="Times New Roman"/>
              </a:rPr>
              <a:t>Encourage them to </a:t>
            </a:r>
            <a:r>
              <a:rPr lang="en-GB" sz="1600" dirty="0">
                <a:effectLst/>
                <a:latin typeface="Century Gothic"/>
                <a:ea typeface="Times New Roman" panose="02020603050405020304" pitchFamily="18" charset="0"/>
                <a:cs typeface="Times New Roman"/>
              </a:rPr>
              <a:t>write a prayer for </a:t>
            </a:r>
            <a:r>
              <a:rPr lang="en-GB" sz="1600" dirty="0">
                <a:latin typeface="Century Gothic"/>
                <a:ea typeface="Times New Roman" panose="02020603050405020304" pitchFamily="18" charset="0"/>
                <a:cs typeface="Times New Roman"/>
              </a:rPr>
              <a:t>all people who are struggling to feed themselves and their families or a prayer of thanksgiving to be said at a meal on the back of the sheet</a:t>
            </a:r>
            <a:r>
              <a:rPr lang="en-GB" sz="1600" dirty="0">
                <a:effectLst/>
                <a:latin typeface="Century Gothic"/>
                <a:ea typeface="Times New Roman" panose="02020603050405020304" pitchFamily="18" charset="0"/>
                <a:cs typeface="Times New Roman"/>
              </a:rPr>
              <a:t>.</a:t>
            </a:r>
            <a:endParaRPr lang="en-GB" sz="1600">
              <a:latin typeface="Century Gothic"/>
              <a:cs typeface="Times New Roman"/>
            </a:endParaRPr>
          </a:p>
          <a:p>
            <a:endParaRPr lang="en-GB" sz="1600" dirty="0">
              <a:latin typeface="Century Gothic"/>
              <a:ea typeface="Times New Roman" panose="02020603050405020304" pitchFamily="18" charset="0"/>
              <a:cs typeface="Times New Roman"/>
            </a:endParaRPr>
          </a:p>
          <a:p>
            <a:r>
              <a:rPr lang="en-GB" sz="1600" dirty="0">
                <a:effectLst/>
                <a:latin typeface="Century Gothic"/>
                <a:ea typeface="Times New Roman" panose="02020603050405020304" pitchFamily="18" charset="0"/>
                <a:cs typeface="Times New Roman"/>
              </a:rPr>
              <a:t>Give the children </a:t>
            </a:r>
            <a:r>
              <a:rPr lang="en-GB" sz="1600" dirty="0">
                <a:latin typeface="Century Gothic"/>
                <a:ea typeface="Times New Roman" panose="02020603050405020304" pitchFamily="18" charset="0"/>
                <a:cs typeface="Times New Roman"/>
              </a:rPr>
              <a:t>each a fish-shaped </a:t>
            </a:r>
            <a:r>
              <a:rPr lang="en-GB" sz="1600" dirty="0">
                <a:effectLst/>
                <a:latin typeface="Century Gothic"/>
                <a:ea typeface="Times New Roman" panose="02020603050405020304" pitchFamily="18" charset="0"/>
                <a:cs typeface="Times New Roman"/>
              </a:rPr>
              <a:t>piece of </a:t>
            </a:r>
            <a:r>
              <a:rPr lang="en-GB" sz="1600" dirty="0">
                <a:latin typeface="Century Gothic"/>
                <a:ea typeface="Times New Roman" panose="02020603050405020304" pitchFamily="18" charset="0"/>
                <a:cs typeface="Times New Roman"/>
              </a:rPr>
              <a:t>paper. Encourage </a:t>
            </a:r>
            <a:r>
              <a:rPr lang="en-GB" sz="1600" dirty="0">
                <a:effectLst/>
                <a:latin typeface="Century Gothic"/>
                <a:ea typeface="Times New Roman" panose="02020603050405020304" pitchFamily="18" charset="0"/>
                <a:cs typeface="Times New Roman"/>
              </a:rPr>
              <a:t>them to write </a:t>
            </a:r>
            <a:r>
              <a:rPr lang="en-GB" sz="1600" dirty="0">
                <a:latin typeface="Century Gothic"/>
                <a:ea typeface="Times New Roman" panose="02020603050405020304" pitchFamily="18" charset="0"/>
                <a:cs typeface="Times New Roman"/>
              </a:rPr>
              <a:t>a </a:t>
            </a:r>
            <a:r>
              <a:rPr lang="en-GB" sz="1600" dirty="0">
                <a:effectLst/>
                <a:latin typeface="Century Gothic"/>
                <a:ea typeface="Times New Roman" panose="02020603050405020304" pitchFamily="18" charset="0"/>
                <a:cs typeface="Times New Roman"/>
              </a:rPr>
              <a:t>prayer on it</a:t>
            </a:r>
            <a:r>
              <a:rPr lang="en-GB" sz="1600" dirty="0">
                <a:latin typeface="Century Gothic"/>
                <a:ea typeface="Times New Roman" panose="02020603050405020304" pitchFamily="18" charset="0"/>
                <a:cs typeface="Times New Roman"/>
              </a:rPr>
              <a:t> for all people who do not have enough to eat or a prayer of thanksgiving to be said at a meal with others</a:t>
            </a:r>
            <a:r>
              <a:rPr lang="en-GB" sz="1600" dirty="0">
                <a:effectLst/>
                <a:latin typeface="Century Gothic"/>
                <a:ea typeface="Times New Roman" panose="02020603050405020304" pitchFamily="18" charset="0"/>
                <a:cs typeface="Times New Roman"/>
              </a:rPr>
              <a:t>. </a:t>
            </a:r>
            <a:r>
              <a:rPr lang="en-GB" sz="1600" dirty="0">
                <a:latin typeface="Century Gothic"/>
                <a:ea typeface="Times New Roman" panose="02020603050405020304" pitchFamily="18" charset="0"/>
                <a:cs typeface="Times New Roman"/>
              </a:rPr>
              <a:t>Get the children to add </a:t>
            </a:r>
            <a:r>
              <a:rPr lang="en-GB" sz="1600" dirty="0">
                <a:effectLst/>
                <a:latin typeface="Century Gothic"/>
                <a:ea typeface="Times New Roman" panose="02020603050405020304" pitchFamily="18" charset="0"/>
                <a:cs typeface="Times New Roman"/>
              </a:rPr>
              <a:t>these to a </a:t>
            </a:r>
            <a:r>
              <a:rPr lang="en-GB" sz="1600" dirty="0">
                <a:latin typeface="Century Gothic"/>
                <a:ea typeface="Times New Roman" panose="02020603050405020304" pitchFamily="18" charset="0"/>
                <a:cs typeface="Times New Roman"/>
              </a:rPr>
              <a:t>net on a big piece </a:t>
            </a:r>
            <a:r>
              <a:rPr lang="en-GB" sz="1600" dirty="0">
                <a:effectLst/>
                <a:latin typeface="Century Gothic"/>
                <a:ea typeface="Times New Roman" panose="02020603050405020304" pitchFamily="18" charset="0"/>
                <a:cs typeface="Times New Roman"/>
              </a:rPr>
              <a:t>of </a:t>
            </a:r>
            <a:r>
              <a:rPr lang="en-GB" sz="1600" dirty="0">
                <a:latin typeface="Century Gothic"/>
                <a:ea typeface="Times New Roman" panose="02020603050405020304" pitchFamily="18" charset="0"/>
                <a:cs typeface="Times New Roman"/>
              </a:rPr>
              <a:t>paper to display them</a:t>
            </a:r>
            <a:r>
              <a:rPr lang="en-GB" sz="1600" dirty="0">
                <a:effectLst/>
                <a:latin typeface="Century Gothic"/>
                <a:ea typeface="Times New Roman" panose="02020603050405020304" pitchFamily="18" charset="0"/>
                <a:cs typeface="Times New Roman"/>
              </a:rPr>
              <a:t>.</a:t>
            </a:r>
            <a:endParaRPr lang="en-GB" sz="1600">
              <a:latin typeface="Century Gothic"/>
              <a:cs typeface="Times New Roman"/>
            </a:endParaRPr>
          </a:p>
          <a:p>
            <a:endParaRPr lang="en-GB" sz="1600" dirty="0">
              <a:latin typeface="Century Gothic"/>
              <a:ea typeface="Times New Roman" panose="02020603050405020304" pitchFamily="18" charset="0"/>
              <a:cs typeface="Times New Roman"/>
            </a:endParaRPr>
          </a:p>
          <a:p>
            <a:r>
              <a:rPr lang="en-GB" sz="1600" dirty="0">
                <a:effectLst/>
                <a:latin typeface="Century Gothic"/>
                <a:ea typeface="Times New Roman" panose="02020603050405020304" pitchFamily="18" charset="0"/>
                <a:cs typeface="Times New Roman"/>
              </a:rPr>
              <a:t>Remind the children to </a:t>
            </a:r>
            <a:r>
              <a:rPr lang="en-GB" sz="1600" dirty="0">
                <a:latin typeface="Century Gothic"/>
                <a:ea typeface="Times New Roman" panose="02020603050405020304" pitchFamily="18" charset="0"/>
                <a:cs typeface="Times New Roman"/>
              </a:rPr>
              <a:t>tell the people that they live with </a:t>
            </a:r>
            <a:r>
              <a:rPr lang="en-GB" sz="1600" dirty="0">
                <a:effectLst/>
                <a:latin typeface="Century Gothic"/>
                <a:ea typeface="Times New Roman" panose="02020603050405020304" pitchFamily="18" charset="0"/>
                <a:cs typeface="Times New Roman"/>
              </a:rPr>
              <a:t>all that they have heard and thought about in the </a:t>
            </a:r>
            <a:r>
              <a:rPr lang="en-GB" sz="1600" dirty="0">
                <a:latin typeface="Century Gothic"/>
                <a:ea typeface="Times New Roman" panose="02020603050405020304" pitchFamily="18" charset="0"/>
                <a:cs typeface="Times New Roman"/>
              </a:rPr>
              <a:t>liturgy today</a:t>
            </a:r>
            <a:r>
              <a:rPr lang="en-GB" sz="1600" dirty="0">
                <a:effectLst/>
                <a:latin typeface="Century Gothic"/>
                <a:ea typeface="Times New Roman" panose="02020603050405020304" pitchFamily="18" charset="0"/>
                <a:cs typeface="Times New Roman"/>
              </a:rPr>
              <a:t>. If they </a:t>
            </a:r>
            <a:r>
              <a:rPr lang="en-GB" sz="1600" dirty="0">
                <a:latin typeface="Century Gothic"/>
                <a:ea typeface="Times New Roman" panose="02020603050405020304" pitchFamily="18" charset="0"/>
                <a:cs typeface="Times New Roman"/>
              </a:rPr>
              <a:t>sit down </a:t>
            </a:r>
            <a:r>
              <a:rPr lang="en-GB" sz="1600" dirty="0">
                <a:effectLst/>
                <a:latin typeface="Century Gothic"/>
                <a:ea typeface="Times New Roman" panose="02020603050405020304" pitchFamily="18" charset="0"/>
                <a:cs typeface="Times New Roman"/>
              </a:rPr>
              <a:t>to </a:t>
            </a:r>
            <a:r>
              <a:rPr lang="en-GB" sz="1600" dirty="0">
                <a:latin typeface="Century Gothic"/>
                <a:ea typeface="Times New Roman" panose="02020603050405020304" pitchFamily="18" charset="0"/>
                <a:cs typeface="Times New Roman"/>
              </a:rPr>
              <a:t>share a meal with others in this coming week, can they think about all their brothers and sisters throughout the world who are doing </a:t>
            </a:r>
            <a:r>
              <a:rPr lang="en-GB" sz="1600" dirty="0">
                <a:effectLst/>
                <a:latin typeface="Century Gothic"/>
                <a:ea typeface="Times New Roman" panose="02020603050405020304" pitchFamily="18" charset="0"/>
                <a:cs typeface="Times New Roman"/>
              </a:rPr>
              <a:t>the </a:t>
            </a:r>
            <a:r>
              <a:rPr lang="en-GB" sz="1600" dirty="0">
                <a:latin typeface="Century Gothic"/>
                <a:ea typeface="Times New Roman" panose="02020603050405020304" pitchFamily="18" charset="0"/>
                <a:cs typeface="Times New Roman"/>
              </a:rPr>
              <a:t>same thing? </a:t>
            </a:r>
            <a:endParaRPr lang="en-GB" sz="1600">
              <a:latin typeface="Century Gothic"/>
              <a:ea typeface="Times New Roman" panose="02020603050405020304" pitchFamily="18" charset="0"/>
              <a:cs typeface="Times New Roman"/>
            </a:endParaRPr>
          </a:p>
          <a:p>
            <a:endParaRPr lang="en-GB" sz="1600" dirty="0">
              <a:latin typeface="Century Gothic"/>
              <a:ea typeface="Times New Roman" panose="02020603050405020304" pitchFamily="18" charset="0"/>
              <a:cs typeface="Times New Roman"/>
            </a:endParaRPr>
          </a:p>
          <a:p>
            <a:r>
              <a:rPr lang="en-GB" sz="1600" dirty="0">
                <a:effectLst/>
                <a:latin typeface="Century Gothic"/>
                <a:ea typeface="Times New Roman" panose="02020603050405020304" pitchFamily="18" charset="0"/>
                <a:cs typeface="Times New Roman"/>
              </a:rPr>
              <a:t>Invite </a:t>
            </a:r>
            <a:r>
              <a:rPr lang="en-GB" sz="1600" dirty="0">
                <a:latin typeface="Century Gothic"/>
                <a:ea typeface="Times New Roman" panose="02020603050405020304" pitchFamily="18" charset="0"/>
                <a:cs typeface="Times New Roman"/>
              </a:rPr>
              <a:t>the children </a:t>
            </a:r>
            <a:r>
              <a:rPr lang="en-GB" sz="1600" dirty="0">
                <a:effectLst/>
                <a:latin typeface="Century Gothic"/>
                <a:ea typeface="Times New Roman" panose="02020603050405020304" pitchFamily="18" charset="0"/>
                <a:cs typeface="Times New Roman"/>
              </a:rPr>
              <a:t>to </a:t>
            </a:r>
            <a:r>
              <a:rPr lang="en-GB" sz="1600" dirty="0">
                <a:latin typeface="Century Gothic"/>
                <a:ea typeface="Times New Roman" panose="02020603050405020304" pitchFamily="18" charset="0"/>
                <a:cs typeface="Times New Roman"/>
              </a:rPr>
              <a:t>think about what they can do </a:t>
            </a:r>
            <a:r>
              <a:rPr lang="en-GB" sz="1600" dirty="0">
                <a:effectLst/>
                <a:latin typeface="Century Gothic"/>
                <a:ea typeface="Times New Roman" panose="02020603050405020304" pitchFamily="18" charset="0"/>
                <a:cs typeface="Times New Roman"/>
              </a:rPr>
              <a:t>to </a:t>
            </a:r>
            <a:r>
              <a:rPr lang="en-GB" sz="1600" dirty="0">
                <a:latin typeface="Century Gothic"/>
                <a:ea typeface="Times New Roman" panose="02020603050405020304" pitchFamily="18" charset="0"/>
                <a:cs typeface="Times New Roman"/>
              </a:rPr>
              <a:t>help others in their local community and around </a:t>
            </a:r>
            <a:r>
              <a:rPr lang="en-GB" sz="1600" dirty="0">
                <a:effectLst/>
                <a:latin typeface="Century Gothic"/>
                <a:ea typeface="Times New Roman" panose="02020603050405020304" pitchFamily="18" charset="0"/>
                <a:cs typeface="Times New Roman"/>
              </a:rPr>
              <a:t>the </a:t>
            </a:r>
            <a:r>
              <a:rPr lang="en-GB" sz="1600" dirty="0">
                <a:latin typeface="Century Gothic"/>
                <a:ea typeface="Times New Roman" panose="02020603050405020304" pitchFamily="18" charset="0"/>
                <a:cs typeface="Times New Roman"/>
              </a:rPr>
              <a:t>world </a:t>
            </a:r>
            <a:r>
              <a:rPr lang="en-GB" sz="1600" dirty="0">
                <a:effectLst/>
                <a:latin typeface="Century Gothic"/>
                <a:ea typeface="Times New Roman" panose="02020603050405020304" pitchFamily="18" charset="0"/>
                <a:cs typeface="Times New Roman"/>
              </a:rPr>
              <a:t>to </a:t>
            </a:r>
            <a:r>
              <a:rPr lang="en-GB" sz="1600" dirty="0">
                <a:latin typeface="Century Gothic"/>
                <a:ea typeface="Times New Roman" panose="02020603050405020304" pitchFamily="18" charset="0"/>
                <a:cs typeface="Times New Roman"/>
              </a:rPr>
              <a:t>have enough food</a:t>
            </a:r>
            <a:r>
              <a:rPr lang="en-GB" sz="1600" dirty="0">
                <a:effectLst/>
                <a:latin typeface="Century Gothic"/>
                <a:ea typeface="Times New Roman" panose="02020603050405020304" pitchFamily="18" charset="0"/>
                <a:cs typeface="Times New Roman"/>
              </a:rPr>
              <a:t>.</a:t>
            </a:r>
            <a:endParaRPr lang="en-GB" sz="1600">
              <a:latin typeface="Century Gothic"/>
            </a:endParaRPr>
          </a:p>
          <a:p>
            <a:endParaRPr lang="en-GB" sz="1600" dirty="0">
              <a:latin typeface="Century Gothic"/>
              <a:ea typeface="Times New Roman" panose="02020603050405020304" pitchFamily="18" charset="0"/>
              <a:cs typeface="Segoe UI"/>
            </a:endParaRPr>
          </a:p>
          <a:p>
            <a:pPr fontAlgn="base"/>
            <a:endParaRPr lang="en-GB" sz="1600" dirty="0">
              <a:effectLst/>
              <a:latin typeface="Century Gothic"/>
              <a:ea typeface="Times New Roman" panose="02020603050405020304" pitchFamily="18" charset="0"/>
              <a:cs typeface="Times New Roman"/>
            </a:endParaRPr>
          </a:p>
          <a:p>
            <a:pPr marL="171450" indent="-171450" fontAlgn="base"/>
            <a:endParaRPr lang="en-US" sz="1600" dirty="0">
              <a:latin typeface="Century Gothic" panose="020B0502020202020204" pitchFamily="34" charset="0"/>
              <a:ea typeface="MS Mincho" panose="02020609040205080304" pitchFamily="49" charset="-128"/>
              <a:cs typeface="Arial" panose="020B0604020202020204" pitchFamily="34" charset="0"/>
            </a:endParaRPr>
          </a:p>
        </p:txBody>
      </p:sp>
      <p:pic>
        <p:nvPicPr>
          <p:cNvPr id="2" name="Picture 1" descr="A group of people sitting around a table&#10;&#10;AI-generated content may be incorrect.">
            <a:extLst>
              <a:ext uri="{FF2B5EF4-FFF2-40B4-BE49-F238E27FC236}">
                <a16:creationId xmlns:a16="http://schemas.microsoft.com/office/drawing/2014/main" id="{16B10D8A-5165-8618-E032-67742565753C}"/>
              </a:ext>
            </a:extLst>
          </p:cNvPr>
          <p:cNvPicPr>
            <a:picLocks noChangeAspect="1"/>
          </p:cNvPicPr>
          <p:nvPr/>
        </p:nvPicPr>
        <p:blipFill>
          <a:blip r:embed="rId3"/>
          <a:stretch>
            <a:fillRect/>
          </a:stretch>
        </p:blipFill>
        <p:spPr>
          <a:xfrm>
            <a:off x="7710714" y="1844842"/>
            <a:ext cx="4484151" cy="3154948"/>
          </a:xfrm>
          <a:prstGeom prst="rect">
            <a:avLst/>
          </a:prstGeom>
        </p:spPr>
      </p:pic>
    </p:spTree>
    <p:extLst>
      <p:ext uri="{BB962C8B-B14F-4D97-AF65-F5344CB8AC3E}">
        <p14:creationId xmlns:p14="http://schemas.microsoft.com/office/powerpoint/2010/main" val="2384125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itting around a table&#10;&#10;AI-generated content may be incorrect.">
            <a:extLst>
              <a:ext uri="{FF2B5EF4-FFF2-40B4-BE49-F238E27FC236}">
                <a16:creationId xmlns:a16="http://schemas.microsoft.com/office/drawing/2014/main" id="{D56EDD25-7C24-857B-0FBE-EFAA85CA6A34}"/>
              </a:ext>
            </a:extLst>
          </p:cNvPr>
          <p:cNvPicPr>
            <a:picLocks noChangeAspect="1"/>
          </p:cNvPicPr>
          <p:nvPr/>
        </p:nvPicPr>
        <p:blipFill>
          <a:blip r:embed="rId3"/>
          <a:stretch>
            <a:fillRect/>
          </a:stretch>
        </p:blipFill>
        <p:spPr>
          <a:xfrm>
            <a:off x="2305258" y="1201119"/>
            <a:ext cx="7581483" cy="5372747"/>
          </a:xfrm>
          <a:prstGeom prst="rect">
            <a:avLst/>
          </a:prstGeom>
        </p:spPr>
      </p:pic>
    </p:spTree>
    <p:extLst>
      <p:ext uri="{BB962C8B-B14F-4D97-AF65-F5344CB8AC3E}">
        <p14:creationId xmlns:p14="http://schemas.microsoft.com/office/powerpoint/2010/main" val="1868636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B8B2-F108-A4FD-6F6D-16A5F9CDD158}"/>
              </a:ext>
            </a:extLst>
          </p:cNvPr>
          <p:cNvSpPr>
            <a:spLocks noGrp="1"/>
          </p:cNvSpPr>
          <p:nvPr>
            <p:ph type="title"/>
          </p:nvPr>
        </p:nvSpPr>
        <p:spPr>
          <a:xfrm>
            <a:off x="659431" y="1137207"/>
            <a:ext cx="10890000" cy="423129"/>
          </a:xfrm>
        </p:spPr>
        <p:txBody>
          <a:bodyPr/>
          <a:lstStyle/>
          <a:p>
            <a:r>
              <a:rPr lang="en-US" sz="2200" dirty="0">
                <a:latin typeface="Century Gothic"/>
              </a:rPr>
              <a:t>Remembering Pope Francis</a:t>
            </a:r>
          </a:p>
        </p:txBody>
      </p:sp>
      <p:sp>
        <p:nvSpPr>
          <p:cNvPr id="4" name="TextBox 3">
            <a:extLst>
              <a:ext uri="{FF2B5EF4-FFF2-40B4-BE49-F238E27FC236}">
                <a16:creationId xmlns:a16="http://schemas.microsoft.com/office/drawing/2014/main" id="{DB4E4D33-2458-8E1C-75E6-9967B3862AC2}"/>
              </a:ext>
            </a:extLst>
          </p:cNvPr>
          <p:cNvSpPr txBox="1"/>
          <p:nvPr/>
        </p:nvSpPr>
        <p:spPr>
          <a:xfrm>
            <a:off x="7141893" y="1716197"/>
            <a:ext cx="473674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12544"/>
                </a:solidFill>
                <a:latin typeface="Century Gothic"/>
                <a:ea typeface="+mn-lt"/>
                <a:cs typeface="+mn-lt"/>
              </a:rPr>
              <a:t>As the world mourns his passing, Pope Francis’ legacy will be remembered as one that brought the Church closer to its mission of love, mercy and justice.</a:t>
            </a:r>
            <a:endParaRPr lang="en-US" dirty="0">
              <a:solidFill>
                <a:srgbClr val="212544"/>
              </a:solidFill>
              <a:latin typeface="Century Gothic"/>
              <a:cs typeface="Arial"/>
            </a:endParaRPr>
          </a:p>
          <a:p>
            <a:endParaRPr lang="en-US" dirty="0">
              <a:solidFill>
                <a:srgbClr val="212544"/>
              </a:solidFill>
              <a:latin typeface="Century Gothic"/>
              <a:ea typeface="+mn-lt"/>
              <a:cs typeface="+mn-lt"/>
            </a:endParaRPr>
          </a:p>
          <a:p>
            <a:r>
              <a:rPr lang="en-US" dirty="0">
                <a:solidFill>
                  <a:srgbClr val="212544"/>
                </a:solidFill>
                <a:latin typeface="Century Gothic"/>
                <a:ea typeface="+mn-lt"/>
                <a:cs typeface="+mn-lt"/>
              </a:rPr>
              <a:t>Pope Francis was a passionate advocate of children and young people, calling them the ‘joy and hope of the Church and the world!’ (Spes Non </a:t>
            </a:r>
            <a:r>
              <a:rPr lang="en-US" dirty="0" err="1">
                <a:solidFill>
                  <a:srgbClr val="212544"/>
                </a:solidFill>
                <a:latin typeface="Century Gothic"/>
                <a:ea typeface="+mn-lt"/>
                <a:cs typeface="+mn-lt"/>
              </a:rPr>
              <a:t>Confundit</a:t>
            </a:r>
            <a:r>
              <a:rPr lang="en-US" dirty="0">
                <a:solidFill>
                  <a:srgbClr val="212544"/>
                </a:solidFill>
                <a:latin typeface="Century Gothic"/>
                <a:ea typeface="+mn-lt"/>
                <a:cs typeface="+mn-lt"/>
              </a:rPr>
              <a:t>, #12). </a:t>
            </a:r>
            <a:endParaRPr lang="en-US" dirty="0">
              <a:solidFill>
                <a:srgbClr val="000000"/>
              </a:solidFill>
              <a:latin typeface="Century Gothic"/>
              <a:ea typeface="+mn-lt"/>
              <a:cs typeface="+mn-lt"/>
            </a:endParaRPr>
          </a:p>
          <a:p>
            <a:endParaRPr lang="en-US">
              <a:latin typeface="Century Gothic"/>
            </a:endParaRPr>
          </a:p>
          <a:p>
            <a:r>
              <a:rPr lang="en-US" dirty="0">
                <a:solidFill>
                  <a:srgbClr val="000000"/>
                </a:solidFill>
                <a:latin typeface="Century Gothic"/>
                <a:cs typeface="Arial"/>
              </a:rPr>
              <a:t>Find resources to mark his passing and to celebrate Pope Francis' legacy here:</a:t>
            </a:r>
          </a:p>
          <a:p>
            <a:r>
              <a:rPr lang="en-US" dirty="0">
                <a:cs typeface="Arial"/>
                <a:hlinkClick r:id="rId2"/>
              </a:rPr>
              <a:t>Remembering Pope Francis in schools</a:t>
            </a:r>
            <a:endParaRPr lang="en-US">
              <a:cs typeface="Arial"/>
            </a:endParaRPr>
          </a:p>
          <a:p>
            <a:endParaRPr lang="en-US" dirty="0">
              <a:cs typeface="Arial"/>
            </a:endParaRPr>
          </a:p>
        </p:txBody>
      </p:sp>
      <p:pic>
        <p:nvPicPr>
          <p:cNvPr id="7" name="Picture 6" descr="A person in white clothes&#10;&#10;AI-generated content may be incorrect.">
            <a:extLst>
              <a:ext uri="{FF2B5EF4-FFF2-40B4-BE49-F238E27FC236}">
                <a16:creationId xmlns:a16="http://schemas.microsoft.com/office/drawing/2014/main" id="{86A6ABBB-E53F-45B2-FD6F-BEE8421923A8}"/>
              </a:ext>
            </a:extLst>
          </p:cNvPr>
          <p:cNvPicPr>
            <a:picLocks noChangeAspect="1"/>
          </p:cNvPicPr>
          <p:nvPr/>
        </p:nvPicPr>
        <p:blipFill>
          <a:blip r:embed="rId3"/>
          <a:stretch>
            <a:fillRect/>
          </a:stretch>
        </p:blipFill>
        <p:spPr>
          <a:xfrm>
            <a:off x="679867" y="1716998"/>
            <a:ext cx="5972955" cy="3986134"/>
          </a:xfrm>
          <a:prstGeom prst="rect">
            <a:avLst/>
          </a:prstGeom>
        </p:spPr>
      </p:pic>
    </p:spTree>
    <p:extLst>
      <p:ext uri="{BB962C8B-B14F-4D97-AF65-F5344CB8AC3E}">
        <p14:creationId xmlns:p14="http://schemas.microsoft.com/office/powerpoint/2010/main" val="3783883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3A8ED9-1869-E6E9-AF4D-A87A390B16F1}"/>
              </a:ext>
            </a:extLst>
          </p:cNvPr>
          <p:cNvSpPr>
            <a:spLocks noGrp="1"/>
          </p:cNvSpPr>
          <p:nvPr>
            <p:ph idx="1"/>
          </p:nvPr>
        </p:nvSpPr>
        <p:spPr>
          <a:xfrm>
            <a:off x="635830" y="1531173"/>
            <a:ext cx="7384800" cy="4893647"/>
          </a:xfrm>
        </p:spPr>
        <p:txBody>
          <a:bodyPr vert="horz" wrap="square" lIns="91440" tIns="45720" rIns="91440" bIns="45720" rtlCol="0" anchor="t">
            <a:spAutoFit/>
          </a:bodyPr>
          <a:lstStyle/>
          <a:p>
            <a:pPr marL="0" indent="0">
              <a:spcBef>
                <a:spcPts val="0"/>
              </a:spcBef>
              <a:spcAft>
                <a:spcPts val="0"/>
              </a:spcAft>
              <a:buNone/>
            </a:pPr>
            <a:r>
              <a:rPr lang="en-GB" sz="2400" b="1" dirty="0">
                <a:solidFill>
                  <a:srgbClr val="000000"/>
                </a:solidFill>
                <a:latin typeface="Century Gothic"/>
                <a:cs typeface="Arial" panose="020B0604020202020204"/>
              </a:rPr>
              <a:t>Jubilee activities!</a:t>
            </a:r>
            <a:endParaRPr lang="en-US" sz="2400" dirty="0">
              <a:solidFill>
                <a:srgbClr val="000000"/>
              </a:solidFill>
              <a:latin typeface="Century Gothic"/>
              <a:cs typeface="Arial" panose="020B0604020202020204"/>
            </a:endParaRP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The Jubilee Year is a landmark moment in the life of the global church. School communities are invited to join together as pilgrims of hope, pledging to work together for God’s kingdom of justice, peace and love. Find resources at: </a:t>
            </a:r>
          </a:p>
          <a:p>
            <a:pPr marL="0" indent="0">
              <a:spcBef>
                <a:spcPts val="0"/>
              </a:spcBef>
              <a:spcAft>
                <a:spcPts val="0"/>
              </a:spcAft>
              <a:buNone/>
            </a:pPr>
            <a:r>
              <a:rPr lang="en-US" sz="1800" dirty="0">
                <a:solidFill>
                  <a:srgbClr val="000000"/>
                </a:solidFill>
                <a:latin typeface="Century Gothic"/>
                <a:cs typeface="Arial" panose="020B0604020202020204"/>
                <a:hlinkClick r:id="rId2"/>
              </a:rPr>
              <a:t>Jubilee for schools 2025 – Pilgrims of Hope</a:t>
            </a:r>
            <a:endParaRPr lang="en-US" sz="1800" dirty="0">
              <a:solidFill>
                <a:srgbClr val="000000"/>
              </a:solidFill>
              <a:latin typeface="Century Gothic"/>
              <a:cs typeface="Arial" panose="020B0604020202020204"/>
            </a:endParaRPr>
          </a:p>
          <a:p>
            <a:pPr marL="0" indent="0">
              <a:spcBef>
                <a:spcPts val="0"/>
              </a:spcBef>
              <a:spcAft>
                <a:spcPts val="0"/>
              </a:spcAft>
              <a:buNone/>
            </a:pPr>
            <a:endParaRPr lang="en-US" sz="1800" dirty="0">
              <a:solidFill>
                <a:srgbClr val="000000"/>
              </a:solidFill>
              <a:latin typeface="Century Gothic"/>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rPr>
              <a:t>A CAFOD club could strongly support the Catholic life of your school, particularly in this Jubilee year. Find out more:</a:t>
            </a:r>
            <a:endParaRPr lang="en-US" dirty="0">
              <a:latin typeface="Arial" panose="020B0604020202020204"/>
              <a:cs typeface="Arial" panose="020B0604020202020204"/>
            </a:endParaRPr>
          </a:p>
          <a:p>
            <a:pPr marL="0" indent="0">
              <a:spcBef>
                <a:spcPts val="0"/>
              </a:spcBef>
              <a:spcAft>
                <a:spcPts val="0"/>
              </a:spcAft>
              <a:buNone/>
            </a:pPr>
            <a:r>
              <a:rPr lang="en-US" sz="1800" dirty="0">
                <a:solidFill>
                  <a:srgbClr val="000000"/>
                </a:solidFill>
                <a:latin typeface="Century Gothic"/>
                <a:cs typeface="Arial" panose="020B0604020202020204"/>
                <a:hlinkClick r:id="rId3"/>
              </a:rPr>
              <a:t>https://cafod.org.uk/Education/For-teachers/CAFOD-clubs</a:t>
            </a:r>
            <a:r>
              <a:rPr lang="en-US" sz="1800" dirty="0">
                <a:solidFill>
                  <a:srgbClr val="000000"/>
                </a:solidFill>
                <a:latin typeface="Century Gothic"/>
                <a:cs typeface="Arial" panose="020B0604020202020204"/>
              </a:rPr>
              <a:t> </a:t>
            </a:r>
            <a:endParaRPr lang="en-US" dirty="0">
              <a:latin typeface="Arial" panose="020B0604020202020204"/>
              <a:cs typeface="Arial" panose="020B0604020202020204"/>
            </a:endParaRPr>
          </a:p>
          <a:p>
            <a:pPr marL="0" indent="0">
              <a:spcBef>
                <a:spcPts val="0"/>
              </a:spcBef>
              <a:spcAft>
                <a:spcPts val="0"/>
              </a:spcAft>
              <a:buNone/>
            </a:pPr>
            <a:endParaRPr lang="en-US" sz="1800" dirty="0">
              <a:solidFill>
                <a:srgbClr val="000000"/>
              </a:solidFill>
              <a:latin typeface="Century Gothic"/>
              <a:cs typeface="Arial"/>
            </a:endParaRPr>
          </a:p>
          <a:p>
            <a:pPr marL="0" indent="0">
              <a:spcBef>
                <a:spcPts val="0"/>
              </a:spcBef>
              <a:spcAft>
                <a:spcPts val="0"/>
              </a:spcAft>
              <a:buNone/>
            </a:pPr>
            <a:r>
              <a:rPr lang="en-US" sz="1800">
                <a:solidFill>
                  <a:srgbClr val="000000"/>
                </a:solidFill>
                <a:latin typeface="Century Gothic"/>
                <a:cs typeface="Arial"/>
              </a:rPr>
              <a:t>Find resources to learn about and fundraise for the Myanmar Earthquake: </a:t>
            </a:r>
            <a:r>
              <a:rPr lang="en-US" sz="1800" dirty="0">
                <a:solidFill>
                  <a:srgbClr val="000000"/>
                </a:solidFill>
                <a:latin typeface="Century Gothic"/>
                <a:cs typeface="Arial"/>
                <a:hlinkClick r:id="rId4"/>
              </a:rPr>
              <a:t>https://cafod.org.uk/education/education-resources/emergency-resources-schools</a:t>
            </a:r>
            <a:r>
              <a:rPr lang="en-US" sz="1600" dirty="0">
                <a:solidFill>
                  <a:srgbClr val="000000"/>
                </a:solidFill>
                <a:latin typeface="Century Gothic"/>
                <a:cs typeface="Arial"/>
              </a:rPr>
              <a:t> </a:t>
            </a:r>
          </a:p>
          <a:p>
            <a:pPr marL="171450" indent="-171450">
              <a:spcBef>
                <a:spcPts val="0"/>
              </a:spcBef>
              <a:spcAft>
                <a:spcPts val="0"/>
              </a:spcAft>
              <a:buNone/>
            </a:pPr>
            <a:endParaRPr lang="en-GB" sz="1800" dirty="0">
              <a:solidFill>
                <a:srgbClr val="000000"/>
              </a:solidFill>
              <a:latin typeface="Century Gothic"/>
              <a:cs typeface="Arial"/>
            </a:endParaRPr>
          </a:p>
          <a:p>
            <a:pPr marL="0" indent="0">
              <a:spcBef>
                <a:spcPts val="0"/>
              </a:spcBef>
              <a:spcAft>
                <a:spcPts val="0"/>
              </a:spcAft>
              <a:buNone/>
            </a:pPr>
            <a:endParaRPr lang="en-US" sz="1800" dirty="0">
              <a:solidFill>
                <a:srgbClr val="000000"/>
              </a:solidFill>
              <a:latin typeface="Century Gothic"/>
              <a:cs typeface="Arial"/>
            </a:endParaRPr>
          </a:p>
        </p:txBody>
      </p:sp>
      <p:pic>
        <p:nvPicPr>
          <p:cNvPr id="5" name="Picture 4" descr="A logo with a cross and a boat&#10;&#10;Description automatically generated">
            <a:extLst>
              <a:ext uri="{FF2B5EF4-FFF2-40B4-BE49-F238E27FC236}">
                <a16:creationId xmlns:a16="http://schemas.microsoft.com/office/drawing/2014/main" id="{A7113F69-8C37-27E3-D142-E1B9D3FB5BD3}"/>
              </a:ext>
            </a:extLst>
          </p:cNvPr>
          <p:cNvPicPr>
            <a:picLocks noChangeAspect="1"/>
          </p:cNvPicPr>
          <p:nvPr/>
        </p:nvPicPr>
        <p:blipFill>
          <a:blip r:embed="rId5"/>
          <a:stretch>
            <a:fillRect/>
          </a:stretch>
        </p:blipFill>
        <p:spPr>
          <a:xfrm>
            <a:off x="6900043" y="-302009"/>
            <a:ext cx="5684643" cy="8133302"/>
          </a:xfrm>
          <a:prstGeom prst="rect">
            <a:avLst/>
          </a:prstGeom>
        </p:spPr>
      </p:pic>
    </p:spTree>
    <p:extLst>
      <p:ext uri="{BB962C8B-B14F-4D97-AF65-F5344CB8AC3E}">
        <p14:creationId xmlns:p14="http://schemas.microsoft.com/office/powerpoint/2010/main" val="338680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BA8697F-6FCB-481B-AD0F-C217C505E145}"/>
              </a:ext>
            </a:extLst>
          </p:cNvPr>
          <p:cNvSpPr txBox="1"/>
          <p:nvPr/>
        </p:nvSpPr>
        <p:spPr>
          <a:xfrm>
            <a:off x="6483025" y="1591693"/>
            <a:ext cx="5460076" cy="5570756"/>
          </a:xfrm>
          <a:prstGeom prst="rect">
            <a:avLst/>
          </a:prstGeom>
          <a:noFill/>
        </p:spPr>
        <p:txBody>
          <a:bodyPr wrap="square" lIns="91440" tIns="45720" rIns="91440" bIns="45720" rtlCol="0" anchor="t">
            <a:spAutoFit/>
          </a:bodyPr>
          <a:lstStyle/>
          <a:p>
            <a:r>
              <a:rPr lang="en-GB" sz="3200" dirty="0">
                <a:latin typeface="Century Gothic"/>
                <a:ea typeface="Times New Roman" panose="02020603050405020304" pitchFamily="18" charset="0"/>
                <a:cs typeface="Times New Roman"/>
              </a:rPr>
              <a:t>Christ Jesus</a:t>
            </a:r>
            <a:r>
              <a:rPr lang="en-GB" sz="3200" dirty="0">
                <a:effectLst/>
                <a:latin typeface="Century Gothic"/>
                <a:ea typeface="Times New Roman" panose="02020603050405020304" pitchFamily="18" charset="0"/>
                <a:cs typeface="Times New Roman"/>
              </a:rPr>
              <a:t>, </a:t>
            </a:r>
            <a:endParaRPr lang="en-US" dirty="0">
              <a:latin typeface="Century Gothic"/>
              <a:ea typeface="Times New Roman" panose="02020603050405020304" pitchFamily="18" charset="0"/>
              <a:cs typeface="Times New Roman"/>
            </a:endParaRPr>
          </a:p>
          <a:p>
            <a:r>
              <a:rPr lang="en-GB" sz="3200" dirty="0">
                <a:latin typeface="Century Gothic"/>
                <a:ea typeface="Times New Roman" panose="02020603050405020304" pitchFamily="18" charset="0"/>
                <a:cs typeface="Times New Roman"/>
              </a:rPr>
              <a:t>You returned to give your disciples courage and strengthen </a:t>
            </a:r>
            <a:r>
              <a:rPr lang="en-GB" sz="3200" dirty="0">
                <a:effectLst/>
                <a:latin typeface="Century Gothic"/>
                <a:ea typeface="Times New Roman" panose="02020603050405020304" pitchFamily="18" charset="0"/>
                <a:cs typeface="Times New Roman"/>
              </a:rPr>
              <a:t>their </a:t>
            </a:r>
            <a:r>
              <a:rPr lang="en-GB" sz="3200" dirty="0">
                <a:latin typeface="Century Gothic"/>
                <a:ea typeface="Times New Roman" panose="02020603050405020304" pitchFamily="18" charset="0"/>
                <a:cs typeface="Times New Roman"/>
              </a:rPr>
              <a:t>faith</a:t>
            </a:r>
            <a:r>
              <a:rPr lang="en-GB" sz="3200" dirty="0">
                <a:effectLst/>
                <a:latin typeface="Century Gothic"/>
                <a:ea typeface="Times New Roman" panose="02020603050405020304" pitchFamily="18" charset="0"/>
                <a:cs typeface="Times New Roman"/>
              </a:rPr>
              <a:t>. </a:t>
            </a:r>
            <a:r>
              <a:rPr lang="en-GB" sz="3200" dirty="0">
                <a:latin typeface="Century Gothic"/>
                <a:ea typeface="Times New Roman" panose="02020603050405020304" pitchFamily="18" charset="0"/>
                <a:cs typeface="Times New Roman"/>
              </a:rPr>
              <a:t>Make </a:t>
            </a:r>
            <a:r>
              <a:rPr lang="en-GB" sz="3200" dirty="0">
                <a:effectLst/>
                <a:latin typeface="Century Gothic"/>
                <a:ea typeface="Times New Roman" panose="02020603050405020304" pitchFamily="18" charset="0"/>
                <a:cs typeface="Times New Roman"/>
              </a:rPr>
              <a:t>us </a:t>
            </a:r>
            <a:r>
              <a:rPr lang="en-GB" sz="3200" dirty="0">
                <a:latin typeface="Century Gothic"/>
                <a:ea typeface="Times New Roman" panose="02020603050405020304" pitchFamily="18" charset="0"/>
                <a:cs typeface="Times New Roman"/>
              </a:rPr>
              <a:t>brave </a:t>
            </a:r>
            <a:r>
              <a:rPr lang="en-GB" sz="3200" dirty="0">
                <a:effectLst/>
                <a:latin typeface="Century Gothic"/>
                <a:ea typeface="Times New Roman" panose="02020603050405020304" pitchFamily="18" charset="0"/>
                <a:cs typeface="Times New Roman"/>
              </a:rPr>
              <a:t>and </a:t>
            </a:r>
            <a:r>
              <a:rPr lang="en-GB" sz="3200" dirty="0">
                <a:latin typeface="Century Gothic"/>
                <a:ea typeface="Times New Roman" panose="02020603050405020304" pitchFamily="18" charset="0"/>
                <a:cs typeface="Times New Roman"/>
              </a:rPr>
              <a:t>help us </a:t>
            </a:r>
            <a:r>
              <a:rPr lang="en-GB" sz="3200" dirty="0">
                <a:effectLst/>
                <a:latin typeface="Century Gothic"/>
                <a:ea typeface="Times New Roman" panose="02020603050405020304" pitchFamily="18" charset="0"/>
                <a:cs typeface="Times New Roman"/>
              </a:rPr>
              <a:t>to </a:t>
            </a:r>
            <a:r>
              <a:rPr lang="en-GB" sz="3200" dirty="0">
                <a:latin typeface="Century Gothic"/>
                <a:ea typeface="Times New Roman" panose="02020603050405020304" pitchFamily="18" charset="0"/>
                <a:cs typeface="Times New Roman"/>
              </a:rPr>
              <a:t>believe in you, so that </a:t>
            </a:r>
            <a:r>
              <a:rPr lang="en-GB" sz="3200" dirty="0">
                <a:effectLst/>
                <a:latin typeface="Century Gothic"/>
                <a:ea typeface="Times New Roman" panose="02020603050405020304" pitchFamily="18" charset="0"/>
                <a:cs typeface="Times New Roman"/>
              </a:rPr>
              <a:t>we </a:t>
            </a:r>
            <a:r>
              <a:rPr lang="en-GB" sz="3200" dirty="0">
                <a:latin typeface="Century Gothic"/>
                <a:ea typeface="Times New Roman" panose="02020603050405020304" pitchFamily="18" charset="0"/>
                <a:cs typeface="Times New Roman"/>
              </a:rPr>
              <a:t>may share your love with </a:t>
            </a:r>
            <a:r>
              <a:rPr lang="en-GB" sz="3200" dirty="0">
                <a:effectLst/>
                <a:latin typeface="Century Gothic"/>
                <a:ea typeface="Times New Roman" panose="02020603050405020304" pitchFamily="18" charset="0"/>
                <a:cs typeface="Times New Roman"/>
              </a:rPr>
              <a:t>others. </a:t>
            </a:r>
            <a:endParaRPr lang="en-US">
              <a:latin typeface="Century Gothic"/>
              <a:ea typeface="Times New Roman" panose="02020603050405020304" pitchFamily="18" charset="0"/>
              <a:cs typeface="Times New Roman"/>
            </a:endParaRPr>
          </a:p>
          <a:p>
            <a:r>
              <a:rPr lang="en-GB" sz="3200" dirty="0">
                <a:effectLst/>
                <a:latin typeface="Century Gothic"/>
                <a:ea typeface="Times New Roman" panose="02020603050405020304" pitchFamily="18" charset="0"/>
                <a:cs typeface="Times New Roman"/>
              </a:rPr>
              <a:t>Amen.</a:t>
            </a:r>
            <a:endParaRPr lang="en-US" dirty="0">
              <a:latin typeface="Century Gothic"/>
              <a:cs typeface="Times New Roman"/>
            </a:endParaRPr>
          </a:p>
          <a:p>
            <a:pPr fontAlgn="base"/>
            <a:endParaRPr lang="en-GB" sz="32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US" sz="3600" dirty="0">
              <a:latin typeface="Century Gothic" panose="020B0502020202020204" pitchFamily="34" charset="0"/>
              <a:ea typeface="+mn-lt"/>
              <a:cs typeface="+mn-lt"/>
            </a:endParaRPr>
          </a:p>
        </p:txBody>
      </p:sp>
      <p:pic>
        <p:nvPicPr>
          <p:cNvPr id="6" name="Picture 2">
            <a:extLst>
              <a:ext uri="{FF2B5EF4-FFF2-40B4-BE49-F238E27FC236}">
                <a16:creationId xmlns:a16="http://schemas.microsoft.com/office/drawing/2014/main" id="{87B10231-3F69-4259-9DA7-B5DC50F6A8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5407" y="949877"/>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39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B4E48F-E0F2-4657-B4FB-97601F5DC2E3}"/>
              </a:ext>
            </a:extLst>
          </p:cNvPr>
          <p:cNvPicPr>
            <a:picLocks noChangeAspect="1"/>
          </p:cNvPicPr>
          <p:nvPr/>
        </p:nvPicPr>
        <p:blipFill>
          <a:blip r:embed="rId3"/>
          <a:stretch>
            <a:fillRect/>
          </a:stretch>
        </p:blipFill>
        <p:spPr>
          <a:xfrm>
            <a:off x="390363" y="1385503"/>
            <a:ext cx="11803341" cy="4855276"/>
          </a:xfrm>
          <a:prstGeom prst="rect">
            <a:avLst/>
          </a:prstGeom>
        </p:spPr>
      </p:pic>
    </p:spTree>
    <p:extLst>
      <p:ext uri="{BB962C8B-B14F-4D97-AF65-F5344CB8AC3E}">
        <p14:creationId xmlns:p14="http://schemas.microsoft.com/office/powerpoint/2010/main" val="259385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43C0C8-2E80-4A00-8FE9-DD73BB168080}"/>
              </a:ext>
            </a:extLst>
          </p:cNvPr>
          <p:cNvSpPr txBox="1"/>
          <p:nvPr/>
        </p:nvSpPr>
        <p:spPr>
          <a:xfrm>
            <a:off x="8077909" y="214957"/>
            <a:ext cx="4654813" cy="461665"/>
          </a:xfrm>
          <a:prstGeom prst="rect">
            <a:avLst/>
          </a:prstGeom>
          <a:noFill/>
        </p:spPr>
        <p:txBody>
          <a:bodyPr wrap="square" lIns="91440" tIns="45720" rIns="91440" bIns="45720" rtlCol="0" anchor="t">
            <a:spAutoFit/>
          </a:bodyPr>
          <a:lstStyle/>
          <a:p>
            <a:r>
              <a:rPr lang="en-US" sz="2400" b="1" dirty="0">
                <a:latin typeface="Century Gothic"/>
                <a:cs typeface="Segoe UI"/>
              </a:rPr>
              <a:t>Gospel: John 21: 1-19</a:t>
            </a:r>
            <a:endParaRPr lang="en-US" sz="2400" b="1" dirty="0">
              <a:latin typeface="Century Gothic" panose="020B0502020202020204" pitchFamily="34" charset="0"/>
              <a:cs typeface="Segoe UI"/>
            </a:endParaRPr>
          </a:p>
        </p:txBody>
      </p:sp>
      <p:grpSp>
        <p:nvGrpSpPr>
          <p:cNvPr id="6" name="Group 5">
            <a:extLst>
              <a:ext uri="{FF2B5EF4-FFF2-40B4-BE49-F238E27FC236}">
                <a16:creationId xmlns:a16="http://schemas.microsoft.com/office/drawing/2014/main" id="{543B6994-2C10-6B42-8D44-5312D8E35403}"/>
              </a:ext>
            </a:extLst>
          </p:cNvPr>
          <p:cNvGrpSpPr/>
          <p:nvPr/>
        </p:nvGrpSpPr>
        <p:grpSpPr>
          <a:xfrm>
            <a:off x="9519220" y="6112035"/>
            <a:ext cx="7221092" cy="718457"/>
            <a:chOff x="344402" y="5655667"/>
            <a:chExt cx="7221092" cy="718457"/>
          </a:xfrm>
        </p:grpSpPr>
        <p:sp>
          <p:nvSpPr>
            <p:cNvPr id="7" name="Rectangle 6">
              <a:extLst>
                <a:ext uri="{FF2B5EF4-FFF2-40B4-BE49-F238E27FC236}">
                  <a16:creationId xmlns:a16="http://schemas.microsoft.com/office/drawing/2014/main" id="{0A072B9C-E184-0244-BB43-DBA58811F855}"/>
                </a:ext>
              </a:extLst>
            </p:cNvPr>
            <p:cNvSpPr/>
            <p:nvPr/>
          </p:nvSpPr>
          <p:spPr>
            <a:xfrm>
              <a:off x="1061635" y="5793752"/>
              <a:ext cx="6503859" cy="523220"/>
            </a:xfrm>
            <a:prstGeom prst="rect">
              <a:avLst/>
            </a:prstGeom>
          </p:spPr>
          <p:txBody>
            <a:bodyPr wrap="square" lIns="91440" tIns="45720" rIns="91440" bIns="45720" anchor="t">
              <a:spAutoFit/>
            </a:bodyPr>
            <a:lstStyle/>
            <a:p>
              <a:r>
                <a:rPr lang="en-GB" sz="2800" b="1" i="1" dirty="0">
                  <a:solidFill>
                    <a:srgbClr val="A1C60F"/>
                  </a:solidFill>
                  <a:latin typeface="Century Gothic"/>
                  <a:ea typeface="Times New Roman" panose="02020603050405020304" pitchFamily="18" charset="0"/>
                  <a:cs typeface="Arial"/>
                </a:rPr>
                <a:t>Word </a:t>
              </a:r>
              <a:endParaRPr lang="en-GB" sz="2800" b="1" dirty="0">
                <a:solidFill>
                  <a:srgbClr val="A1C60F"/>
                </a:solidFill>
                <a:latin typeface="Century Gothic"/>
                <a:cs typeface="Arial"/>
              </a:endParaRPr>
            </a:p>
          </p:txBody>
        </p:sp>
        <p:pic>
          <p:nvPicPr>
            <p:cNvPr id="8" name="Graphic 13" descr="Open Book">
              <a:extLst>
                <a:ext uri="{FF2B5EF4-FFF2-40B4-BE49-F238E27FC236}">
                  <a16:creationId xmlns:a16="http://schemas.microsoft.com/office/drawing/2014/main" id="{B30804C5-4B79-924F-B12E-DF285BD3D9B4}"/>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4402" y="5655667"/>
              <a:ext cx="717233" cy="718457"/>
            </a:xfrm>
            <a:prstGeom prst="rect">
              <a:avLst/>
            </a:prstGeom>
          </p:spPr>
        </p:pic>
      </p:grpSp>
      <p:sp>
        <p:nvSpPr>
          <p:cNvPr id="9" name="TextBox 8">
            <a:extLst>
              <a:ext uri="{FF2B5EF4-FFF2-40B4-BE49-F238E27FC236}">
                <a16:creationId xmlns:a16="http://schemas.microsoft.com/office/drawing/2014/main" id="{BC610C57-B7D8-4A07-8F6D-4C75DF40C943}"/>
              </a:ext>
            </a:extLst>
          </p:cNvPr>
          <p:cNvSpPr txBox="1"/>
          <p:nvPr/>
        </p:nvSpPr>
        <p:spPr>
          <a:xfrm>
            <a:off x="128768" y="1111674"/>
            <a:ext cx="11930959" cy="5863144"/>
          </a:xfrm>
          <a:prstGeom prst="rect">
            <a:avLst/>
          </a:prstGeom>
          <a:noFill/>
        </p:spPr>
        <p:txBody>
          <a:bodyPr wrap="square" lIns="91440" tIns="45720" rIns="91440" bIns="45720" anchor="t">
            <a:spAutoFit/>
          </a:bodyPr>
          <a:lstStyle/>
          <a:p>
            <a:r>
              <a:rPr lang="en-GB" sz="2200" dirty="0">
                <a:solidFill>
                  <a:srgbClr val="000000"/>
                </a:solidFill>
                <a:latin typeface="Century Gothic"/>
                <a:ea typeface="Times New Roman" panose="02020603050405020304" pitchFamily="18" charset="0"/>
                <a:cs typeface="Times New Roman"/>
              </a:rPr>
              <a:t>After this</a:t>
            </a:r>
            <a:r>
              <a:rPr lang="en-GB" sz="2200" dirty="0">
                <a:solidFill>
                  <a:srgbClr val="000000"/>
                </a:solidFill>
                <a:effectLst/>
                <a:latin typeface="Century Gothic"/>
                <a:ea typeface="Times New Roman" panose="02020603050405020304" pitchFamily="18" charset="0"/>
                <a:cs typeface="Times New Roman"/>
              </a:rPr>
              <a:t>, Jesus </a:t>
            </a:r>
            <a:r>
              <a:rPr lang="en-GB" sz="2200" dirty="0">
                <a:solidFill>
                  <a:srgbClr val="000000"/>
                </a:solidFill>
                <a:latin typeface="Century Gothic"/>
                <a:ea typeface="Times New Roman" panose="02020603050405020304" pitchFamily="18" charset="0"/>
                <a:cs typeface="Times New Roman"/>
              </a:rPr>
              <a:t>appeared once more to his disciples at Lake Tiberias</a:t>
            </a:r>
            <a:r>
              <a:rPr lang="en-GB" sz="2200" dirty="0">
                <a:solidFill>
                  <a:srgbClr val="000000"/>
                </a:solidFill>
                <a:effectLst/>
                <a:latin typeface="Century Gothic"/>
                <a:ea typeface="Times New Roman" panose="02020603050405020304" pitchFamily="18" charset="0"/>
                <a:cs typeface="Times New Roman"/>
              </a:rPr>
              <a:t>. </a:t>
            </a:r>
            <a:r>
              <a:rPr lang="en-GB" sz="2200" dirty="0">
                <a:solidFill>
                  <a:srgbClr val="000000"/>
                </a:solidFill>
                <a:latin typeface="Century Gothic"/>
                <a:ea typeface="Times New Roman" panose="02020603050405020304" pitchFamily="18" charset="0"/>
                <a:cs typeface="Times New Roman"/>
              </a:rPr>
              <a:t>This is how it happened</a:t>
            </a:r>
            <a:r>
              <a:rPr lang="en-GB" sz="2200" dirty="0">
                <a:solidFill>
                  <a:srgbClr val="000000"/>
                </a:solidFill>
                <a:effectLst/>
                <a:latin typeface="Century Gothic"/>
                <a:ea typeface="Times New Roman" panose="02020603050405020304" pitchFamily="18" charset="0"/>
                <a:cs typeface="Times New Roman"/>
              </a:rPr>
              <a:t>. </a:t>
            </a:r>
            <a:r>
              <a:rPr lang="en-GB" sz="2200" dirty="0">
                <a:solidFill>
                  <a:srgbClr val="000000"/>
                </a:solidFill>
                <a:latin typeface="Century Gothic"/>
                <a:ea typeface="Times New Roman" panose="02020603050405020304" pitchFamily="18" charset="0"/>
                <a:cs typeface="Times New Roman"/>
              </a:rPr>
              <a:t>Simon Peter, Thomas (called the Twin), Nathanael (the one from Cana in Galilee), the sons of Zebedee</a:t>
            </a:r>
            <a:r>
              <a:rPr lang="en-GB" sz="2200" dirty="0">
                <a:solidFill>
                  <a:srgbClr val="000000"/>
                </a:solidFill>
                <a:effectLst/>
                <a:latin typeface="Century Gothic"/>
                <a:ea typeface="Times New Roman" panose="02020603050405020304" pitchFamily="18" charset="0"/>
                <a:cs typeface="Times New Roman"/>
              </a:rPr>
              <a:t>, and </a:t>
            </a:r>
            <a:r>
              <a:rPr lang="en-GB" sz="2200" dirty="0">
                <a:solidFill>
                  <a:srgbClr val="000000"/>
                </a:solidFill>
                <a:latin typeface="Century Gothic"/>
                <a:ea typeface="Times New Roman" panose="02020603050405020304" pitchFamily="18" charset="0"/>
                <a:cs typeface="Times New Roman"/>
              </a:rPr>
              <a:t>two other </a:t>
            </a:r>
            <a:r>
              <a:rPr lang="en-GB" sz="2200" dirty="0">
                <a:solidFill>
                  <a:srgbClr val="000000"/>
                </a:solidFill>
                <a:effectLst/>
                <a:latin typeface="Century Gothic"/>
                <a:ea typeface="Times New Roman" panose="02020603050405020304" pitchFamily="18" charset="0"/>
                <a:cs typeface="Times New Roman"/>
              </a:rPr>
              <a:t>disciples </a:t>
            </a:r>
            <a:r>
              <a:rPr lang="en-GB" sz="2200" dirty="0">
                <a:solidFill>
                  <a:srgbClr val="000000"/>
                </a:solidFill>
                <a:latin typeface="Century Gothic"/>
                <a:ea typeface="Times New Roman" panose="02020603050405020304" pitchFamily="18" charset="0"/>
                <a:cs typeface="Times New Roman"/>
              </a:rPr>
              <a:t>of Jesus </a:t>
            </a:r>
            <a:r>
              <a:rPr lang="en-GB" sz="2200" dirty="0">
                <a:solidFill>
                  <a:srgbClr val="000000"/>
                </a:solidFill>
                <a:effectLst/>
                <a:latin typeface="Century Gothic"/>
                <a:ea typeface="Times New Roman" panose="02020603050405020304" pitchFamily="18" charset="0"/>
                <a:cs typeface="Times New Roman"/>
              </a:rPr>
              <a:t>were </a:t>
            </a:r>
            <a:r>
              <a:rPr lang="en-GB" sz="2200" dirty="0">
                <a:solidFill>
                  <a:srgbClr val="000000"/>
                </a:solidFill>
                <a:latin typeface="Century Gothic"/>
                <a:ea typeface="Times New Roman" panose="02020603050405020304" pitchFamily="18" charset="0"/>
                <a:cs typeface="Times New Roman"/>
              </a:rPr>
              <a:t>all together</a:t>
            </a:r>
            <a:r>
              <a:rPr lang="en-GB" sz="2200" dirty="0">
                <a:solidFill>
                  <a:srgbClr val="000000"/>
                </a:solidFill>
                <a:effectLst/>
                <a:latin typeface="Century Gothic"/>
                <a:ea typeface="Times New Roman" panose="02020603050405020304" pitchFamily="18" charset="0"/>
                <a:cs typeface="Times New Roman"/>
              </a:rPr>
              <a:t>. </a:t>
            </a:r>
            <a:r>
              <a:rPr lang="en-GB" sz="2200" dirty="0">
                <a:solidFill>
                  <a:srgbClr val="000000"/>
                </a:solidFill>
                <a:latin typeface="Century Gothic"/>
                <a:ea typeface="Times New Roman" panose="02020603050405020304" pitchFamily="18" charset="0"/>
                <a:cs typeface="Times New Roman"/>
              </a:rPr>
              <a:t>Simon Peter </a:t>
            </a:r>
            <a:r>
              <a:rPr lang="en-GB" sz="2200" dirty="0">
                <a:solidFill>
                  <a:srgbClr val="000000"/>
                </a:solidFill>
                <a:effectLst/>
                <a:latin typeface="Century Gothic"/>
                <a:ea typeface="Times New Roman" panose="02020603050405020304" pitchFamily="18" charset="0"/>
                <a:cs typeface="Times New Roman"/>
              </a:rPr>
              <a:t>said to </a:t>
            </a:r>
            <a:r>
              <a:rPr lang="en-GB" sz="2200" dirty="0">
                <a:solidFill>
                  <a:srgbClr val="000000"/>
                </a:solidFill>
                <a:latin typeface="Century Gothic"/>
                <a:ea typeface="Times New Roman" panose="02020603050405020304" pitchFamily="18" charset="0"/>
                <a:cs typeface="Times New Roman"/>
              </a:rPr>
              <a:t>the others</a:t>
            </a:r>
            <a:r>
              <a:rPr lang="en-GB" sz="2200" dirty="0">
                <a:solidFill>
                  <a:srgbClr val="000000"/>
                </a:solidFill>
                <a:effectLst/>
                <a:latin typeface="Century Gothic"/>
                <a:ea typeface="Times New Roman" panose="02020603050405020304" pitchFamily="18" charset="0"/>
                <a:cs typeface="Times New Roman"/>
              </a:rPr>
              <a:t>, “</a:t>
            </a:r>
            <a:r>
              <a:rPr lang="en-GB" sz="2200" dirty="0">
                <a:solidFill>
                  <a:srgbClr val="000000"/>
                </a:solidFill>
                <a:latin typeface="Century Gothic"/>
                <a:ea typeface="Times New Roman" panose="02020603050405020304" pitchFamily="18" charset="0"/>
                <a:cs typeface="Times New Roman"/>
              </a:rPr>
              <a:t>I am going fishing.”</a:t>
            </a:r>
            <a:endParaRPr lang="en-US" sz="2200">
              <a:latin typeface="Century Gothic"/>
            </a:endParaRPr>
          </a:p>
          <a:p>
            <a:endParaRPr lang="en-GB" sz="2200" dirty="0">
              <a:solidFill>
                <a:srgbClr val="000000"/>
              </a:solidFill>
              <a:latin typeface="Century Gothic"/>
              <a:ea typeface="Times New Roman" panose="02020603050405020304" pitchFamily="18" charset="0"/>
              <a:cs typeface="Times New Roman"/>
            </a:endParaRPr>
          </a:p>
          <a:p>
            <a:r>
              <a:rPr lang="en-GB" sz="2200" dirty="0">
                <a:solidFill>
                  <a:srgbClr val="000000"/>
                </a:solidFill>
                <a:latin typeface="Century Gothic"/>
                <a:ea typeface="Times New Roman" panose="02020603050405020304" pitchFamily="18" charset="0"/>
                <a:cs typeface="Times New Roman"/>
              </a:rPr>
              <a:t>“We will come </a:t>
            </a:r>
            <a:r>
              <a:rPr lang="en-GB" sz="2200" dirty="0">
                <a:solidFill>
                  <a:srgbClr val="000000"/>
                </a:solidFill>
                <a:effectLst/>
                <a:latin typeface="Century Gothic"/>
                <a:ea typeface="Times New Roman" panose="02020603050405020304" pitchFamily="18" charset="0"/>
                <a:cs typeface="Times New Roman"/>
              </a:rPr>
              <a:t>with you</a:t>
            </a:r>
            <a:r>
              <a:rPr lang="en-GB" sz="2200" dirty="0">
                <a:solidFill>
                  <a:srgbClr val="000000"/>
                </a:solidFill>
                <a:latin typeface="Century Gothic"/>
                <a:ea typeface="Times New Roman" panose="02020603050405020304" pitchFamily="18" charset="0"/>
                <a:cs typeface="Times New Roman"/>
              </a:rPr>
              <a:t>,” they told him. So they went out in a boat, but all that night they did not catch a thing</a:t>
            </a:r>
            <a:r>
              <a:rPr lang="en-GB" sz="2200" dirty="0">
                <a:solidFill>
                  <a:srgbClr val="000000"/>
                </a:solidFill>
                <a:effectLst/>
                <a:latin typeface="Century Gothic"/>
                <a:ea typeface="Times New Roman" panose="02020603050405020304" pitchFamily="18" charset="0"/>
                <a:cs typeface="Times New Roman"/>
              </a:rPr>
              <a:t>. As the </a:t>
            </a:r>
            <a:r>
              <a:rPr lang="en-GB" sz="2200" dirty="0">
                <a:solidFill>
                  <a:srgbClr val="000000"/>
                </a:solidFill>
                <a:latin typeface="Century Gothic"/>
                <a:ea typeface="Times New Roman" panose="02020603050405020304" pitchFamily="18" charset="0"/>
                <a:cs typeface="Times New Roman"/>
              </a:rPr>
              <a:t>sun was rising, Jesus stood at the water’s edge</a:t>
            </a:r>
            <a:r>
              <a:rPr lang="en-GB" sz="2200" dirty="0">
                <a:solidFill>
                  <a:srgbClr val="000000"/>
                </a:solidFill>
                <a:effectLst/>
                <a:latin typeface="Century Gothic"/>
                <a:ea typeface="Times New Roman" panose="02020603050405020304" pitchFamily="18" charset="0"/>
                <a:cs typeface="Times New Roman"/>
              </a:rPr>
              <a:t>, </a:t>
            </a:r>
            <a:r>
              <a:rPr lang="en-GB" sz="2200" dirty="0">
                <a:solidFill>
                  <a:srgbClr val="000000"/>
                </a:solidFill>
                <a:latin typeface="Century Gothic"/>
                <a:ea typeface="Times New Roman" panose="02020603050405020304" pitchFamily="18" charset="0"/>
                <a:cs typeface="Times New Roman"/>
              </a:rPr>
              <a:t>but the disciples did not know that it was Jesus. </a:t>
            </a:r>
            <a:r>
              <a:rPr lang="en-GB" sz="2200" dirty="0">
                <a:solidFill>
                  <a:srgbClr val="000000"/>
                </a:solidFill>
                <a:effectLst/>
                <a:latin typeface="Century Gothic"/>
                <a:ea typeface="Times New Roman" panose="02020603050405020304" pitchFamily="18" charset="0"/>
                <a:cs typeface="Times New Roman"/>
              </a:rPr>
              <a:t>Then he </a:t>
            </a:r>
            <a:r>
              <a:rPr lang="en-GB" sz="2200" dirty="0">
                <a:solidFill>
                  <a:srgbClr val="000000"/>
                </a:solidFill>
                <a:latin typeface="Century Gothic"/>
                <a:ea typeface="Times New Roman" panose="02020603050405020304" pitchFamily="18" charset="0"/>
                <a:cs typeface="Times New Roman"/>
              </a:rPr>
              <a:t>asked </a:t>
            </a:r>
            <a:r>
              <a:rPr lang="en-GB" sz="2200" dirty="0">
                <a:solidFill>
                  <a:srgbClr val="000000"/>
                </a:solidFill>
                <a:effectLst/>
                <a:latin typeface="Century Gothic"/>
                <a:ea typeface="Times New Roman" panose="02020603050405020304" pitchFamily="18" charset="0"/>
                <a:cs typeface="Times New Roman"/>
              </a:rPr>
              <a:t>them, “</a:t>
            </a:r>
            <a:r>
              <a:rPr lang="en-GB" sz="2200" dirty="0">
                <a:solidFill>
                  <a:srgbClr val="000000"/>
                </a:solidFill>
                <a:latin typeface="Century Gothic"/>
                <a:ea typeface="Times New Roman" panose="02020603050405020304" pitchFamily="18" charset="0"/>
                <a:cs typeface="Times New Roman"/>
              </a:rPr>
              <a:t>Young men, haven’t </a:t>
            </a:r>
            <a:r>
              <a:rPr lang="en-GB" sz="2200" dirty="0">
                <a:solidFill>
                  <a:srgbClr val="000000"/>
                </a:solidFill>
                <a:effectLst/>
                <a:latin typeface="Century Gothic"/>
                <a:ea typeface="Times New Roman" panose="02020603050405020304" pitchFamily="18" charset="0"/>
                <a:cs typeface="Times New Roman"/>
              </a:rPr>
              <a:t>you </a:t>
            </a:r>
            <a:r>
              <a:rPr lang="en-GB" sz="2200" dirty="0">
                <a:solidFill>
                  <a:srgbClr val="000000"/>
                </a:solidFill>
                <a:latin typeface="Century Gothic"/>
                <a:ea typeface="Times New Roman" panose="02020603050405020304" pitchFamily="18" charset="0"/>
                <a:cs typeface="Times New Roman"/>
              </a:rPr>
              <a:t>caught anything?”</a:t>
            </a:r>
            <a:endParaRPr lang="en-GB" sz="2200">
              <a:latin typeface="Century Gothic"/>
            </a:endParaRPr>
          </a:p>
          <a:p>
            <a:endParaRPr lang="en-GB" sz="2200" dirty="0">
              <a:solidFill>
                <a:srgbClr val="000000"/>
              </a:solidFill>
              <a:latin typeface="Century Gothic"/>
              <a:ea typeface="Times New Roman" panose="02020603050405020304" pitchFamily="18" charset="0"/>
              <a:cs typeface="Times New Roman"/>
            </a:endParaRPr>
          </a:p>
          <a:p>
            <a:r>
              <a:rPr lang="en-GB" sz="2200" dirty="0">
                <a:solidFill>
                  <a:srgbClr val="000000"/>
                </a:solidFill>
                <a:latin typeface="Century Gothic"/>
                <a:ea typeface="Times New Roman" panose="02020603050405020304" pitchFamily="18" charset="0"/>
                <a:cs typeface="Times New Roman"/>
              </a:rPr>
              <a:t>“Not a thing,” </a:t>
            </a:r>
            <a:r>
              <a:rPr lang="en-GB" sz="2200" dirty="0">
                <a:solidFill>
                  <a:srgbClr val="000000"/>
                </a:solidFill>
                <a:effectLst/>
                <a:latin typeface="Century Gothic"/>
                <a:ea typeface="Times New Roman" panose="02020603050405020304" pitchFamily="18" charset="0"/>
                <a:cs typeface="Times New Roman"/>
              </a:rPr>
              <a:t>they </a:t>
            </a:r>
            <a:r>
              <a:rPr lang="en-GB" sz="2200" dirty="0">
                <a:solidFill>
                  <a:srgbClr val="000000"/>
                </a:solidFill>
                <a:latin typeface="Century Gothic"/>
                <a:ea typeface="Times New Roman" panose="02020603050405020304" pitchFamily="18" charset="0"/>
                <a:cs typeface="Times New Roman"/>
              </a:rPr>
              <a:t>answered. He said to </a:t>
            </a:r>
            <a:r>
              <a:rPr lang="en-GB" sz="2200" dirty="0">
                <a:solidFill>
                  <a:srgbClr val="000000"/>
                </a:solidFill>
                <a:effectLst/>
                <a:latin typeface="Century Gothic"/>
                <a:ea typeface="Times New Roman" panose="02020603050405020304" pitchFamily="18" charset="0"/>
                <a:cs typeface="Times New Roman"/>
              </a:rPr>
              <a:t>them, </a:t>
            </a:r>
            <a:r>
              <a:rPr lang="en-GB" sz="2200" dirty="0">
                <a:solidFill>
                  <a:srgbClr val="000000"/>
                </a:solidFill>
                <a:latin typeface="Century Gothic"/>
                <a:ea typeface="Times New Roman" panose="02020603050405020304" pitchFamily="18" charset="0"/>
                <a:cs typeface="Times New Roman"/>
              </a:rPr>
              <a:t>“Throw your net out on the right side of the boat, and you will catch some.” So </a:t>
            </a:r>
            <a:r>
              <a:rPr lang="en-GB" sz="2200" dirty="0">
                <a:solidFill>
                  <a:srgbClr val="000000"/>
                </a:solidFill>
                <a:effectLst/>
                <a:latin typeface="Century Gothic"/>
                <a:ea typeface="Times New Roman" panose="02020603050405020304" pitchFamily="18" charset="0"/>
                <a:cs typeface="Times New Roman"/>
              </a:rPr>
              <a:t>they </a:t>
            </a:r>
            <a:r>
              <a:rPr lang="en-GB" sz="2200" dirty="0">
                <a:solidFill>
                  <a:srgbClr val="000000"/>
                </a:solidFill>
                <a:latin typeface="Century Gothic"/>
                <a:ea typeface="Times New Roman" panose="02020603050405020304" pitchFamily="18" charset="0"/>
                <a:cs typeface="Times New Roman"/>
              </a:rPr>
              <a:t>threw the net out and could </a:t>
            </a:r>
            <a:r>
              <a:rPr lang="en-GB" sz="2200" dirty="0">
                <a:solidFill>
                  <a:srgbClr val="000000"/>
                </a:solidFill>
                <a:effectLst/>
                <a:latin typeface="Century Gothic"/>
                <a:ea typeface="Times New Roman" panose="02020603050405020304" pitchFamily="18" charset="0"/>
                <a:cs typeface="Times New Roman"/>
              </a:rPr>
              <a:t>not </a:t>
            </a:r>
            <a:r>
              <a:rPr lang="en-GB" sz="2200" dirty="0">
                <a:solidFill>
                  <a:srgbClr val="000000"/>
                </a:solidFill>
                <a:latin typeface="Century Gothic"/>
                <a:ea typeface="Times New Roman" panose="02020603050405020304" pitchFamily="18" charset="0"/>
                <a:cs typeface="Times New Roman"/>
              </a:rPr>
              <a:t>pull it back in because they had caught so many fish.</a:t>
            </a:r>
            <a:endParaRPr lang="en-GB" sz="2200">
              <a:latin typeface="Century Gothic"/>
            </a:endParaRPr>
          </a:p>
          <a:p>
            <a:endParaRPr lang="en-GB" sz="2200" dirty="0">
              <a:latin typeface="Century Gothic"/>
              <a:ea typeface="Times New Roman" panose="02020603050405020304" pitchFamily="18" charset="0"/>
              <a:cs typeface="Times New Roman"/>
            </a:endParaRPr>
          </a:p>
          <a:p>
            <a:r>
              <a:rPr lang="en-GB" sz="2200" dirty="0">
                <a:latin typeface="Century Gothic"/>
                <a:ea typeface="Times New Roman" panose="02020603050405020304" pitchFamily="18" charset="0"/>
                <a:cs typeface="Times New Roman"/>
              </a:rPr>
              <a:t>The disciple whom Jesus loved said to Peter, “It is the Lord!”</a:t>
            </a:r>
            <a:r>
              <a:rPr lang="en-GB" sz="2400" dirty="0">
                <a:latin typeface="Century Gothic"/>
                <a:ea typeface="Times New Roman" panose="02020603050405020304" pitchFamily="18" charset="0"/>
                <a:cs typeface="Times New Roman"/>
              </a:rPr>
              <a:t> </a:t>
            </a:r>
            <a:endParaRPr lang="en-GB" sz="2400" dirty="0">
              <a:latin typeface="Century Gothic"/>
              <a:cs typeface="Times New Roman"/>
            </a:endParaRPr>
          </a:p>
          <a:p>
            <a:endParaRPr lang="en-GB" sz="2400" dirty="0">
              <a:effectLst/>
              <a:latin typeface="Century Gothic"/>
              <a:ea typeface="Times New Roman" panose="02020603050405020304" pitchFamily="18" charset="0"/>
            </a:endParaRPr>
          </a:p>
          <a:p>
            <a:endParaRPr lang="en-GB" sz="19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4887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610C57-B7D8-4A07-8F6D-4C75DF40C943}"/>
              </a:ext>
            </a:extLst>
          </p:cNvPr>
          <p:cNvSpPr txBox="1"/>
          <p:nvPr/>
        </p:nvSpPr>
        <p:spPr>
          <a:xfrm>
            <a:off x="100013" y="939146"/>
            <a:ext cx="11930959" cy="6170920"/>
          </a:xfrm>
          <a:prstGeom prst="rect">
            <a:avLst/>
          </a:prstGeom>
          <a:noFill/>
        </p:spPr>
        <p:txBody>
          <a:bodyPr wrap="square" lIns="91440" tIns="45720" rIns="91440" bIns="45720" anchor="t">
            <a:spAutoFit/>
          </a:bodyPr>
          <a:lstStyle/>
          <a:p>
            <a:r>
              <a:rPr lang="en-GB" sz="2200" dirty="0">
                <a:latin typeface="Century Gothic"/>
                <a:ea typeface="Times New Roman" panose="02020603050405020304" pitchFamily="18" charset="0"/>
              </a:rPr>
              <a:t>When Peter heard that it was the Lord, he wrapped his outer garment round him (for he had taken his clothes off) and jumped into the water. The other disciples came to shore in the boat, pulling the net full of fish. They were not very far from land, about a hundred metres away. </a:t>
            </a:r>
          </a:p>
          <a:p>
            <a:endParaRPr lang="en-GB" sz="2200" dirty="0">
              <a:latin typeface="Century Gothic"/>
              <a:ea typeface="Times New Roman" panose="02020603050405020304" pitchFamily="18" charset="0"/>
            </a:endParaRPr>
          </a:p>
          <a:p>
            <a:r>
              <a:rPr lang="en-GB" sz="2200" dirty="0">
                <a:latin typeface="Century Gothic"/>
                <a:ea typeface="Times New Roman" panose="02020603050405020304" pitchFamily="18" charset="0"/>
              </a:rPr>
              <a:t>When they stepped ashore, they saw a charcoal fire with fish on it and some bread. Then Jesus said to them, “Bring some of the fish you have just caught.”</a:t>
            </a:r>
            <a:endParaRPr lang="en-GB" sz="2200">
              <a:solidFill>
                <a:srgbClr val="000000"/>
              </a:solidFill>
              <a:effectLst/>
              <a:latin typeface="Century Gothic"/>
              <a:ea typeface="Times New Roman" panose="02020603050405020304" pitchFamily="18" charset="0"/>
            </a:endParaRPr>
          </a:p>
          <a:p>
            <a:endParaRPr lang="en-GB" sz="2200" dirty="0">
              <a:effectLst/>
              <a:latin typeface="Century Gothic" panose="020B0502020202020204" pitchFamily="34" charset="0"/>
              <a:ea typeface="Times New Roman" panose="02020603050405020304" pitchFamily="18" charset="0"/>
            </a:endParaRPr>
          </a:p>
          <a:p>
            <a:r>
              <a:rPr lang="en-GB" sz="2200" dirty="0">
                <a:latin typeface="Century Gothic"/>
                <a:cs typeface="Times New Roman"/>
              </a:rPr>
              <a:t>Simon Peter went aboard and dragged the net ashore full of big fish, 153 in all; even though there were so many, still the net did not tear. </a:t>
            </a:r>
          </a:p>
          <a:p>
            <a:endParaRPr lang="en-GB" sz="2200" dirty="0">
              <a:latin typeface="Century Gothic"/>
              <a:cs typeface="Times New Roman"/>
            </a:endParaRPr>
          </a:p>
          <a:p>
            <a:r>
              <a:rPr lang="en-GB" sz="2200" dirty="0">
                <a:latin typeface="Century Gothic"/>
                <a:cs typeface="Times New Roman"/>
              </a:rPr>
              <a:t>Jesus said to them, “Come and eat.” None of the disciples dared ask him, “Who are you?” because they knew it was the Lord. So Jesus went over, took the bread, and gave it to them; he did the same with the fish.</a:t>
            </a:r>
            <a:endParaRPr lang="en-GB" sz="2200">
              <a:latin typeface="Century Gothic"/>
            </a:endParaRPr>
          </a:p>
          <a:p>
            <a:endParaRPr lang="en-GB" sz="2200" dirty="0">
              <a:latin typeface="Century Gothic"/>
              <a:cs typeface="Times New Roman"/>
            </a:endParaRPr>
          </a:p>
          <a:p>
            <a:r>
              <a:rPr lang="en-GB" sz="2200" dirty="0">
                <a:latin typeface="Century Gothic"/>
                <a:cs typeface="Times New Roman"/>
              </a:rPr>
              <a:t>This was the third time Jesus appeared to the disciples after rising from death.</a:t>
            </a:r>
            <a:endParaRPr lang="en-GB" sz="2200" dirty="0">
              <a:latin typeface="Century Gothic"/>
            </a:endParaRPr>
          </a:p>
          <a:p>
            <a:endParaRPr lang="en-GB" sz="2400" dirty="0">
              <a:latin typeface="Century Gothic" panose="020B0502020202020204" pitchFamily="34" charset="0"/>
              <a:ea typeface="Times New Roman" panose="02020603050405020304" pitchFamily="18" charset="0"/>
            </a:endParaRPr>
          </a:p>
          <a:p>
            <a:endParaRPr lang="en-GB" sz="1900" dirty="0">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29534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02DCAE-A1DA-B71B-F525-68A2BBA62AA7}"/>
              </a:ext>
            </a:extLst>
          </p:cNvPr>
          <p:cNvSpPr txBox="1"/>
          <p:nvPr/>
        </p:nvSpPr>
        <p:spPr>
          <a:xfrm>
            <a:off x="207108" y="1016000"/>
            <a:ext cx="11918461"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Century Gothic"/>
                <a:cs typeface="Times New Roman"/>
              </a:rPr>
              <a:t>After they had eaten, Jesus said to Simon Peter, “Simon son of John, do you love me more than these others do?” “Yes, Lord,” he answered, “you know that I love you.” Jesus said to him, “Take care of my lambs.” </a:t>
            </a:r>
            <a:endParaRPr lang="en-US" sz="2200">
              <a:latin typeface="Century Gothic"/>
              <a:cs typeface="Arial"/>
            </a:endParaRPr>
          </a:p>
          <a:p>
            <a:endParaRPr lang="en-US" sz="2200" dirty="0">
              <a:latin typeface="Century Gothic"/>
              <a:cs typeface="Times New Roman"/>
            </a:endParaRPr>
          </a:p>
          <a:p>
            <a:r>
              <a:rPr lang="en-US" sz="2200" dirty="0">
                <a:latin typeface="Century Gothic"/>
                <a:cs typeface="Times New Roman"/>
              </a:rPr>
              <a:t>A second time Jesus said, “Simon son of John, do you love me?” “Yes, Lord,” he answered, “you know I love you.” Jesus said to him, “Take care of my sheep.” </a:t>
            </a:r>
            <a:endParaRPr lang="en-US" sz="2200">
              <a:latin typeface="Century Gothic"/>
              <a:cs typeface="Arial"/>
            </a:endParaRPr>
          </a:p>
          <a:p>
            <a:endParaRPr lang="en-US" sz="2200" dirty="0">
              <a:latin typeface="Century Gothic"/>
              <a:cs typeface="Times New Roman"/>
            </a:endParaRPr>
          </a:p>
          <a:p>
            <a:r>
              <a:rPr lang="en-US" sz="2200" dirty="0">
                <a:latin typeface="Century Gothic"/>
                <a:cs typeface="Times New Roman"/>
              </a:rPr>
              <a:t>A third time Jesus said, “Simon son of John, do you love me?” Peter was sad because Jesus asked three times. He said, “Lord, you know everything; you know I love you!”</a:t>
            </a:r>
            <a:endParaRPr lang="en-US" sz="2200">
              <a:latin typeface="Century Gothic"/>
              <a:cs typeface="Arial"/>
            </a:endParaRPr>
          </a:p>
          <a:p>
            <a:endParaRPr lang="en-US" sz="2200" dirty="0">
              <a:latin typeface="Century Gothic"/>
              <a:cs typeface="Times New Roman"/>
            </a:endParaRPr>
          </a:p>
          <a:p>
            <a:r>
              <a:rPr lang="en-US" sz="2200" dirty="0">
                <a:latin typeface="Century Gothic"/>
                <a:cs typeface="Times New Roman"/>
              </a:rPr>
              <a:t>Jesus said to him, “Take care of my sheep. I am telling you the truth: when you were young, you used to go anywhere you wanted to; but when you are old, you will stretch out your hands and someone else will  take you where you don’t want to go.” (In saying this, Jesus was indicating the way Peter would die and bring glory to God.) Then Jesus said to him, “Follow me!”</a:t>
            </a:r>
            <a:endParaRPr lang="en-US" sz="2200" dirty="0">
              <a:latin typeface="Century Gothic"/>
            </a:endParaRPr>
          </a:p>
          <a:p>
            <a:pPr algn="l"/>
            <a:endParaRPr lang="en-US" dirty="0">
              <a:cs typeface="Arial"/>
            </a:endParaRPr>
          </a:p>
        </p:txBody>
      </p:sp>
    </p:spTree>
    <p:extLst>
      <p:ext uri="{BB962C8B-B14F-4D97-AF65-F5344CB8AC3E}">
        <p14:creationId xmlns:p14="http://schemas.microsoft.com/office/powerpoint/2010/main" val="4256445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81EF81-DB0B-F940-A522-72216D690198}"/>
              </a:ext>
            </a:extLst>
          </p:cNvPr>
          <p:cNvSpPr>
            <a:spLocks noGrp="1"/>
          </p:cNvSpPr>
          <p:nvPr>
            <p:ph idx="1"/>
          </p:nvPr>
        </p:nvSpPr>
        <p:spPr>
          <a:xfrm>
            <a:off x="617342" y="1746920"/>
            <a:ext cx="7673218" cy="1107996"/>
          </a:xfrm>
        </p:spPr>
        <p:txBody>
          <a:bodyPr vert="horz" wrap="square" lIns="91440" tIns="45720" rIns="91440" bIns="45720" rtlCol="0" anchor="t">
            <a:spAutoFit/>
          </a:bodyPr>
          <a:lstStyle/>
          <a:p>
            <a:pPr marL="0" indent="0">
              <a:buNone/>
            </a:pPr>
            <a:endParaRPr lang="en-GB" sz="2800" dirty="0">
              <a:solidFill>
                <a:schemeClr val="tx1"/>
              </a:solidFill>
              <a:latin typeface="Century Gothic" panose="020B0502020202020204" pitchFamily="34" charset="0"/>
            </a:endParaRPr>
          </a:p>
          <a:p>
            <a:pPr algn="just">
              <a:buNone/>
            </a:pPr>
            <a:endParaRPr lang="en-US" sz="2800" dirty="0">
              <a:latin typeface="Century Gothic" panose="020B0502020202020204" pitchFamily="34" charset="0"/>
              <a:ea typeface="+mn-lt"/>
              <a:cs typeface="+mn-lt"/>
            </a:endParaRPr>
          </a:p>
        </p:txBody>
      </p:sp>
      <p:grpSp>
        <p:nvGrpSpPr>
          <p:cNvPr id="4" name="Group 3">
            <a:extLst>
              <a:ext uri="{FF2B5EF4-FFF2-40B4-BE49-F238E27FC236}">
                <a16:creationId xmlns:a16="http://schemas.microsoft.com/office/drawing/2014/main" id="{6DBD4C91-A496-624F-8468-8A64F0062560}"/>
              </a:ext>
            </a:extLst>
          </p:cNvPr>
          <p:cNvGrpSpPr/>
          <p:nvPr/>
        </p:nvGrpSpPr>
        <p:grpSpPr>
          <a:xfrm>
            <a:off x="9474412" y="5990454"/>
            <a:ext cx="3440070" cy="672205"/>
            <a:chOff x="263250" y="5650540"/>
            <a:chExt cx="3832500" cy="717055"/>
          </a:xfrm>
        </p:grpSpPr>
        <p:pic>
          <p:nvPicPr>
            <p:cNvPr id="5" name="Graphic 16" descr="Heart">
              <a:extLst>
                <a:ext uri="{FF2B5EF4-FFF2-40B4-BE49-F238E27FC236}">
                  <a16:creationId xmlns:a16="http://schemas.microsoft.com/office/drawing/2014/main" id="{4D98E368-1CE9-FD4F-872C-B9B1D9A3587D}"/>
                </a:ext>
              </a:extLst>
            </p:cNvPr>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3250" y="5650540"/>
              <a:ext cx="870065" cy="689455"/>
            </a:xfrm>
            <a:prstGeom prst="rect">
              <a:avLst/>
            </a:prstGeom>
          </p:spPr>
        </p:pic>
        <p:sp>
          <p:nvSpPr>
            <p:cNvPr id="6" name="Rectangle 5">
              <a:extLst>
                <a:ext uri="{FF2B5EF4-FFF2-40B4-BE49-F238E27FC236}">
                  <a16:creationId xmlns:a16="http://schemas.microsoft.com/office/drawing/2014/main" id="{D4A84882-145D-4347-9304-DFF61E872648}"/>
                </a:ext>
              </a:extLst>
            </p:cNvPr>
            <p:cNvSpPr/>
            <p:nvPr/>
          </p:nvSpPr>
          <p:spPr>
            <a:xfrm>
              <a:off x="999965" y="5809465"/>
              <a:ext cx="3095785" cy="558130"/>
            </a:xfrm>
            <a:prstGeom prst="rect">
              <a:avLst/>
            </a:prstGeom>
          </p:spPr>
          <p:txBody>
            <a:bodyPr wrap="square" lIns="91440" tIns="45720" rIns="91440" bIns="45720" anchor="t">
              <a:spAutoFit/>
            </a:bodyPr>
            <a:lstStyle/>
            <a:p>
              <a:r>
                <a:rPr lang="en-GB" sz="2800" b="1" i="1" dirty="0">
                  <a:solidFill>
                    <a:srgbClr val="C51B8A"/>
                  </a:solidFill>
                  <a:latin typeface="Century Gothic"/>
                  <a:cs typeface="Arial"/>
                </a:rPr>
                <a:t>Respond</a:t>
              </a:r>
              <a:endParaRPr lang="en-GB" sz="2800" b="1" dirty="0">
                <a:solidFill>
                  <a:srgbClr val="C51B8A"/>
                </a:solidFill>
                <a:latin typeface="Century Gothic" panose="020B0502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C470F02D-09CE-4645-9868-E10538A4114C}"/>
              </a:ext>
            </a:extLst>
          </p:cNvPr>
          <p:cNvSpPr/>
          <p:nvPr/>
        </p:nvSpPr>
        <p:spPr>
          <a:xfrm>
            <a:off x="379538" y="1055375"/>
            <a:ext cx="11432924" cy="5262979"/>
          </a:xfrm>
          <a:prstGeom prst="rect">
            <a:avLst/>
          </a:prstGeom>
        </p:spPr>
        <p:txBody>
          <a:bodyPr wrap="square">
            <a:spAutoFit/>
          </a:bodyPr>
          <a:lstStyle/>
          <a:p>
            <a:endParaRPr lang="en-US"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endParaRPr lang="en-GB" sz="2800" dirty="0">
              <a:latin typeface="Century Gothic" panose="020B0502020202020204" pitchFamily="34" charset="0"/>
            </a:endParaRPr>
          </a:p>
          <a:p>
            <a:r>
              <a:rPr lang="en-GB" sz="2800" dirty="0">
                <a:latin typeface="Century Gothic" panose="020B0502020202020204" pitchFamily="34" charset="0"/>
              </a:rPr>
              <a:t> </a:t>
            </a: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US" sz="2800" dirty="0">
              <a:latin typeface="Century Gothic" panose="020B0502020202020204" pitchFamily="34" charset="0"/>
            </a:endParaRPr>
          </a:p>
          <a:p>
            <a:endParaRPr lang="en-GB" sz="2800" dirty="0">
              <a:latin typeface="Century Gothic" panose="020B0502020202020204" pitchFamily="34" charset="0"/>
            </a:endParaRPr>
          </a:p>
        </p:txBody>
      </p:sp>
      <p:sp>
        <p:nvSpPr>
          <p:cNvPr id="2" name="TextBox 1">
            <a:extLst>
              <a:ext uri="{FF2B5EF4-FFF2-40B4-BE49-F238E27FC236}">
                <a16:creationId xmlns:a16="http://schemas.microsoft.com/office/drawing/2014/main" id="{6DFEE86D-3048-40BF-9372-4952BFD8D288}"/>
              </a:ext>
            </a:extLst>
          </p:cNvPr>
          <p:cNvSpPr txBox="1"/>
          <p:nvPr/>
        </p:nvSpPr>
        <p:spPr>
          <a:xfrm>
            <a:off x="215009" y="1589350"/>
            <a:ext cx="8963729" cy="5262979"/>
          </a:xfrm>
          <a:prstGeom prst="rect">
            <a:avLst/>
          </a:prstGeom>
          <a:noFill/>
        </p:spPr>
        <p:txBody>
          <a:bodyPr wrap="square" lIns="91440" tIns="45720" rIns="91440" bIns="45720" rtlCol="0" anchor="t">
            <a:spAutoFit/>
          </a:bodyPr>
          <a:lstStyle/>
          <a:p>
            <a:r>
              <a:rPr lang="en-GB" sz="2400" dirty="0">
                <a:latin typeface="Century Gothic"/>
                <a:cs typeface="Times New Roman"/>
              </a:rPr>
              <a:t>After Jesus had died and risen again, the disciples were out fishing in their boat, when Jesus appeared on the beach. They hadn’t caught anything, so Jesus told them to throw out their net again. This time they caught lots of fish.</a:t>
            </a:r>
            <a:endParaRPr lang="en-GB" sz="2400" dirty="0">
              <a:latin typeface="Century Gothic"/>
            </a:endParaRPr>
          </a:p>
          <a:p>
            <a:endParaRPr lang="en-GB" sz="2400" dirty="0">
              <a:latin typeface="Century Gothic"/>
              <a:cs typeface="Times New Roman"/>
            </a:endParaRPr>
          </a:p>
          <a:p>
            <a:r>
              <a:rPr lang="en-GB" sz="2400" dirty="0">
                <a:latin typeface="Century Gothic"/>
                <a:cs typeface="Times New Roman"/>
              </a:rPr>
              <a:t>How do you think the disciples felt catching so many fish?</a:t>
            </a:r>
            <a:endParaRPr lang="en-GB" sz="2400" dirty="0">
              <a:latin typeface="Century Gothic"/>
            </a:endParaRPr>
          </a:p>
          <a:p>
            <a:endParaRPr lang="en-GB" sz="2400" dirty="0">
              <a:latin typeface="Century Gothic"/>
              <a:cs typeface="Times New Roman"/>
            </a:endParaRPr>
          </a:p>
          <a:p>
            <a:r>
              <a:rPr lang="en-GB" sz="2400" dirty="0">
                <a:latin typeface="Century Gothic"/>
                <a:cs typeface="Times New Roman"/>
              </a:rPr>
              <a:t>The disciples headed back to the beach and they shared some breakfast with Jesus. How do you think the disciples felt about seeing Jesus again and spending time with him?</a:t>
            </a:r>
            <a:endParaRPr lang="en-GB" sz="2400" dirty="0">
              <a:latin typeface="Century Gothic"/>
            </a:endParaRPr>
          </a:p>
          <a:p>
            <a:endParaRPr lang="en-GB" sz="2400" dirty="0">
              <a:latin typeface="Century Gothic"/>
              <a:cs typeface="Times New Roman"/>
            </a:endParaRPr>
          </a:p>
          <a:p>
            <a:r>
              <a:rPr lang="en-GB" sz="2400" dirty="0">
                <a:latin typeface="Century Gothic"/>
                <a:cs typeface="Times New Roman"/>
              </a:rPr>
              <a:t>They must have been so happy and excited. But maybe a little nervous too?</a:t>
            </a:r>
            <a:endParaRPr lang="en-GB" dirty="0">
              <a:latin typeface="Century Gothic"/>
            </a:endParaRPr>
          </a:p>
          <a:p>
            <a:endParaRPr lang="en-GB" sz="2400" dirty="0">
              <a:latin typeface="Century Gothic"/>
              <a:cs typeface="Times New Roman"/>
            </a:endParaRPr>
          </a:p>
        </p:txBody>
      </p:sp>
      <p:sp>
        <p:nvSpPr>
          <p:cNvPr id="8" name="TextBox 7">
            <a:extLst>
              <a:ext uri="{FF2B5EF4-FFF2-40B4-BE49-F238E27FC236}">
                <a16:creationId xmlns:a16="http://schemas.microsoft.com/office/drawing/2014/main" id="{09B3033A-B06D-26CE-365A-CE9FC5A23A60}"/>
              </a:ext>
            </a:extLst>
          </p:cNvPr>
          <p:cNvSpPr txBox="1"/>
          <p:nvPr/>
        </p:nvSpPr>
        <p:spPr>
          <a:xfrm>
            <a:off x="207512" y="1060091"/>
            <a:ext cx="117856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Century Gothic"/>
              </a:rPr>
              <a:t>What do you remember from the Gospel reading? </a:t>
            </a:r>
            <a:endParaRPr lang="en-US" dirty="0"/>
          </a:p>
        </p:txBody>
      </p:sp>
      <p:pic>
        <p:nvPicPr>
          <p:cNvPr id="10" name="Picture 9" descr="A group of fish on a grill&#10;&#10;AI-generated content may be incorrect.">
            <a:extLst>
              <a:ext uri="{FF2B5EF4-FFF2-40B4-BE49-F238E27FC236}">
                <a16:creationId xmlns:a16="http://schemas.microsoft.com/office/drawing/2014/main" id="{24B651A7-A6B4-0488-C3D6-4CC2560A1158}"/>
              </a:ext>
            </a:extLst>
          </p:cNvPr>
          <p:cNvPicPr>
            <a:picLocks noChangeAspect="1"/>
          </p:cNvPicPr>
          <p:nvPr/>
        </p:nvPicPr>
        <p:blipFill>
          <a:blip r:embed="rId5"/>
          <a:srcRect l="40" r="61163" b="-249"/>
          <a:stretch/>
        </p:blipFill>
        <p:spPr>
          <a:xfrm>
            <a:off x="9471709" y="-1"/>
            <a:ext cx="3441079" cy="5808492"/>
          </a:xfrm>
          <a:prstGeom prst="rect">
            <a:avLst/>
          </a:prstGeom>
        </p:spPr>
      </p:pic>
    </p:spTree>
    <p:extLst>
      <p:ext uri="{BB962C8B-B14F-4D97-AF65-F5344CB8AC3E}">
        <p14:creationId xmlns:p14="http://schemas.microsoft.com/office/powerpoint/2010/main" val="434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7869C3-CD0B-2AAD-3B22-6885E296DF3A}"/>
              </a:ext>
            </a:extLst>
          </p:cNvPr>
          <p:cNvSpPr txBox="1"/>
          <p:nvPr/>
        </p:nvSpPr>
        <p:spPr>
          <a:xfrm>
            <a:off x="12573000" y="863600"/>
            <a:ext cx="4622800" cy="57150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81740864-B738-1988-B20B-FCDDB31F2DBF}"/>
              </a:ext>
            </a:extLst>
          </p:cNvPr>
          <p:cNvSpPr txBox="1"/>
          <p:nvPr/>
        </p:nvSpPr>
        <p:spPr>
          <a:xfrm>
            <a:off x="244333" y="1393900"/>
            <a:ext cx="3717561" cy="5213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How do you feel when you see someone you haven’t seen for ages?</a:t>
            </a:r>
          </a:p>
          <a:p>
            <a:endParaRPr lang="en-US" sz="2400" dirty="0">
              <a:latin typeface="Century Gothic"/>
              <a:cs typeface="Times New Roman"/>
            </a:endParaRPr>
          </a:p>
          <a:p>
            <a:r>
              <a:rPr lang="en-US" sz="2400" dirty="0">
                <a:latin typeface="Century Gothic"/>
                <a:cs typeface="Times New Roman"/>
              </a:rPr>
              <a:t>Perhaps you have some friends or family members who live a long way away? </a:t>
            </a:r>
            <a:endParaRPr lang="en-US" sz="2400">
              <a:latin typeface="Century Gothic"/>
              <a:cs typeface="Times New Roman"/>
            </a:endParaRPr>
          </a:p>
          <a:p>
            <a:endParaRPr lang="en-US" sz="2400" dirty="0">
              <a:latin typeface="Century Gothic"/>
              <a:cs typeface="Times New Roman"/>
            </a:endParaRPr>
          </a:p>
          <a:p>
            <a:r>
              <a:rPr lang="en-US" sz="2400" dirty="0">
                <a:latin typeface="Century Gothic"/>
                <a:cs typeface="Times New Roman"/>
              </a:rPr>
              <a:t>What do you do and what do you say when you see them again after a long time?</a:t>
            </a:r>
            <a:endParaRPr lang="en-US" dirty="0"/>
          </a:p>
          <a:p>
            <a:endParaRPr lang="en-US" sz="2400" dirty="0">
              <a:latin typeface="Century Gothic"/>
              <a:cs typeface="Times New Roman"/>
            </a:endParaRPr>
          </a:p>
        </p:txBody>
      </p:sp>
      <p:pic>
        <p:nvPicPr>
          <p:cNvPr id="3" name="Picture 2" descr="A group of people sitting together smiling&#10;&#10;AI-generated content may be incorrect.">
            <a:extLst>
              <a:ext uri="{FF2B5EF4-FFF2-40B4-BE49-F238E27FC236}">
                <a16:creationId xmlns:a16="http://schemas.microsoft.com/office/drawing/2014/main" id="{E410EB75-E460-53BA-BE13-BE105CFE7FF5}"/>
              </a:ext>
            </a:extLst>
          </p:cNvPr>
          <p:cNvPicPr>
            <a:picLocks noChangeAspect="1"/>
          </p:cNvPicPr>
          <p:nvPr/>
        </p:nvPicPr>
        <p:blipFill>
          <a:blip r:embed="rId3"/>
          <a:srcRect t="17130" r="154"/>
          <a:stretch/>
        </p:blipFill>
        <p:spPr>
          <a:xfrm>
            <a:off x="3954836" y="1580530"/>
            <a:ext cx="7767128" cy="4298938"/>
          </a:xfrm>
          <a:prstGeom prst="rect">
            <a:avLst/>
          </a:prstGeom>
        </p:spPr>
      </p:pic>
    </p:spTree>
    <p:extLst>
      <p:ext uri="{BB962C8B-B14F-4D97-AF65-F5344CB8AC3E}">
        <p14:creationId xmlns:p14="http://schemas.microsoft.com/office/powerpoint/2010/main" val="227958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7C2D937-6325-223A-F605-F4E725988BAD}"/>
              </a:ext>
            </a:extLst>
          </p:cNvPr>
          <p:cNvSpPr>
            <a:spLocks noGrp="1"/>
          </p:cNvSpPr>
          <p:nvPr>
            <p:ph idx="1"/>
          </p:nvPr>
        </p:nvSpPr>
        <p:spPr>
          <a:xfrm>
            <a:off x="6585656" y="1087601"/>
            <a:ext cx="5405392" cy="5632311"/>
          </a:xfrm>
        </p:spPr>
        <p:txBody>
          <a:bodyPr vert="horz" wrap="square" lIns="91440" tIns="45720" rIns="91440" bIns="45720" rtlCol="0" anchor="t">
            <a:spAutoFit/>
          </a:bodyPr>
          <a:lstStyle/>
          <a:p>
            <a:pPr marL="0" indent="0">
              <a:spcBef>
                <a:spcPts val="0"/>
              </a:spcBef>
              <a:spcAft>
                <a:spcPts val="0"/>
              </a:spcAft>
              <a:buNone/>
            </a:pPr>
            <a:r>
              <a:rPr lang="en-US" sz="2400" dirty="0">
                <a:solidFill>
                  <a:srgbClr val="000000"/>
                </a:solidFill>
                <a:latin typeface="Century Gothic"/>
                <a:cs typeface="Arial" panose="020B0604020202020204"/>
              </a:rPr>
              <a:t>Sitting together to eat is a great way to get to know or to catch up with people and can be great fun. </a:t>
            </a:r>
            <a:endParaRPr lang="en-US" dirty="0"/>
          </a:p>
          <a:p>
            <a:pPr marL="0" indent="0">
              <a:spcBef>
                <a:spcPts val="0"/>
              </a:spcBef>
              <a:spcAft>
                <a:spcPts val="0"/>
              </a:spcAft>
              <a:buNone/>
            </a:pPr>
            <a:endParaRPr lang="en-US" sz="2400" dirty="0">
              <a:solidFill>
                <a:srgbClr val="000000"/>
              </a:solidFill>
              <a:latin typeface="Century Gothic"/>
              <a:cs typeface="Arial" panose="020B0604020202020204"/>
            </a:endParaRPr>
          </a:p>
          <a:p>
            <a:pPr marL="0" indent="0">
              <a:spcBef>
                <a:spcPts val="0"/>
              </a:spcBef>
              <a:spcAft>
                <a:spcPts val="0"/>
              </a:spcAft>
              <a:buNone/>
            </a:pPr>
            <a:r>
              <a:rPr lang="en-US" sz="2400" dirty="0">
                <a:solidFill>
                  <a:srgbClr val="000000"/>
                </a:solidFill>
                <a:latin typeface="Century Gothic"/>
                <a:cs typeface="Arial" panose="020B0604020202020204"/>
              </a:rPr>
              <a:t>Can you think of a time when you have sat with others to eat a meal? Was it dinner at home? Or school lunch? Or at Easter or another special occasion?</a:t>
            </a:r>
            <a:endParaRPr lang="en-US">
              <a:cs typeface="Arial"/>
            </a:endParaRPr>
          </a:p>
          <a:p>
            <a:pPr marL="0" indent="0">
              <a:spcBef>
                <a:spcPts val="0"/>
              </a:spcBef>
              <a:spcAft>
                <a:spcPts val="0"/>
              </a:spcAft>
              <a:buNone/>
            </a:pPr>
            <a:endParaRPr lang="en-US" sz="2400" dirty="0">
              <a:solidFill>
                <a:srgbClr val="000000"/>
              </a:solidFill>
              <a:latin typeface="Century Gothic"/>
              <a:cs typeface="Arial" panose="020B0604020202020204"/>
            </a:endParaRPr>
          </a:p>
          <a:p>
            <a:pPr marL="0" indent="0">
              <a:spcBef>
                <a:spcPts val="0"/>
              </a:spcBef>
              <a:spcAft>
                <a:spcPts val="0"/>
              </a:spcAft>
              <a:buNone/>
            </a:pPr>
            <a:r>
              <a:rPr lang="en-US" sz="2400" dirty="0">
                <a:solidFill>
                  <a:srgbClr val="000000"/>
                </a:solidFill>
                <a:latin typeface="Century Gothic"/>
                <a:cs typeface="Arial" panose="020B0604020202020204"/>
              </a:rPr>
              <a:t>Who was there? What did you do? Did you eat in silence? Or did you spend time talking to each other? Did you share the same food?</a:t>
            </a:r>
          </a:p>
          <a:p>
            <a:pPr marL="0" indent="0">
              <a:spcBef>
                <a:spcPts val="0"/>
              </a:spcBef>
              <a:spcAft>
                <a:spcPts val="0"/>
              </a:spcAft>
              <a:buNone/>
            </a:pPr>
            <a:endParaRPr lang="en-US" sz="2400" dirty="0">
              <a:solidFill>
                <a:srgbClr val="000000"/>
              </a:solidFill>
              <a:latin typeface="Century Gothic"/>
              <a:cs typeface="Arial" panose="020B0604020202020204"/>
            </a:endParaRPr>
          </a:p>
        </p:txBody>
      </p:sp>
      <p:pic>
        <p:nvPicPr>
          <p:cNvPr id="2" name="Picture 1" descr="A group of people eating at a table&#10;&#10;AI-generated content may be incorrect.">
            <a:extLst>
              <a:ext uri="{FF2B5EF4-FFF2-40B4-BE49-F238E27FC236}">
                <a16:creationId xmlns:a16="http://schemas.microsoft.com/office/drawing/2014/main" id="{4E2C852B-2821-9D18-860A-443104BBBE6C}"/>
              </a:ext>
            </a:extLst>
          </p:cNvPr>
          <p:cNvPicPr>
            <a:picLocks noChangeAspect="1"/>
          </p:cNvPicPr>
          <p:nvPr/>
        </p:nvPicPr>
        <p:blipFill>
          <a:blip r:embed="rId3"/>
          <a:stretch>
            <a:fillRect/>
          </a:stretch>
        </p:blipFill>
        <p:spPr>
          <a:xfrm>
            <a:off x="-1076947" y="1244886"/>
            <a:ext cx="7489196" cy="5021611"/>
          </a:xfrm>
          <a:prstGeom prst="rect">
            <a:avLst/>
          </a:prstGeom>
        </p:spPr>
      </p:pic>
    </p:spTree>
    <p:extLst>
      <p:ext uri="{BB962C8B-B14F-4D97-AF65-F5344CB8AC3E}">
        <p14:creationId xmlns:p14="http://schemas.microsoft.com/office/powerpoint/2010/main" val="377142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397857-7400-5E9B-51A1-DA83ABD97AED}"/>
              </a:ext>
            </a:extLst>
          </p:cNvPr>
          <p:cNvSpPr txBox="1"/>
          <p:nvPr/>
        </p:nvSpPr>
        <p:spPr>
          <a:xfrm>
            <a:off x="624708" y="1222754"/>
            <a:ext cx="4841405"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cs typeface="Times New Roman"/>
              </a:rPr>
              <a:t>All around the world, people come together to eat and share food with one another.</a:t>
            </a:r>
            <a:endParaRPr lang="en-US">
              <a:latin typeface="Century Gothic"/>
            </a:endParaRPr>
          </a:p>
          <a:p>
            <a:endParaRPr lang="en-US" sz="2400" dirty="0">
              <a:latin typeface="Century Gothic"/>
              <a:cs typeface="Times New Roman"/>
            </a:endParaRPr>
          </a:p>
          <a:p>
            <a:r>
              <a:rPr lang="en-US" sz="2400" dirty="0">
                <a:latin typeface="Century Gothic"/>
                <a:cs typeface="Times New Roman"/>
              </a:rPr>
              <a:t>But there are lots of people around the world who struggle to get enough food to eat and clean water to drink for themselves and their families. Do you think that is fair?</a:t>
            </a:r>
            <a:endParaRPr lang="en-US" dirty="0">
              <a:latin typeface="Century Gothic"/>
            </a:endParaRPr>
          </a:p>
          <a:p>
            <a:endParaRPr lang="en-US" sz="2400" dirty="0">
              <a:latin typeface="Century Gothic"/>
              <a:cs typeface="Times New Roman"/>
            </a:endParaRPr>
          </a:p>
          <a:p>
            <a:endParaRPr lang="en-US" dirty="0">
              <a:latin typeface="Arial" panose="020B0604020202020204"/>
              <a:cs typeface="Arial"/>
            </a:endParaRPr>
          </a:p>
        </p:txBody>
      </p:sp>
      <p:pic>
        <p:nvPicPr>
          <p:cNvPr id="2" name="Picture 1" descr="A bowl of potatoes and a knife&#10;&#10;AI-generated content may be incorrect.">
            <a:extLst>
              <a:ext uri="{FF2B5EF4-FFF2-40B4-BE49-F238E27FC236}">
                <a16:creationId xmlns:a16="http://schemas.microsoft.com/office/drawing/2014/main" id="{2CECE25D-F5A4-C3B5-E59B-DA0934431B62}"/>
              </a:ext>
            </a:extLst>
          </p:cNvPr>
          <p:cNvPicPr>
            <a:picLocks noChangeAspect="1"/>
          </p:cNvPicPr>
          <p:nvPr/>
        </p:nvPicPr>
        <p:blipFill>
          <a:blip r:embed="rId3"/>
          <a:stretch>
            <a:fillRect/>
          </a:stretch>
        </p:blipFill>
        <p:spPr>
          <a:xfrm>
            <a:off x="5686050" y="1216183"/>
            <a:ext cx="5923851" cy="4059131"/>
          </a:xfrm>
          <a:prstGeom prst="rect">
            <a:avLst/>
          </a:prstGeom>
        </p:spPr>
      </p:pic>
      <p:sp>
        <p:nvSpPr>
          <p:cNvPr id="5" name="TextBox 4">
            <a:extLst>
              <a:ext uri="{FF2B5EF4-FFF2-40B4-BE49-F238E27FC236}">
                <a16:creationId xmlns:a16="http://schemas.microsoft.com/office/drawing/2014/main" id="{D866DF28-51BC-DE71-F51B-FD62BC7CDEDF}"/>
              </a:ext>
            </a:extLst>
          </p:cNvPr>
          <p:cNvSpPr txBox="1"/>
          <p:nvPr/>
        </p:nvSpPr>
        <p:spPr>
          <a:xfrm>
            <a:off x="389745" y="5465189"/>
            <a:ext cx="1179975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rPr>
              <a:t>Even though there is enough food in the world for everyone to have what </a:t>
            </a:r>
            <a:endParaRPr lang="en-US" dirty="0">
              <a:latin typeface="Arial" panose="020B0604020202020204"/>
              <a:cs typeface="Arial" panose="020B0604020202020204"/>
            </a:endParaRPr>
          </a:p>
          <a:p>
            <a:r>
              <a:rPr lang="en-US" sz="2400" dirty="0">
                <a:latin typeface="Century Gothic"/>
              </a:rPr>
              <a:t>they need, it is not shared fairly. Some people have more than they need </a:t>
            </a:r>
            <a:endParaRPr lang="en-US" dirty="0">
              <a:latin typeface="Arial" panose="020B0604020202020204"/>
              <a:cs typeface="Arial"/>
            </a:endParaRPr>
          </a:p>
          <a:p>
            <a:r>
              <a:rPr lang="en-US" sz="2400" dirty="0">
                <a:latin typeface="Century Gothic"/>
              </a:rPr>
              <a:t>and some people do not have enough.</a:t>
            </a:r>
            <a:endParaRPr lang="en-US">
              <a:cs typeface="Arial"/>
            </a:endParaRPr>
          </a:p>
        </p:txBody>
      </p:sp>
    </p:spTree>
    <p:extLst>
      <p:ext uri="{BB962C8B-B14F-4D97-AF65-F5344CB8AC3E}">
        <p14:creationId xmlns:p14="http://schemas.microsoft.com/office/powerpoint/2010/main" val="442809013"/>
      </p:ext>
    </p:extLst>
  </p:cSld>
  <p:clrMapOvr>
    <a:masterClrMapping/>
  </p:clrMapOvr>
</p:sld>
</file>

<file path=ppt/theme/theme1.xml><?xml version="1.0" encoding="utf-8"?>
<a:theme xmlns:a="http://schemas.openxmlformats.org/drawingml/2006/main" name="Standard CAFOD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cd5efdf3ce76515720b5128cd026d23">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7d2abc0b29ab5b5c3b0a78c25a21d2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Primary</Audience>
    <_Status xmlns="http://schemas.microsoft.com/sharepoint/v3/fields">Not Started</_Status>
    <_dlc_DocId xmlns="04672002-f21f-4240-adfb-f0b653fb6fb5">SZUU6KYVHK2A-2146017777-18717</_dlc_DocId>
    <_dlc_DocIdUrl xmlns="04672002-f21f-4240-adfb-f0b653fb6fb5">
      <Url>https://cafod365.sharepoint.com/sites/int/Education/_layouts/15/DocIdRedir.aspx?ID=SZUU6KYVHK2A-2146017777-18717</Url>
      <Description>SZUU6KYVHK2A-2146017777-18717</Description>
    </_dlc_DocIdUrl>
    <lcf76f155ced4ddcb4097134ff3c332f xmlns="236a9a4b-a03c-46ba-8ec6-624c184acbc6">
      <Terms xmlns="http://schemas.microsoft.com/office/infopath/2007/PartnerControls"/>
    </lcf76f155ced4ddcb4097134ff3c332f>
    <TaxCatchAll xmlns="453a0c7f-c966-4a5c-a0f8-de0f8150ea1e"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5CB3E2-8709-4147-8C75-634C1593348D}">
  <ds:schemaRefs>
    <ds:schemaRef ds:uri="http://schemas.microsoft.com/sharepoint/events"/>
  </ds:schemaRefs>
</ds:datastoreItem>
</file>

<file path=customXml/itemProps2.xml><?xml version="1.0" encoding="utf-8"?>
<ds:datastoreItem xmlns:ds="http://schemas.openxmlformats.org/officeDocument/2006/customXml" ds:itemID="{D3847099-E9AA-480C-AD33-EFE4B0D77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0FDB06-B221-499B-BA77-123DF03D2BB2}">
  <ds:schemaRefs>
    <ds:schemaRef ds:uri="04672002-f21f-4240-adfb-f0b653fb6fb5"/>
    <ds:schemaRef ds:uri="236a9a4b-a03c-46ba-8ec6-624c184acbc6"/>
    <ds:schemaRef ds:uri="http://purl.org/dc/term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53a0c7f-c966-4a5c-a0f8-de0f8150ea1e"/>
    <ds:schemaRef ds:uri="bdf04112-6931-4610-9724-cd62e91446a3"/>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7FDDA5B9-3490-495B-84D2-C69657A09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9428</TotalTime>
  <Words>2019</Words>
  <Application>Microsoft Office PowerPoint</Application>
  <PresentationFormat>Widescreen</PresentationFormat>
  <Paragraphs>166</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Black</vt:lpstr>
      <vt:lpstr>Calibri</vt:lpstr>
      <vt:lpstr>Century Gothic</vt:lpstr>
      <vt:lpstr>Segoe UI</vt:lpstr>
      <vt:lpstr>Wingdings</vt:lpstr>
      <vt:lpstr>Standard CAFOD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Remembering Pope Francis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Ahmed</dc:creator>
  <cp:lastModifiedBy>Victoria Ahmed</cp:lastModifiedBy>
  <cp:revision>1413</cp:revision>
  <dcterms:created xsi:type="dcterms:W3CDTF">2021-02-16T09:08:51Z</dcterms:created>
  <dcterms:modified xsi:type="dcterms:W3CDTF">2025-04-30T19:50:09Z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9e93e79c-235e-497e-bf2a-cb7f441bf997</vt:lpwstr>
  </property>
  <property fmtid="{D5CDD505-2E9C-101B-9397-08002B2CF9AE}" pid="4" name="MediaServiceImageTags">
    <vt:lpwstr/>
  </property>
</Properties>
</file>