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56" r:id="rId6"/>
    <p:sldId id="257" r:id="rId7"/>
    <p:sldId id="260" r:id="rId8"/>
    <p:sldId id="259" r:id="rId9"/>
    <p:sldId id="258" r:id="rId10"/>
    <p:sldId id="270" r:id="rId11"/>
    <p:sldId id="261" r:id="rId12"/>
    <p:sldId id="267" r:id="rId13"/>
    <p:sldId id="264" r:id="rId14"/>
    <p:sldId id="263" r:id="rId15"/>
    <p:sldId id="271" r:id="rId16"/>
    <p:sldId id="272" r:id="rId17"/>
    <p:sldId id="265" r:id="rId18"/>
    <p:sldId id="273" r:id="rId19"/>
    <p:sldId id="275" r:id="rId20"/>
    <p:sldId id="266" r:id="rId21"/>
    <p:sldId id="276" r:id="rId22"/>
    <p:sldId id="274" r:id="rId23"/>
    <p:sldId id="277" r:id="rId24"/>
    <p:sldId id="268"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943"/>
    <a:srgbClr val="A4C50A"/>
    <a:srgbClr val="99CA3B"/>
    <a:srgbClr val="8EBA41"/>
    <a:srgbClr val="2C2839"/>
    <a:srgbClr val="142043"/>
    <a:srgbClr val="F3F7F8"/>
    <a:srgbClr val="F9F9FA"/>
    <a:srgbClr val="4472C4"/>
    <a:srgbClr val="F2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C15E2-954F-155D-1CB8-147D79B1AF58}" v="1" dt="2022-04-11T15:36:18.197"/>
    <p1510:client id="{38C0D45F-7508-4CB2-9575-B383CF948323}" v="93" dt="2022-04-11T15:38:24.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13" autoAdjust="0"/>
  </p:normalViewPr>
  <p:slideViewPr>
    <p:cSldViewPr snapToGrid="0">
      <p:cViewPr varScale="1">
        <p:scale>
          <a:sx n="66" d="100"/>
          <a:sy n="66" d="100"/>
        </p:scale>
        <p:origin x="1301" y="5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1683FF-50D7-42C7-8D8C-E8B4A100608E}" type="datetimeFigureOut">
              <a:rPr lang="en-GB" smtClean="0"/>
              <a:t>11/04/2022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65DE8-FAEE-4172-8815-D935BB77422F}" type="slidenum">
              <a:rPr lang="en-GB" smtClean="0"/>
              <a:t>‹#›</a:t>
            </a:fld>
            <a:endParaRPr lang="en-GB"/>
          </a:p>
        </p:txBody>
      </p:sp>
    </p:spTree>
    <p:extLst>
      <p:ext uri="{BB962C8B-B14F-4D97-AF65-F5344CB8AC3E}">
        <p14:creationId xmlns:p14="http://schemas.microsoft.com/office/powerpoint/2010/main" val="405434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time, after each question, ask one or two students why they chose to move forwards. But don’t reveal whether you agree that it was a good choice. </a:t>
            </a:r>
            <a:endParaRPr lang="en-GB"/>
          </a:p>
          <a:p>
            <a:endParaRPr lang="en-GB"/>
          </a:p>
        </p:txBody>
      </p:sp>
      <p:sp>
        <p:nvSpPr>
          <p:cNvPr id="4" name="Slide Number Placeholder 3"/>
          <p:cNvSpPr>
            <a:spLocks noGrp="1"/>
          </p:cNvSpPr>
          <p:nvPr>
            <p:ph type="sldNum" sz="quarter" idx="5"/>
          </p:nvPr>
        </p:nvSpPr>
        <p:spPr/>
        <p:txBody>
          <a:bodyPr/>
          <a:lstStyle/>
          <a:p>
            <a:fld id="{FF265DE8-FAEE-4172-8815-D935BB77422F}" type="slidenum">
              <a:rPr lang="en-GB" smtClean="0"/>
              <a:t>3</a:t>
            </a:fld>
            <a:endParaRPr lang="en-GB"/>
          </a:p>
        </p:txBody>
      </p:sp>
    </p:spTree>
    <p:extLst>
      <p:ext uri="{BB962C8B-B14F-4D97-AF65-F5344CB8AC3E}">
        <p14:creationId xmlns:p14="http://schemas.microsoft.com/office/powerpoint/2010/main" val="350147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 sold land to produce beef?</a:t>
            </a:r>
          </a:p>
        </p:txBody>
      </p:sp>
      <p:sp>
        <p:nvSpPr>
          <p:cNvPr id="4" name="Slide Number Placeholder 3"/>
          <p:cNvSpPr>
            <a:spLocks noGrp="1"/>
          </p:cNvSpPr>
          <p:nvPr>
            <p:ph type="sldNum" sz="quarter" idx="5"/>
          </p:nvPr>
        </p:nvSpPr>
        <p:spPr/>
        <p:txBody>
          <a:bodyPr/>
          <a:lstStyle/>
          <a:p>
            <a:fld id="{FF265DE8-FAEE-4172-8815-D935BB77422F}" type="slidenum">
              <a:rPr lang="en-GB" smtClean="0"/>
              <a:t>13</a:t>
            </a:fld>
            <a:endParaRPr lang="en-GB"/>
          </a:p>
        </p:txBody>
      </p:sp>
    </p:spTree>
    <p:extLst>
      <p:ext uri="{BB962C8B-B14F-4D97-AF65-F5344CB8AC3E}">
        <p14:creationId xmlns:p14="http://schemas.microsoft.com/office/powerpoint/2010/main" val="395830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 for Q4: What happened when you let foreign companies grow food in your country? </a:t>
            </a:r>
          </a:p>
          <a:p>
            <a:endParaRPr lang="en-US"/>
          </a:p>
          <a:p>
            <a:r>
              <a:rPr lang="en-US"/>
              <a:t>Before Q5: Our broken food system speeds up climate change, damages the soil, supports big companies while driving many small food producers into poverty, and causes hunger around the world. 1 person in 10 is hungry, even though our world has more than enough food for everyone. </a:t>
            </a:r>
          </a:p>
          <a:p>
            <a:endParaRPr lang="en-GB"/>
          </a:p>
        </p:txBody>
      </p:sp>
      <p:sp>
        <p:nvSpPr>
          <p:cNvPr id="4" name="Slide Number Placeholder 3"/>
          <p:cNvSpPr>
            <a:spLocks noGrp="1"/>
          </p:cNvSpPr>
          <p:nvPr>
            <p:ph type="sldNum" sz="quarter" idx="5"/>
          </p:nvPr>
        </p:nvSpPr>
        <p:spPr/>
        <p:txBody>
          <a:bodyPr/>
          <a:lstStyle/>
          <a:p>
            <a:fld id="{FF265DE8-FAEE-4172-8815-D935BB77422F}" type="slidenum">
              <a:rPr lang="en-GB" smtClean="0"/>
              <a:t>14</a:t>
            </a:fld>
            <a:endParaRPr lang="en-GB"/>
          </a:p>
        </p:txBody>
      </p:sp>
    </p:spTree>
    <p:extLst>
      <p:ext uri="{BB962C8B-B14F-4D97-AF65-F5344CB8AC3E}">
        <p14:creationId xmlns:p14="http://schemas.microsoft.com/office/powerpoint/2010/main" val="3448965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Amit </a:t>
            </a:r>
            <a:r>
              <a:rPr lang="en-GB" i="1" dirty="0" err="1"/>
              <a:t>Rudro</a:t>
            </a:r>
            <a:endParaRPr lang="en-GB" i="1" dirty="0"/>
          </a:p>
          <a:p>
            <a:endParaRPr lang="en-GB" dirty="0"/>
          </a:p>
          <a:p>
            <a:r>
              <a:rPr lang="en-US" dirty="0"/>
              <a:t>Toma is 10 years old. She lives in southern Bangladesh, not far from the sea, with her parents, grandparents, older sister and five-year-old brother.  </a:t>
            </a:r>
          </a:p>
          <a:p>
            <a:endParaRPr lang="en-US" dirty="0"/>
          </a:p>
          <a:p>
            <a:r>
              <a:rPr lang="en-US" dirty="0"/>
              <a:t>In Toma’s area, the climate crisis is causing more and stronger tropical storms that flood the land with sea water and make the soil salty. This kills many plants and makes it hard to grow food.  </a:t>
            </a:r>
          </a:p>
          <a:p>
            <a:endParaRPr lang="en-US" dirty="0"/>
          </a:p>
          <a:p>
            <a:r>
              <a:rPr lang="en-US" dirty="0"/>
              <a:t>Some of Toma’s community received training from Bangladesh Association for Sustainable Development (BASD) in ways to grow food even where the land is salty. Everyone shared what they had learned and BASD supported the community to become an eco-village - a village where the community is committed to living sustainably. </a:t>
            </a:r>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15</a:t>
            </a:fld>
            <a:endParaRPr lang="en-GB"/>
          </a:p>
        </p:txBody>
      </p:sp>
    </p:spTree>
    <p:extLst>
      <p:ext uri="{BB962C8B-B14F-4D97-AF65-F5344CB8AC3E}">
        <p14:creationId xmlns:p14="http://schemas.microsoft.com/office/powerpoint/2010/main" val="73583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Amit </a:t>
            </a:r>
            <a:r>
              <a:rPr lang="en-GB" i="1" dirty="0" err="1"/>
              <a:t>Rudro</a:t>
            </a:r>
            <a:endParaRPr lang="en-GB" i="1" dirty="0"/>
          </a:p>
          <a:p>
            <a:endParaRPr lang="en-GB" i="1" dirty="0"/>
          </a:p>
          <a:p>
            <a:r>
              <a:rPr lang="en-US" i="0" dirty="0"/>
              <a:t>BASD train people to use “permaculture”. This is a way to grow food and live sustainably, without wasting anything. Food scraps are used to make compost. No chemical </a:t>
            </a:r>
            <a:r>
              <a:rPr lang="en-US" i="0" dirty="0" err="1"/>
              <a:t>fertilisers</a:t>
            </a:r>
            <a:r>
              <a:rPr lang="en-US" i="0" dirty="0"/>
              <a:t> are used.    </a:t>
            </a:r>
          </a:p>
          <a:p>
            <a:endParaRPr lang="en-US" i="0" dirty="0"/>
          </a:p>
          <a:p>
            <a:r>
              <a:rPr lang="en-US" i="0" dirty="0"/>
              <a:t>Toma said: “We use permaculture here—we make our own </a:t>
            </a:r>
            <a:r>
              <a:rPr lang="en-US" i="0" dirty="0" err="1"/>
              <a:t>fertilisers</a:t>
            </a:r>
            <a:r>
              <a:rPr lang="en-US" i="0" dirty="0"/>
              <a:t> at home—so it helps plants to grow.”  </a:t>
            </a:r>
          </a:p>
          <a:p>
            <a:endParaRPr lang="en-US" i="0" dirty="0"/>
          </a:p>
          <a:p>
            <a:r>
              <a:rPr lang="en-US" i="0" dirty="0"/>
              <a:t>Toma’s house is surrounded by greenery. She enjoys helping her parents in the garden and has planted fruit trees like papaya and mango, as well as vegetables.  </a:t>
            </a:r>
          </a:p>
          <a:p>
            <a:endParaRPr lang="en-US" i="0" dirty="0"/>
          </a:p>
          <a:p>
            <a:r>
              <a:rPr lang="en-US" i="0" dirty="0"/>
              <a:t>“The vegetables we eat come from our garden, like wax gourd, water gourd, pumpkins, and more. The stuff we grow is much tastier, and I’ve been told it’s healthier too.”   </a:t>
            </a:r>
          </a:p>
          <a:p>
            <a:endParaRPr lang="en-US" i="0" dirty="0"/>
          </a:p>
          <a:p>
            <a:endParaRPr lang="en-US" dirty="0"/>
          </a:p>
        </p:txBody>
      </p:sp>
      <p:sp>
        <p:nvSpPr>
          <p:cNvPr id="4" name="Slide Number Placeholder 3"/>
          <p:cNvSpPr>
            <a:spLocks noGrp="1"/>
          </p:cNvSpPr>
          <p:nvPr>
            <p:ph type="sldNum" sz="quarter" idx="5"/>
          </p:nvPr>
        </p:nvSpPr>
        <p:spPr/>
        <p:txBody>
          <a:bodyPr/>
          <a:lstStyle/>
          <a:p>
            <a:fld id="{FF265DE8-FAEE-4172-8815-D935BB77422F}" type="slidenum">
              <a:rPr lang="en-GB" smtClean="0"/>
              <a:t>16</a:t>
            </a:fld>
            <a:endParaRPr lang="en-GB"/>
          </a:p>
        </p:txBody>
      </p:sp>
    </p:spTree>
    <p:extLst>
      <p:ext uri="{BB962C8B-B14F-4D97-AF65-F5344CB8AC3E}">
        <p14:creationId xmlns:p14="http://schemas.microsoft.com/office/powerpoint/2010/main" val="284328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Amit </a:t>
            </a:r>
            <a:r>
              <a:rPr lang="en-GB" i="1" dirty="0" err="1"/>
              <a:t>Rudro</a:t>
            </a:r>
            <a:endParaRPr lang="en-GB" i="1" dirty="0"/>
          </a:p>
          <a:p>
            <a:endParaRPr lang="en-GB" dirty="0"/>
          </a:p>
          <a:p>
            <a:r>
              <a:rPr lang="en-US" dirty="0"/>
              <a:t>In some parts of the world, a big company has bought legal rights so that it ‘owns’ some of the most popular seeds. Farmers must buy the seeds from the company, making them poorer.   </a:t>
            </a:r>
          </a:p>
          <a:p>
            <a:endParaRPr lang="en-US" dirty="0"/>
          </a:p>
          <a:p>
            <a:r>
              <a:rPr lang="en-US" dirty="0"/>
              <a:t>But in Toma’s community, people grow crops that produce seeds. They can save the seeds and plant them the next year. This is free, is more sustainable and means that people can swap and share seeds. </a:t>
            </a:r>
          </a:p>
          <a:p>
            <a:endParaRPr lang="en-US" dirty="0"/>
          </a:p>
          <a:p>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17</a:t>
            </a:fld>
            <a:endParaRPr lang="en-GB"/>
          </a:p>
        </p:txBody>
      </p:sp>
    </p:spTree>
    <p:extLst>
      <p:ext uri="{BB962C8B-B14F-4D97-AF65-F5344CB8AC3E}">
        <p14:creationId xmlns:p14="http://schemas.microsoft.com/office/powerpoint/2010/main" val="374511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Amit </a:t>
            </a:r>
            <a:r>
              <a:rPr lang="en-GB" i="1" dirty="0" err="1"/>
              <a:t>Rudro</a:t>
            </a:r>
            <a:endParaRPr lang="en-GB" i="1" dirty="0"/>
          </a:p>
          <a:p>
            <a:endParaRPr lang="en-GB" i="1" dirty="0"/>
          </a:p>
          <a:p>
            <a:r>
              <a:rPr lang="en-US" dirty="0"/>
              <a:t>Toma attends a children’s club set up by BASD. She says, “That’s where I learnt all about the importance of planting trees and how to plant them. It was closed for a while during the pandemic, but I used to go before Covid too. There, I learnt that using organic </a:t>
            </a:r>
            <a:r>
              <a:rPr lang="en-US" dirty="0" err="1"/>
              <a:t>fertiliser</a:t>
            </a:r>
            <a:r>
              <a:rPr lang="en-US" dirty="0"/>
              <a:t> is good to help trees grow.”  </a:t>
            </a:r>
          </a:p>
          <a:p>
            <a:endParaRPr lang="en-US" dirty="0"/>
          </a:p>
          <a:p>
            <a:r>
              <a:rPr lang="en-US" dirty="0"/>
              <a:t>“The other thing I’ve learnt is that trees give us oxygen, and make our environment safe, because trees can protect us during storms by making the winds slow down.”  </a:t>
            </a:r>
          </a:p>
          <a:p>
            <a:endParaRPr lang="en-US" dirty="0"/>
          </a:p>
          <a:p>
            <a:r>
              <a:rPr lang="en-US" dirty="0"/>
              <a:t>The children planted trees together at the school. Toma told us: “It wasn’t something our teachers told us to do, we decided to do it ourselves. We planted lots of trees in our school, and flowers and vegetables too. Our teachers then helped us to sell them at the market, and then we donated the money to our school.”  </a:t>
            </a:r>
          </a:p>
          <a:p>
            <a:endParaRPr lang="en-US" dirty="0"/>
          </a:p>
          <a:p>
            <a:r>
              <a:rPr lang="en-US" dirty="0"/>
              <a:t> </a:t>
            </a:r>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18</a:t>
            </a:fld>
            <a:endParaRPr lang="en-GB"/>
          </a:p>
        </p:txBody>
      </p:sp>
    </p:spTree>
    <p:extLst>
      <p:ext uri="{BB962C8B-B14F-4D97-AF65-F5344CB8AC3E}">
        <p14:creationId xmlns:p14="http://schemas.microsoft.com/office/powerpoint/2010/main" val="238748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Picture credit: Amit </a:t>
            </a:r>
            <a:r>
              <a:rPr lang="en-GB" i="1" dirty="0" err="1"/>
              <a:t>Rudro</a:t>
            </a:r>
            <a:endParaRPr lang="en-GB" i="1" dirty="0"/>
          </a:p>
          <a:p>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19</a:t>
            </a:fld>
            <a:endParaRPr lang="en-GB"/>
          </a:p>
        </p:txBody>
      </p:sp>
    </p:spTree>
    <p:extLst>
      <p:ext uri="{BB962C8B-B14F-4D97-AF65-F5344CB8AC3E}">
        <p14:creationId xmlns:p14="http://schemas.microsoft.com/office/powerpoint/2010/main" val="2133104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265DE8-FAEE-4172-8815-D935BB77422F}" type="slidenum">
              <a:rPr lang="en-GB" smtClean="0"/>
              <a:t>20</a:t>
            </a:fld>
            <a:endParaRPr lang="en-GB"/>
          </a:p>
        </p:txBody>
      </p:sp>
    </p:spTree>
    <p:extLst>
      <p:ext uri="{BB962C8B-B14F-4D97-AF65-F5344CB8AC3E}">
        <p14:creationId xmlns:p14="http://schemas.microsoft.com/office/powerpoint/2010/main" val="50144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265DE8-FAEE-4172-8815-D935BB77422F}" type="slidenum">
              <a:rPr lang="en-GB" smtClean="0"/>
              <a:t>4</a:t>
            </a:fld>
            <a:endParaRPr lang="en-GB"/>
          </a:p>
        </p:txBody>
      </p:sp>
    </p:spTree>
    <p:extLst>
      <p:ext uri="{BB962C8B-B14F-4D97-AF65-F5344CB8AC3E}">
        <p14:creationId xmlns:p14="http://schemas.microsoft.com/office/powerpoint/2010/main" val="370044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265DE8-FAEE-4172-8815-D935BB77422F}" type="slidenum">
              <a:rPr lang="en-GB" smtClean="0"/>
              <a:t>5</a:t>
            </a:fld>
            <a:endParaRPr lang="en-GB"/>
          </a:p>
        </p:txBody>
      </p:sp>
    </p:spTree>
    <p:extLst>
      <p:ext uri="{BB962C8B-B14F-4D97-AF65-F5344CB8AC3E}">
        <p14:creationId xmlns:p14="http://schemas.microsoft.com/office/powerpoint/2010/main" val="415133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students to return to their seats. </a:t>
            </a:r>
          </a:p>
          <a:p>
            <a:r>
              <a:rPr lang="en-GB"/>
              <a:t>Watch the Step up to the plate animation at cafod.org.uk/schools. </a:t>
            </a:r>
          </a:p>
          <a:p>
            <a:r>
              <a:rPr lang="en-GB"/>
              <a:t>Then use the following slides to debrief.</a:t>
            </a:r>
          </a:p>
        </p:txBody>
      </p:sp>
      <p:sp>
        <p:nvSpPr>
          <p:cNvPr id="4" name="Slide Number Placeholder 3"/>
          <p:cNvSpPr>
            <a:spLocks noGrp="1"/>
          </p:cNvSpPr>
          <p:nvPr>
            <p:ph type="sldNum" sz="quarter" idx="5"/>
          </p:nvPr>
        </p:nvSpPr>
        <p:spPr/>
        <p:txBody>
          <a:bodyPr/>
          <a:lstStyle/>
          <a:p>
            <a:fld id="{FF265DE8-FAEE-4172-8815-D935BB77422F}" type="slidenum">
              <a:rPr lang="en-GB" smtClean="0"/>
              <a:t>7</a:t>
            </a:fld>
            <a:endParaRPr lang="en-GB"/>
          </a:p>
        </p:txBody>
      </p:sp>
    </p:spTree>
    <p:extLst>
      <p:ext uri="{BB962C8B-B14F-4D97-AF65-F5344CB8AC3E}">
        <p14:creationId xmlns:p14="http://schemas.microsoft.com/office/powerpoint/2010/main" val="179834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animation is at cafod.org.uk/secondary</a:t>
            </a:r>
          </a:p>
        </p:txBody>
      </p:sp>
      <p:sp>
        <p:nvSpPr>
          <p:cNvPr id="4" name="Slide Number Placeholder 3"/>
          <p:cNvSpPr>
            <a:spLocks noGrp="1"/>
          </p:cNvSpPr>
          <p:nvPr>
            <p:ph type="sldNum" sz="quarter" idx="5"/>
          </p:nvPr>
        </p:nvSpPr>
        <p:spPr/>
        <p:txBody>
          <a:bodyPr/>
          <a:lstStyle/>
          <a:p>
            <a:fld id="{FF265DE8-FAEE-4172-8815-D935BB77422F}" type="slidenum">
              <a:rPr lang="en-GB" smtClean="0"/>
              <a:t>8</a:t>
            </a:fld>
            <a:endParaRPr lang="en-GB"/>
          </a:p>
        </p:txBody>
      </p:sp>
    </p:spTree>
    <p:extLst>
      <p:ext uri="{BB962C8B-B14F-4D97-AF65-F5344CB8AC3E}">
        <p14:creationId xmlns:p14="http://schemas.microsoft.com/office/powerpoint/2010/main" val="13718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who bought seeds in the activity before the animation. Then explain the consequences using the slide. </a:t>
            </a:r>
          </a:p>
          <a:p>
            <a:r>
              <a:rPr lang="en-GB"/>
              <a:t>Reinforce learning by referring back to what students have just seen in the animation.</a:t>
            </a:r>
          </a:p>
        </p:txBody>
      </p:sp>
      <p:sp>
        <p:nvSpPr>
          <p:cNvPr id="4" name="Slide Number Placeholder 3"/>
          <p:cNvSpPr>
            <a:spLocks noGrp="1"/>
          </p:cNvSpPr>
          <p:nvPr>
            <p:ph type="sldNum" sz="quarter" idx="5"/>
          </p:nvPr>
        </p:nvSpPr>
        <p:spPr/>
        <p:txBody>
          <a:bodyPr/>
          <a:lstStyle/>
          <a:p>
            <a:fld id="{FF265DE8-FAEE-4172-8815-D935BB77422F}" type="slidenum">
              <a:rPr lang="en-GB" smtClean="0"/>
              <a:t>9</a:t>
            </a:fld>
            <a:endParaRPr lang="en-GB"/>
          </a:p>
        </p:txBody>
      </p:sp>
    </p:spTree>
    <p:extLst>
      <p:ext uri="{BB962C8B-B14F-4D97-AF65-F5344CB8AC3E}">
        <p14:creationId xmlns:p14="http://schemas.microsoft.com/office/powerpoint/2010/main" val="366816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 sold land to grow soya?</a:t>
            </a:r>
          </a:p>
        </p:txBody>
      </p:sp>
      <p:sp>
        <p:nvSpPr>
          <p:cNvPr id="4" name="Slide Number Placeholder 3"/>
          <p:cNvSpPr>
            <a:spLocks noGrp="1"/>
          </p:cNvSpPr>
          <p:nvPr>
            <p:ph type="sldNum" sz="quarter" idx="5"/>
          </p:nvPr>
        </p:nvSpPr>
        <p:spPr/>
        <p:txBody>
          <a:bodyPr/>
          <a:lstStyle/>
          <a:p>
            <a:fld id="{FF265DE8-FAEE-4172-8815-D935BB77422F}" type="slidenum">
              <a:rPr lang="en-GB" smtClean="0"/>
              <a:t>10</a:t>
            </a:fld>
            <a:endParaRPr lang="en-GB"/>
          </a:p>
        </p:txBody>
      </p:sp>
    </p:spTree>
    <p:extLst>
      <p:ext uri="{BB962C8B-B14F-4D97-AF65-F5344CB8AC3E}">
        <p14:creationId xmlns:p14="http://schemas.microsoft.com/office/powerpoint/2010/main" val="145705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 bought pesticides?</a:t>
            </a:r>
          </a:p>
        </p:txBody>
      </p:sp>
      <p:sp>
        <p:nvSpPr>
          <p:cNvPr id="4" name="Slide Number Placeholder 3"/>
          <p:cNvSpPr>
            <a:spLocks noGrp="1"/>
          </p:cNvSpPr>
          <p:nvPr>
            <p:ph type="sldNum" sz="quarter" idx="5"/>
          </p:nvPr>
        </p:nvSpPr>
        <p:spPr/>
        <p:txBody>
          <a:bodyPr/>
          <a:lstStyle/>
          <a:p>
            <a:fld id="{FF265DE8-FAEE-4172-8815-D935BB77422F}" type="slidenum">
              <a:rPr lang="en-GB" smtClean="0"/>
              <a:t>11</a:t>
            </a:fld>
            <a:endParaRPr lang="en-GB"/>
          </a:p>
        </p:txBody>
      </p:sp>
    </p:spTree>
    <p:extLst>
      <p:ext uri="{BB962C8B-B14F-4D97-AF65-F5344CB8AC3E}">
        <p14:creationId xmlns:p14="http://schemas.microsoft.com/office/powerpoint/2010/main" val="76496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many of you bought fertilisers?</a:t>
            </a:r>
          </a:p>
        </p:txBody>
      </p:sp>
      <p:sp>
        <p:nvSpPr>
          <p:cNvPr id="4" name="Slide Number Placeholder 3"/>
          <p:cNvSpPr>
            <a:spLocks noGrp="1"/>
          </p:cNvSpPr>
          <p:nvPr>
            <p:ph type="sldNum" sz="quarter" idx="5"/>
          </p:nvPr>
        </p:nvSpPr>
        <p:spPr/>
        <p:txBody>
          <a:bodyPr/>
          <a:lstStyle/>
          <a:p>
            <a:fld id="{FF265DE8-FAEE-4172-8815-D935BB77422F}" type="slidenum">
              <a:rPr lang="en-GB" smtClean="0"/>
              <a:t>12</a:t>
            </a:fld>
            <a:endParaRPr lang="en-GB"/>
          </a:p>
        </p:txBody>
      </p:sp>
    </p:spTree>
    <p:extLst>
      <p:ext uri="{BB962C8B-B14F-4D97-AF65-F5344CB8AC3E}">
        <p14:creationId xmlns:p14="http://schemas.microsoft.com/office/powerpoint/2010/main" val="211331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F2D1-EB1A-4A2B-B28C-875A451E7A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B5F471-E388-4676-8370-084F6DC571F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080BFD-D62D-479C-A835-C3E1F321356A}"/>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5" name="Footer Placeholder 4">
            <a:extLst>
              <a:ext uri="{FF2B5EF4-FFF2-40B4-BE49-F238E27FC236}">
                <a16:creationId xmlns:a16="http://schemas.microsoft.com/office/drawing/2014/main" id="{AEF01D44-A50F-4D87-8B4B-6D7BE5F96D2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3774E75-B674-47A7-BFBA-0F602FF30360}"/>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88114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5A47-EDCD-4F84-9736-BD8179A266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DD6DF9-EDAD-4172-A545-FB515766F6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6FD6C9-37AA-4578-85AE-F0C8BFDFEE82}"/>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5" name="Footer Placeholder 4">
            <a:extLst>
              <a:ext uri="{FF2B5EF4-FFF2-40B4-BE49-F238E27FC236}">
                <a16:creationId xmlns:a16="http://schemas.microsoft.com/office/drawing/2014/main" id="{263A5155-4035-483F-8F55-CEA0361B03E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C55276C-0D07-42AA-973C-E3AFF10E143D}"/>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195961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90695F-2893-433E-9BA2-090EE0ADC2B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1B6D31-DCD5-43A5-8E08-557E2F2D415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9AF98-E5CA-4102-97CF-92663762B994}"/>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5" name="Footer Placeholder 4">
            <a:extLst>
              <a:ext uri="{FF2B5EF4-FFF2-40B4-BE49-F238E27FC236}">
                <a16:creationId xmlns:a16="http://schemas.microsoft.com/office/drawing/2014/main" id="{B052E338-8C09-4F7F-B248-1BCA2CF1F3F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D368499-7BB7-49D6-91A4-3DCF4023AFFB}"/>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393605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AECC-7190-43FD-8731-AE7A84F1C6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FC473A-1A98-4E46-B5DC-B10B07CB78F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695578-3CF6-4388-8BE2-3BEB90CB9E19}"/>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5" name="Footer Placeholder 4">
            <a:extLst>
              <a:ext uri="{FF2B5EF4-FFF2-40B4-BE49-F238E27FC236}">
                <a16:creationId xmlns:a16="http://schemas.microsoft.com/office/drawing/2014/main" id="{2612AD56-687C-4CE4-8882-A9DCE1129C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988A89E-05A7-4FF6-BB62-0E4EB41DC4B2}"/>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96693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20F7-57AC-4DEC-ABB5-96A19C1AC85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2279E8-66E9-4830-854E-C9DC1A038C4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3E89F-11AF-48D7-B33F-BEB0C236D349}"/>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5" name="Footer Placeholder 4">
            <a:extLst>
              <a:ext uri="{FF2B5EF4-FFF2-40B4-BE49-F238E27FC236}">
                <a16:creationId xmlns:a16="http://schemas.microsoft.com/office/drawing/2014/main" id="{0EFABB99-6BBD-4A52-B24D-4D002550354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82EFB52-6921-4597-86A0-15AF91C6AA50}"/>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78263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CFED-8C6B-48A1-AADA-8637EA3F20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816E76-BAEA-4C36-BA81-AFBFB4B6EB5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B1915D-D931-410F-B55B-9F040EA04CF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EECCD8-3779-4257-9F69-EEC4D0B2BF7E}"/>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6" name="Footer Placeholder 5">
            <a:extLst>
              <a:ext uri="{FF2B5EF4-FFF2-40B4-BE49-F238E27FC236}">
                <a16:creationId xmlns:a16="http://schemas.microsoft.com/office/drawing/2014/main" id="{E35A88A9-319A-4EDC-92AC-9D9F2D807FA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6B19B2B-A7F8-426A-8D47-FD44B7719527}"/>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314868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C97E-8CB2-4749-8B63-B75E0AB984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6756DD-C3FD-44B7-B730-6A74C8D8845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C95FC-4F2F-4C32-8129-6C7A67BB10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042F30-9372-4D25-A749-CA32048FD77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6C9AFB-0DEB-4878-A1CD-AB73FB84F1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0500A6-8640-4EB8-8D1E-7D6CE1C5A01E}"/>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8" name="Footer Placeholder 7">
            <a:extLst>
              <a:ext uri="{FF2B5EF4-FFF2-40B4-BE49-F238E27FC236}">
                <a16:creationId xmlns:a16="http://schemas.microsoft.com/office/drawing/2014/main" id="{2F36FA83-DDBA-42D8-A399-CB02530D992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9173893-2712-404E-976A-C15AB84958C1}"/>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165488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0CDB-2079-4CC5-8AF4-675BC89AF2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F98666-0E92-4F5B-A0BF-2DF7B5F54638}"/>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4" name="Footer Placeholder 3">
            <a:extLst>
              <a:ext uri="{FF2B5EF4-FFF2-40B4-BE49-F238E27FC236}">
                <a16:creationId xmlns:a16="http://schemas.microsoft.com/office/drawing/2014/main" id="{3ED5E6C4-42EF-4389-BCBE-01B592C674B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4DB46ED-2B67-4E4C-9588-1250C6AD816A}"/>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277326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07ABE1-B59E-403D-B008-23D8B0505B1F}"/>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3" name="Footer Placeholder 2">
            <a:extLst>
              <a:ext uri="{FF2B5EF4-FFF2-40B4-BE49-F238E27FC236}">
                <a16:creationId xmlns:a16="http://schemas.microsoft.com/office/drawing/2014/main" id="{F7AA87D8-724A-4BBA-9BA4-1F6EAF37E07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6D6025-AAC9-429F-9BD3-F3DA330FFFE2}"/>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25784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B922-BA0A-441C-ACC3-805CC1B054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E67453-5C0D-4FB0-B1C8-A532E049D3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EC4D9B-9847-4088-8925-AEC9E6B13E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0A71B-0831-4360-AF95-250421A55B9E}"/>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6" name="Footer Placeholder 5">
            <a:extLst>
              <a:ext uri="{FF2B5EF4-FFF2-40B4-BE49-F238E27FC236}">
                <a16:creationId xmlns:a16="http://schemas.microsoft.com/office/drawing/2014/main" id="{3061D4E7-FA50-466D-871C-7497CF9F79F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C3D7945-FD87-40D5-93EE-7531F68169A9}"/>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280968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500C-3872-45A7-99CF-A9020E76C3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2EE0B4-E08B-4774-BCBF-59E648147A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433535-DFD7-4941-B9FD-7B287466989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E01C0-FA95-44FF-B5DE-92B18D2FCF76}"/>
              </a:ext>
            </a:extLst>
          </p:cNvPr>
          <p:cNvSpPr>
            <a:spLocks noGrp="1"/>
          </p:cNvSpPr>
          <p:nvPr>
            <p:ph type="dt" sz="half" idx="10"/>
          </p:nvPr>
        </p:nvSpPr>
        <p:spPr>
          <a:xfrm>
            <a:off x="838200" y="6356350"/>
            <a:ext cx="2743200" cy="365125"/>
          </a:xfrm>
          <a:prstGeom prst="rect">
            <a:avLst/>
          </a:prstGeom>
        </p:spPr>
        <p:txBody>
          <a:bodyPr/>
          <a:lstStyle/>
          <a:p>
            <a:fld id="{63B17F70-A902-4D90-B5E5-532CB2FA80A5}" type="datetimeFigureOut">
              <a:rPr lang="en-GB" smtClean="0"/>
              <a:t>11/04/2022</a:t>
            </a:fld>
            <a:endParaRPr lang="en-GB"/>
          </a:p>
        </p:txBody>
      </p:sp>
      <p:sp>
        <p:nvSpPr>
          <p:cNvPr id="6" name="Footer Placeholder 5">
            <a:extLst>
              <a:ext uri="{FF2B5EF4-FFF2-40B4-BE49-F238E27FC236}">
                <a16:creationId xmlns:a16="http://schemas.microsoft.com/office/drawing/2014/main" id="{696DCA46-F365-4376-8C46-8A787AD5BE1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48884FE-E9C9-4D9D-B7E8-65A2080BF23F}"/>
              </a:ext>
            </a:extLst>
          </p:cNvPr>
          <p:cNvSpPr>
            <a:spLocks noGrp="1"/>
          </p:cNvSpPr>
          <p:nvPr>
            <p:ph type="sldNum" sz="quarter" idx="12"/>
          </p:nvPr>
        </p:nvSpPr>
        <p:spPr>
          <a:xfrm>
            <a:off x="8610600" y="6356350"/>
            <a:ext cx="2743200" cy="365125"/>
          </a:xfrm>
          <a:prstGeom prst="rect">
            <a:avLst/>
          </a:prstGeom>
        </p:spPr>
        <p:txBody>
          <a:bodyPr/>
          <a:lstStyle/>
          <a:p>
            <a:fld id="{C66418DC-0F10-4137-A9E6-5BADDEE7A98C}" type="slidenum">
              <a:rPr lang="en-GB" smtClean="0"/>
              <a:t>‹#›</a:t>
            </a:fld>
            <a:endParaRPr lang="en-GB"/>
          </a:p>
        </p:txBody>
      </p:sp>
    </p:spTree>
    <p:extLst>
      <p:ext uri="{BB962C8B-B14F-4D97-AF65-F5344CB8AC3E}">
        <p14:creationId xmlns:p14="http://schemas.microsoft.com/office/powerpoint/2010/main" val="424964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D2F8E1-5AAE-42F1-ADFD-080C4FC09D5D}"/>
              </a:ext>
            </a:extLst>
          </p:cNvPr>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AF0549-7894-4A7D-A4D4-ECAD4659CBE3}"/>
              </a:ext>
            </a:extLst>
          </p:cNvPr>
          <p:cNvSpPr/>
          <p:nvPr userDrawn="1"/>
        </p:nvSpPr>
        <p:spPr bwMode="auto">
          <a:xfrm>
            <a:off x="0" y="948966"/>
            <a:ext cx="12192000" cy="5909032"/>
          </a:xfrm>
          <a:prstGeom prst="rect">
            <a:avLst/>
          </a:prstGeom>
          <a:solidFill>
            <a:srgbClr val="2C283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Verdana" pitchFamily="34" charset="0"/>
            </a:endParaRPr>
          </a:p>
        </p:txBody>
      </p:sp>
      <p:pic>
        <p:nvPicPr>
          <p:cNvPr id="9" name="Picture 8">
            <a:extLst>
              <a:ext uri="{FF2B5EF4-FFF2-40B4-BE49-F238E27FC236}">
                <a16:creationId xmlns:a16="http://schemas.microsoft.com/office/drawing/2014/main" id="{E6E82971-7900-4873-A9E6-C3200382D691}"/>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21166" y="330116"/>
            <a:ext cx="3523374" cy="355683"/>
          </a:xfrm>
          <a:prstGeom prst="rect">
            <a:avLst/>
          </a:prstGeom>
        </p:spPr>
      </p:pic>
    </p:spTree>
    <p:extLst>
      <p:ext uri="{BB962C8B-B14F-4D97-AF65-F5344CB8AC3E}">
        <p14:creationId xmlns:p14="http://schemas.microsoft.com/office/powerpoint/2010/main" val="251333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6.svg"/><Relationship Id="rId4" Type="http://schemas.openxmlformats.org/officeDocument/2006/relationships/image" Target="../media/image4.sv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svg"/><Relationship Id="rId17" Type="http://schemas.openxmlformats.org/officeDocument/2006/relationships/image" Target="../media/image2.png"/><Relationship Id="rId2" Type="http://schemas.openxmlformats.org/officeDocument/2006/relationships/notesSlide" Target="../notesSlides/notesSlide11.xml"/><Relationship Id="rId16" Type="http://schemas.openxmlformats.org/officeDocument/2006/relationships/image" Target="../media/image10.sv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4.svg"/><Relationship Id="rId9" Type="http://schemas.openxmlformats.org/officeDocument/2006/relationships/image" Target="../media/image15.png"/><Relationship Id="rId1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cafod.org.uk/Education/Secondary-and-youth-resources/Eyes-of-the-World-young-people" TargetMode="Externa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sv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6.svg"/><Relationship Id="rId4" Type="http://schemas.openxmlformats.org/officeDocument/2006/relationships/image" Target="../media/image4.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cafod.org.uk/secondar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9EB4AD-941E-4D38-BFAC-CCFAA8D5357A}"/>
              </a:ext>
            </a:extLst>
          </p:cNvPr>
          <p:cNvSpPr txBox="1"/>
          <p:nvPr/>
        </p:nvSpPr>
        <p:spPr>
          <a:xfrm>
            <a:off x="6319013" y="4826849"/>
            <a:ext cx="4912867" cy="492443"/>
          </a:xfrm>
          <a:prstGeom prst="rect">
            <a:avLst/>
          </a:prstGeom>
          <a:noFill/>
        </p:spPr>
        <p:txBody>
          <a:bodyPr wrap="square" rtlCol="0">
            <a:spAutoFit/>
          </a:bodyPr>
          <a:lstStyle/>
          <a:p>
            <a:r>
              <a:rPr lang="en-GB" sz="2600" b="1" dirty="0">
                <a:solidFill>
                  <a:schemeClr val="bg1"/>
                </a:solidFill>
                <a:latin typeface="Arial" panose="020B0604020202020204" pitchFamily="34" charset="0"/>
                <a:cs typeface="Arial" panose="020B0604020202020204" pitchFamily="34" charset="0"/>
              </a:rPr>
              <a:t>A workshop for young people</a:t>
            </a:r>
          </a:p>
        </p:txBody>
      </p:sp>
      <p:pic>
        <p:nvPicPr>
          <p:cNvPr id="3" name="Picture 3" descr="Diagram, venn diagram&#10;&#10;Description automatically generated">
            <a:extLst>
              <a:ext uri="{FF2B5EF4-FFF2-40B4-BE49-F238E27FC236}">
                <a16:creationId xmlns:a16="http://schemas.microsoft.com/office/drawing/2014/main" id="{B4AFE5C4-D62D-0178-C964-965BBC550A6B}"/>
              </a:ext>
            </a:extLst>
          </p:cNvPr>
          <p:cNvPicPr>
            <a:picLocks noChangeAspect="1"/>
          </p:cNvPicPr>
          <p:nvPr/>
        </p:nvPicPr>
        <p:blipFill rotWithShape="1">
          <a:blip r:embed="rId2"/>
          <a:srcRect l="15963" t="7838" r="19828" b="8897"/>
          <a:stretch/>
        </p:blipFill>
        <p:spPr>
          <a:xfrm>
            <a:off x="330831" y="1016054"/>
            <a:ext cx="5820848" cy="5796226"/>
          </a:xfrm>
          <a:prstGeom prst="rect">
            <a:avLst/>
          </a:prstGeom>
        </p:spPr>
      </p:pic>
      <p:sp>
        <p:nvSpPr>
          <p:cNvPr id="5" name="TextBox 4">
            <a:extLst>
              <a:ext uri="{FF2B5EF4-FFF2-40B4-BE49-F238E27FC236}">
                <a16:creationId xmlns:a16="http://schemas.microsoft.com/office/drawing/2014/main" id="{16B00946-8373-4517-92EF-44C9D72AE229}"/>
              </a:ext>
            </a:extLst>
          </p:cNvPr>
          <p:cNvSpPr txBox="1"/>
          <p:nvPr/>
        </p:nvSpPr>
        <p:spPr>
          <a:xfrm>
            <a:off x="6151678" y="3007591"/>
            <a:ext cx="5385001" cy="1938992"/>
          </a:xfrm>
          <a:prstGeom prst="rect">
            <a:avLst/>
          </a:prstGeom>
          <a:noFill/>
        </p:spPr>
        <p:txBody>
          <a:bodyPr wrap="square" rtlCol="0">
            <a:spAutoFit/>
          </a:bodyPr>
          <a:lstStyle/>
          <a:p>
            <a:r>
              <a:rPr lang="en-GB" sz="6000" dirty="0">
                <a:solidFill>
                  <a:srgbClr val="99CA3B"/>
                </a:solidFill>
                <a:latin typeface="Arial Black" panose="020B0A04020102020204" pitchFamily="34" charset="0"/>
              </a:rPr>
              <a:t>STEP UP TO THE PLATE</a:t>
            </a:r>
          </a:p>
        </p:txBody>
      </p:sp>
    </p:spTree>
    <p:extLst>
      <p:ext uri="{BB962C8B-B14F-4D97-AF65-F5344CB8AC3E}">
        <p14:creationId xmlns:p14="http://schemas.microsoft.com/office/powerpoint/2010/main" val="1323536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8" name="TextBox 7">
            <a:extLst>
              <a:ext uri="{FF2B5EF4-FFF2-40B4-BE49-F238E27FC236}">
                <a16:creationId xmlns:a16="http://schemas.microsoft.com/office/drawing/2014/main" id="{780250D3-17DD-4EA5-86D1-43F2F0230F85}"/>
              </a:ext>
            </a:extLst>
          </p:cNvPr>
          <p:cNvSpPr txBox="1"/>
          <p:nvPr/>
        </p:nvSpPr>
        <p:spPr>
          <a:xfrm>
            <a:off x="407934" y="2605173"/>
            <a:ext cx="9421866" cy="1881990"/>
          </a:xfrm>
          <a:prstGeom prst="rect">
            <a:avLst/>
          </a:prstGeom>
          <a:noFill/>
        </p:spPr>
        <p:txBody>
          <a:bodyPr wrap="square">
            <a:spAutoFit/>
          </a:bodyPr>
          <a:lstStyle/>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Growing a single crop like soya beans for the world sounded a great idea. </a:t>
            </a:r>
          </a:p>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But the soya</a:t>
            </a:r>
            <a:r>
              <a:rPr lang="en-GB"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 in your fields </a:t>
            </a: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was mostly used for chicken food. </a:t>
            </a:r>
          </a:p>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Yes, eventually people ate chicken, but when the land was used to grow a variety of vegetables, fruit and grains, it fed far more people in the local community. </a:t>
            </a:r>
            <a:endParaRPr lang="en-GB" sz="2000" dirty="0">
              <a:solidFill>
                <a:schemeClr val="bg1"/>
              </a:solidFill>
              <a:latin typeface="Arial" panose="020B0604020202020204" pitchFamily="34" charset="0"/>
              <a:cs typeface="Arial" panose="020B0604020202020204" pitchFamily="34" charset="0"/>
            </a:endParaRPr>
          </a:p>
        </p:txBody>
      </p:sp>
      <p:pic>
        <p:nvPicPr>
          <p:cNvPr id="6" name="Graphic 5" descr="Tractor outline">
            <a:extLst>
              <a:ext uri="{FF2B5EF4-FFF2-40B4-BE49-F238E27FC236}">
                <a16:creationId xmlns:a16="http://schemas.microsoft.com/office/drawing/2014/main" id="{2BC0B483-FE5E-46C7-9773-44F7C1DC20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7" name="Graphic 6" descr="Crops outline">
            <a:extLst>
              <a:ext uri="{FF2B5EF4-FFF2-40B4-BE49-F238E27FC236}">
                <a16:creationId xmlns:a16="http://schemas.microsoft.com/office/drawing/2014/main" id="{3D1FE639-C47D-4933-A2C2-132208243C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9" name="Graphic 8" descr="Coins outline">
            <a:extLst>
              <a:ext uri="{FF2B5EF4-FFF2-40B4-BE49-F238E27FC236}">
                <a16:creationId xmlns:a16="http://schemas.microsoft.com/office/drawing/2014/main" id="{3E06AFA5-FBC5-408B-B6F5-0C7D9864A0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00628" y="5314564"/>
            <a:ext cx="1157285" cy="1157285"/>
          </a:xfrm>
          <a:prstGeom prst="rect">
            <a:avLst/>
          </a:prstGeom>
        </p:spPr>
      </p:pic>
      <p:sp>
        <p:nvSpPr>
          <p:cNvPr id="10" name="TextBox 9">
            <a:extLst>
              <a:ext uri="{FF2B5EF4-FFF2-40B4-BE49-F238E27FC236}">
                <a16:creationId xmlns:a16="http://schemas.microsoft.com/office/drawing/2014/main" id="{2F247FF8-A430-4C27-8E2F-94B0384D1844}"/>
              </a:ext>
            </a:extLst>
          </p:cNvPr>
          <p:cNvSpPr txBox="1"/>
          <p:nvPr/>
        </p:nvSpPr>
        <p:spPr>
          <a:xfrm>
            <a:off x="449836" y="1598523"/>
            <a:ext cx="9001387"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 debrief</a:t>
            </a:r>
          </a:p>
        </p:txBody>
      </p:sp>
      <p:pic>
        <p:nvPicPr>
          <p:cNvPr id="11" name="Picture 3" descr="Diagram, venn diagram&#10;&#10;Description automatically generated">
            <a:extLst>
              <a:ext uri="{FF2B5EF4-FFF2-40B4-BE49-F238E27FC236}">
                <a16:creationId xmlns:a16="http://schemas.microsoft.com/office/drawing/2014/main" id="{1BB60E39-1F49-41ED-86B8-0D9E2D0EFD07}"/>
              </a:ext>
            </a:extLst>
          </p:cNvPr>
          <p:cNvPicPr>
            <a:picLocks noChangeAspect="1"/>
          </p:cNvPicPr>
          <p:nvPr/>
        </p:nvPicPr>
        <p:blipFill rotWithShape="1">
          <a:blip r:embed="rId11"/>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1785360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8" name="TextBox 7">
            <a:extLst>
              <a:ext uri="{FF2B5EF4-FFF2-40B4-BE49-F238E27FC236}">
                <a16:creationId xmlns:a16="http://schemas.microsoft.com/office/drawing/2014/main" id="{780250D3-17DD-4EA5-86D1-43F2F0230F85}"/>
              </a:ext>
            </a:extLst>
          </p:cNvPr>
          <p:cNvSpPr txBox="1"/>
          <p:nvPr/>
        </p:nvSpPr>
        <p:spPr>
          <a:xfrm>
            <a:off x="465084" y="2576598"/>
            <a:ext cx="8526516" cy="2343655"/>
          </a:xfrm>
          <a:prstGeom prst="rect">
            <a:avLst/>
          </a:prstGeom>
          <a:noFill/>
        </p:spPr>
        <p:txBody>
          <a:bodyPr wrap="square">
            <a:spAutoFit/>
          </a:bodyPr>
          <a:lstStyle/>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Pesticides helped you to produce a big harvest the first year. But harvests were smaller each year</a:t>
            </a:r>
            <a:r>
              <a:rPr lang="en-GB"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 And the pesticides were so expensive that your farmers got poorer and poorer.</a:t>
            </a:r>
            <a:endPar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chemicals in the pesticides also poisoned the land, making it harder to grow food. </a:t>
            </a:r>
            <a:endParaRPr lang="en-GB" sz="2000" dirty="0">
              <a:solidFill>
                <a:schemeClr val="bg1"/>
              </a:solidFill>
              <a:latin typeface="Arial" panose="020B0604020202020204" pitchFamily="34" charset="0"/>
              <a:cs typeface="Arial" panose="020B0604020202020204" pitchFamily="34" charset="0"/>
            </a:endParaRPr>
          </a:p>
        </p:txBody>
      </p:sp>
      <p:pic>
        <p:nvPicPr>
          <p:cNvPr id="6" name="Graphic 5" descr="Tractor outline">
            <a:extLst>
              <a:ext uri="{FF2B5EF4-FFF2-40B4-BE49-F238E27FC236}">
                <a16:creationId xmlns:a16="http://schemas.microsoft.com/office/drawing/2014/main" id="{2BC0B483-FE5E-46C7-9773-44F7C1DC20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7" name="Graphic 6" descr="Crops outline">
            <a:extLst>
              <a:ext uri="{FF2B5EF4-FFF2-40B4-BE49-F238E27FC236}">
                <a16:creationId xmlns:a16="http://schemas.microsoft.com/office/drawing/2014/main" id="{3D1FE639-C47D-4933-A2C2-132208243C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10" name="Graphic 9" descr="Bio-hazard outline">
            <a:extLst>
              <a:ext uri="{FF2B5EF4-FFF2-40B4-BE49-F238E27FC236}">
                <a16:creationId xmlns:a16="http://schemas.microsoft.com/office/drawing/2014/main" id="{97941FAA-935B-4D1F-A605-E8DDB8313B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20278" y="5301754"/>
            <a:ext cx="1157284" cy="1157284"/>
          </a:xfrm>
          <a:prstGeom prst="rect">
            <a:avLst/>
          </a:prstGeom>
        </p:spPr>
      </p:pic>
      <p:sp>
        <p:nvSpPr>
          <p:cNvPr id="11" name="TextBox 10">
            <a:extLst>
              <a:ext uri="{FF2B5EF4-FFF2-40B4-BE49-F238E27FC236}">
                <a16:creationId xmlns:a16="http://schemas.microsoft.com/office/drawing/2014/main" id="{03DCD9F9-35BC-4BC6-86FF-72D6C7314448}"/>
              </a:ext>
            </a:extLst>
          </p:cNvPr>
          <p:cNvSpPr txBox="1"/>
          <p:nvPr/>
        </p:nvSpPr>
        <p:spPr>
          <a:xfrm>
            <a:off x="449836" y="1598523"/>
            <a:ext cx="9001387"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 debrief</a:t>
            </a:r>
          </a:p>
        </p:txBody>
      </p:sp>
      <p:pic>
        <p:nvPicPr>
          <p:cNvPr id="9" name="Picture 3" descr="Diagram, venn diagram&#10;&#10;Description automatically generated">
            <a:extLst>
              <a:ext uri="{FF2B5EF4-FFF2-40B4-BE49-F238E27FC236}">
                <a16:creationId xmlns:a16="http://schemas.microsoft.com/office/drawing/2014/main" id="{47C7EBD6-3C25-4C28-880F-2D6F05176F85}"/>
              </a:ext>
            </a:extLst>
          </p:cNvPr>
          <p:cNvPicPr>
            <a:picLocks noChangeAspect="1"/>
          </p:cNvPicPr>
          <p:nvPr/>
        </p:nvPicPr>
        <p:blipFill rotWithShape="1">
          <a:blip r:embed="rId11"/>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845145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8" name="TextBox 7">
            <a:extLst>
              <a:ext uri="{FF2B5EF4-FFF2-40B4-BE49-F238E27FC236}">
                <a16:creationId xmlns:a16="http://schemas.microsoft.com/office/drawing/2014/main" id="{780250D3-17DD-4EA5-86D1-43F2F0230F85}"/>
              </a:ext>
            </a:extLst>
          </p:cNvPr>
          <p:cNvSpPr txBox="1"/>
          <p:nvPr/>
        </p:nvSpPr>
        <p:spPr>
          <a:xfrm>
            <a:off x="474609" y="2586123"/>
            <a:ext cx="8011531" cy="1420325"/>
          </a:xfrm>
          <a:prstGeom prst="rect">
            <a:avLst/>
          </a:prstGeom>
          <a:noFill/>
        </p:spPr>
        <p:txBody>
          <a:bodyPr wrap="square">
            <a:spAutoFit/>
          </a:bodyPr>
          <a:lstStyle/>
          <a:p>
            <a:pPr>
              <a:lnSpc>
                <a:spcPct val="150000"/>
              </a:lnSpc>
            </a:pPr>
            <a:r>
              <a:rPr lang="en-US"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Fo</a:t>
            </a:r>
            <a:r>
              <a:rPr lang="en-US"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ssil fuels were used to produce and transport the </a:t>
            </a:r>
            <a:r>
              <a:rPr lang="en-US" sz="2000" kern="1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fertilisers</a:t>
            </a:r>
            <a:r>
              <a:rPr lang="en-US"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that you bought, making the climate crisis even worse. </a:t>
            </a:r>
          </a:p>
          <a:p>
            <a:pPr>
              <a:lnSpc>
                <a:spcPct val="150000"/>
              </a:lnSpc>
            </a:pPr>
            <a:r>
              <a:rPr lang="en-US"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More storms, floods and droughts mean less food for everyone.</a:t>
            </a:r>
            <a:endParaRPr lang="en-GB" sz="2000" dirty="0">
              <a:solidFill>
                <a:schemeClr val="bg1"/>
              </a:solidFill>
              <a:latin typeface="Arial" panose="020B0604020202020204" pitchFamily="34" charset="0"/>
              <a:cs typeface="Arial" panose="020B0604020202020204" pitchFamily="34" charset="0"/>
            </a:endParaRPr>
          </a:p>
        </p:txBody>
      </p:sp>
      <p:pic>
        <p:nvPicPr>
          <p:cNvPr id="6" name="Graphic 5" descr="Tractor outline">
            <a:extLst>
              <a:ext uri="{FF2B5EF4-FFF2-40B4-BE49-F238E27FC236}">
                <a16:creationId xmlns:a16="http://schemas.microsoft.com/office/drawing/2014/main" id="{2BC0B483-FE5E-46C7-9773-44F7C1DC20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7" name="Graphic 6" descr="Crops outline">
            <a:extLst>
              <a:ext uri="{FF2B5EF4-FFF2-40B4-BE49-F238E27FC236}">
                <a16:creationId xmlns:a16="http://schemas.microsoft.com/office/drawing/2014/main" id="{3D1FE639-C47D-4933-A2C2-132208243C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10" name="Graphic 9" descr="Bio-hazard outline">
            <a:extLst>
              <a:ext uri="{FF2B5EF4-FFF2-40B4-BE49-F238E27FC236}">
                <a16:creationId xmlns:a16="http://schemas.microsoft.com/office/drawing/2014/main" id="{614C6BD3-D2F6-4304-8FB1-160257E71A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20278" y="5301754"/>
            <a:ext cx="1157284" cy="1157284"/>
          </a:xfrm>
          <a:prstGeom prst="rect">
            <a:avLst/>
          </a:prstGeom>
        </p:spPr>
      </p:pic>
      <p:sp>
        <p:nvSpPr>
          <p:cNvPr id="11" name="TextBox 10">
            <a:extLst>
              <a:ext uri="{FF2B5EF4-FFF2-40B4-BE49-F238E27FC236}">
                <a16:creationId xmlns:a16="http://schemas.microsoft.com/office/drawing/2014/main" id="{A36B5845-7972-437F-B3C4-F6A23DD026B5}"/>
              </a:ext>
            </a:extLst>
          </p:cNvPr>
          <p:cNvSpPr txBox="1"/>
          <p:nvPr/>
        </p:nvSpPr>
        <p:spPr>
          <a:xfrm>
            <a:off x="449836" y="1598523"/>
            <a:ext cx="9001387"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 debrief</a:t>
            </a:r>
          </a:p>
        </p:txBody>
      </p:sp>
      <p:pic>
        <p:nvPicPr>
          <p:cNvPr id="9" name="Picture 3" descr="Diagram, venn diagram&#10;&#10;Description automatically generated">
            <a:extLst>
              <a:ext uri="{FF2B5EF4-FFF2-40B4-BE49-F238E27FC236}">
                <a16:creationId xmlns:a16="http://schemas.microsoft.com/office/drawing/2014/main" id="{E358446A-0A0F-4EC2-800E-7E3FA953A33D}"/>
              </a:ext>
            </a:extLst>
          </p:cNvPr>
          <p:cNvPicPr>
            <a:picLocks noChangeAspect="1"/>
          </p:cNvPicPr>
          <p:nvPr/>
        </p:nvPicPr>
        <p:blipFill rotWithShape="1">
          <a:blip r:embed="rId11"/>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2349622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8" name="TextBox 7">
            <a:extLst>
              <a:ext uri="{FF2B5EF4-FFF2-40B4-BE49-F238E27FC236}">
                <a16:creationId xmlns:a16="http://schemas.microsoft.com/office/drawing/2014/main" id="{780250D3-17DD-4EA5-86D1-43F2F0230F85}"/>
              </a:ext>
            </a:extLst>
          </p:cNvPr>
          <p:cNvSpPr txBox="1"/>
          <p:nvPr/>
        </p:nvSpPr>
        <p:spPr>
          <a:xfrm>
            <a:off x="521886" y="2575560"/>
            <a:ext cx="9277434" cy="1881990"/>
          </a:xfrm>
          <a:prstGeom prst="rect">
            <a:avLst/>
          </a:prstGeom>
          <a:noFill/>
        </p:spPr>
        <p:txBody>
          <a:bodyPr wrap="square" lIns="91440" tIns="45720" rIns="91440" bIns="45720" anchor="t">
            <a:spAutoFit/>
          </a:bodyPr>
          <a:lstStyle/>
          <a:p>
            <a:pPr>
              <a:lnSpc>
                <a:spcPct val="150000"/>
              </a:lnSpc>
            </a:pPr>
            <a:r>
              <a:rPr lang="en-GB" sz="2000" kern="1400" dirty="0">
                <a:solidFill>
                  <a:schemeClr val="bg1"/>
                </a:solidFill>
                <a:latin typeface="Arial"/>
                <a:ea typeface="Times New Roman" panose="02020603050405020304" pitchFamily="18" charset="0"/>
                <a:cs typeface="Arial"/>
              </a:rPr>
              <a:t>The</a:t>
            </a:r>
            <a:r>
              <a:rPr lang="en-GB" sz="2000" kern="1400" dirty="0">
                <a:solidFill>
                  <a:schemeClr val="bg1"/>
                </a:solidFill>
                <a:effectLst/>
                <a:latin typeface="Arial"/>
                <a:ea typeface="Times New Roman" panose="02020603050405020304" pitchFamily="18" charset="0"/>
                <a:cs typeface="Arial"/>
              </a:rPr>
              <a:t> land sold to produce beef was in the </a:t>
            </a:r>
            <a:r>
              <a:rPr lang="en-GB" sz="2000" kern="1400" dirty="0">
                <a:solidFill>
                  <a:schemeClr val="bg1"/>
                </a:solidFill>
                <a:latin typeface="Arial"/>
                <a:ea typeface="Times New Roman" panose="02020603050405020304" pitchFamily="18" charset="0"/>
                <a:cs typeface="Arial"/>
              </a:rPr>
              <a:t>rainforest. The trees cut down to   make room for cattle had been protecting the world from climate change. </a:t>
            </a:r>
            <a:endParaRPr lang="en-GB"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2000" kern="1400" dirty="0">
                <a:solidFill>
                  <a:schemeClr val="bg1"/>
                </a:solidFill>
                <a:latin typeface="Arial"/>
                <a:ea typeface="Times New Roman" panose="02020603050405020304" pitchFamily="18" charset="0"/>
                <a:cs typeface="Arial"/>
              </a:rPr>
              <a:t> </a:t>
            </a:r>
            <a:r>
              <a:rPr lang="en-GB" sz="2000" kern="1400" dirty="0">
                <a:solidFill>
                  <a:schemeClr val="bg1"/>
                </a:solidFill>
                <a:effectLst/>
                <a:latin typeface="Arial"/>
                <a:ea typeface="Times New Roman" panose="02020603050405020304" pitchFamily="18" charset="0"/>
                <a:cs typeface="Arial"/>
              </a:rPr>
              <a:t>Also, the land was being used by local people growing a variety of foods.</a:t>
            </a:r>
            <a:r>
              <a:rPr lang="en-GB" sz="2000" kern="1400" dirty="0">
                <a:solidFill>
                  <a:schemeClr val="bg1"/>
                </a:solidFill>
                <a:latin typeface="Arial"/>
                <a:ea typeface="Times New Roman" panose="02020603050405020304" pitchFamily="18" charset="0"/>
                <a:cs typeface="Arial"/>
              </a:rPr>
              <a:t> </a:t>
            </a:r>
            <a:endPar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2000" kern="1400" dirty="0">
                <a:solidFill>
                  <a:schemeClr val="bg1"/>
                </a:solidFill>
                <a:effectLst/>
                <a:latin typeface="Arial"/>
                <a:ea typeface="Times New Roman" panose="02020603050405020304" pitchFamily="18" charset="0"/>
                <a:cs typeface="Arial"/>
              </a:rPr>
              <a:t>They lost their land and could no longer feed their families or local communities.</a:t>
            </a:r>
            <a:r>
              <a:rPr lang="en-GB" sz="2000" kern="1400" dirty="0">
                <a:solidFill>
                  <a:schemeClr val="bg1"/>
                </a:solidFill>
                <a:latin typeface="Arial"/>
                <a:ea typeface="Times New Roman" panose="02020603050405020304" pitchFamily="18" charset="0"/>
                <a:cs typeface="Arial"/>
              </a:rPr>
              <a:t> </a:t>
            </a:r>
            <a:endPar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Graphic 6" descr="Tractor outline">
            <a:extLst>
              <a:ext uri="{FF2B5EF4-FFF2-40B4-BE49-F238E27FC236}">
                <a16:creationId xmlns:a16="http://schemas.microsoft.com/office/drawing/2014/main" id="{8E6E2B5A-7CDC-4D73-93FC-986F499883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9" name="Graphic 8" descr="Crops outline">
            <a:extLst>
              <a:ext uri="{FF2B5EF4-FFF2-40B4-BE49-F238E27FC236}">
                <a16:creationId xmlns:a16="http://schemas.microsoft.com/office/drawing/2014/main" id="{9EA23A1F-A341-45AB-9ABE-2A495BD4C9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10" name="Graphic 9" descr="Cow outline">
            <a:extLst>
              <a:ext uri="{FF2B5EF4-FFF2-40B4-BE49-F238E27FC236}">
                <a16:creationId xmlns:a16="http://schemas.microsoft.com/office/drawing/2014/main" id="{56023504-26F0-4115-8642-81ACDDFAA1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29750" y="5213803"/>
            <a:ext cx="1231782" cy="1231782"/>
          </a:xfrm>
          <a:prstGeom prst="rect">
            <a:avLst/>
          </a:prstGeom>
        </p:spPr>
      </p:pic>
      <p:sp>
        <p:nvSpPr>
          <p:cNvPr id="11" name="TextBox 10">
            <a:extLst>
              <a:ext uri="{FF2B5EF4-FFF2-40B4-BE49-F238E27FC236}">
                <a16:creationId xmlns:a16="http://schemas.microsoft.com/office/drawing/2014/main" id="{4BB417C2-3464-4129-85E7-629E122BAF74}"/>
              </a:ext>
            </a:extLst>
          </p:cNvPr>
          <p:cNvSpPr txBox="1"/>
          <p:nvPr/>
        </p:nvSpPr>
        <p:spPr>
          <a:xfrm>
            <a:off x="449836" y="1598523"/>
            <a:ext cx="9001387"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 debrief</a:t>
            </a:r>
          </a:p>
        </p:txBody>
      </p:sp>
      <p:pic>
        <p:nvPicPr>
          <p:cNvPr id="12" name="Picture 3" descr="Diagram, venn diagram&#10;&#10;Description automatically generated">
            <a:extLst>
              <a:ext uri="{FF2B5EF4-FFF2-40B4-BE49-F238E27FC236}">
                <a16:creationId xmlns:a16="http://schemas.microsoft.com/office/drawing/2014/main" id="{85DF15CE-76C4-4763-B087-52B52CB3A297}"/>
              </a:ext>
            </a:extLst>
          </p:cNvPr>
          <p:cNvPicPr>
            <a:picLocks noChangeAspect="1"/>
          </p:cNvPicPr>
          <p:nvPr/>
        </p:nvPicPr>
        <p:blipFill rotWithShape="1">
          <a:blip r:embed="rId11"/>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2233413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612396" y="1110843"/>
            <a:ext cx="7530870"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Consider…</a:t>
            </a:r>
          </a:p>
        </p:txBody>
      </p:sp>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8" name="TextBox 7">
            <a:extLst>
              <a:ext uri="{FF2B5EF4-FFF2-40B4-BE49-F238E27FC236}">
                <a16:creationId xmlns:a16="http://schemas.microsoft.com/office/drawing/2014/main" id="{780250D3-17DD-4EA5-86D1-43F2F0230F85}"/>
              </a:ext>
            </a:extLst>
          </p:cNvPr>
          <p:cNvSpPr txBox="1"/>
          <p:nvPr/>
        </p:nvSpPr>
        <p:spPr>
          <a:xfrm>
            <a:off x="550460" y="1941933"/>
            <a:ext cx="9418967" cy="3266985"/>
          </a:xfrm>
          <a:prstGeom prst="rect">
            <a:avLst/>
          </a:prstGeom>
          <a:noFill/>
        </p:spPr>
        <p:txBody>
          <a:bodyPr wrap="square">
            <a:spAutoFit/>
          </a:bodyPr>
          <a:lstStyle/>
          <a:p>
            <a:pPr marL="342900" indent="-342900">
              <a:lnSpc>
                <a:spcPct val="150000"/>
              </a:lnSpc>
              <a:buFont typeface="+mj-lt"/>
              <a:buAutoNum type="arabicPeriod"/>
            </a:pPr>
            <a:r>
              <a:rPr lang="en-US"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How did you feel when your country was offered these opportunities?  </a:t>
            </a:r>
          </a:p>
          <a:p>
            <a:pPr marL="342900" indent="-342900">
              <a:lnSpc>
                <a:spcPct val="150000"/>
              </a:lnSpc>
              <a:buFont typeface="+mj-lt"/>
              <a:buAutoNum type="arabicPeriod"/>
            </a:pPr>
            <a:r>
              <a:rPr lang="en-US"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Do you think real country leaders would react as you did? Why/why not?  </a:t>
            </a:r>
          </a:p>
          <a:p>
            <a:pPr marL="342900" indent="-342900">
              <a:lnSpc>
                <a:spcPct val="150000"/>
              </a:lnSpc>
              <a:buFont typeface="+mj-lt"/>
              <a:buAutoNum type="arabicPeriod"/>
            </a:pPr>
            <a:r>
              <a:rPr lang="en-US"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How do you think small-scale farmers feel when their land is taken from them, or when they have to buy seeds every year?  </a:t>
            </a:r>
          </a:p>
          <a:p>
            <a:pPr marL="342900" indent="-342900">
              <a:lnSpc>
                <a:spcPct val="150000"/>
              </a:lnSpc>
              <a:buFont typeface="+mj-lt"/>
              <a:buAutoNum type="arabicPeriod"/>
            </a:pPr>
            <a:r>
              <a:rPr lang="en-US"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The way the world produces and shares food is called the global food system. Which problems of our broken food system did you experience in the activity?</a:t>
            </a:r>
          </a:p>
          <a:p>
            <a:pPr marL="342900" indent="-342900">
              <a:lnSpc>
                <a:spcPct val="150000"/>
              </a:lnSpc>
              <a:buFont typeface="+mj-lt"/>
              <a:buAutoNum type="arabicPeriod"/>
            </a:pPr>
            <a:r>
              <a:rPr lang="en-US"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If you were a world leader, what would you do to solve one of the problems?</a:t>
            </a: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7" name="Graphic 6" descr="Tractor outline">
            <a:extLst>
              <a:ext uri="{FF2B5EF4-FFF2-40B4-BE49-F238E27FC236}">
                <a16:creationId xmlns:a16="http://schemas.microsoft.com/office/drawing/2014/main" id="{8E6E2B5A-7CDC-4D73-93FC-986F499883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9" name="Graphic 8" descr="Crops outline">
            <a:extLst>
              <a:ext uri="{FF2B5EF4-FFF2-40B4-BE49-F238E27FC236}">
                <a16:creationId xmlns:a16="http://schemas.microsoft.com/office/drawing/2014/main" id="{9EA23A1F-A341-45AB-9ABE-2A495BD4C9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10" name="Graphic 9" descr="Cow outline">
            <a:extLst>
              <a:ext uri="{FF2B5EF4-FFF2-40B4-BE49-F238E27FC236}">
                <a16:creationId xmlns:a16="http://schemas.microsoft.com/office/drawing/2014/main" id="{56023504-26F0-4115-8642-81ACDDFAA1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29750" y="5213803"/>
            <a:ext cx="1231782" cy="1231782"/>
          </a:xfrm>
          <a:prstGeom prst="rect">
            <a:avLst/>
          </a:prstGeom>
        </p:spPr>
      </p:pic>
      <p:pic>
        <p:nvPicPr>
          <p:cNvPr id="11" name="Graphic 10" descr="Bio-hazard outline">
            <a:extLst>
              <a:ext uri="{FF2B5EF4-FFF2-40B4-BE49-F238E27FC236}">
                <a16:creationId xmlns:a16="http://schemas.microsoft.com/office/drawing/2014/main" id="{2C859722-F0F3-4C5D-AE47-46B4C8DF18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23958" y="5301754"/>
            <a:ext cx="1157284" cy="1157284"/>
          </a:xfrm>
          <a:prstGeom prst="rect">
            <a:avLst/>
          </a:prstGeom>
        </p:spPr>
      </p:pic>
      <p:pic>
        <p:nvPicPr>
          <p:cNvPr id="12" name="Graphic 11" descr="Coins outline">
            <a:extLst>
              <a:ext uri="{FF2B5EF4-FFF2-40B4-BE49-F238E27FC236}">
                <a16:creationId xmlns:a16="http://schemas.microsoft.com/office/drawing/2014/main" id="{A27E0D51-6DA4-4D11-8315-D5382A42AA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67348" y="5314564"/>
            <a:ext cx="1157285" cy="1157285"/>
          </a:xfrm>
          <a:prstGeom prst="rect">
            <a:avLst/>
          </a:prstGeom>
        </p:spPr>
      </p:pic>
      <p:pic>
        <p:nvPicPr>
          <p:cNvPr id="13" name="Graphic 12" descr="Seeds outline">
            <a:extLst>
              <a:ext uri="{FF2B5EF4-FFF2-40B4-BE49-F238E27FC236}">
                <a16:creationId xmlns:a16="http://schemas.microsoft.com/office/drawing/2014/main" id="{854B0C9C-73AB-460A-ADDE-387740C505F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54661" y="5285461"/>
            <a:ext cx="1231783" cy="1231783"/>
          </a:xfrm>
          <a:prstGeom prst="rect">
            <a:avLst/>
          </a:prstGeom>
        </p:spPr>
      </p:pic>
      <p:pic>
        <p:nvPicPr>
          <p:cNvPr id="14" name="Picture 3" descr="Diagram, venn diagram&#10;&#10;Description automatically generated">
            <a:extLst>
              <a:ext uri="{FF2B5EF4-FFF2-40B4-BE49-F238E27FC236}">
                <a16:creationId xmlns:a16="http://schemas.microsoft.com/office/drawing/2014/main" id="{4F184E9F-AD60-42B0-8258-0DA29D4EC6CD}"/>
              </a:ext>
            </a:extLst>
          </p:cNvPr>
          <p:cNvPicPr>
            <a:picLocks noChangeAspect="1"/>
          </p:cNvPicPr>
          <p:nvPr/>
        </p:nvPicPr>
        <p:blipFill rotWithShape="1">
          <a:blip r:embed="rId17"/>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64265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tree, person&#10;&#10;Description automatically generated">
            <a:extLst>
              <a:ext uri="{FF2B5EF4-FFF2-40B4-BE49-F238E27FC236}">
                <a16:creationId xmlns:a16="http://schemas.microsoft.com/office/drawing/2014/main" id="{B0719628-9FBA-4415-9BBE-02CA2263FE8F}"/>
              </a:ext>
            </a:extLst>
          </p:cNvPr>
          <p:cNvPicPr>
            <a:picLocks noChangeAspect="1"/>
          </p:cNvPicPr>
          <p:nvPr/>
        </p:nvPicPr>
        <p:blipFill rotWithShape="1">
          <a:blip r:embed="rId3">
            <a:extLst>
              <a:ext uri="{28A0092B-C50C-407E-A947-70E740481C1C}">
                <a14:useLocalDpi xmlns:a14="http://schemas.microsoft.com/office/drawing/2010/main" val="0"/>
              </a:ext>
            </a:extLst>
          </a:blip>
          <a:srcRect t="11734" b="3855"/>
          <a:stretch/>
        </p:blipFill>
        <p:spPr>
          <a:xfrm>
            <a:off x="0" y="-1"/>
            <a:ext cx="12192000" cy="6858001"/>
          </a:xfrm>
          <a:prstGeom prst="rect">
            <a:avLst/>
          </a:prstGeom>
        </p:spPr>
      </p:pic>
      <p:pic>
        <p:nvPicPr>
          <p:cNvPr id="4" name="Picture 3" descr="A picture containing text, clipart, vector graphics&#10;&#10;Description automatically generated">
            <a:extLst>
              <a:ext uri="{FF2B5EF4-FFF2-40B4-BE49-F238E27FC236}">
                <a16:creationId xmlns:a16="http://schemas.microsoft.com/office/drawing/2014/main" id="{2EED8562-B429-416E-A952-63F7DDB8A3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099" y="5564414"/>
            <a:ext cx="2369241" cy="976793"/>
          </a:xfrm>
          <a:prstGeom prst="rect">
            <a:avLst/>
          </a:prstGeom>
        </p:spPr>
      </p:pic>
      <p:sp>
        <p:nvSpPr>
          <p:cNvPr id="5" name="TextBox 4">
            <a:extLst>
              <a:ext uri="{FF2B5EF4-FFF2-40B4-BE49-F238E27FC236}">
                <a16:creationId xmlns:a16="http://schemas.microsoft.com/office/drawing/2014/main" id="{2803A209-CE49-44BF-8CD4-BDAA28912DDC}"/>
              </a:ext>
            </a:extLst>
          </p:cNvPr>
          <p:cNvSpPr txBox="1"/>
          <p:nvPr/>
        </p:nvSpPr>
        <p:spPr>
          <a:xfrm>
            <a:off x="511745" y="394929"/>
            <a:ext cx="7961695" cy="646331"/>
          </a:xfrm>
          <a:prstGeom prst="rect">
            <a:avLst/>
          </a:prstGeom>
          <a:noFill/>
        </p:spPr>
        <p:txBody>
          <a:bodyPr wrap="square" lIns="91440" tIns="45720" rIns="91440" bIns="45720" rtlCol="0" anchor="t">
            <a:spAutoFit/>
          </a:bodyPr>
          <a:lstStyle/>
          <a:p>
            <a:r>
              <a:rPr lang="en-GB" sz="3600" b="1" dirty="0">
                <a:solidFill>
                  <a:schemeClr val="bg1"/>
                </a:solidFill>
                <a:latin typeface="Arial Rounded MT Bold"/>
              </a:rPr>
              <a:t>Eco-villages in Bangladesh</a:t>
            </a:r>
            <a:endParaRPr lang="en-GB" sz="36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7091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person, forest&#10;&#10;Description automatically generated">
            <a:extLst>
              <a:ext uri="{FF2B5EF4-FFF2-40B4-BE49-F238E27FC236}">
                <a16:creationId xmlns:a16="http://schemas.microsoft.com/office/drawing/2014/main" id="{B151C6AE-6773-40A5-B894-C060D42D672C}"/>
              </a:ext>
            </a:extLst>
          </p:cNvPr>
          <p:cNvPicPr>
            <a:picLocks noChangeAspect="1"/>
          </p:cNvPicPr>
          <p:nvPr/>
        </p:nvPicPr>
        <p:blipFill rotWithShape="1">
          <a:blip r:embed="rId3">
            <a:extLst>
              <a:ext uri="{28A0092B-C50C-407E-A947-70E740481C1C}">
                <a14:useLocalDpi xmlns:a14="http://schemas.microsoft.com/office/drawing/2010/main" val="0"/>
              </a:ext>
            </a:extLst>
          </a:blip>
          <a:srcRect l="3726" t="12093" b="6676"/>
          <a:stretch/>
        </p:blipFill>
        <p:spPr>
          <a:xfrm>
            <a:off x="0" y="-15239"/>
            <a:ext cx="12192000" cy="6857999"/>
          </a:xfrm>
          <a:prstGeom prst="rect">
            <a:avLst/>
          </a:prstGeom>
        </p:spPr>
      </p:pic>
      <p:pic>
        <p:nvPicPr>
          <p:cNvPr id="7" name="Picture 6" descr="A picture containing text, clipart, vector graphics&#10;&#10;Description automatically generated">
            <a:extLst>
              <a:ext uri="{FF2B5EF4-FFF2-40B4-BE49-F238E27FC236}">
                <a16:creationId xmlns:a16="http://schemas.microsoft.com/office/drawing/2014/main" id="{2418092A-B59F-4A7A-B659-3977B4419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099" y="5549174"/>
            <a:ext cx="2369241" cy="976793"/>
          </a:xfrm>
          <a:prstGeom prst="rect">
            <a:avLst/>
          </a:prstGeom>
        </p:spPr>
      </p:pic>
    </p:spTree>
    <p:extLst>
      <p:ext uri="{BB962C8B-B14F-4D97-AF65-F5344CB8AC3E}">
        <p14:creationId xmlns:p14="http://schemas.microsoft.com/office/powerpoint/2010/main" val="120176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10;&#10;Description automatically generated">
            <a:extLst>
              <a:ext uri="{FF2B5EF4-FFF2-40B4-BE49-F238E27FC236}">
                <a16:creationId xmlns:a16="http://schemas.microsoft.com/office/drawing/2014/main" id="{007108C9-C429-4DE9-8278-E7ED602AF760}"/>
              </a:ext>
            </a:extLst>
          </p:cNvPr>
          <p:cNvPicPr>
            <a:picLocks noChangeAspect="1"/>
          </p:cNvPicPr>
          <p:nvPr/>
        </p:nvPicPr>
        <p:blipFill rotWithShape="1">
          <a:blip r:embed="rId3">
            <a:extLst>
              <a:ext uri="{28A0092B-C50C-407E-A947-70E740481C1C}">
                <a14:useLocalDpi xmlns:a14="http://schemas.microsoft.com/office/drawing/2010/main" val="0"/>
              </a:ext>
            </a:extLst>
          </a:blip>
          <a:srcRect t="15896"/>
          <a:stretch/>
        </p:blipFill>
        <p:spPr>
          <a:xfrm>
            <a:off x="-7620" y="0"/>
            <a:ext cx="12199620" cy="6840220"/>
          </a:xfrm>
          <a:prstGeom prst="rect">
            <a:avLst/>
          </a:prstGeom>
        </p:spPr>
      </p:pic>
      <p:pic>
        <p:nvPicPr>
          <p:cNvPr id="2" name="Picture 1" descr="A picture containing text, clipart, vector graphics&#10;&#10;Description automatically generated">
            <a:extLst>
              <a:ext uri="{FF2B5EF4-FFF2-40B4-BE49-F238E27FC236}">
                <a16:creationId xmlns:a16="http://schemas.microsoft.com/office/drawing/2014/main" id="{BB4B5D63-2E73-4887-A0D6-273E9AA68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099" y="5564414"/>
            <a:ext cx="2369241" cy="976793"/>
          </a:xfrm>
          <a:prstGeom prst="rect">
            <a:avLst/>
          </a:prstGeom>
        </p:spPr>
      </p:pic>
    </p:spTree>
    <p:extLst>
      <p:ext uri="{BB962C8B-B14F-4D97-AF65-F5344CB8AC3E}">
        <p14:creationId xmlns:p14="http://schemas.microsoft.com/office/powerpoint/2010/main" val="123717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oung child reading a book&#10;&#10;Description automatically generated with low confidence">
            <a:extLst>
              <a:ext uri="{FF2B5EF4-FFF2-40B4-BE49-F238E27FC236}">
                <a16:creationId xmlns:a16="http://schemas.microsoft.com/office/drawing/2014/main" id="{4CF80BBC-8BD6-471F-8F96-9038AD7E6626}"/>
              </a:ext>
            </a:extLst>
          </p:cNvPr>
          <p:cNvPicPr>
            <a:picLocks noChangeAspect="1"/>
          </p:cNvPicPr>
          <p:nvPr/>
        </p:nvPicPr>
        <p:blipFill rotWithShape="1">
          <a:blip r:embed="rId3">
            <a:extLst>
              <a:ext uri="{28A0092B-C50C-407E-A947-70E740481C1C}">
                <a14:useLocalDpi xmlns:a14="http://schemas.microsoft.com/office/drawing/2010/main" val="0"/>
              </a:ext>
            </a:extLst>
          </a:blip>
          <a:srcRect t="10893" b="4810"/>
          <a:stretch/>
        </p:blipFill>
        <p:spPr>
          <a:xfrm>
            <a:off x="-10997" y="1"/>
            <a:ext cx="12202997" cy="6858000"/>
          </a:xfrm>
          <a:prstGeom prst="rect">
            <a:avLst/>
          </a:prstGeom>
        </p:spPr>
      </p:pic>
      <p:pic>
        <p:nvPicPr>
          <p:cNvPr id="5" name="Picture 4" descr="A picture containing text, clipart, vector graphics&#10;&#10;Description automatically generated">
            <a:extLst>
              <a:ext uri="{FF2B5EF4-FFF2-40B4-BE49-F238E27FC236}">
                <a16:creationId xmlns:a16="http://schemas.microsoft.com/office/drawing/2014/main" id="{EEE88033-20CB-4454-9F28-C75590D2C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099" y="5610134"/>
            <a:ext cx="2369241" cy="976793"/>
          </a:xfrm>
          <a:prstGeom prst="rect">
            <a:avLst/>
          </a:prstGeom>
        </p:spPr>
      </p:pic>
    </p:spTree>
    <p:extLst>
      <p:ext uri="{BB962C8B-B14F-4D97-AF65-F5344CB8AC3E}">
        <p14:creationId xmlns:p14="http://schemas.microsoft.com/office/powerpoint/2010/main" val="375713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EEEC7E-8D15-4746-8E58-8A97A760D300}"/>
              </a:ext>
            </a:extLst>
          </p:cNvPr>
          <p:cNvSpPr txBox="1"/>
          <p:nvPr/>
        </p:nvSpPr>
        <p:spPr>
          <a:xfrm>
            <a:off x="454160" y="1443840"/>
            <a:ext cx="7696200" cy="4524315"/>
          </a:xfrm>
          <a:prstGeom prst="rect">
            <a:avLst/>
          </a:prstGeom>
          <a:noFill/>
        </p:spPr>
        <p:txBody>
          <a:bodyPr wrap="square">
            <a:spAutoFit/>
          </a:bodyPr>
          <a:lstStyle/>
          <a:p>
            <a:pPr marL="457200" indent="-457200">
              <a:buFont typeface="+mj-lt"/>
              <a:buAutoNum type="arabicPeriod"/>
            </a:pPr>
            <a:r>
              <a:rPr lang="en-US" sz="2400" dirty="0">
                <a:solidFill>
                  <a:schemeClr val="bg1"/>
                </a:solidFill>
                <a:latin typeface="Arial" panose="020B0604020202020204" pitchFamily="34" charset="0"/>
                <a:cs typeface="Arial" panose="020B0604020202020204" pitchFamily="34" charset="0"/>
              </a:rPr>
              <a:t>Why is it difficult to grow food in Toma’s area?  </a:t>
            </a:r>
          </a:p>
          <a:p>
            <a:pPr marL="457200" indent="-457200">
              <a:buFont typeface="+mj-lt"/>
              <a:buAutoNum type="arabicPeriod"/>
            </a:pPr>
            <a:endParaRPr lang="en-US" sz="24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bg1"/>
                </a:solidFill>
                <a:latin typeface="Arial" panose="020B0604020202020204" pitchFamily="34" charset="0"/>
                <a:cs typeface="Arial" panose="020B0604020202020204" pitchFamily="34" charset="0"/>
              </a:rPr>
              <a:t>What is permaculture?  </a:t>
            </a:r>
          </a:p>
          <a:p>
            <a:pPr marL="457200" indent="-457200">
              <a:buFont typeface="+mj-lt"/>
              <a:buAutoNum type="arabicPeriod"/>
            </a:pPr>
            <a:endParaRPr lang="en-US" sz="24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bg1"/>
                </a:solidFill>
                <a:latin typeface="Arial" panose="020B0604020202020204" pitchFamily="34" charset="0"/>
                <a:cs typeface="Arial" panose="020B0604020202020204" pitchFamily="34" charset="0"/>
              </a:rPr>
              <a:t>What is good about the trees and vegetables that Toma’s family grows?  </a:t>
            </a:r>
          </a:p>
          <a:p>
            <a:pPr marL="457200" indent="-457200">
              <a:buFont typeface="+mj-lt"/>
              <a:buAutoNum type="arabicPeriod"/>
            </a:pPr>
            <a:endParaRPr lang="en-US" sz="24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bg1"/>
                </a:solidFill>
                <a:latin typeface="Arial" panose="020B0604020202020204" pitchFamily="34" charset="0"/>
                <a:cs typeface="Arial" panose="020B0604020202020204" pitchFamily="34" charset="0"/>
              </a:rPr>
              <a:t>Which problems in our food system are Toma’s community avoiding or solving?   </a:t>
            </a:r>
          </a:p>
          <a:p>
            <a:pPr marL="457200" indent="-457200">
              <a:buFont typeface="+mj-lt"/>
              <a:buAutoNum type="arabicPeriod"/>
            </a:pPr>
            <a:endParaRPr lang="en-US" sz="2400" dirty="0">
              <a:solidFill>
                <a:schemeClr val="bg1"/>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bg1"/>
                </a:solidFill>
                <a:latin typeface="Arial" panose="020B0604020202020204" pitchFamily="34" charset="0"/>
                <a:cs typeface="Arial" panose="020B0604020202020204" pitchFamily="34" charset="0"/>
              </a:rPr>
              <a:t>What might the world learn from Toma’s community to help us grow food more fairly and responsibly?  </a:t>
            </a:r>
            <a:endParaRPr lang="en-GB" sz="2400"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ree, outdoor, person, forest&#10;&#10;Description automatically generated">
            <a:extLst>
              <a:ext uri="{FF2B5EF4-FFF2-40B4-BE49-F238E27FC236}">
                <a16:creationId xmlns:a16="http://schemas.microsoft.com/office/drawing/2014/main" id="{39800E8F-052F-4A63-934E-C87405EF07D3}"/>
              </a:ext>
            </a:extLst>
          </p:cNvPr>
          <p:cNvPicPr>
            <a:picLocks noChangeAspect="1"/>
          </p:cNvPicPr>
          <p:nvPr/>
        </p:nvPicPr>
        <p:blipFill rotWithShape="1">
          <a:blip r:embed="rId3">
            <a:extLst>
              <a:ext uri="{28A0092B-C50C-407E-A947-70E740481C1C}">
                <a14:useLocalDpi xmlns:a14="http://schemas.microsoft.com/office/drawing/2010/main" val="0"/>
              </a:ext>
            </a:extLst>
          </a:blip>
          <a:srcRect l="48354" t="13052" r="16848" b="6677"/>
          <a:stretch/>
        </p:blipFill>
        <p:spPr>
          <a:xfrm>
            <a:off x="8366760" y="944880"/>
            <a:ext cx="3845060" cy="5913120"/>
          </a:xfrm>
          <a:prstGeom prst="rect">
            <a:avLst/>
          </a:prstGeom>
        </p:spPr>
      </p:pic>
    </p:spTree>
    <p:extLst>
      <p:ext uri="{BB962C8B-B14F-4D97-AF65-F5344CB8AC3E}">
        <p14:creationId xmlns:p14="http://schemas.microsoft.com/office/powerpoint/2010/main" val="269632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612396" y="1598523"/>
            <a:ext cx="6904139"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a:t>
            </a:r>
          </a:p>
        </p:txBody>
      </p:sp>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4815" y="3152259"/>
            <a:ext cx="2792136" cy="2792136"/>
          </a:xfrm>
          <a:prstGeom prst="rect">
            <a:avLst/>
          </a:prstGeom>
        </p:spPr>
      </p:pic>
      <p:pic>
        <p:nvPicPr>
          <p:cNvPr id="6" name="Picture 3" descr="Diagram, venn diagram&#10;&#10;Description automatically generated">
            <a:extLst>
              <a:ext uri="{FF2B5EF4-FFF2-40B4-BE49-F238E27FC236}">
                <a16:creationId xmlns:a16="http://schemas.microsoft.com/office/drawing/2014/main" id="{B196B454-203C-473C-95BF-E35E9F36A00C}"/>
              </a:ext>
            </a:extLst>
          </p:cNvPr>
          <p:cNvPicPr>
            <a:picLocks noChangeAspect="1"/>
          </p:cNvPicPr>
          <p:nvPr/>
        </p:nvPicPr>
        <p:blipFill rotWithShape="1">
          <a:blip r:embed="rId4"/>
          <a:srcRect l="15963" t="7838" r="19828" b="8897"/>
          <a:stretch/>
        </p:blipFill>
        <p:spPr>
          <a:xfrm>
            <a:off x="7692286" y="2073520"/>
            <a:ext cx="3887318" cy="3870875"/>
          </a:xfrm>
          <a:prstGeom prst="rect">
            <a:avLst/>
          </a:prstGeom>
        </p:spPr>
      </p:pic>
    </p:spTree>
    <p:extLst>
      <p:ext uri="{BB962C8B-B14F-4D97-AF65-F5344CB8AC3E}">
        <p14:creationId xmlns:p14="http://schemas.microsoft.com/office/powerpoint/2010/main" val="2937885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103048-67F2-41CF-8021-1FB2F3E52D8F}"/>
              </a:ext>
            </a:extLst>
          </p:cNvPr>
          <p:cNvSpPr txBox="1"/>
          <p:nvPr/>
        </p:nvSpPr>
        <p:spPr>
          <a:xfrm>
            <a:off x="286764" y="1110423"/>
            <a:ext cx="4894836" cy="707886"/>
          </a:xfrm>
          <a:prstGeom prst="rect">
            <a:avLst/>
          </a:prstGeom>
          <a:noFill/>
        </p:spPr>
        <p:txBody>
          <a:bodyPr wrap="square" rtlCol="0">
            <a:spAutoFit/>
          </a:bodyPr>
          <a:lstStyle/>
          <a:p>
            <a:r>
              <a:rPr lang="en-GB" sz="4000" dirty="0">
                <a:solidFill>
                  <a:schemeClr val="bg1"/>
                </a:solidFill>
                <a:latin typeface="Arial Rounded MT Bold" panose="020F0704030504030204" pitchFamily="34" charset="0"/>
              </a:rPr>
              <a:t>Take action!</a:t>
            </a:r>
          </a:p>
        </p:txBody>
      </p:sp>
      <p:pic>
        <p:nvPicPr>
          <p:cNvPr id="4" name="Picture 3" descr="Text&#10;&#10;Description automatically generated with medium confidence">
            <a:extLst>
              <a:ext uri="{FF2B5EF4-FFF2-40B4-BE49-F238E27FC236}">
                <a16:creationId xmlns:a16="http://schemas.microsoft.com/office/drawing/2014/main" id="{762020CE-70F4-49ED-A6B9-C5638C14A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0105" y="3300591"/>
            <a:ext cx="2575560" cy="1931670"/>
          </a:xfrm>
          <a:prstGeom prst="rect">
            <a:avLst/>
          </a:prstGeom>
        </p:spPr>
      </p:pic>
      <p:pic>
        <p:nvPicPr>
          <p:cNvPr id="6" name="Picture 5" descr="Text&#10;&#10;Description automatically generated">
            <a:extLst>
              <a:ext uri="{FF2B5EF4-FFF2-40B4-BE49-F238E27FC236}">
                <a16:creationId xmlns:a16="http://schemas.microsoft.com/office/drawing/2014/main" id="{995B58C4-05DE-4DD1-8237-B66E75F1F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59830" y="3300591"/>
            <a:ext cx="2575560" cy="1931670"/>
          </a:xfrm>
          <a:prstGeom prst="rect">
            <a:avLst/>
          </a:prstGeom>
        </p:spPr>
      </p:pic>
      <p:sp>
        <p:nvSpPr>
          <p:cNvPr id="7" name="TextBox 6">
            <a:extLst>
              <a:ext uri="{FF2B5EF4-FFF2-40B4-BE49-F238E27FC236}">
                <a16:creationId xmlns:a16="http://schemas.microsoft.com/office/drawing/2014/main" id="{04A8C6B2-3F02-4A54-A952-318D328E6B25}"/>
              </a:ext>
            </a:extLst>
          </p:cNvPr>
          <p:cNvSpPr txBox="1"/>
          <p:nvPr/>
        </p:nvSpPr>
        <p:spPr>
          <a:xfrm>
            <a:off x="3291839" y="2978646"/>
            <a:ext cx="2804161" cy="1569660"/>
          </a:xfrm>
          <a:prstGeom prst="rect">
            <a:avLst/>
          </a:prstGeom>
          <a:noFill/>
        </p:spPr>
        <p:txBody>
          <a:bodyPr wrap="square" lIns="91440" tIns="45720" rIns="91440" bIns="45720" rtlCol="0" anchor="t">
            <a:spAutoFit/>
          </a:bodyPr>
          <a:lstStyle/>
          <a:p>
            <a:r>
              <a:rPr lang="en-GB" sz="2400" dirty="0">
                <a:solidFill>
                  <a:schemeClr val="bg1"/>
                </a:solidFill>
                <a:latin typeface="Arial"/>
                <a:cs typeface="Arial"/>
              </a:rPr>
              <a:t>Either write one thing you have learnt about why people are hungry</a:t>
            </a:r>
          </a:p>
        </p:txBody>
      </p:sp>
      <p:sp>
        <p:nvSpPr>
          <p:cNvPr id="8" name="TextBox 7">
            <a:extLst>
              <a:ext uri="{FF2B5EF4-FFF2-40B4-BE49-F238E27FC236}">
                <a16:creationId xmlns:a16="http://schemas.microsoft.com/office/drawing/2014/main" id="{900526BB-65A2-43C8-9035-525CBF4F2B24}"/>
              </a:ext>
            </a:extLst>
          </p:cNvPr>
          <p:cNvSpPr txBox="1"/>
          <p:nvPr/>
        </p:nvSpPr>
        <p:spPr>
          <a:xfrm>
            <a:off x="8785860" y="2955012"/>
            <a:ext cx="2804161" cy="1938992"/>
          </a:xfrm>
          <a:prstGeom prst="rect">
            <a:avLst/>
          </a:prstGeom>
          <a:noFill/>
        </p:spPr>
        <p:txBody>
          <a:bodyPr wrap="square" lIns="91440" tIns="45720" rIns="91440" bIns="45720" rtlCol="0" anchor="t">
            <a:spAutoFit/>
          </a:bodyPr>
          <a:lstStyle/>
          <a:p>
            <a:r>
              <a:rPr lang="en-GB" sz="2400" dirty="0">
                <a:solidFill>
                  <a:schemeClr val="bg1"/>
                </a:solidFill>
                <a:latin typeface="Arial"/>
                <a:cs typeface="Arial"/>
              </a:rPr>
              <a:t>or, on an empty piece of broken plate, write your own message to the government.</a:t>
            </a:r>
          </a:p>
        </p:txBody>
      </p:sp>
      <p:sp>
        <p:nvSpPr>
          <p:cNvPr id="3" name="Rectangle 2">
            <a:extLst>
              <a:ext uri="{FF2B5EF4-FFF2-40B4-BE49-F238E27FC236}">
                <a16:creationId xmlns:a16="http://schemas.microsoft.com/office/drawing/2014/main" id="{8DA11D4B-33B7-4201-B4FC-A4B24F003620}"/>
              </a:ext>
            </a:extLst>
          </p:cNvPr>
          <p:cNvSpPr/>
          <p:nvPr/>
        </p:nvSpPr>
        <p:spPr>
          <a:xfrm>
            <a:off x="2615878" y="1922756"/>
            <a:ext cx="1481560" cy="426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88E7C-18D1-4514-9350-6CFA0481EA89}"/>
              </a:ext>
            </a:extLst>
          </p:cNvPr>
          <p:cNvSpPr txBox="1"/>
          <p:nvPr/>
        </p:nvSpPr>
        <p:spPr>
          <a:xfrm>
            <a:off x="545782" y="1922756"/>
            <a:ext cx="11100436" cy="830997"/>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Use CAFOD’s </a:t>
            </a:r>
            <a:r>
              <a:rPr lang="en-GB" sz="2400" dirty="0" err="1">
                <a:solidFill>
                  <a:schemeClr val="bg1"/>
                </a:solidFill>
                <a:latin typeface="Arial" panose="020B0604020202020204" pitchFamily="34" charset="0"/>
                <a:cs typeface="Arial" panose="020B0604020202020204" pitchFamily="34" charset="0"/>
                <a:hlinkClick r:id="rId5"/>
              </a:rPr>
              <a:t>tem‘plates</a:t>
            </a:r>
            <a:r>
              <a:rPr lang="en-GB" sz="2400" dirty="0">
                <a:solidFill>
                  <a:schemeClr val="bg1"/>
                </a:solidFill>
                <a:latin typeface="Arial" panose="020B0604020202020204" pitchFamily="34" charset="0"/>
                <a:cs typeface="Arial" panose="020B0604020202020204" pitchFamily="34" charset="0"/>
                <a:hlinkClick r:id="rId5"/>
              </a:rPr>
              <a:t>’</a:t>
            </a:r>
            <a:r>
              <a:rPr lang="en-GB" sz="2400" dirty="0">
                <a:solidFill>
                  <a:schemeClr val="bg1"/>
                </a:solidFill>
                <a:latin typeface="Arial" panose="020B0604020202020204" pitchFamily="34" charset="0"/>
                <a:cs typeface="Arial" panose="020B0604020202020204" pitchFamily="34" charset="0"/>
              </a:rPr>
              <a:t> to tell our government to </a:t>
            </a:r>
            <a:r>
              <a:rPr lang="en-GB" sz="2400" b="1" dirty="0">
                <a:solidFill>
                  <a:schemeClr val="bg1"/>
                </a:solidFill>
                <a:latin typeface="Arial" panose="020B0604020202020204" pitchFamily="34" charset="0"/>
                <a:cs typeface="Arial" panose="020B0604020202020204" pitchFamily="34" charset="0"/>
              </a:rPr>
              <a:t>Step up to the plate </a:t>
            </a:r>
            <a:r>
              <a:rPr lang="en-GB" sz="2400" dirty="0">
                <a:solidFill>
                  <a:schemeClr val="bg1"/>
                </a:solidFill>
                <a:latin typeface="Arial" panose="020B0604020202020204" pitchFamily="34" charset="0"/>
                <a:cs typeface="Arial" panose="020B0604020202020204" pitchFamily="34" charset="0"/>
              </a:rPr>
              <a:t>and start to fix our food system.</a:t>
            </a:r>
          </a:p>
        </p:txBody>
      </p:sp>
      <p:sp>
        <p:nvSpPr>
          <p:cNvPr id="10" name="TextBox 9">
            <a:extLst>
              <a:ext uri="{FF2B5EF4-FFF2-40B4-BE49-F238E27FC236}">
                <a16:creationId xmlns:a16="http://schemas.microsoft.com/office/drawing/2014/main" id="{BC294211-7858-471F-8DD3-4A8184615FF8}"/>
              </a:ext>
            </a:extLst>
          </p:cNvPr>
          <p:cNvSpPr txBox="1"/>
          <p:nvPr/>
        </p:nvSpPr>
        <p:spPr>
          <a:xfrm>
            <a:off x="561022" y="5732756"/>
            <a:ext cx="11100436" cy="830997"/>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Complete the form at cafod.org.uk/schools, then post photos of your plates tagging @CAFODschools or email to schools@cafod.org.uk.</a:t>
            </a:r>
          </a:p>
        </p:txBody>
      </p:sp>
    </p:spTree>
    <p:extLst>
      <p:ext uri="{BB962C8B-B14F-4D97-AF65-F5344CB8AC3E}">
        <p14:creationId xmlns:p14="http://schemas.microsoft.com/office/powerpoint/2010/main" val="528727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outdoor, green, plant&#10;&#10;Description automatically generated">
            <a:extLst>
              <a:ext uri="{FF2B5EF4-FFF2-40B4-BE49-F238E27FC236}">
                <a16:creationId xmlns:a16="http://schemas.microsoft.com/office/drawing/2014/main" id="{BB409C63-14DF-4881-85AC-AC3B8A49E385}"/>
              </a:ext>
            </a:extLst>
          </p:cNvPr>
          <p:cNvPicPr>
            <a:picLocks noChangeAspect="1"/>
          </p:cNvPicPr>
          <p:nvPr/>
        </p:nvPicPr>
        <p:blipFill rotWithShape="1">
          <a:blip r:embed="rId2">
            <a:extLst>
              <a:ext uri="{28A0092B-C50C-407E-A947-70E740481C1C}">
                <a14:useLocalDpi xmlns:a14="http://schemas.microsoft.com/office/drawing/2010/main" val="0"/>
              </a:ext>
            </a:extLst>
          </a:blip>
          <a:srcRect t="7881" b="7691"/>
          <a:stretch/>
        </p:blipFill>
        <p:spPr>
          <a:xfrm>
            <a:off x="-1" y="0"/>
            <a:ext cx="12184380" cy="6858000"/>
          </a:xfrm>
          <a:prstGeom prst="rect">
            <a:avLst/>
          </a:prstGeom>
        </p:spPr>
      </p:pic>
      <p:pic>
        <p:nvPicPr>
          <p:cNvPr id="6" name="Picture 5">
            <a:extLst>
              <a:ext uri="{FF2B5EF4-FFF2-40B4-BE49-F238E27FC236}">
                <a16:creationId xmlns:a16="http://schemas.microsoft.com/office/drawing/2014/main" id="{0D3C0AC4-7CA1-4127-9605-1678F3D20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 y="0"/>
            <a:ext cx="12188829" cy="6858000"/>
          </a:xfrm>
          <a:prstGeom prst="rect">
            <a:avLst/>
          </a:prstGeom>
        </p:spPr>
      </p:pic>
      <p:sp>
        <p:nvSpPr>
          <p:cNvPr id="2" name="TextBox 1">
            <a:extLst>
              <a:ext uri="{FF2B5EF4-FFF2-40B4-BE49-F238E27FC236}">
                <a16:creationId xmlns:a16="http://schemas.microsoft.com/office/drawing/2014/main" id="{54103048-67F2-41CF-8021-1FB2F3E52D8F}"/>
              </a:ext>
            </a:extLst>
          </p:cNvPr>
          <p:cNvSpPr txBox="1"/>
          <p:nvPr/>
        </p:nvSpPr>
        <p:spPr>
          <a:xfrm>
            <a:off x="389646" y="245284"/>
            <a:ext cx="6367244" cy="6247864"/>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Jesus,</a:t>
            </a:r>
          </a:p>
          <a:p>
            <a:r>
              <a:rPr lang="en-GB" sz="2000" b="1" dirty="0">
                <a:solidFill>
                  <a:schemeClr val="bg1"/>
                </a:solidFill>
                <a:latin typeface="Arial" panose="020B0604020202020204" pitchFamily="34" charset="0"/>
                <a:cs typeface="Arial" panose="020B0604020202020204" pitchFamily="34" charset="0"/>
              </a:rPr>
              <a:t>You understand what it is like to be hungry. </a:t>
            </a:r>
          </a:p>
          <a:p>
            <a:r>
              <a:rPr lang="en-GB" sz="2000" b="1" dirty="0">
                <a:solidFill>
                  <a:schemeClr val="bg1"/>
                </a:solidFill>
                <a:latin typeface="Arial" panose="020B0604020202020204" pitchFamily="34" charset="0"/>
                <a:cs typeface="Arial" panose="020B0604020202020204" pitchFamily="34" charset="0"/>
              </a:rPr>
              <a:t>Teach us to have grateful and generous hearts.</a:t>
            </a:r>
          </a:p>
          <a:p>
            <a:r>
              <a:rPr lang="en-GB" sz="2000" b="1" dirty="0">
                <a:solidFill>
                  <a:schemeClr val="bg1"/>
                </a:solidFill>
                <a:latin typeface="Arial" panose="020B0604020202020204" pitchFamily="34" charset="0"/>
                <a:cs typeface="Arial" panose="020B0604020202020204" pitchFamily="34" charset="0"/>
              </a:rPr>
              <a:t>Forgive us when we waste food</a:t>
            </a:r>
          </a:p>
          <a:p>
            <a:r>
              <a:rPr lang="en-GB" sz="2000" b="1" dirty="0">
                <a:solidFill>
                  <a:schemeClr val="bg1"/>
                </a:solidFill>
                <a:latin typeface="Arial" panose="020B0604020202020204" pitchFamily="34" charset="0"/>
                <a:cs typeface="Arial" panose="020B0604020202020204" pitchFamily="34" charset="0"/>
              </a:rPr>
              <a:t>or don’t want to share.</a:t>
            </a:r>
          </a:p>
          <a:p>
            <a:endParaRPr lang="en-US" sz="1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You welcomed everyone to your table.</a:t>
            </a:r>
          </a:p>
          <a:p>
            <a:r>
              <a:rPr lang="en-US" sz="2000" b="1" dirty="0">
                <a:solidFill>
                  <a:schemeClr val="bg1"/>
                </a:solidFill>
                <a:latin typeface="Arial" panose="020B0604020202020204" pitchFamily="34" charset="0"/>
                <a:cs typeface="Arial" panose="020B0604020202020204" pitchFamily="34" charset="0"/>
              </a:rPr>
              <a:t>Remind us that all are invited to share the feast,</a:t>
            </a:r>
          </a:p>
          <a:p>
            <a:r>
              <a:rPr lang="en-US" sz="2000" b="1" dirty="0">
                <a:solidFill>
                  <a:schemeClr val="bg1"/>
                </a:solidFill>
                <a:latin typeface="Arial" panose="020B0604020202020204" pitchFamily="34" charset="0"/>
                <a:cs typeface="Arial" panose="020B0604020202020204" pitchFamily="34" charset="0"/>
              </a:rPr>
              <a:t>as one family,</a:t>
            </a:r>
          </a:p>
          <a:p>
            <a:r>
              <a:rPr lang="en-US" sz="2000" b="1" dirty="0">
                <a:solidFill>
                  <a:schemeClr val="bg1"/>
                </a:solidFill>
                <a:latin typeface="Arial" panose="020B0604020202020204" pitchFamily="34" charset="0"/>
                <a:cs typeface="Arial" panose="020B0604020202020204" pitchFamily="34" charset="0"/>
              </a:rPr>
              <a:t>who share one common home.</a:t>
            </a:r>
          </a:p>
          <a:p>
            <a:endParaRPr lang="en-US" sz="1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You fed the hungry crowds.</a:t>
            </a:r>
          </a:p>
          <a:p>
            <a:r>
              <a:rPr lang="en-US" sz="2000" b="1" dirty="0">
                <a:solidFill>
                  <a:schemeClr val="bg1"/>
                </a:solidFill>
                <a:latin typeface="Arial" panose="020B0604020202020204" pitchFamily="34" charset="0"/>
                <a:cs typeface="Arial" panose="020B0604020202020204" pitchFamily="34" charset="0"/>
              </a:rPr>
              <a:t>Open our eyes to the needs of others</a:t>
            </a:r>
          </a:p>
          <a:p>
            <a:r>
              <a:rPr lang="en-US" sz="2000" b="1" dirty="0">
                <a:solidFill>
                  <a:schemeClr val="bg1"/>
                </a:solidFill>
                <a:latin typeface="Arial" panose="020B0604020202020204" pitchFamily="34" charset="0"/>
                <a:cs typeface="Arial" panose="020B0604020202020204" pitchFamily="34" charset="0"/>
              </a:rPr>
              <a:t>and help us to follow your example,</a:t>
            </a:r>
          </a:p>
          <a:p>
            <a:r>
              <a:rPr lang="en-US" sz="2000" b="1" dirty="0">
                <a:solidFill>
                  <a:schemeClr val="bg1"/>
                </a:solidFill>
                <a:latin typeface="Arial" panose="020B0604020202020204" pitchFamily="34" charset="0"/>
                <a:cs typeface="Arial" panose="020B0604020202020204" pitchFamily="34" charset="0"/>
              </a:rPr>
              <a:t>of love and service.</a:t>
            </a:r>
          </a:p>
          <a:p>
            <a:endParaRPr lang="en-US" sz="1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You come to us as bread and wine.</a:t>
            </a:r>
          </a:p>
          <a:p>
            <a:r>
              <a:rPr lang="en-US" sz="2000" b="1" dirty="0">
                <a:solidFill>
                  <a:schemeClr val="bg1"/>
                </a:solidFill>
                <a:latin typeface="Arial" panose="020B0604020202020204" pitchFamily="34" charset="0"/>
                <a:cs typeface="Arial" panose="020B0604020202020204" pitchFamily="34" charset="0"/>
              </a:rPr>
              <a:t>Fill us with your kindness.</a:t>
            </a:r>
          </a:p>
          <a:p>
            <a:r>
              <a:rPr lang="en-US" sz="2000" b="1" dirty="0">
                <a:solidFill>
                  <a:schemeClr val="bg1"/>
                </a:solidFill>
                <a:latin typeface="Arial" panose="020B0604020202020204" pitchFamily="34" charset="0"/>
                <a:cs typeface="Arial" panose="020B0604020202020204" pitchFamily="34" charset="0"/>
              </a:rPr>
              <a:t>Give us the appetite and strength</a:t>
            </a:r>
          </a:p>
          <a:p>
            <a:r>
              <a:rPr lang="en-US" sz="2000" b="1" dirty="0">
                <a:solidFill>
                  <a:schemeClr val="bg1"/>
                </a:solidFill>
                <a:latin typeface="Arial" panose="020B0604020202020204" pitchFamily="34" charset="0"/>
                <a:cs typeface="Arial" panose="020B0604020202020204" pitchFamily="34" charset="0"/>
              </a:rPr>
              <a:t>to change our world for the better.</a:t>
            </a:r>
          </a:p>
          <a:p>
            <a:r>
              <a:rPr lang="en-US" sz="2000" b="1" dirty="0">
                <a:solidFill>
                  <a:schemeClr val="bg1"/>
                </a:solidFill>
                <a:latin typeface="Arial" panose="020B0604020202020204" pitchFamily="34" charset="0"/>
                <a:cs typeface="Arial" panose="020B0604020202020204" pitchFamily="34" charset="0"/>
              </a:rPr>
              <a:t>Amen</a:t>
            </a:r>
          </a:p>
        </p:txBody>
      </p:sp>
      <p:pic>
        <p:nvPicPr>
          <p:cNvPr id="5" name="Picture 4" descr="A picture containing text, clipart, vector graphics&#10;&#10;Description automatically generated">
            <a:extLst>
              <a:ext uri="{FF2B5EF4-FFF2-40B4-BE49-F238E27FC236}">
                <a16:creationId xmlns:a16="http://schemas.microsoft.com/office/drawing/2014/main" id="{D901C7F5-6941-4845-8C50-CB9E5B65B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099" y="5716814"/>
            <a:ext cx="2369241" cy="976793"/>
          </a:xfrm>
          <a:prstGeom prst="rect">
            <a:avLst/>
          </a:prstGeom>
        </p:spPr>
      </p:pic>
    </p:spTree>
    <p:extLst>
      <p:ext uri="{BB962C8B-B14F-4D97-AF65-F5344CB8AC3E}">
        <p14:creationId xmlns:p14="http://schemas.microsoft.com/office/powerpoint/2010/main" val="4166211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612396" y="1598523"/>
            <a:ext cx="6904139"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a:t>
            </a:r>
          </a:p>
        </p:txBody>
      </p:sp>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8" name="TextBox 7">
            <a:extLst>
              <a:ext uri="{FF2B5EF4-FFF2-40B4-BE49-F238E27FC236}">
                <a16:creationId xmlns:a16="http://schemas.microsoft.com/office/drawing/2014/main" id="{780250D3-17DD-4EA5-86D1-43F2F0230F85}"/>
              </a:ext>
            </a:extLst>
          </p:cNvPr>
          <p:cNvSpPr txBox="1"/>
          <p:nvPr/>
        </p:nvSpPr>
        <p:spPr>
          <a:xfrm>
            <a:off x="621921" y="2652557"/>
            <a:ext cx="6094602" cy="1420325"/>
          </a:xfrm>
          <a:prstGeom prst="rect">
            <a:avLst/>
          </a:prstGeom>
          <a:noFill/>
        </p:spPr>
        <p:txBody>
          <a:bodyPr wrap="square">
            <a:spAutoFit/>
          </a:bodyPr>
          <a:lstStyle/>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You have the chance to buy special seeds that are promised to grow big, healthy crops. </a:t>
            </a:r>
          </a:p>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you say yes, or no? </a:t>
            </a:r>
            <a:endParaRPr lang="en-GB" sz="2000" dirty="0">
              <a:solidFill>
                <a:schemeClr val="bg1"/>
              </a:solidFill>
              <a:latin typeface="Arial" panose="020B0604020202020204" pitchFamily="34" charset="0"/>
              <a:cs typeface="Arial" panose="020B0604020202020204" pitchFamily="34" charset="0"/>
            </a:endParaRPr>
          </a:p>
        </p:txBody>
      </p:sp>
      <p:pic>
        <p:nvPicPr>
          <p:cNvPr id="9" name="Graphic 8" descr="Tractor outline">
            <a:extLst>
              <a:ext uri="{FF2B5EF4-FFF2-40B4-BE49-F238E27FC236}">
                <a16:creationId xmlns:a16="http://schemas.microsoft.com/office/drawing/2014/main" id="{67B0BEE4-E574-4B8C-9BA8-B055030E40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10" name="Graphic 9" descr="Crops outline">
            <a:extLst>
              <a:ext uri="{FF2B5EF4-FFF2-40B4-BE49-F238E27FC236}">
                <a16:creationId xmlns:a16="http://schemas.microsoft.com/office/drawing/2014/main" id="{17B6D133-7A3A-43BB-A3F5-3A757D5D97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6" name="Graphic 5" descr="Seeds outline">
            <a:extLst>
              <a:ext uri="{FF2B5EF4-FFF2-40B4-BE49-F238E27FC236}">
                <a16:creationId xmlns:a16="http://schemas.microsoft.com/office/drawing/2014/main" id="{76A98E4E-2E26-4F31-BEBA-18EAC5440C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42021" y="5285461"/>
            <a:ext cx="1231783" cy="1231783"/>
          </a:xfrm>
          <a:prstGeom prst="rect">
            <a:avLst/>
          </a:prstGeom>
        </p:spPr>
      </p:pic>
      <p:pic>
        <p:nvPicPr>
          <p:cNvPr id="11" name="Picture 3" descr="Diagram, venn diagram&#10;&#10;Description automatically generated">
            <a:extLst>
              <a:ext uri="{FF2B5EF4-FFF2-40B4-BE49-F238E27FC236}">
                <a16:creationId xmlns:a16="http://schemas.microsoft.com/office/drawing/2014/main" id="{C479B873-1BED-4F76-B455-599DC6887F0D}"/>
              </a:ext>
            </a:extLst>
          </p:cNvPr>
          <p:cNvPicPr>
            <a:picLocks noChangeAspect="1"/>
          </p:cNvPicPr>
          <p:nvPr/>
        </p:nvPicPr>
        <p:blipFill rotWithShape="1">
          <a:blip r:embed="rId11"/>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793855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612396" y="1598523"/>
            <a:ext cx="6904139"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a:t>
            </a:r>
          </a:p>
        </p:txBody>
      </p:sp>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7" name="TextBox 6">
            <a:extLst>
              <a:ext uri="{FF2B5EF4-FFF2-40B4-BE49-F238E27FC236}">
                <a16:creationId xmlns:a16="http://schemas.microsoft.com/office/drawing/2014/main" id="{4E2FF7F1-82D2-4E3B-95D0-A176CD5B8727}"/>
              </a:ext>
            </a:extLst>
          </p:cNvPr>
          <p:cNvSpPr txBox="1"/>
          <p:nvPr/>
        </p:nvSpPr>
        <p:spPr>
          <a:xfrm>
            <a:off x="612396" y="2641072"/>
            <a:ext cx="7175244" cy="1420325"/>
          </a:xfrm>
          <a:prstGeom prst="rect">
            <a:avLst/>
          </a:prstGeom>
          <a:noFill/>
        </p:spPr>
        <p:txBody>
          <a:bodyPr wrap="square">
            <a:spAutoFit/>
          </a:bodyPr>
          <a:lstStyle/>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big company has asked your government to sell them land, so that they can grow soya beans to sell around the world. </a:t>
            </a:r>
          </a:p>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you agree? Yes or no? </a:t>
            </a:r>
            <a:endParaRPr lang="en-GB" sz="2000" dirty="0">
              <a:solidFill>
                <a:schemeClr val="bg1"/>
              </a:solidFill>
              <a:latin typeface="Arial" panose="020B0604020202020204" pitchFamily="34" charset="0"/>
              <a:cs typeface="Arial" panose="020B0604020202020204" pitchFamily="34" charset="0"/>
            </a:endParaRPr>
          </a:p>
        </p:txBody>
      </p:sp>
      <p:pic>
        <p:nvPicPr>
          <p:cNvPr id="8" name="Graphic 7" descr="Tractor outline">
            <a:extLst>
              <a:ext uri="{FF2B5EF4-FFF2-40B4-BE49-F238E27FC236}">
                <a16:creationId xmlns:a16="http://schemas.microsoft.com/office/drawing/2014/main" id="{16DFFC97-4306-4AD8-BA99-D11AD82222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9" name="Graphic 8" descr="Crops outline">
            <a:extLst>
              <a:ext uri="{FF2B5EF4-FFF2-40B4-BE49-F238E27FC236}">
                <a16:creationId xmlns:a16="http://schemas.microsoft.com/office/drawing/2014/main" id="{2FFA55E1-5070-4587-907C-803EE93A07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6" name="Graphic 5" descr="Coins outline">
            <a:extLst>
              <a:ext uri="{FF2B5EF4-FFF2-40B4-BE49-F238E27FC236}">
                <a16:creationId xmlns:a16="http://schemas.microsoft.com/office/drawing/2014/main" id="{C66B36D7-9E5A-41D4-9CC4-449A0AD025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20948" y="5260386"/>
            <a:ext cx="1231783" cy="1231783"/>
          </a:xfrm>
          <a:prstGeom prst="rect">
            <a:avLst/>
          </a:prstGeom>
        </p:spPr>
      </p:pic>
      <p:pic>
        <p:nvPicPr>
          <p:cNvPr id="10" name="Picture 3" descr="Diagram, venn diagram&#10;&#10;Description automatically generated">
            <a:extLst>
              <a:ext uri="{FF2B5EF4-FFF2-40B4-BE49-F238E27FC236}">
                <a16:creationId xmlns:a16="http://schemas.microsoft.com/office/drawing/2014/main" id="{3584C226-17F5-494C-A23D-A648BADB0769}"/>
              </a:ext>
            </a:extLst>
          </p:cNvPr>
          <p:cNvPicPr>
            <a:picLocks noChangeAspect="1"/>
          </p:cNvPicPr>
          <p:nvPr/>
        </p:nvPicPr>
        <p:blipFill rotWithShape="1">
          <a:blip r:embed="rId11"/>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2198957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612396" y="1598523"/>
            <a:ext cx="6904139"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a:t>
            </a:r>
          </a:p>
        </p:txBody>
      </p:sp>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10" name="TextBox 9">
            <a:extLst>
              <a:ext uri="{FF2B5EF4-FFF2-40B4-BE49-F238E27FC236}">
                <a16:creationId xmlns:a16="http://schemas.microsoft.com/office/drawing/2014/main" id="{2BDF9044-5234-4FBC-9E18-1E517B8FA503}"/>
              </a:ext>
            </a:extLst>
          </p:cNvPr>
          <p:cNvSpPr txBox="1"/>
          <p:nvPr/>
        </p:nvSpPr>
        <p:spPr>
          <a:xfrm>
            <a:off x="612396" y="2700182"/>
            <a:ext cx="6094602" cy="1420325"/>
          </a:xfrm>
          <a:prstGeom prst="rect">
            <a:avLst/>
          </a:prstGeom>
          <a:noFill/>
        </p:spPr>
        <p:txBody>
          <a:bodyPr wrap="square">
            <a:spAutoFit/>
          </a:bodyPr>
          <a:lstStyle/>
          <a:p>
            <a:pPr>
              <a:lnSpc>
                <a:spcPct val="150000"/>
              </a:lnSpc>
            </a:pPr>
            <a:r>
              <a:rPr lang="en-GB" sz="2000" dirty="0">
                <a:solidFill>
                  <a:schemeClr val="bg1"/>
                </a:solidFill>
                <a:latin typeface="Arial" panose="020B0604020202020204" pitchFamily="34" charset="0"/>
                <a:cs typeface="Arial" panose="020B0604020202020204" pitchFamily="34" charset="0"/>
              </a:rPr>
              <a:t>You have the chance to buy pesticides that will kill pests and protect your crops. </a:t>
            </a:r>
          </a:p>
          <a:p>
            <a:pPr>
              <a:lnSpc>
                <a:spcPct val="150000"/>
              </a:lnSpc>
            </a:pPr>
            <a:r>
              <a:rPr lang="en-GB" sz="2000" dirty="0">
                <a:solidFill>
                  <a:schemeClr val="bg1"/>
                </a:solidFill>
                <a:latin typeface="Arial" panose="020B0604020202020204" pitchFamily="34" charset="0"/>
                <a:cs typeface="Arial" panose="020B0604020202020204" pitchFamily="34" charset="0"/>
              </a:rPr>
              <a:t>Do you say yes, or no? </a:t>
            </a:r>
          </a:p>
        </p:txBody>
      </p:sp>
      <p:pic>
        <p:nvPicPr>
          <p:cNvPr id="17" name="Graphic 16" descr="Tractor outline">
            <a:extLst>
              <a:ext uri="{FF2B5EF4-FFF2-40B4-BE49-F238E27FC236}">
                <a16:creationId xmlns:a16="http://schemas.microsoft.com/office/drawing/2014/main" id="{DBCE763C-E5D7-4DD1-BE37-DC63689BF1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18" name="Graphic 17" descr="Crops outline">
            <a:extLst>
              <a:ext uri="{FF2B5EF4-FFF2-40B4-BE49-F238E27FC236}">
                <a16:creationId xmlns:a16="http://schemas.microsoft.com/office/drawing/2014/main" id="{D2B3ABCE-DEBC-4999-890A-3F3208A17D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9" name="Graphic 8" descr="Bio-hazard outline">
            <a:extLst>
              <a:ext uri="{FF2B5EF4-FFF2-40B4-BE49-F238E27FC236}">
                <a16:creationId xmlns:a16="http://schemas.microsoft.com/office/drawing/2014/main" id="{74DDC8C6-341B-47DA-AEFA-D1BAE98ED5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20278" y="5301754"/>
            <a:ext cx="1157284" cy="1157284"/>
          </a:xfrm>
          <a:prstGeom prst="rect">
            <a:avLst/>
          </a:prstGeom>
        </p:spPr>
      </p:pic>
      <p:pic>
        <p:nvPicPr>
          <p:cNvPr id="11" name="Picture 3" descr="Diagram, venn diagram&#10;&#10;Description automatically generated">
            <a:extLst>
              <a:ext uri="{FF2B5EF4-FFF2-40B4-BE49-F238E27FC236}">
                <a16:creationId xmlns:a16="http://schemas.microsoft.com/office/drawing/2014/main" id="{16D2C6A2-45C9-4EBE-A62B-410535BDB1DB}"/>
              </a:ext>
            </a:extLst>
          </p:cNvPr>
          <p:cNvPicPr>
            <a:picLocks noChangeAspect="1"/>
          </p:cNvPicPr>
          <p:nvPr/>
        </p:nvPicPr>
        <p:blipFill rotWithShape="1">
          <a:blip r:embed="rId11"/>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1311422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612396" y="1598523"/>
            <a:ext cx="6904139"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a:t>
            </a:r>
          </a:p>
        </p:txBody>
      </p:sp>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9427" y="3884102"/>
            <a:ext cx="1414340" cy="1414340"/>
          </a:xfrm>
          <a:prstGeom prst="rect">
            <a:avLst/>
          </a:prstGeom>
        </p:spPr>
      </p:pic>
      <p:sp>
        <p:nvSpPr>
          <p:cNvPr id="10" name="TextBox 9">
            <a:extLst>
              <a:ext uri="{FF2B5EF4-FFF2-40B4-BE49-F238E27FC236}">
                <a16:creationId xmlns:a16="http://schemas.microsoft.com/office/drawing/2014/main" id="{2BDF9044-5234-4FBC-9E18-1E517B8FA503}"/>
              </a:ext>
            </a:extLst>
          </p:cNvPr>
          <p:cNvSpPr txBox="1"/>
          <p:nvPr/>
        </p:nvSpPr>
        <p:spPr>
          <a:xfrm>
            <a:off x="612396" y="2643032"/>
            <a:ext cx="6094602" cy="1420325"/>
          </a:xfrm>
          <a:prstGeom prst="rect">
            <a:avLst/>
          </a:prstGeom>
          <a:noFill/>
        </p:spPr>
        <p:txBody>
          <a:bodyPr wrap="square">
            <a:spAutoFit/>
          </a:bodyPr>
          <a:lstStyle/>
          <a:p>
            <a:pPr>
              <a:lnSpc>
                <a:spcPct val="150000"/>
              </a:lnSpc>
            </a:pPr>
            <a:r>
              <a:rPr lang="en-GB" sz="2000" dirty="0">
                <a:solidFill>
                  <a:schemeClr val="bg1"/>
                </a:solidFill>
                <a:latin typeface="Arial" panose="020B0604020202020204" pitchFamily="34" charset="0"/>
                <a:cs typeface="Arial" panose="020B0604020202020204" pitchFamily="34" charset="0"/>
              </a:rPr>
              <a:t>You have been advised to buy fertilisers, to help your farms produce bigger harvests.</a:t>
            </a:r>
          </a:p>
          <a:p>
            <a:pPr>
              <a:lnSpc>
                <a:spcPct val="150000"/>
              </a:lnSpc>
            </a:pPr>
            <a:r>
              <a:rPr lang="en-GB" sz="2000" dirty="0">
                <a:solidFill>
                  <a:schemeClr val="bg1"/>
                </a:solidFill>
                <a:latin typeface="Arial" panose="020B0604020202020204" pitchFamily="34" charset="0"/>
                <a:cs typeface="Arial" panose="020B0604020202020204" pitchFamily="34" charset="0"/>
              </a:rPr>
              <a:t>Do you say yes, or no? </a:t>
            </a:r>
          </a:p>
        </p:txBody>
      </p:sp>
      <p:pic>
        <p:nvPicPr>
          <p:cNvPr id="11" name="Graphic 10" descr="Bio-hazard outline">
            <a:extLst>
              <a:ext uri="{FF2B5EF4-FFF2-40B4-BE49-F238E27FC236}">
                <a16:creationId xmlns:a16="http://schemas.microsoft.com/office/drawing/2014/main" id="{756F7C13-780D-4A99-BA2E-FCD0AE9300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0278" y="5301754"/>
            <a:ext cx="1157284" cy="1157284"/>
          </a:xfrm>
          <a:prstGeom prst="rect">
            <a:avLst/>
          </a:prstGeom>
        </p:spPr>
      </p:pic>
      <p:pic>
        <p:nvPicPr>
          <p:cNvPr id="17" name="Graphic 16" descr="Tractor outline">
            <a:extLst>
              <a:ext uri="{FF2B5EF4-FFF2-40B4-BE49-F238E27FC236}">
                <a16:creationId xmlns:a16="http://schemas.microsoft.com/office/drawing/2014/main" id="{DBCE763C-E5D7-4DD1-BE37-DC63689BF1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3884" y="5285461"/>
            <a:ext cx="1231783" cy="1231783"/>
          </a:xfrm>
          <a:prstGeom prst="rect">
            <a:avLst/>
          </a:prstGeom>
        </p:spPr>
      </p:pic>
      <p:pic>
        <p:nvPicPr>
          <p:cNvPr id="18" name="Graphic 17" descr="Crops outline">
            <a:extLst>
              <a:ext uri="{FF2B5EF4-FFF2-40B4-BE49-F238E27FC236}">
                <a16:creationId xmlns:a16="http://schemas.microsoft.com/office/drawing/2014/main" id="{D2B3ABCE-DEBC-4999-890A-3F3208A17D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5180" y="5314565"/>
            <a:ext cx="1157284" cy="1157284"/>
          </a:xfrm>
          <a:prstGeom prst="rect">
            <a:avLst/>
          </a:prstGeom>
        </p:spPr>
      </p:pic>
      <p:pic>
        <p:nvPicPr>
          <p:cNvPr id="9" name="Picture 3" descr="Diagram, venn diagram&#10;&#10;Description automatically generated">
            <a:extLst>
              <a:ext uri="{FF2B5EF4-FFF2-40B4-BE49-F238E27FC236}">
                <a16:creationId xmlns:a16="http://schemas.microsoft.com/office/drawing/2014/main" id="{B812C63F-2E6F-41F0-AAB9-95A37CFB95AB}"/>
              </a:ext>
            </a:extLst>
          </p:cNvPr>
          <p:cNvPicPr>
            <a:picLocks noChangeAspect="1"/>
          </p:cNvPicPr>
          <p:nvPr/>
        </p:nvPicPr>
        <p:blipFill rotWithShape="1">
          <a:blip r:embed="rId10"/>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3654316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612396" y="1598523"/>
            <a:ext cx="6904139"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a:t>
            </a:r>
          </a:p>
        </p:txBody>
      </p:sp>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8" name="TextBox 7">
            <a:extLst>
              <a:ext uri="{FF2B5EF4-FFF2-40B4-BE49-F238E27FC236}">
                <a16:creationId xmlns:a16="http://schemas.microsoft.com/office/drawing/2014/main" id="{780250D3-17DD-4EA5-86D1-43F2F0230F85}"/>
              </a:ext>
            </a:extLst>
          </p:cNvPr>
          <p:cNvSpPr txBox="1"/>
          <p:nvPr/>
        </p:nvSpPr>
        <p:spPr>
          <a:xfrm>
            <a:off x="612396" y="2643032"/>
            <a:ext cx="6094602" cy="1420325"/>
          </a:xfrm>
          <a:prstGeom prst="rect">
            <a:avLst/>
          </a:prstGeom>
          <a:noFill/>
        </p:spPr>
        <p:txBody>
          <a:bodyPr wrap="square">
            <a:spAutoFit/>
          </a:bodyPr>
          <a:lstStyle/>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big company wants to buy lots of your land so that it can breed cattle to produce beef. </a:t>
            </a:r>
          </a:p>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Will you say yes, or no? </a:t>
            </a:r>
            <a:endParaRPr lang="en-GB" sz="2000" dirty="0">
              <a:solidFill>
                <a:schemeClr val="bg1"/>
              </a:solidFill>
              <a:latin typeface="Arial" panose="020B0604020202020204" pitchFamily="34" charset="0"/>
              <a:cs typeface="Arial" panose="020B0604020202020204" pitchFamily="34" charset="0"/>
            </a:endParaRPr>
          </a:p>
        </p:txBody>
      </p:sp>
      <p:pic>
        <p:nvPicPr>
          <p:cNvPr id="6" name="Graphic 5" descr="Tractor outline">
            <a:extLst>
              <a:ext uri="{FF2B5EF4-FFF2-40B4-BE49-F238E27FC236}">
                <a16:creationId xmlns:a16="http://schemas.microsoft.com/office/drawing/2014/main" id="{035771C4-9DCC-4CBA-AFF7-7E1AA62BBC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7" name="Graphic 6" descr="Crops outline">
            <a:extLst>
              <a:ext uri="{FF2B5EF4-FFF2-40B4-BE49-F238E27FC236}">
                <a16:creationId xmlns:a16="http://schemas.microsoft.com/office/drawing/2014/main" id="{68D30DBD-D51C-4FF7-99BA-AED9F15F0F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5" name="Graphic 4" descr="Cow outline">
            <a:extLst>
              <a:ext uri="{FF2B5EF4-FFF2-40B4-BE49-F238E27FC236}">
                <a16:creationId xmlns:a16="http://schemas.microsoft.com/office/drawing/2014/main" id="{C1F02B67-CA56-4898-BD90-DE97CA9CB4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66116" y="5240067"/>
            <a:ext cx="1231782" cy="1231782"/>
          </a:xfrm>
          <a:prstGeom prst="rect">
            <a:avLst/>
          </a:prstGeom>
        </p:spPr>
      </p:pic>
      <p:pic>
        <p:nvPicPr>
          <p:cNvPr id="9" name="Picture 3" descr="Diagram, venn diagram&#10;&#10;Description automatically generated">
            <a:extLst>
              <a:ext uri="{FF2B5EF4-FFF2-40B4-BE49-F238E27FC236}">
                <a16:creationId xmlns:a16="http://schemas.microsoft.com/office/drawing/2014/main" id="{1CF64152-341B-4A23-9B2A-D93623B49EF4}"/>
              </a:ext>
            </a:extLst>
          </p:cNvPr>
          <p:cNvPicPr>
            <a:picLocks noChangeAspect="1"/>
          </p:cNvPicPr>
          <p:nvPr/>
        </p:nvPicPr>
        <p:blipFill rotWithShape="1">
          <a:blip r:embed="rId11"/>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290058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8F8598-66EA-43DB-82BB-84A4C7F53862}"/>
              </a:ext>
            </a:extLst>
          </p:cNvPr>
          <p:cNvSpPr/>
          <p:nvPr/>
        </p:nvSpPr>
        <p:spPr>
          <a:xfrm>
            <a:off x="-47625" y="929640"/>
            <a:ext cx="12239625" cy="6023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4103048-67F2-41CF-8021-1FB2F3E52D8F}"/>
              </a:ext>
            </a:extLst>
          </p:cNvPr>
          <p:cNvSpPr txBox="1"/>
          <p:nvPr/>
        </p:nvSpPr>
        <p:spPr>
          <a:xfrm>
            <a:off x="3721482" y="2792634"/>
            <a:ext cx="4668047" cy="1754326"/>
          </a:xfrm>
          <a:prstGeom prst="rect">
            <a:avLst/>
          </a:prstGeom>
          <a:noFill/>
        </p:spPr>
        <p:txBody>
          <a:bodyPr wrap="square" rtlCol="0">
            <a:spAutoFit/>
          </a:bodyPr>
          <a:lstStyle/>
          <a:p>
            <a:r>
              <a:rPr lang="en-GB" sz="5400" dirty="0">
                <a:latin typeface="Arial Black" panose="020B0A04020102020204" pitchFamily="34" charset="0"/>
                <a:hlinkClick r:id="rId3"/>
              </a:rPr>
              <a:t>Watch the</a:t>
            </a:r>
          </a:p>
          <a:p>
            <a:r>
              <a:rPr lang="en-GB" sz="5400" dirty="0">
                <a:latin typeface="Arial Black" panose="020B0A04020102020204" pitchFamily="34" charset="0"/>
                <a:hlinkClick r:id="rId3"/>
              </a:rPr>
              <a:t>animation</a:t>
            </a:r>
            <a:endParaRPr lang="en-GB" sz="5400" dirty="0">
              <a:solidFill>
                <a:schemeClr val="bg1"/>
              </a:solidFill>
              <a:latin typeface="Arial Black" panose="020B0A04020102020204" pitchFamily="34" charset="0"/>
            </a:endParaRPr>
          </a:p>
        </p:txBody>
      </p:sp>
      <p:pic>
        <p:nvPicPr>
          <p:cNvPr id="5" name="Picture 4" descr="A picture containing text, silhouette, vector graphics, light&#10;&#10;Description automatically generated">
            <a:extLst>
              <a:ext uri="{FF2B5EF4-FFF2-40B4-BE49-F238E27FC236}">
                <a16:creationId xmlns:a16="http://schemas.microsoft.com/office/drawing/2014/main" id="{908E4E78-F3A3-4D9F-AE3A-95A725E96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40" y="1184183"/>
            <a:ext cx="2380112" cy="3350349"/>
          </a:xfrm>
          <a:prstGeom prst="rect">
            <a:avLst/>
          </a:prstGeom>
          <a:scene3d>
            <a:camera prst="orthographicFront">
              <a:rot lat="0" lon="10800000" rev="0"/>
            </a:camera>
            <a:lightRig rig="threePt" dir="t"/>
          </a:scene3d>
        </p:spPr>
      </p:pic>
      <p:pic>
        <p:nvPicPr>
          <p:cNvPr id="7" name="Picture 6" descr="A picture containing silhouette&#10;&#10;Description automatically generated">
            <a:extLst>
              <a:ext uri="{FF2B5EF4-FFF2-40B4-BE49-F238E27FC236}">
                <a16:creationId xmlns:a16="http://schemas.microsoft.com/office/drawing/2014/main" id="{3FD93516-6355-4061-8D3C-7C29CBFB7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5877" y="2059169"/>
            <a:ext cx="2961137" cy="3973710"/>
          </a:xfrm>
          <a:prstGeom prst="rect">
            <a:avLst/>
          </a:prstGeom>
          <a:scene3d>
            <a:camera prst="orthographicFront">
              <a:rot lat="0" lon="10800000" rev="0"/>
            </a:camera>
            <a:lightRig rig="threePt" dir="t"/>
          </a:scene3d>
        </p:spPr>
      </p:pic>
      <p:pic>
        <p:nvPicPr>
          <p:cNvPr id="9" name="Picture 8">
            <a:extLst>
              <a:ext uri="{FF2B5EF4-FFF2-40B4-BE49-F238E27FC236}">
                <a16:creationId xmlns:a16="http://schemas.microsoft.com/office/drawing/2014/main" id="{AF62C5BD-53B5-493A-A91A-41076654F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173" y="1966708"/>
            <a:ext cx="2961136" cy="4718984"/>
          </a:xfrm>
          <a:prstGeom prst="rect">
            <a:avLst/>
          </a:prstGeom>
        </p:spPr>
      </p:pic>
    </p:spTree>
    <p:extLst>
      <p:ext uri="{BB962C8B-B14F-4D97-AF65-F5344CB8AC3E}">
        <p14:creationId xmlns:p14="http://schemas.microsoft.com/office/powerpoint/2010/main" val="3151334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7E7E4A-90DB-475B-A215-4DFEA0504634}"/>
              </a:ext>
            </a:extLst>
          </p:cNvPr>
          <p:cNvSpPr txBox="1"/>
          <p:nvPr/>
        </p:nvSpPr>
        <p:spPr>
          <a:xfrm>
            <a:off x="449836" y="1598523"/>
            <a:ext cx="9001387" cy="830997"/>
          </a:xfrm>
          <a:prstGeom prst="rect">
            <a:avLst/>
          </a:prstGeom>
          <a:noFill/>
        </p:spPr>
        <p:txBody>
          <a:bodyPr wrap="square" rtlCol="0">
            <a:spAutoFit/>
          </a:bodyPr>
          <a:lstStyle/>
          <a:p>
            <a:r>
              <a:rPr lang="en-GB" sz="4800" b="1">
                <a:solidFill>
                  <a:schemeClr val="bg1"/>
                </a:solidFill>
                <a:latin typeface="Arial Rounded MT Bold" panose="020F0704030504030204" pitchFamily="34" charset="0"/>
              </a:rPr>
              <a:t>Step into their shoes: debrief</a:t>
            </a:r>
          </a:p>
        </p:txBody>
      </p:sp>
      <p:pic>
        <p:nvPicPr>
          <p:cNvPr id="3" name="Graphic 2" descr="Shoe footprints outline">
            <a:extLst>
              <a:ext uri="{FF2B5EF4-FFF2-40B4-BE49-F238E27FC236}">
                <a16:creationId xmlns:a16="http://schemas.microsoft.com/office/drawing/2014/main" id="{6E96BA1A-CD16-4B13-82D0-F85702877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9427" y="3884102"/>
            <a:ext cx="1414340" cy="1414340"/>
          </a:xfrm>
          <a:prstGeom prst="rect">
            <a:avLst/>
          </a:prstGeom>
        </p:spPr>
      </p:pic>
      <p:sp>
        <p:nvSpPr>
          <p:cNvPr id="8" name="TextBox 7">
            <a:extLst>
              <a:ext uri="{FF2B5EF4-FFF2-40B4-BE49-F238E27FC236}">
                <a16:creationId xmlns:a16="http://schemas.microsoft.com/office/drawing/2014/main" id="{780250D3-17DD-4EA5-86D1-43F2F0230F85}"/>
              </a:ext>
            </a:extLst>
          </p:cNvPr>
          <p:cNvSpPr txBox="1"/>
          <p:nvPr/>
        </p:nvSpPr>
        <p:spPr>
          <a:xfrm>
            <a:off x="471637" y="2597955"/>
            <a:ext cx="8979585" cy="1881990"/>
          </a:xfrm>
          <a:prstGeom prst="rect">
            <a:avLst/>
          </a:prstGeom>
          <a:noFill/>
        </p:spPr>
        <p:txBody>
          <a:bodyPr wrap="square">
            <a:spAutoFit/>
          </a:bodyPr>
          <a:lstStyle/>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special seeds you bought had been </a:t>
            </a:r>
            <a:r>
              <a:rPr lang="en-GB" sz="2000" kern="1400" dirty="0">
                <a:solidFill>
                  <a:schemeClr val="bg1"/>
                </a:solidFill>
                <a:latin typeface="Arial" panose="020B0604020202020204" pitchFamily="34" charset="0"/>
                <a:ea typeface="Times New Roman" panose="02020603050405020304" pitchFamily="18" charset="0"/>
                <a:cs typeface="Arial" panose="020B0604020202020204" pitchFamily="34" charset="0"/>
              </a:rPr>
              <a:t>alter</a:t>
            </a: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ed so that the crops produced no seeds to plant the following year. </a:t>
            </a:r>
          </a:p>
          <a:p>
            <a:pPr>
              <a:lnSpc>
                <a:spcPct val="150000"/>
              </a:lnSpc>
            </a:pPr>
            <a:r>
              <a:rPr lang="en-GB" sz="20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So, your farmers had to buy seeds again and again. Your farmers got into debt and could not grow enough food for their families or to sell at local markets. </a:t>
            </a:r>
            <a:endParaRPr lang="en-GB" sz="2000" dirty="0">
              <a:solidFill>
                <a:schemeClr val="bg1"/>
              </a:solidFill>
              <a:latin typeface="Arial" panose="020B0604020202020204" pitchFamily="34" charset="0"/>
              <a:cs typeface="Arial" panose="020B0604020202020204" pitchFamily="34" charset="0"/>
            </a:endParaRPr>
          </a:p>
        </p:txBody>
      </p:sp>
      <p:pic>
        <p:nvPicPr>
          <p:cNvPr id="6" name="Graphic 5" descr="Tractor outline">
            <a:extLst>
              <a:ext uri="{FF2B5EF4-FFF2-40B4-BE49-F238E27FC236}">
                <a16:creationId xmlns:a16="http://schemas.microsoft.com/office/drawing/2014/main" id="{045BD4C7-11FE-47A9-8F34-3372E4F53E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84" y="5285461"/>
            <a:ext cx="1231783" cy="1231783"/>
          </a:xfrm>
          <a:prstGeom prst="rect">
            <a:avLst/>
          </a:prstGeom>
        </p:spPr>
      </p:pic>
      <p:pic>
        <p:nvPicPr>
          <p:cNvPr id="7" name="Graphic 6" descr="Crops outline">
            <a:extLst>
              <a:ext uri="{FF2B5EF4-FFF2-40B4-BE49-F238E27FC236}">
                <a16:creationId xmlns:a16="http://schemas.microsoft.com/office/drawing/2014/main" id="{87858303-2122-477C-A1C1-34CA7F8624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5180" y="5314565"/>
            <a:ext cx="1157284" cy="1157284"/>
          </a:xfrm>
          <a:prstGeom prst="rect">
            <a:avLst/>
          </a:prstGeom>
        </p:spPr>
      </p:pic>
      <p:pic>
        <p:nvPicPr>
          <p:cNvPr id="9" name="Graphic 8" descr="Seeds outline">
            <a:extLst>
              <a:ext uri="{FF2B5EF4-FFF2-40B4-BE49-F238E27FC236}">
                <a16:creationId xmlns:a16="http://schemas.microsoft.com/office/drawing/2014/main" id="{A01202B4-3B58-4ACC-8C83-70D8786203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82661" y="5285461"/>
            <a:ext cx="1231783" cy="1231783"/>
          </a:xfrm>
          <a:prstGeom prst="rect">
            <a:avLst/>
          </a:prstGeom>
        </p:spPr>
      </p:pic>
      <p:pic>
        <p:nvPicPr>
          <p:cNvPr id="10" name="Picture 3" descr="Diagram, venn diagram&#10;&#10;Description automatically generated">
            <a:extLst>
              <a:ext uri="{FF2B5EF4-FFF2-40B4-BE49-F238E27FC236}">
                <a16:creationId xmlns:a16="http://schemas.microsoft.com/office/drawing/2014/main" id="{004ABCEA-9C82-452C-B922-E4B6A70062B9}"/>
              </a:ext>
            </a:extLst>
          </p:cNvPr>
          <p:cNvPicPr>
            <a:picLocks noChangeAspect="1"/>
          </p:cNvPicPr>
          <p:nvPr/>
        </p:nvPicPr>
        <p:blipFill rotWithShape="1">
          <a:blip r:embed="rId11"/>
          <a:srcRect l="15963" t="7838" r="19828" b="8897"/>
          <a:stretch/>
        </p:blipFill>
        <p:spPr>
          <a:xfrm>
            <a:off x="9657185" y="1332518"/>
            <a:ext cx="2038824" cy="2030201"/>
          </a:xfrm>
          <a:prstGeom prst="rect">
            <a:avLst/>
          </a:prstGeom>
        </p:spPr>
      </p:pic>
    </p:spTree>
    <p:extLst>
      <p:ext uri="{BB962C8B-B14F-4D97-AF65-F5344CB8AC3E}">
        <p14:creationId xmlns:p14="http://schemas.microsoft.com/office/powerpoint/2010/main" val="3825509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1" ma:contentTypeDescription="Create a new document." ma:contentTypeScope="" ma:versionID="4aa2db4177c8e0f85f25b58e27dabfdf">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targetNamespace="http://schemas.microsoft.com/office/2006/metadata/properties" ma:root="true" ma:fieldsID="9904130c5251f848678ed5a103073116" ns2:_="" ns3:_="" ns4:_="" ns5:_="">
    <xsd:import namespace="04672002-f21f-4240-adfb-f0b653fb6fb5"/>
    <xsd:import namespace="236a9a4b-a03c-46ba-8ec6-624c184acbc6"/>
    <xsd:import namespace="http://schemas.microsoft.com/sharepoint/v3/fields"/>
    <xsd:import namespace="bdf04112-6931-4610-9724-cd62e91446a3"/>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tivity xmlns="236a9a4b-a03c-46ba-8ec6-624c184acbc6">Campaigns</Activity>
    <Audience xmlns="236a9a4b-a03c-46ba-8ec6-624c184acbc6">Primary</Audience>
    <_Status xmlns="http://schemas.microsoft.com/sharepoint/v3/fields">Not Started</_Status>
    <_dlc_DocId xmlns="04672002-f21f-4240-adfb-f0b653fb6fb5">SZUU6KYVHK2A-2146017777-14976</_dlc_DocId>
    <_dlc_DocIdUrl xmlns="04672002-f21f-4240-adfb-f0b653fb6fb5">
      <Url>https://cafod365.sharepoint.com/sites/int/Education/_layouts/15/DocIdRedir.aspx?ID=SZUU6KYVHK2A-2146017777-14976</Url>
      <Description>SZUU6KYVHK2A-2146017777-14976</Description>
    </_dlc_DocIdUrl>
  </documentManagement>
</p:properties>
</file>

<file path=customXml/itemProps1.xml><?xml version="1.0" encoding="utf-8"?>
<ds:datastoreItem xmlns:ds="http://schemas.openxmlformats.org/officeDocument/2006/customXml" ds:itemID="{1D244A00-4CD7-4F4E-8507-12EE71BF0505}">
  <ds:schemaRefs>
    <ds:schemaRef ds:uri="http://schemas.microsoft.com/sharepoint/events"/>
  </ds:schemaRefs>
</ds:datastoreItem>
</file>

<file path=customXml/itemProps2.xml><?xml version="1.0" encoding="utf-8"?>
<ds:datastoreItem xmlns:ds="http://schemas.openxmlformats.org/officeDocument/2006/customXml" ds:itemID="{F959A31A-F2F5-4A11-B9F7-1638A220642D}">
  <ds:schemaRefs>
    <ds:schemaRef ds:uri="04672002-f21f-4240-adfb-f0b653fb6fb5"/>
    <ds:schemaRef ds:uri="236a9a4b-a03c-46ba-8ec6-624c184acbc6"/>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0D610B-63A1-4902-9400-3940DFA2D029}">
  <ds:schemaRefs>
    <ds:schemaRef ds:uri="http://schemas.microsoft.com/sharepoint/v3/contenttype/forms"/>
  </ds:schemaRefs>
</ds:datastoreItem>
</file>

<file path=customXml/itemProps4.xml><?xml version="1.0" encoding="utf-8"?>
<ds:datastoreItem xmlns:ds="http://schemas.openxmlformats.org/officeDocument/2006/customXml" ds:itemID="{B9495EC4-43E9-4073-AFAA-796F4502D6CE}">
  <ds:schemaRefs>
    <ds:schemaRef ds:uri="http://schemas.microsoft.com/office/2006/metadata/properties"/>
    <ds:schemaRef ds:uri="http://purl.org/dc/elements/1.1/"/>
    <ds:schemaRef ds:uri="236a9a4b-a03c-46ba-8ec6-624c184acbc6"/>
    <ds:schemaRef ds:uri="http://schemas.microsoft.com/sharepoint/v3/field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bdf04112-6931-4610-9724-cd62e91446a3"/>
    <ds:schemaRef ds:uri="04672002-f21f-4240-adfb-f0b653fb6fb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TotalTime>
  <Words>1588</Words>
  <Application>Microsoft Office PowerPoint</Application>
  <PresentationFormat>Widescreen</PresentationFormat>
  <Paragraphs>142</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Arial Rounded MT Bold</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Dean</dc:creator>
  <cp:lastModifiedBy>Kathleen O'Brien</cp:lastModifiedBy>
  <cp:revision>2</cp:revision>
  <dcterms:created xsi:type="dcterms:W3CDTF">2022-03-17T15:55:04Z</dcterms:created>
  <dcterms:modified xsi:type="dcterms:W3CDTF">2022-04-11T15:41:27Z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d07b38d1-8ae4-4eae-9f63-6ba66471d93c</vt:lpwstr>
  </property>
</Properties>
</file>