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64" r:id="rId6"/>
    <p:sldId id="257" r:id="rId7"/>
    <p:sldId id="256" r:id="rId8"/>
    <p:sldId id="260" r:id="rId9"/>
    <p:sldId id="259" r:id="rId10"/>
    <p:sldId id="258" r:id="rId11"/>
    <p:sldId id="261" r:id="rId12"/>
    <p:sldId id="262" r:id="rId13"/>
    <p:sldId id="263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033"/>
    <a:srgbClr val="8FD400"/>
    <a:srgbClr val="34B6E4"/>
    <a:srgbClr val="FFC82E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87" autoAdjust="0"/>
  </p:normalViewPr>
  <p:slideViewPr>
    <p:cSldViewPr>
      <p:cViewPr varScale="1">
        <p:scale>
          <a:sx n="87" d="100"/>
          <a:sy n="87" d="100"/>
        </p:scale>
        <p:origin x="6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44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ABC70E-86E3-4D4B-A6C8-5971DFFC21E3}" type="slidenum">
              <a:rPr lang="en-GB">
                <a:latin typeface="verdana" pitchFamily="34" charset="0"/>
                <a:cs typeface="verdana" pitchFamily="34" charset="0"/>
              </a:rPr>
              <a:pPr>
                <a:defRPr/>
              </a:pPr>
              <a:t>‹#›</a:t>
            </a:fld>
            <a:endParaRPr lang="en-GB" dirty="0">
              <a:latin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D7500E5-A1E3-470E-A969-B20A375C51BE}" type="datetimeFigureOut">
              <a:rPr lang="en-GB" smtClean="0"/>
              <a:pPr>
                <a:defRPr/>
              </a:pPr>
              <a:t>12/11/2018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B5436B8-C71A-49FF-97D6-4ABC9F4B139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COUNTRY: Congo Democratic Republic LOCATION: Kanyabayonga 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Children outside Kanyabayonga Parish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4EB525-01CD-42B4-98D4-B3A6F20E4A0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Discuss – do you like talking to your friends and neighbours on the phone?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  <a:p>
            <a:pPr eaLnBrk="1" hangingPunct="1">
              <a:spcBef>
                <a:spcPct val="0"/>
              </a:spcBef>
            </a:pPr>
            <a:r>
              <a:rPr lang="en-GB"/>
              <a:t>COUNTRY: Rwanda LOCATION: Ruyenzi 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Benita, 4yrs, using a mobile phone.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1C344-812F-416F-937A-7C83FFD672F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Discuss what Walter could be learning - Maybe he is learning about his neighbours around the world too!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  <a:p>
            <a:pPr eaLnBrk="1" hangingPunct="1">
              <a:spcBef>
                <a:spcPct val="0"/>
              </a:spcBef>
            </a:pPr>
            <a:r>
              <a:rPr lang="en-GB"/>
              <a:t>COUNTRY: El Salvador LOCATION: Puentecitos, Guaymango municipality, Ahuachapán department 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Fidel Ramos Gonzalez's youngest son Walter Ovidio, 6yrs doing his homework. </a:t>
            </a:r>
          </a:p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AA533D-C1E5-4CC0-849B-7C3B5991285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COUNTRY: United Kingdom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Aidan, 7yrs, from Somerset. 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Photo credit: David Brinn | CAFOD (2018)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7BE3E-1495-40ED-AD84-76AD150DDCE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COUNTRY: Cambodia LOCATION: Samrong Village, Seam Reap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Reun Rak, 10yrs, Ean Poise's nephew. The family is supported by Banteay Srei.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A26438-E7E8-4F87-AD09-5A518CDBE82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EB25-C77F-4214-A500-1031843DC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title pag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40C0-3828-4C2E-B6BD-F62FFD70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A7B6-D6F1-4695-B550-3E1254E6D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03D7-6A6C-42E0-A4A9-A18388D81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F0D0-9A2F-4FD3-952D-1BC5B44DE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D1B9-AAC8-478E-9A7C-5DDD1ECAF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0E1C-0300-4F50-A404-35B1A023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A1DBA-B030-48DE-97D7-EAD7FDFA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95536" y="980728"/>
            <a:ext cx="7207200" cy="478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C087-E2C1-4F5B-A918-F67D1E7DD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D991-0BE6-4437-82C6-5F435833D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A64064A-767A-4E67-8CDA-F6E121C16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+mj-ea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ihb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"/>
            <a:ext cx="9144000" cy="6848892"/>
          </a:xfrm>
          <a:prstGeom prst="rect">
            <a:avLst/>
          </a:prstGeom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nk-girl-and-bo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1008"/>
            <a:ext cx="2022525" cy="1605641"/>
          </a:xfrm>
          <a:prstGeom prst="rect">
            <a:avLst/>
          </a:prstGeom>
        </p:spPr>
      </p:pic>
      <p:pic>
        <p:nvPicPr>
          <p:cNvPr id="7" name="Picture 6" descr="little-girl-and-wor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00538"/>
            <a:ext cx="2506367" cy="3147243"/>
          </a:xfrm>
          <a:prstGeom prst="rect">
            <a:avLst/>
          </a:prstGeom>
        </p:spPr>
      </p:pic>
      <p:pic>
        <p:nvPicPr>
          <p:cNvPr id="11" name="Picture 10" descr="bird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2924944"/>
            <a:ext cx="1088683" cy="1008427"/>
          </a:xfrm>
          <a:prstGeom prst="rect">
            <a:avLst/>
          </a:prstGeom>
        </p:spPr>
      </p:pic>
      <p:pic>
        <p:nvPicPr>
          <p:cNvPr id="12" name="Picture 11" descr="ladybi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468147"/>
            <a:ext cx="858470" cy="664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3853" y="646180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Year 1  Neighbours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50289E-6 C -0.00591 -0.00092 -0.01286 0.00069 -0.01754 -0.00416 C -0.02952 -0.01665 -0.03699 -0.03468 -0.04775 -0.04855 C -0.04879 -0.05133 -0.04966 -0.05433 -0.05088 -0.05711 C -0.05227 -0.06012 -0.05435 -0.06266 -0.05556 -0.06566 C -0.05886 -0.07353 -0.05973 -0.08116 -0.06355 -0.08879 C -0.06529 -0.10104 -0.07015 -0.11075 -0.0731 -0.12254 C -0.07379 -0.12809 -0.07431 -0.14381 -0.07935 -0.14798 C -0.08213 -0.15029 -0.0889 -0.15214 -0.0889 -0.15214 C -0.09671 -0.1674 -0.11668 -0.18844 -0.13022 -0.19445 C -0.14897 -0.1926 -0.16355 -0.18867 -0.18109 -0.18173 C -0.19029 -0.17803 -0.20956 -0.17549 -0.20956 -0.17549 C -0.22813 -0.17711 -0.24741 -0.17457 -0.26511 -0.18173 C -0.27119 -0.18428 -0.27622 -0.18821 -0.28265 -0.19029 C -0.28577 -0.19237 -0.28925 -0.19399 -0.2922 -0.19653 C -0.29341 -0.19769 -0.29393 -0.2 -0.29532 -0.20092 C -0.29723 -0.20231 -0.29949 -0.20208 -0.30157 -0.20301 C -0.31129 -0.20786 -0.30539 -0.20717 -0.31598 -0.21364 C -0.32015 -0.21618 -0.32449 -0.21757 -0.32866 -0.21988 C -0.34359 -0.22821 -0.35747 -0.24116 -0.37154 -0.25156 C -0.38734 -0.26312 -0.40435 -0.27353 -0.41911 -0.28763 C -0.4297 -0.2978 -0.44029 -0.30867 -0.45088 -0.31931 C -0.45522 -0.3237 -0.4606 -0.32578 -0.46511 -0.32971 C -0.47536 -0.33873 -0.48473 -0.34705 -0.49688 -0.35098 C -0.53178 -0.35029 -0.56772 -0.35815 -0.60157 -0.34682 C -0.61546 -0.3422 -0.629 -0.33665 -0.64289 -0.33202 C -0.65018 -0.32971 -0.66355 -0.31931 -0.66355 -0.31931 C -0.66928 -0.31121 -0.67501 -0.30983 -0.68265 -0.30659 C -0.68369 -0.30451 -0.68421 -0.3015 -0.68577 -0.30012 C -0.68855 -0.2978 -0.69532 -0.29595 -0.69532 -0.29595 C -0.7047 -0.28647 -0.71581 -0.28532 -0.72709 -0.28116 C -0.73664 -0.28185 -0.74602 -0.28324 -0.75556 -0.28324 C -0.76459 -0.28324 -0.77362 -0.28231 -0.78265 -0.28116 C -0.78421 -0.28092 -0.78734 -0.27907 -0.78734 -0.27907 " pathEditMode="relative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5867400" y="314166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94928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C8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</a:t>
            </a:r>
            <a:r>
              <a:rPr lang="en-GB" sz="3600" b="1">
                <a:solidFill>
                  <a:srgbClr val="FFC8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neighbours.</a:t>
            </a:r>
            <a:endParaRPr lang="en-GB" sz="3600" b="1" dirty="0">
              <a:solidFill>
                <a:srgbClr val="FFC82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5" descr="Children outside Kanyabayonga Par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80000">
            <a:off x="436175" y="715985"/>
            <a:ext cx="5472112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order black.png"/>
          <p:cNvPicPr>
            <a:picLocks noChangeAspect="1"/>
          </p:cNvPicPr>
          <p:nvPr/>
        </p:nvPicPr>
        <p:blipFill>
          <a:blip r:embed="rId4" cstate="print"/>
          <a:srcRect b="62600"/>
          <a:stretch>
            <a:fillRect/>
          </a:stretch>
        </p:blipFill>
        <p:spPr>
          <a:xfrm rot="21480000">
            <a:off x="414551" y="634291"/>
            <a:ext cx="5544616" cy="515799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26730" y="1052736"/>
            <a:ext cx="5975598" cy="4471367"/>
            <a:chOff x="4126730" y="1052736"/>
            <a:chExt cx="5975598" cy="4471367"/>
          </a:xfrm>
        </p:grpSpPr>
        <p:pic>
          <p:nvPicPr>
            <p:cNvPr id="11" name="Picture 10" descr="is-it-fair_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6730" y="1052736"/>
              <a:ext cx="5975598" cy="4471367"/>
            </a:xfrm>
            <a:prstGeom prst="rect">
              <a:avLst/>
            </a:prstGeom>
          </p:spPr>
        </p:pic>
        <p:sp>
          <p:nvSpPr>
            <p:cNvPr id="2053" name="Text Box 8"/>
            <p:cNvSpPr txBox="1">
              <a:spLocks noChangeArrowheads="1"/>
            </p:cNvSpPr>
            <p:nvPr/>
          </p:nvSpPr>
          <p:spPr bwMode="auto">
            <a:xfrm>
              <a:off x="5393116" y="2348880"/>
              <a:ext cx="352839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We live in the </a:t>
              </a:r>
              <a:r>
                <a:rPr lang="en-GB" sz="2400" b="1" dirty="0">
                  <a:solidFill>
                    <a:srgbClr val="FF0000"/>
                  </a:solidFill>
                  <a:latin typeface="Verdana" pitchFamily="34" charset="0"/>
                  <a:cs typeface="Verdana" pitchFamily="34" charset="0"/>
                </a:rPr>
                <a:t>Democratic </a:t>
              </a:r>
              <a:br>
                <a:rPr lang="en-GB" sz="2400" b="1" dirty="0">
                  <a:solidFill>
                    <a:srgbClr val="FF0000"/>
                  </a:solidFill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solidFill>
                    <a:srgbClr val="FF0000"/>
                  </a:solidFill>
                  <a:latin typeface="Verdana" pitchFamily="34" charset="0"/>
                  <a:cs typeface="Verdana" pitchFamily="34" charset="0"/>
                </a:rPr>
                <a:t>Republic of Congo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.   </a:t>
              </a:r>
            </a:p>
            <a:p>
              <a:pPr algn="ctr">
                <a:spcBef>
                  <a:spcPct val="50000"/>
                </a:spcBef>
              </a:pP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It is a </a:t>
              </a:r>
              <a:r>
                <a:rPr lang="en-GB" sz="2400" b="1" dirty="0">
                  <a:solidFill>
                    <a:srgbClr val="8FD400"/>
                  </a:solidFill>
                  <a:latin typeface="Verdana" pitchFamily="34" charset="0"/>
                  <a:cs typeface="Verdana" pitchFamily="34" charset="0"/>
                </a:rPr>
                <a:t>country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in </a:t>
              </a:r>
              <a:r>
                <a:rPr lang="en-GB" sz="2400" b="1" dirty="0">
                  <a:solidFill>
                    <a:srgbClr val="34B6E4"/>
                  </a:solidFill>
                  <a:latin typeface="Verdana" pitchFamily="34" charset="0"/>
                  <a:cs typeface="Verdana" pitchFamily="34" charset="0"/>
                </a:rPr>
                <a:t>Africa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.</a:t>
              </a:r>
            </a:p>
          </p:txBody>
        </p:sp>
      </p:grpSp>
      <p:pic>
        <p:nvPicPr>
          <p:cNvPr id="15" name="Picture 14" descr="little-gu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09120"/>
            <a:ext cx="1767582" cy="1436160"/>
          </a:xfrm>
          <a:prstGeom prst="rect">
            <a:avLst/>
          </a:prstGeom>
        </p:spPr>
      </p:pic>
      <p:pic>
        <p:nvPicPr>
          <p:cNvPr id="16" name="Picture 15" descr="sun-x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-216024"/>
            <a:ext cx="2303600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8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you like talking on the phone?</a:t>
            </a:r>
          </a:p>
        </p:txBody>
      </p:sp>
      <p:grpSp>
        <p:nvGrpSpPr>
          <p:cNvPr id="14" name="Group 13"/>
          <p:cNvGrpSpPr/>
          <p:nvPr/>
        </p:nvGrpSpPr>
        <p:grpSpPr>
          <a:xfrm rot="120000">
            <a:off x="193228" y="126403"/>
            <a:ext cx="7331801" cy="5040560"/>
            <a:chOff x="120519" y="417680"/>
            <a:chExt cx="7331801" cy="5040560"/>
          </a:xfrm>
        </p:grpSpPr>
        <p:pic>
          <p:nvPicPr>
            <p:cNvPr id="3074" name="Picture 5" descr="Benita, 4yrs, using a mobile phone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76672"/>
              <a:ext cx="7208536" cy="478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border black.png"/>
            <p:cNvPicPr>
              <a:picLocks noChangeAspect="1"/>
            </p:cNvPicPr>
            <p:nvPr/>
          </p:nvPicPr>
          <p:blipFill>
            <a:blip r:embed="rId4" cstate="print"/>
            <a:srcRect b="63650"/>
            <a:stretch>
              <a:fillRect/>
            </a:stretch>
          </p:blipFill>
          <p:spPr>
            <a:xfrm>
              <a:off x="120519" y="417680"/>
              <a:ext cx="7331801" cy="5040560"/>
            </a:xfrm>
            <a:prstGeom prst="rect">
              <a:avLst/>
            </a:prstGeom>
          </p:spPr>
        </p:pic>
      </p:grpSp>
      <p:pic>
        <p:nvPicPr>
          <p:cNvPr id="11" name="Picture 10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81128"/>
            <a:ext cx="1300551" cy="1508150"/>
          </a:xfrm>
          <a:prstGeom prst="rect">
            <a:avLst/>
          </a:prstGeom>
        </p:spPr>
      </p:pic>
      <p:pic>
        <p:nvPicPr>
          <p:cNvPr id="12" name="Picture 11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0"/>
            <a:ext cx="1055632" cy="1224136"/>
          </a:xfrm>
          <a:prstGeom prst="rect">
            <a:avLst/>
          </a:prstGeom>
        </p:spPr>
      </p:pic>
      <p:pic>
        <p:nvPicPr>
          <p:cNvPr id="13" name="Picture 12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32656"/>
            <a:ext cx="1055632" cy="12241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3928" y="2276872"/>
            <a:ext cx="6336704" cy="4581128"/>
            <a:chOff x="3707904" y="2304256"/>
            <a:chExt cx="6336704" cy="4581128"/>
          </a:xfrm>
        </p:grpSpPr>
        <p:pic>
          <p:nvPicPr>
            <p:cNvPr id="15" name="Picture 14" descr="is-it-fair_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7904" y="2304256"/>
              <a:ext cx="6336704" cy="4581128"/>
            </a:xfrm>
            <a:prstGeom prst="rect">
              <a:avLst/>
            </a:prstGeom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722818" y="3573016"/>
              <a:ext cx="4421182" cy="227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600"/>
                </a:lnSpc>
                <a:spcBef>
                  <a:spcPct val="50000"/>
                </a:spcBef>
              </a:pP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This is </a:t>
              </a:r>
              <a:r>
                <a:rPr lang="en-GB" sz="2400" b="1" dirty="0">
                  <a:solidFill>
                    <a:srgbClr val="34B6E4"/>
                  </a:solidFill>
                  <a:latin typeface="Verdana" pitchFamily="34" charset="0"/>
                  <a:cs typeface="Verdana" pitchFamily="34" charset="0"/>
                </a:rPr>
                <a:t>Benita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.  </a:t>
              </a:r>
            </a:p>
            <a:p>
              <a:pPr algn="ctr">
                <a:lnSpc>
                  <a:spcPts val="2600"/>
                </a:lnSpc>
                <a:spcBef>
                  <a:spcPct val="50000"/>
                </a:spcBef>
              </a:pP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She lives in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solidFill>
                    <a:srgbClr val="8FD400"/>
                  </a:solidFill>
                  <a:latin typeface="Verdana" pitchFamily="34" charset="0"/>
                  <a:cs typeface="Verdana" pitchFamily="34" charset="0"/>
                </a:rPr>
                <a:t>Rwanda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, in </a:t>
              </a:r>
              <a:r>
                <a:rPr lang="en-GB" sz="2400" b="1" dirty="0">
                  <a:solidFill>
                    <a:srgbClr val="E70033"/>
                  </a:solidFill>
                  <a:latin typeface="Verdana" pitchFamily="34" charset="0"/>
                  <a:cs typeface="Verdana" pitchFamily="34" charset="0"/>
                </a:rPr>
                <a:t>Africa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.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She is </a:t>
              </a:r>
              <a:r>
                <a:rPr lang="en-GB" sz="2400" b="1" dirty="0">
                  <a:solidFill>
                    <a:srgbClr val="E70033"/>
                  </a:solidFill>
                  <a:latin typeface="Verdana" pitchFamily="34" charset="0"/>
                  <a:cs typeface="Verdana" pitchFamily="34" charset="0"/>
                </a:rPr>
                <a:t>chatting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on the </a:t>
              </a:r>
              <a:r>
                <a:rPr lang="en-GB" sz="2400" b="1" dirty="0">
                  <a:solidFill>
                    <a:srgbClr val="34B6E4"/>
                  </a:solidFill>
                  <a:latin typeface="Verdana" pitchFamily="34" charset="0"/>
                  <a:cs typeface="Verdana" pitchFamily="34" charset="0"/>
                </a:rPr>
                <a:t>phone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idel Ramos Gonzalez's youngest son Walter Ovidio, 6yrs doing his homework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2229235" y="1223499"/>
            <a:ext cx="6553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rder black.png"/>
          <p:cNvPicPr>
            <a:picLocks noChangeAspect="1"/>
          </p:cNvPicPr>
          <p:nvPr/>
        </p:nvPicPr>
        <p:blipFill>
          <a:blip r:embed="rId4" cstate="print"/>
          <a:srcRect b="61550"/>
          <a:stretch>
            <a:fillRect/>
          </a:stretch>
        </p:blipFill>
        <p:spPr>
          <a:xfrm rot="120000">
            <a:off x="2206389" y="1196089"/>
            <a:ext cx="6624736" cy="4852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4928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C8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you think he is learning about?</a:t>
            </a:r>
          </a:p>
        </p:txBody>
      </p:sp>
      <p:pic>
        <p:nvPicPr>
          <p:cNvPr id="11" name="Picture 10" descr="is-it-fair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2564904"/>
            <a:ext cx="5472608" cy="4077072"/>
          </a:xfrm>
          <a:prstGeom prst="rect">
            <a:avLst/>
          </a:prstGeom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80548" y="3834914"/>
            <a:ext cx="39608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latin typeface="Verdana" pitchFamily="34" charset="0"/>
                <a:cs typeface="Verdana" pitchFamily="34" charset="0"/>
              </a:rPr>
              <a:t>Walter lives in </a:t>
            </a:r>
            <a:br>
              <a:rPr lang="en-GB" sz="2400" b="1" dirty="0">
                <a:latin typeface="Verdana" pitchFamily="34" charset="0"/>
                <a:cs typeface="Verdana" pitchFamily="34" charset="0"/>
              </a:rPr>
            </a:br>
            <a:r>
              <a:rPr lang="en-GB" sz="24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El Salvador</a:t>
            </a:r>
            <a:r>
              <a:rPr lang="en-GB" sz="2400" b="1" dirty="0">
                <a:latin typeface="Verdana" pitchFamily="34" charset="0"/>
                <a:cs typeface="Verdana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GB" sz="2400" b="1" dirty="0">
                <a:latin typeface="Verdana" pitchFamily="34" charset="0"/>
                <a:cs typeface="Verdana" pitchFamily="34" charset="0"/>
              </a:rPr>
              <a:t>He is </a:t>
            </a:r>
            <a:r>
              <a:rPr lang="en-GB" sz="2400" b="1" dirty="0">
                <a:solidFill>
                  <a:srgbClr val="34B6E4"/>
                </a:solidFill>
                <a:latin typeface="Verdana" pitchFamily="34" charset="0"/>
                <a:cs typeface="Verdana" pitchFamily="34" charset="0"/>
              </a:rPr>
              <a:t>doing homework</a:t>
            </a:r>
            <a:r>
              <a:rPr lang="en-GB" sz="2400" b="1" dirty="0">
                <a:latin typeface="Verdana" pitchFamily="34" charset="0"/>
                <a:cs typeface="Verdana" pitchFamily="34" charset="0"/>
              </a:rPr>
              <a:t>.  </a:t>
            </a:r>
          </a:p>
        </p:txBody>
      </p:sp>
      <p:pic>
        <p:nvPicPr>
          <p:cNvPr id="13" name="Picture 12" descr="rainb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-315416"/>
            <a:ext cx="2671885" cy="227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E8738-BF45-4538-BDC8-869FB8E0F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 rot="-120000">
            <a:off x="699681" y="545808"/>
            <a:ext cx="7131951" cy="4979858"/>
          </a:xfrm>
          <a:prstGeom prst="rect">
            <a:avLst/>
          </a:prstGeom>
        </p:spPr>
      </p:pic>
      <p:pic>
        <p:nvPicPr>
          <p:cNvPr id="7" name="Picture 6" descr="border black.png"/>
          <p:cNvPicPr>
            <a:picLocks noChangeAspect="1"/>
          </p:cNvPicPr>
          <p:nvPr/>
        </p:nvPicPr>
        <p:blipFill>
          <a:blip r:embed="rId4" cstate="print"/>
          <a:srcRect b="63650"/>
          <a:stretch>
            <a:fillRect/>
          </a:stretch>
        </p:blipFill>
        <p:spPr>
          <a:xfrm rot="21480000">
            <a:off x="611662" y="496808"/>
            <a:ext cx="7308718" cy="5214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558924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C8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Aidan likes learning about neighbours near and far.</a:t>
            </a:r>
          </a:p>
        </p:txBody>
      </p:sp>
      <p:pic>
        <p:nvPicPr>
          <p:cNvPr id="10" name="Picture 9" descr="is-it-fair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3778" y="3098037"/>
            <a:ext cx="6804956" cy="3090040"/>
          </a:xfrm>
          <a:prstGeom prst="rect">
            <a:avLst/>
          </a:prstGeom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409885" y="3881593"/>
            <a:ext cx="493274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Verdana" pitchFamily="34" charset="0"/>
                <a:cs typeface="Verdana" pitchFamily="34" charset="0"/>
              </a:rPr>
              <a:t>This is </a:t>
            </a:r>
            <a:r>
              <a:rPr lang="en-GB" sz="2800" b="1" dirty="0">
                <a:solidFill>
                  <a:srgbClr val="8FD400"/>
                </a:solidFill>
                <a:latin typeface="Verdana" pitchFamily="34" charset="0"/>
                <a:cs typeface="Verdana" pitchFamily="34" charset="0"/>
              </a:rPr>
              <a:t>Aidan.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GB" sz="2800" b="1" dirty="0">
                <a:latin typeface="Verdana" pitchFamily="34" charset="0"/>
                <a:cs typeface="Verdana" pitchFamily="34" charset="0"/>
              </a:rPr>
              <a:t>He is 6.</a:t>
            </a:r>
            <a:br>
              <a:rPr lang="en-GB" sz="2800" b="1" dirty="0">
                <a:latin typeface="Verdana" pitchFamily="34" charset="0"/>
                <a:cs typeface="Verdana" pitchFamily="34" charset="0"/>
              </a:rPr>
            </a:br>
            <a:r>
              <a:rPr lang="en-GB" sz="2800" b="1" dirty="0">
                <a:latin typeface="Verdana" pitchFamily="34" charset="0"/>
                <a:cs typeface="Verdana" pitchFamily="34" charset="0"/>
              </a:rPr>
              <a:t>He </a:t>
            </a:r>
            <a:r>
              <a:rPr lang="en-GB" sz="2800" b="1" dirty="0">
                <a:solidFill>
                  <a:srgbClr val="34B6E4"/>
                </a:solidFill>
                <a:latin typeface="Verdana" pitchFamily="34" charset="0"/>
                <a:cs typeface="Verdana" pitchFamily="34" charset="0"/>
              </a:rPr>
              <a:t>lives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 in the </a:t>
            </a:r>
            <a:r>
              <a:rPr lang="en-GB" sz="28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UK.</a:t>
            </a:r>
            <a:endParaRPr lang="en-GB" sz="2800" b="1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1" name="Picture 10" descr="plan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-387424"/>
            <a:ext cx="1843119" cy="230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20000">
            <a:off x="4427895" y="-459432"/>
            <a:ext cx="4716105" cy="7128792"/>
            <a:chOff x="4427895" y="-459432"/>
            <a:chExt cx="4716105" cy="7128792"/>
          </a:xfrm>
        </p:grpSpPr>
        <p:pic>
          <p:nvPicPr>
            <p:cNvPr id="6146" name="Picture 9" descr="391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60648"/>
              <a:ext cx="4214295" cy="6359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border black.png"/>
            <p:cNvPicPr>
              <a:picLocks noChangeAspect="1"/>
            </p:cNvPicPr>
            <p:nvPr/>
          </p:nvPicPr>
          <p:blipFill>
            <a:blip r:embed="rId4" cstate="print"/>
            <a:srcRect t="39500"/>
            <a:stretch>
              <a:fillRect/>
            </a:stretch>
          </p:blipFill>
          <p:spPr>
            <a:xfrm>
              <a:off x="4427895" y="-459432"/>
              <a:ext cx="4716105" cy="712879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7504" y="3933056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C8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Maybe he is thinking about neighbours around the world, just like you!</a:t>
            </a:r>
          </a:p>
        </p:txBody>
      </p:sp>
      <p:pic>
        <p:nvPicPr>
          <p:cNvPr id="10" name="Picture 9" descr="is-it-fair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44624" y="-963488"/>
            <a:ext cx="6886575" cy="5328592"/>
          </a:xfrm>
          <a:prstGeom prst="rect">
            <a:avLst/>
          </a:prstGeom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95288" y="476250"/>
            <a:ext cx="4105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err="1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Reun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 lives in </a:t>
            </a:r>
            <a:r>
              <a:rPr lang="en-GB" sz="28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Cambodia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en-GB" sz="2800" b="1" dirty="0">
                <a:latin typeface="Verdana" pitchFamily="34" charset="0"/>
                <a:cs typeface="Verdana" pitchFamily="34" charset="0"/>
              </a:rPr>
              <a:t>It is a </a:t>
            </a:r>
            <a:r>
              <a:rPr lang="en-GB" sz="2800" b="1" dirty="0">
                <a:solidFill>
                  <a:srgbClr val="8FD400"/>
                </a:solidFill>
                <a:latin typeface="Verdana" pitchFamily="34" charset="0"/>
                <a:cs typeface="Verdana" pitchFamily="34" charset="0"/>
              </a:rPr>
              <a:t>country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 </a:t>
            </a:r>
            <a:br>
              <a:rPr lang="en-GB" sz="2800" b="1" dirty="0">
                <a:latin typeface="Verdana" pitchFamily="34" charset="0"/>
                <a:cs typeface="Verdana" pitchFamily="34" charset="0"/>
              </a:rPr>
            </a:br>
            <a:r>
              <a:rPr lang="en-GB" sz="2800" b="1" dirty="0">
                <a:latin typeface="Verdana" pitchFamily="34" charset="0"/>
                <a:cs typeface="Verdana" pitchFamily="34" charset="0"/>
              </a:rPr>
              <a:t>in </a:t>
            </a:r>
            <a:r>
              <a:rPr lang="en-GB" sz="2800" b="1" dirty="0">
                <a:solidFill>
                  <a:srgbClr val="34B6E4"/>
                </a:solidFill>
                <a:latin typeface="Verdana" pitchFamily="34" charset="0"/>
                <a:cs typeface="Verdana" pitchFamily="34" charset="0"/>
              </a:rPr>
              <a:t>Asia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.  </a:t>
            </a:r>
          </a:p>
          <a:p>
            <a:pPr algn="ctr">
              <a:spcBef>
                <a:spcPct val="50000"/>
              </a:spcBef>
            </a:pPr>
            <a:r>
              <a:rPr lang="en-GB" sz="2800" b="1" dirty="0">
                <a:latin typeface="Verdana" pitchFamily="34" charset="0"/>
                <a:cs typeface="Verdana" pitchFamily="34" charset="0"/>
              </a:rPr>
              <a:t>He is </a:t>
            </a:r>
            <a:r>
              <a:rPr lang="en-GB" sz="28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thinking</a:t>
            </a:r>
            <a:r>
              <a:rPr lang="en-GB" sz="2800" b="1" dirty="0">
                <a:latin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1" name="Picture 10" descr="butterf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324100" y="3284984"/>
            <a:ext cx="2324100" cy="17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43353E-6 C 0.00642 -0.01618 0.01754 -0.03167 0.02865 -0.04231 C 0.03073 -0.04439 0.03264 -0.04693 0.0349 -0.04855 C 0.03785 -0.05063 0.04427 -0.05271 0.04427 -0.05271 C 0.05538 -0.06728 0.08576 -0.06265 0.09688 -0.06335 C 0.15747 -0.06219 0.19844 -0.06196 0.25243 -0.05479 C 0.26233 -0.05155 0.2724 -0.04809 0.28264 -0.04647 C 0.29271 -0.04485 0.3125 -0.04231 0.3125 -0.04231 C 0.32674 -0.03722 0.33941 -0.03352 0.35399 -0.03167 C 0.37691 -0.02566 0.40052 -0.02311 0.42379 -0.02103 C 0.44774 -0.01479 0.47274 -0.01849 0.49688 -0.02311 C 0.51076 -0.02959 0.52517 -0.03213 0.53976 -0.03583 C 0.54688 -0.04069 0.55486 -0.04184 0.56198 -0.04647 C 0.57639 -0.05618 0.56997 -0.05317 0.58108 -0.0571 C 0.58507 -0.06242 0.58785 -0.06913 0.59219 -0.07398 C 0.59618 -0.07837 0.60017 -0.08092 0.6033 -0.0867 C 0.60451 -0.08924 0.60486 -0.09294 0.60642 -0.09502 C 0.60764 -0.09664 0.60955 -0.09618 0.61094 -0.0971 C 0.61806 -0.10126 0.6224 -0.10728 0.63021 -0.10982 C 0.65226 -0.12485 0.67517 -0.13849 0.69826 -0.15005 C 0.70747 -0.15468 0.71892 -0.15468 0.72847 -0.15629 C 0.75712 -0.15468 0.78455 -0.15144 0.81267 -0.14589 C 0.82726 -0.14288 0.81719 -0.14473 0.8316 -0.13941 C 0.83802 -0.1371 0.8507 -0.13317 0.8507 -0.13317 C 0.85816 -0.12785 0.86476 -0.12462 0.87292 -0.12254 C 0.88767 -0.11306 0.90347 -0.10866 0.9191 -0.10358 C 0.92813 -0.10057 0.93698 -0.09595 0.94601 -0.09294 C 0.96285 -0.08739 0.98333 -0.08762 1 -0.0867 C 1.01163 -0.08739 1.02326 -0.08693 1.0349 -0.08878 C 1.04254 -0.08994 1.05313 -0.10034 1.06042 -0.10358 C 1.0717 -0.11884 1.05868 -0.10335 1.06979 -0.1119 C 1.07656 -0.11699 1.08142 -0.12346 1.08889 -0.1267 C 1.09323 -0.13248 1.0974 -0.13271 1.10313 -0.13525 C 1.11476 -0.14543 1.12969 -0.14566 1.14271 -0.15005 C 1.16667 -0.14889 1.18924 -0.14797 1.21267 -0.14358 C 1.22379 -0.13872 1.23316 -0.13271 1.24427 -0.12878 C 1.24688 -0.12785 1.24983 -0.12762 1.25243 -0.1267 C 1.25556 -0.12554 1.26181 -0.12254 1.26181 -0.12254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3A653-DCEA-4B34-8719-28BD6612D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9" t="7143" r="1589" b="18908"/>
          <a:stretch/>
        </p:blipFill>
        <p:spPr>
          <a:xfrm>
            <a:off x="2233248" y="4394391"/>
            <a:ext cx="4491905" cy="2491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49236" y="-1"/>
            <a:ext cx="9205156" cy="6885696"/>
            <a:chOff x="-49236" y="-1"/>
            <a:chExt cx="9205156" cy="6885696"/>
          </a:xfrm>
        </p:grpSpPr>
        <p:pic>
          <p:nvPicPr>
            <p:cNvPr id="7171" name="Picture 6" descr="Benita, 4yrs, using a mobile phone."/>
            <p:cNvPicPr>
              <a:picLocks noChangeAspect="1" noChangeArrowheads="1"/>
            </p:cNvPicPr>
            <p:nvPr/>
          </p:nvPicPr>
          <p:blipFill>
            <a:blip r:embed="rId3" cstate="print"/>
            <a:srcRect l="16655"/>
            <a:stretch>
              <a:fillRect/>
            </a:stretch>
          </p:blipFill>
          <p:spPr bwMode="auto">
            <a:xfrm>
              <a:off x="-49236" y="0"/>
              <a:ext cx="4867199" cy="388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5" descr="Children outside Kanyabayonga Pari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7963" y="-1"/>
              <a:ext cx="4337957" cy="375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7" descr="Fidel Ramos Gonzalez's youngest son Walter Ovidio, 6yrs doing his homework. 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6748" y="3880098"/>
              <a:ext cx="4499993" cy="299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9" descr="391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8879" y="2966308"/>
              <a:ext cx="2597041" cy="391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1698847" y="231073"/>
            <a:ext cx="6336704" cy="5688632"/>
            <a:chOff x="1979713" y="476672"/>
            <a:chExt cx="6336704" cy="5688632"/>
          </a:xfrm>
        </p:grpSpPr>
        <p:pic>
          <p:nvPicPr>
            <p:cNvPr id="10" name="Picture 9" descr="is-it-fair_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9713" y="476672"/>
              <a:ext cx="6336704" cy="56886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3848" y="1942132"/>
              <a:ext cx="3888432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Some </a:t>
              </a:r>
              <a:r>
                <a:rPr lang="en-GB" sz="2400" b="1" dirty="0">
                  <a:solidFill>
                    <a:srgbClr val="34B6E4"/>
                  </a:solidFill>
                  <a:latin typeface="Verdana" pitchFamily="34" charset="0"/>
                  <a:cs typeface="Verdana" pitchFamily="34" charset="0"/>
                </a:rPr>
                <a:t>neighbours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live </a:t>
              </a:r>
              <a:r>
                <a:rPr lang="en-GB" sz="2400" b="1" dirty="0">
                  <a:solidFill>
                    <a:srgbClr val="8FD400"/>
                  </a:solidFill>
                  <a:latin typeface="Verdana" pitchFamily="34" charset="0"/>
                  <a:cs typeface="Verdana" pitchFamily="34" charset="0"/>
                </a:rPr>
                <a:t>close to us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.</a:t>
              </a:r>
            </a:p>
            <a:p>
              <a:pPr algn="ctr"/>
              <a:r>
                <a:rPr lang="en-GB" sz="1600" b="1" dirty="0">
                  <a:latin typeface="Verdana" pitchFamily="34" charset="0"/>
                  <a:cs typeface="Verdana" pitchFamily="34" charset="0"/>
                </a:rPr>
                <a:t>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Some neighbours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solidFill>
                    <a:srgbClr val="E70033"/>
                  </a:solidFill>
                  <a:latin typeface="Verdana" pitchFamily="34" charset="0"/>
                  <a:cs typeface="Verdana" pitchFamily="34" charset="0"/>
                </a:rPr>
                <a:t>live far away</a:t>
              </a: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,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like the children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you have learnt 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r>
                <a:rPr lang="en-GB" sz="2400" b="1" dirty="0">
                  <a:latin typeface="Verdana" pitchFamily="34" charset="0"/>
                  <a:cs typeface="Verdana" pitchFamily="34" charset="0"/>
                </a:rPr>
                <a:t> about today.</a:t>
              </a: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br>
                <a:rPr lang="en-GB" sz="2400" b="1" dirty="0">
                  <a:latin typeface="Verdana" pitchFamily="34" charset="0"/>
                  <a:cs typeface="Verdana" pitchFamily="34" charset="0"/>
                </a:rPr>
              </a:br>
              <a:endParaRPr lang="en-GB" sz="2400" b="1" dirty="0">
                <a:latin typeface="Tw Cen MT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0C43B6-4C57-4D0A-96DA-B49922A99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9" t="7143" r="1589" b="18908"/>
          <a:stretch/>
        </p:blipFill>
        <p:spPr>
          <a:xfrm>
            <a:off x="2233248" y="4394391"/>
            <a:ext cx="4491905" cy="24913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61CB15C-4DD5-4AA9-89E0-3B9D08DC1FF9}"/>
              </a:ext>
            </a:extLst>
          </p:cNvPr>
          <p:cNvGrpSpPr/>
          <p:nvPr/>
        </p:nvGrpSpPr>
        <p:grpSpPr>
          <a:xfrm>
            <a:off x="-49236" y="-1"/>
            <a:ext cx="9205156" cy="6885696"/>
            <a:chOff x="-49236" y="-1"/>
            <a:chExt cx="9205156" cy="6885696"/>
          </a:xfrm>
        </p:grpSpPr>
        <p:pic>
          <p:nvPicPr>
            <p:cNvPr id="19" name="Picture 6" descr="Benita, 4yrs, using a mobile phone.">
              <a:extLst>
                <a:ext uri="{FF2B5EF4-FFF2-40B4-BE49-F238E27FC236}">
                  <a16:creationId xmlns:a16="http://schemas.microsoft.com/office/drawing/2014/main" id="{A3883BDB-3DD5-4B7A-9714-C35DFE60D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6655"/>
            <a:stretch>
              <a:fillRect/>
            </a:stretch>
          </p:blipFill>
          <p:spPr bwMode="auto">
            <a:xfrm>
              <a:off x="-49236" y="0"/>
              <a:ext cx="4867199" cy="388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 descr="Children outside Kanyabayonga Parish">
              <a:extLst>
                <a:ext uri="{FF2B5EF4-FFF2-40B4-BE49-F238E27FC236}">
                  <a16:creationId xmlns:a16="http://schemas.microsoft.com/office/drawing/2014/main" id="{32EF18E8-CC4D-4577-93FE-B9EB621CE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7963" y="-1"/>
              <a:ext cx="4337957" cy="375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Fidel Ramos Gonzalez's youngest son Walter Ovidio, 6yrs doing his homework. ">
              <a:extLst>
                <a:ext uri="{FF2B5EF4-FFF2-40B4-BE49-F238E27FC236}">
                  <a16:creationId xmlns:a16="http://schemas.microsoft.com/office/drawing/2014/main" id="{FAED86BB-36D5-4193-8A8A-D9949E006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6748" y="3880098"/>
              <a:ext cx="4499993" cy="299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 descr="39159">
              <a:extLst>
                <a:ext uri="{FF2B5EF4-FFF2-40B4-BE49-F238E27FC236}">
                  <a16:creationId xmlns:a16="http://schemas.microsoft.com/office/drawing/2014/main" id="{B71B54BC-8112-4ED6-9698-584A55462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8879" y="2966308"/>
              <a:ext cx="2597041" cy="391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5" descr="is-it-fair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016" y="332656"/>
            <a:ext cx="9396536" cy="5688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2276872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Verdana" pitchFamily="34" charset="0"/>
                <a:cs typeface="Verdana" pitchFamily="34" charset="0"/>
              </a:rPr>
              <a:t>Tell </a:t>
            </a:r>
            <a:r>
              <a:rPr lang="en-GB" sz="24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someone </a:t>
            </a:r>
            <a:br>
              <a:rPr lang="en-GB" sz="2400" b="1" dirty="0">
                <a:latin typeface="Verdana" pitchFamily="34" charset="0"/>
                <a:cs typeface="Verdana" pitchFamily="34" charset="0"/>
              </a:rPr>
            </a:br>
            <a:r>
              <a:rPr lang="en-GB" sz="2400" b="1" dirty="0">
                <a:latin typeface="Verdana" pitchFamily="34" charset="0"/>
                <a:cs typeface="Verdana" pitchFamily="34" charset="0"/>
              </a:rPr>
              <a:t>at </a:t>
            </a:r>
            <a:r>
              <a:rPr lang="en-GB" sz="24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home</a:t>
            </a:r>
            <a:r>
              <a:rPr lang="en-GB" sz="2400" b="1" dirty="0">
                <a:latin typeface="Verdana" pitchFamily="34" charset="0"/>
                <a:cs typeface="Verdana" pitchFamily="34" charset="0"/>
              </a:rPr>
              <a:t> about </a:t>
            </a:r>
            <a:br>
              <a:rPr lang="en-GB" sz="2400" b="1" dirty="0">
                <a:latin typeface="Verdana" pitchFamily="34" charset="0"/>
                <a:cs typeface="Verdana" pitchFamily="34" charset="0"/>
              </a:rPr>
            </a:br>
            <a:r>
              <a:rPr lang="en-GB" sz="2400" b="1" dirty="0">
                <a:latin typeface="Verdana" pitchFamily="34" charset="0"/>
                <a:cs typeface="Verdana" pitchFamily="34" charset="0"/>
              </a:rPr>
              <a:t>the </a:t>
            </a:r>
            <a:r>
              <a:rPr lang="en-GB" sz="2400" b="1" dirty="0">
                <a:solidFill>
                  <a:srgbClr val="34B6E4"/>
                </a:solidFill>
                <a:latin typeface="Verdana" pitchFamily="34" charset="0"/>
                <a:cs typeface="Verdana" pitchFamily="34" charset="0"/>
              </a:rPr>
              <a:t>neighbours</a:t>
            </a:r>
            <a:r>
              <a:rPr lang="en-GB" sz="2400" b="1" dirty="0">
                <a:latin typeface="Verdana" pitchFamily="34" charset="0"/>
                <a:cs typeface="Verdana" pitchFamily="34" charset="0"/>
              </a:rPr>
              <a:t> </a:t>
            </a:r>
            <a:br>
              <a:rPr lang="en-GB" sz="2400" b="1" dirty="0">
                <a:latin typeface="Verdana" pitchFamily="34" charset="0"/>
                <a:cs typeface="Verdana" pitchFamily="34" charset="0"/>
              </a:rPr>
            </a:br>
            <a:r>
              <a:rPr lang="en-GB" sz="2400" b="1" dirty="0">
                <a:solidFill>
                  <a:srgbClr val="8FD400"/>
                </a:solidFill>
                <a:latin typeface="Verdana" pitchFamily="34" charset="0"/>
                <a:cs typeface="Verdana" pitchFamily="34" charset="0"/>
              </a:rPr>
              <a:t>around the world </a:t>
            </a:r>
            <a:br>
              <a:rPr lang="en-GB" sz="2400" b="1" dirty="0">
                <a:latin typeface="Verdana" pitchFamily="34" charset="0"/>
                <a:cs typeface="Verdana" pitchFamily="34" charset="0"/>
              </a:rPr>
            </a:br>
            <a:r>
              <a:rPr lang="en-GB" sz="2400" b="1" dirty="0">
                <a:latin typeface="Verdana" pitchFamily="34" charset="0"/>
                <a:cs typeface="Verdana" pitchFamily="34" charset="0"/>
              </a:rPr>
              <a:t>you have </a:t>
            </a:r>
            <a:r>
              <a:rPr lang="en-GB" sz="24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met today</a:t>
            </a:r>
            <a:r>
              <a:rPr lang="en-GB" sz="2400" b="1" dirty="0">
                <a:latin typeface="Verdana" pitchFamily="34" charset="0"/>
                <a:cs typeface="Verdana" pitchFamily="34" charset="0"/>
              </a:rPr>
              <a:t>.</a:t>
            </a: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ihb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9219" name="Picture 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653117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Verdana" pitchFamily="34" charset="0"/>
                <a:cs typeface="Verdana" pitchFamily="34" charset="0"/>
              </a:rPr>
              <a:t>Photographs by: Laura </a:t>
            </a:r>
            <a:r>
              <a:rPr lang="en-GB" sz="1100" dirty="0" err="1">
                <a:latin typeface="Verdana" pitchFamily="34" charset="0"/>
                <a:cs typeface="Verdana" pitchFamily="34" charset="0"/>
              </a:rPr>
              <a:t>Donkin</a:t>
            </a:r>
            <a:r>
              <a:rPr lang="en-GB" sz="1100" dirty="0">
                <a:latin typeface="Verdana" pitchFamily="34" charset="0"/>
                <a:cs typeface="Verdana" pitchFamily="34" charset="0"/>
              </a:rPr>
              <a:t>, Annie </a:t>
            </a:r>
            <a:r>
              <a:rPr lang="en-GB" sz="1100" dirty="0" err="1">
                <a:latin typeface="Verdana" pitchFamily="34" charset="0"/>
                <a:cs typeface="Verdana" pitchFamily="34" charset="0"/>
              </a:rPr>
              <a:t>Bungeroth</a:t>
            </a:r>
            <a:r>
              <a:rPr lang="en-GB" sz="1100" dirty="0">
                <a:latin typeface="Verdana" pitchFamily="34" charset="0"/>
                <a:cs typeface="Verdana" pitchFamily="34" charset="0"/>
              </a:rPr>
              <a:t>, Claudia Torres, Kate </a:t>
            </a:r>
            <a:r>
              <a:rPr lang="en-GB" sz="1100" dirty="0" err="1">
                <a:latin typeface="Verdana" pitchFamily="34" charset="0"/>
                <a:cs typeface="Verdana" pitchFamily="34" charset="0"/>
              </a:rPr>
              <a:t>Stanworth</a:t>
            </a:r>
            <a:br>
              <a:rPr lang="en-GB" sz="1100" dirty="0">
                <a:latin typeface="Verdana" pitchFamily="34" charset="0"/>
                <a:cs typeface="Verdana" pitchFamily="34" charset="0"/>
              </a:rPr>
            </a:br>
            <a:r>
              <a:rPr lang="en-GB" sz="1100" dirty="0">
                <a:latin typeface="Verdana" pitchFamily="34" charset="0"/>
                <a:cs typeface="Verdana" pitchFamily="34" charset="0"/>
              </a:rPr>
              <a:t>Illustrations: Per </a:t>
            </a:r>
            <a:r>
              <a:rPr lang="en-GB" sz="1100" dirty="0" err="1">
                <a:latin typeface="Verdana" pitchFamily="34" charset="0"/>
                <a:cs typeface="Verdana" pitchFamily="34" charset="0"/>
              </a:rPr>
              <a:t>Karlen</a:t>
            </a:r>
            <a:r>
              <a:rPr lang="en-GB" sz="1100" dirty="0">
                <a:latin typeface="Verdana" pitchFamily="34" charset="0"/>
                <a:cs typeface="Verdana" pitchFamily="34" charset="0"/>
              </a:rPr>
              <a:t>   </a:t>
            </a:r>
          </a:p>
          <a:p>
            <a:pPr algn="ctr"/>
            <a:endParaRPr lang="en-GB" sz="1100" dirty="0">
              <a:latin typeface="Verdana" pitchFamily="34" charset="0"/>
              <a:cs typeface="Verdana" pitchFamily="34" charset="0"/>
            </a:endParaRPr>
          </a:p>
          <a:p>
            <a:pPr algn="ctr"/>
            <a:endParaRPr lang="en-GB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pink-girl-and-bo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1008"/>
            <a:ext cx="2022525" cy="1605641"/>
          </a:xfrm>
          <a:prstGeom prst="rect">
            <a:avLst/>
          </a:prstGeom>
        </p:spPr>
      </p:pic>
      <p:pic>
        <p:nvPicPr>
          <p:cNvPr id="7" name="Picture 6" descr="little-girl-and-wor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4607" y="3933056"/>
            <a:ext cx="2506367" cy="3147243"/>
          </a:xfrm>
          <a:prstGeom prst="rect">
            <a:avLst/>
          </a:prstGeom>
        </p:spPr>
      </p:pic>
      <p:pic>
        <p:nvPicPr>
          <p:cNvPr id="8" name="Picture 7" descr="bird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2924944"/>
            <a:ext cx="1088683" cy="1008427"/>
          </a:xfrm>
          <a:prstGeom prst="rect">
            <a:avLst/>
          </a:prstGeom>
        </p:spPr>
      </p:pic>
      <p:pic>
        <p:nvPicPr>
          <p:cNvPr id="9" name="Picture 8" descr="ladybi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468147"/>
            <a:ext cx="858470" cy="66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50289E-6 C -0.00591 -0.00092 -0.01286 0.00069 -0.01754 -0.00416 C -0.02952 -0.01665 -0.03699 -0.03468 -0.04775 -0.04855 C -0.04879 -0.05133 -0.04966 -0.05433 -0.05088 -0.05711 C -0.05227 -0.06012 -0.05435 -0.06266 -0.05556 -0.06566 C -0.05886 -0.07353 -0.05973 -0.08116 -0.06355 -0.08879 C -0.06529 -0.10104 -0.07015 -0.11075 -0.0731 -0.12254 C -0.07379 -0.12809 -0.07431 -0.14381 -0.07935 -0.14798 C -0.08213 -0.15029 -0.0889 -0.15214 -0.0889 -0.15214 C -0.09671 -0.1674 -0.11668 -0.18844 -0.13022 -0.19445 C -0.14897 -0.1926 -0.16355 -0.18867 -0.18109 -0.18173 C -0.19029 -0.17803 -0.20956 -0.17549 -0.20956 -0.17549 C -0.22813 -0.17711 -0.24741 -0.17457 -0.26511 -0.18173 C -0.27119 -0.18428 -0.27622 -0.18821 -0.28265 -0.19029 C -0.28577 -0.19237 -0.28925 -0.19399 -0.2922 -0.19653 C -0.29341 -0.19769 -0.29393 -0.2 -0.29532 -0.20092 C -0.29723 -0.20231 -0.29949 -0.20208 -0.30157 -0.20301 C -0.31129 -0.20786 -0.30539 -0.20717 -0.31598 -0.21364 C -0.32015 -0.21618 -0.32449 -0.21757 -0.32866 -0.21988 C -0.34359 -0.22821 -0.35747 -0.24116 -0.37154 -0.25156 C -0.38734 -0.26312 -0.40435 -0.27353 -0.41911 -0.28763 C -0.4297 -0.2978 -0.44029 -0.30867 -0.45088 -0.31931 C -0.45522 -0.3237 -0.4606 -0.32578 -0.46511 -0.32971 C -0.47536 -0.33873 -0.48473 -0.34705 -0.49688 -0.35098 C -0.53178 -0.35029 -0.56772 -0.35815 -0.60157 -0.34682 C -0.61546 -0.3422 -0.629 -0.33665 -0.64289 -0.33202 C -0.65018 -0.32971 -0.66355 -0.31931 -0.66355 -0.31931 C -0.66928 -0.31121 -0.67501 -0.30983 -0.68265 -0.30659 C -0.68369 -0.30451 -0.68421 -0.3015 -0.68577 -0.30012 C -0.68855 -0.2978 -0.69532 -0.29595 -0.69532 -0.29595 C -0.7047 -0.28647 -0.71581 -0.28532 -0.72709 -0.28116 C -0.73664 -0.28185 -0.74602 -0.28324 -0.75556 -0.28324 C -0.76459 -0.28324 -0.77362 -0.28231 -0.78265 -0.28116 C -0.78421 -0.28092 -0.78734 -0.27907 -0.78734 -0.27907 " pathEditMode="relative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be82255776e12d0546172bae1aa48389">
  <xsd:schema xmlns:xsd="http://www.w3.org/2001/XMLSchema" xmlns:xs="http://www.w3.org/2001/XMLSchema" xmlns:p="http://schemas.microsoft.com/office/2006/metadata/properties" xmlns:ns2="aa71144c-eb0d-41a5-a5a8-072cd86d28db" targetNamespace="http://schemas.microsoft.com/office/2006/metadata/properties" ma:root="true" ma:fieldsID="14045f1ac41b7f477140891c2893559a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1144c-eb0d-41a5-a5a8-072cd86d28db" elementFormDefault="qualified">
    <xsd:import namespace="http://schemas.microsoft.com/office/2006/documentManagement/types"/>
    <xsd:import namespace="http://schemas.microsoft.com/office/infopath/2007/PartnerControl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Year 1</Year_x0020_group>
  </documentManagement>
</p:properties>
</file>

<file path=customXml/itemProps1.xml><?xml version="1.0" encoding="utf-8"?>
<ds:datastoreItem xmlns:ds="http://schemas.openxmlformats.org/officeDocument/2006/customXml" ds:itemID="{03A2301F-D40D-40F1-BB3D-1CA8386DAF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5F632-4655-4817-8BAA-89DC92FDF0F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87EBE43-5370-47F3-99AD-0D2451F05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1144c-eb0d-41a5-a5a8-072cd86d2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B150C4-FDFC-412B-A57D-4CEBD7C5466A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aa71144c-eb0d-41a5-a5a8-072cd86d28db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237</Words>
  <Application>Microsoft Office PowerPoint</Application>
  <PresentationFormat>On-screen Show (4:3)</PresentationFormat>
  <Paragraphs>42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 Cen MT</vt:lpstr>
      <vt:lpstr>verdana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cafod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lmcintyre</dc:creator>
  <cp:lastModifiedBy>Gemma Salter</cp:lastModifiedBy>
  <cp:revision>72</cp:revision>
  <dcterms:created xsi:type="dcterms:W3CDTF">2010-10-11T13:34:46Z</dcterms:created>
  <dcterms:modified xsi:type="dcterms:W3CDTF">2018-11-12T11:01:23Z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3400.00000000000</vt:lpwstr>
  </property>
  <property fmtid="{D5CDD505-2E9C-101B-9397-08002B2CF9AE}" pid="3" name="ContentType">
    <vt:lpwstr>Document</vt:lpwstr>
  </property>
  <property fmtid="{D5CDD505-2E9C-101B-9397-08002B2CF9AE}" pid="4" name="ContentTypeId">
    <vt:lpwstr>0x010100B945FD418062994BAD02B81705B0A392</vt:lpwstr>
  </property>
</Properties>
</file>