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5"/>
    <p:sldMasterId id="2147483693" r:id="rId6"/>
  </p:sldMasterIdLst>
  <p:notesMasterIdLst>
    <p:notesMasterId r:id="rId28"/>
  </p:notesMasterIdLst>
  <p:sldIdLst>
    <p:sldId id="264" r:id="rId7"/>
    <p:sldId id="27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ADAA"/>
    <a:srgbClr val="A5C400"/>
    <a:srgbClr val="112643"/>
    <a:srgbClr val="409F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510" autoAdjust="0"/>
    <p:restoredTop sz="81273"/>
  </p:normalViewPr>
  <p:slideViewPr>
    <p:cSldViewPr snapToGrid="0">
      <p:cViewPr varScale="1">
        <p:scale>
          <a:sx n="94" d="100"/>
          <a:sy n="94" d="100"/>
        </p:scale>
        <p:origin x="864" y="19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4" d="100"/>
          <a:sy n="84" d="100"/>
        </p:scale>
        <p:origin x="396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F5031-E1FD-4377-B1E0-4F6F8249720B}" type="datetimeFigureOut">
              <a:rPr lang="en-GB" smtClean="0"/>
              <a:t>07/04/2020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76E7C-A6AE-4FD1-AFE5-00287C0352B5}" type="slidenum">
              <a:rPr lang="en-GB" smtClean="0"/>
              <a:t>‹#›</a:t>
            </a:fld>
            <a:endParaRPr lang="en-GB"/>
          </a:p>
        </p:txBody>
      </p:sp>
    </p:spTree>
    <p:extLst>
      <p:ext uri="{BB962C8B-B14F-4D97-AF65-F5344CB8AC3E}">
        <p14:creationId xmlns:p14="http://schemas.microsoft.com/office/powerpoint/2010/main" val="3870700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for anyone (CAFOD staff or volunteers or supporters or others)  who wants to introduce and encourage groups in parishes, schools or other Catholic communities in England and Wales to take up the </a:t>
            </a:r>
            <a:r>
              <a:rPr lang="en-US" dirty="0" err="1"/>
              <a:t>livesimply</a:t>
            </a:r>
            <a:r>
              <a:rPr lang="en-US" dirty="0"/>
              <a:t> award challenge. </a:t>
            </a:r>
          </a:p>
          <a:p>
            <a:endParaRPr lang="en-US" dirty="0"/>
          </a:p>
          <a:p>
            <a:r>
              <a:rPr lang="en-US" dirty="0"/>
              <a:t>The </a:t>
            </a:r>
            <a:r>
              <a:rPr lang="en-US" dirty="0" err="1"/>
              <a:t>livesimply</a:t>
            </a:r>
            <a:r>
              <a:rPr lang="en-US" dirty="0"/>
              <a:t> Award is an opportunity for a Catholic parish, community or school to live out the </a:t>
            </a:r>
            <a:r>
              <a:rPr lang="en-US" dirty="0" err="1"/>
              <a:t>livesimply</a:t>
            </a:r>
            <a:r>
              <a:rPr lang="en-US" dirty="0"/>
              <a:t> principles of living more simply more sustainable and more in solidarity with poor communities. </a:t>
            </a:r>
          </a:p>
          <a:p>
            <a:endParaRPr lang="en-US" dirty="0"/>
          </a:p>
        </p:txBody>
      </p:sp>
      <p:sp>
        <p:nvSpPr>
          <p:cNvPr id="4" name="Slide Number Placeholder 3"/>
          <p:cNvSpPr>
            <a:spLocks noGrp="1"/>
          </p:cNvSpPr>
          <p:nvPr>
            <p:ph type="sldNum" sz="quarter" idx="5"/>
          </p:nvPr>
        </p:nvSpPr>
        <p:spPr/>
        <p:txBody>
          <a:bodyPr/>
          <a:lstStyle/>
          <a:p>
            <a:fld id="{7A176E7C-A6AE-4FD1-AFE5-00287C0352B5}" type="slidenum">
              <a:rPr lang="en-GB" smtClean="0"/>
              <a:t>1</a:t>
            </a:fld>
            <a:endParaRPr lang="en-GB"/>
          </a:p>
        </p:txBody>
      </p:sp>
    </p:spTree>
    <p:extLst>
      <p:ext uri="{BB962C8B-B14F-4D97-AF65-F5344CB8AC3E}">
        <p14:creationId xmlns:p14="http://schemas.microsoft.com/office/powerpoint/2010/main" val="1266998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cafod.org.uk</a:t>
            </a:r>
            <a:r>
              <a:rPr lang="en-GB" dirty="0"/>
              <a:t>/Campaign/How-to-campaign/</a:t>
            </a:r>
            <a:r>
              <a:rPr lang="en-GB" dirty="0" err="1"/>
              <a:t>Livesimply</a:t>
            </a:r>
            <a:r>
              <a:rPr lang="en-GB" dirty="0"/>
              <a:t>-award</a:t>
            </a:r>
          </a:p>
          <a:p>
            <a:endParaRPr lang="en-GB" dirty="0"/>
          </a:p>
          <a:p>
            <a:r>
              <a:rPr lang="en-GB" dirty="0"/>
              <a:t>The </a:t>
            </a:r>
            <a:r>
              <a:rPr lang="en-GB" dirty="0" err="1"/>
              <a:t>livesimply</a:t>
            </a:r>
            <a:r>
              <a:rPr lang="en-GB" dirty="0"/>
              <a:t> page of the CAFOD website has a number of resources to use. </a:t>
            </a:r>
          </a:p>
          <a:p>
            <a:endParaRPr lang="en-GB" dirty="0"/>
          </a:p>
          <a:p>
            <a:r>
              <a:rPr lang="en-GB" dirty="0"/>
              <a:t>You can also sign up and join the </a:t>
            </a:r>
            <a:r>
              <a:rPr lang="en-GB" dirty="0" err="1"/>
              <a:t>livesimply</a:t>
            </a:r>
            <a:r>
              <a:rPr lang="en-GB" dirty="0"/>
              <a:t> e-group. You will receive monthly email updates, but you can also use the e-group for support and information from the rest of the group.  </a:t>
            </a:r>
          </a:p>
          <a:p>
            <a:endParaRPr lang="en-GB" dirty="0"/>
          </a:p>
          <a:p>
            <a:r>
              <a:rPr lang="en-GB" dirty="0"/>
              <a:t>Make sure to watch the video of other </a:t>
            </a:r>
            <a:r>
              <a:rPr lang="en-GB" i="1" dirty="0" err="1"/>
              <a:t>live</a:t>
            </a:r>
            <a:r>
              <a:rPr lang="en-GB" dirty="0" err="1"/>
              <a:t>simply</a:t>
            </a:r>
            <a:r>
              <a:rPr lang="en-GB" dirty="0"/>
              <a:t> communities and think about using and adapting the short talk and PowerPoint to involve the rest of your community. </a:t>
            </a:r>
          </a:p>
          <a:p>
            <a:endParaRPr lang="en-GB" dirty="0"/>
          </a:p>
          <a:p>
            <a:r>
              <a:rPr lang="en-GB" dirty="0"/>
              <a:t>Order copies of the </a:t>
            </a:r>
            <a:r>
              <a:rPr lang="en-GB" i="1" dirty="0" err="1"/>
              <a:t>live</a:t>
            </a:r>
            <a:r>
              <a:rPr lang="en-GB" dirty="0" err="1"/>
              <a:t>simply</a:t>
            </a:r>
            <a:r>
              <a:rPr lang="en-GB" dirty="0"/>
              <a:t> guide and prayer cards. </a:t>
            </a:r>
          </a:p>
        </p:txBody>
      </p:sp>
      <p:sp>
        <p:nvSpPr>
          <p:cNvPr id="4" name="Slide Number Placeholder 3"/>
          <p:cNvSpPr>
            <a:spLocks noGrp="1"/>
          </p:cNvSpPr>
          <p:nvPr>
            <p:ph type="sldNum" sz="quarter" idx="5"/>
          </p:nvPr>
        </p:nvSpPr>
        <p:spPr/>
        <p:txBody>
          <a:bodyPr/>
          <a:lstStyle/>
          <a:p>
            <a:fld id="{7A176E7C-A6AE-4FD1-AFE5-00287C0352B5}" type="slidenum">
              <a:rPr lang="en-GB" smtClean="0"/>
              <a:t>10</a:t>
            </a:fld>
            <a:endParaRPr lang="en-GB"/>
          </a:p>
        </p:txBody>
      </p:sp>
    </p:spTree>
    <p:extLst>
      <p:ext uri="{BB962C8B-B14F-4D97-AF65-F5344CB8AC3E}">
        <p14:creationId xmlns:p14="http://schemas.microsoft.com/office/powerpoint/2010/main" val="2030390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by undertaking a self assessment. Get a group of your community together to brainstorm all that you are already doing to live simply, sustainably and in solidarity with poor communities. </a:t>
            </a:r>
          </a:p>
          <a:p>
            <a:endParaRPr lang="en-GB" dirty="0"/>
          </a:p>
          <a:p>
            <a:r>
              <a:rPr lang="en-GB" dirty="0"/>
              <a:t>You may discover that you are already doing some excellent things that could help you qualify for your award. </a:t>
            </a:r>
          </a:p>
          <a:p>
            <a:endParaRPr lang="en-GB" dirty="0"/>
          </a:p>
          <a:p>
            <a:r>
              <a:rPr lang="en-GB" dirty="0"/>
              <a:t>Look at how you already organise your reflection and worship. </a:t>
            </a:r>
          </a:p>
          <a:p>
            <a:r>
              <a:rPr lang="en-GB" dirty="0"/>
              <a:t>What practical actions do you do every year? </a:t>
            </a:r>
          </a:p>
          <a:p>
            <a:r>
              <a:rPr lang="en-GB" dirty="0"/>
              <a:t>How does your community reach out to its members and the wider community? </a:t>
            </a:r>
          </a:p>
        </p:txBody>
      </p:sp>
      <p:sp>
        <p:nvSpPr>
          <p:cNvPr id="4" name="Slide Number Placeholder 3"/>
          <p:cNvSpPr>
            <a:spLocks noGrp="1"/>
          </p:cNvSpPr>
          <p:nvPr>
            <p:ph type="sldNum" sz="quarter" idx="5"/>
          </p:nvPr>
        </p:nvSpPr>
        <p:spPr/>
        <p:txBody>
          <a:bodyPr/>
          <a:lstStyle/>
          <a:p>
            <a:fld id="{7A176E7C-A6AE-4FD1-AFE5-00287C0352B5}" type="slidenum">
              <a:rPr lang="en-GB" smtClean="0"/>
              <a:t>11</a:t>
            </a:fld>
            <a:endParaRPr lang="en-GB"/>
          </a:p>
        </p:txBody>
      </p:sp>
    </p:spTree>
    <p:extLst>
      <p:ext uri="{BB962C8B-B14F-4D97-AF65-F5344CB8AC3E}">
        <p14:creationId xmlns:p14="http://schemas.microsoft.com/office/powerpoint/2010/main" val="3426745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sure to download and use the 100 </a:t>
            </a:r>
            <a:r>
              <a:rPr lang="en-GB" i="1" dirty="0" err="1"/>
              <a:t>live</a:t>
            </a:r>
            <a:r>
              <a:rPr lang="en-GB" dirty="0" err="1"/>
              <a:t>simply</a:t>
            </a:r>
            <a:r>
              <a:rPr lang="en-GB" dirty="0"/>
              <a:t> ideas from </a:t>
            </a:r>
            <a:r>
              <a:rPr lang="en-GB" dirty="0" err="1"/>
              <a:t>cafod.org.uk</a:t>
            </a:r>
            <a:r>
              <a:rPr lang="en-GB" dirty="0"/>
              <a:t>/</a:t>
            </a:r>
            <a:r>
              <a:rPr lang="en-GB" dirty="0" err="1"/>
              <a:t>livesimply</a:t>
            </a:r>
            <a:endParaRPr lang="en-GB" dirty="0"/>
          </a:p>
          <a:p>
            <a:endParaRPr lang="en-GB" dirty="0"/>
          </a:p>
          <a:p>
            <a:r>
              <a:rPr lang="en-GB" dirty="0"/>
              <a:t>Hand out</a:t>
            </a:r>
            <a:r>
              <a:rPr lang="en-GB" baseline="0" dirty="0"/>
              <a:t> photocopies of the downloaded 100 </a:t>
            </a:r>
            <a:r>
              <a:rPr lang="en-GB" i="1" baseline="0" dirty="0" err="1"/>
              <a:t>live</a:t>
            </a:r>
            <a:r>
              <a:rPr lang="en-GB" baseline="0" dirty="0" err="1"/>
              <a:t>simply</a:t>
            </a:r>
            <a:r>
              <a:rPr lang="en-GB" baseline="0" dirty="0"/>
              <a:t> ideas.</a:t>
            </a:r>
            <a:endParaRPr lang="en-GB" dirty="0"/>
          </a:p>
        </p:txBody>
      </p:sp>
      <p:sp>
        <p:nvSpPr>
          <p:cNvPr id="4" name="Slide Number Placeholder 3"/>
          <p:cNvSpPr>
            <a:spLocks noGrp="1"/>
          </p:cNvSpPr>
          <p:nvPr>
            <p:ph type="sldNum" sz="quarter" idx="5"/>
          </p:nvPr>
        </p:nvSpPr>
        <p:spPr/>
        <p:txBody>
          <a:bodyPr/>
          <a:lstStyle/>
          <a:p>
            <a:fld id="{7A176E7C-A6AE-4FD1-AFE5-00287C0352B5}" type="slidenum">
              <a:rPr lang="en-GB" smtClean="0"/>
              <a:t>12</a:t>
            </a:fld>
            <a:endParaRPr lang="en-GB"/>
          </a:p>
        </p:txBody>
      </p:sp>
    </p:spTree>
    <p:extLst>
      <p:ext uri="{BB962C8B-B14F-4D97-AF65-F5344CB8AC3E}">
        <p14:creationId xmlns:p14="http://schemas.microsoft.com/office/powerpoint/2010/main" val="3775783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 have done what you said you would in your action plan, contact CAFOD to organise two </a:t>
            </a:r>
            <a:r>
              <a:rPr lang="en-GB" i="1" dirty="0" err="1"/>
              <a:t>live</a:t>
            </a:r>
            <a:r>
              <a:rPr lang="en-GB" dirty="0" err="1"/>
              <a:t>simply</a:t>
            </a:r>
            <a:r>
              <a:rPr lang="en-GB" dirty="0"/>
              <a:t> assessors to visit your parish. They will listen to all that you have accomplished. </a:t>
            </a:r>
          </a:p>
          <a:p>
            <a:endParaRPr lang="en-GB" dirty="0"/>
          </a:p>
          <a:p>
            <a:r>
              <a:rPr lang="en-GB" dirty="0"/>
              <a:t>This is a good moment to begin to plan your </a:t>
            </a:r>
            <a:r>
              <a:rPr lang="en-GB" dirty="0" err="1"/>
              <a:t>livesimply</a:t>
            </a:r>
            <a:r>
              <a:rPr lang="en-GB" dirty="0"/>
              <a:t> celebration. </a:t>
            </a:r>
          </a:p>
        </p:txBody>
      </p:sp>
      <p:sp>
        <p:nvSpPr>
          <p:cNvPr id="4" name="Slide Number Placeholder 3"/>
          <p:cNvSpPr>
            <a:spLocks noGrp="1"/>
          </p:cNvSpPr>
          <p:nvPr>
            <p:ph type="sldNum" sz="quarter" idx="5"/>
          </p:nvPr>
        </p:nvSpPr>
        <p:spPr/>
        <p:txBody>
          <a:bodyPr/>
          <a:lstStyle/>
          <a:p>
            <a:fld id="{7A176E7C-A6AE-4FD1-AFE5-00287C0352B5}" type="slidenum">
              <a:rPr lang="en-GB" smtClean="0"/>
              <a:t>13</a:t>
            </a:fld>
            <a:endParaRPr lang="en-GB"/>
          </a:p>
        </p:txBody>
      </p:sp>
    </p:spTree>
    <p:extLst>
      <p:ext uri="{BB962C8B-B14F-4D97-AF65-F5344CB8AC3E}">
        <p14:creationId xmlns:p14="http://schemas.microsoft.com/office/powerpoint/2010/main" val="2692191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representatives from many of the groups that came together to work on the </a:t>
            </a:r>
            <a:r>
              <a:rPr lang="en-US" i="1" dirty="0" err="1"/>
              <a:t>live</a:t>
            </a:r>
            <a:r>
              <a:rPr lang="en-US" dirty="0" err="1"/>
              <a:t>simply</a:t>
            </a:r>
            <a:r>
              <a:rPr lang="en-US" dirty="0"/>
              <a:t> award at St John the Evangelist Cathedral, Norwich. This is the second </a:t>
            </a:r>
            <a:r>
              <a:rPr lang="en-US" i="1" dirty="0" err="1"/>
              <a:t>live</a:t>
            </a:r>
            <a:r>
              <a:rPr lang="en-US" dirty="0" err="1"/>
              <a:t>simply</a:t>
            </a:r>
            <a:r>
              <a:rPr lang="en-US" dirty="0"/>
              <a:t> award cathedral. </a:t>
            </a:r>
          </a:p>
        </p:txBody>
      </p:sp>
      <p:sp>
        <p:nvSpPr>
          <p:cNvPr id="4" name="Slide Number Placeholder 3"/>
          <p:cNvSpPr>
            <a:spLocks noGrp="1"/>
          </p:cNvSpPr>
          <p:nvPr>
            <p:ph type="sldNum" sz="quarter" idx="5"/>
          </p:nvPr>
        </p:nvSpPr>
        <p:spPr/>
        <p:txBody>
          <a:bodyPr/>
          <a:lstStyle/>
          <a:p>
            <a:fld id="{7A176E7C-A6AE-4FD1-AFE5-00287C0352B5}" type="slidenum">
              <a:rPr lang="en-GB" smtClean="0"/>
              <a:t>14</a:t>
            </a:fld>
            <a:endParaRPr lang="en-GB"/>
          </a:p>
        </p:txBody>
      </p:sp>
    </p:spTree>
    <p:extLst>
      <p:ext uri="{BB962C8B-B14F-4D97-AF65-F5344CB8AC3E}">
        <p14:creationId xmlns:p14="http://schemas.microsoft.com/office/powerpoint/2010/main" val="3902611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Lady of Lourdes primary school in Southport is the first school to receive the </a:t>
            </a:r>
            <a:r>
              <a:rPr lang="en-GB" i="1" dirty="0" err="1"/>
              <a:t>live</a:t>
            </a:r>
            <a:r>
              <a:rPr lang="en-GB" dirty="0" err="1"/>
              <a:t>simply</a:t>
            </a:r>
            <a:r>
              <a:rPr lang="en-GB" dirty="0"/>
              <a:t> award.</a:t>
            </a:r>
          </a:p>
        </p:txBody>
      </p:sp>
      <p:sp>
        <p:nvSpPr>
          <p:cNvPr id="4" name="Slide Number Placeholder 3"/>
          <p:cNvSpPr>
            <a:spLocks noGrp="1"/>
          </p:cNvSpPr>
          <p:nvPr>
            <p:ph type="sldNum" sz="quarter" idx="5"/>
          </p:nvPr>
        </p:nvSpPr>
        <p:spPr/>
        <p:txBody>
          <a:bodyPr/>
          <a:lstStyle/>
          <a:p>
            <a:fld id="{7A176E7C-A6AE-4FD1-AFE5-00287C0352B5}" type="slidenum">
              <a:rPr lang="en-GB" smtClean="0"/>
              <a:t>15</a:t>
            </a:fld>
            <a:endParaRPr lang="en-GB"/>
          </a:p>
        </p:txBody>
      </p:sp>
    </p:spTree>
    <p:extLst>
      <p:ext uri="{BB962C8B-B14F-4D97-AF65-F5344CB8AC3E}">
        <p14:creationId xmlns:p14="http://schemas.microsoft.com/office/powerpoint/2010/main" val="3713048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Charlotte Bray as part of her CAFOD Step into the Gap programme worked through the Chaplaincy of Newman University but with involvement of the whole university to gain a </a:t>
            </a:r>
            <a:r>
              <a:rPr lang="en-GB" dirty="0" err="1"/>
              <a:t>livesimply</a:t>
            </a:r>
            <a:r>
              <a:rPr lang="en-GB" dirty="0"/>
              <a:t> award.</a:t>
            </a:r>
          </a:p>
        </p:txBody>
      </p:sp>
      <p:sp>
        <p:nvSpPr>
          <p:cNvPr id="4" name="Slide Number Placeholder 3"/>
          <p:cNvSpPr>
            <a:spLocks noGrp="1"/>
          </p:cNvSpPr>
          <p:nvPr>
            <p:ph type="sldNum" sz="quarter" idx="5"/>
          </p:nvPr>
        </p:nvSpPr>
        <p:spPr/>
        <p:txBody>
          <a:bodyPr/>
          <a:lstStyle/>
          <a:p>
            <a:fld id="{7A176E7C-A6AE-4FD1-AFE5-00287C0352B5}" type="slidenum">
              <a:rPr lang="en-GB" smtClean="0"/>
              <a:t>16</a:t>
            </a:fld>
            <a:endParaRPr lang="en-GB"/>
          </a:p>
        </p:txBody>
      </p:sp>
    </p:spTree>
    <p:extLst>
      <p:ext uri="{BB962C8B-B14F-4D97-AF65-F5344CB8AC3E}">
        <p14:creationId xmlns:p14="http://schemas.microsoft.com/office/powerpoint/2010/main" val="3182516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 Henry Morse parish in Diss, </a:t>
            </a:r>
            <a:r>
              <a:rPr lang="en-GB" dirty="0" err="1"/>
              <a:t>Norfork</a:t>
            </a:r>
            <a:r>
              <a:rPr lang="en-GB" dirty="0"/>
              <a:t> was the 25 </a:t>
            </a:r>
            <a:r>
              <a:rPr lang="en-GB" i="1" dirty="0" err="1"/>
              <a:t>live</a:t>
            </a:r>
            <a:r>
              <a:rPr lang="en-GB" dirty="0" err="1"/>
              <a:t>simply</a:t>
            </a:r>
            <a:r>
              <a:rPr lang="en-GB" dirty="0"/>
              <a:t> awardee. </a:t>
            </a:r>
          </a:p>
          <a:p>
            <a:endParaRPr lang="en-GB" dirty="0"/>
          </a:p>
          <a:p>
            <a:r>
              <a:rPr lang="en-GB" dirty="0"/>
              <a:t>They received press coverage both locally, in the diocese of East Anglia, and in the national Catholic press which inspired many others.</a:t>
            </a:r>
          </a:p>
        </p:txBody>
      </p:sp>
      <p:sp>
        <p:nvSpPr>
          <p:cNvPr id="4" name="Slide Number Placeholder 3"/>
          <p:cNvSpPr>
            <a:spLocks noGrp="1"/>
          </p:cNvSpPr>
          <p:nvPr>
            <p:ph type="sldNum" sz="quarter" idx="5"/>
          </p:nvPr>
        </p:nvSpPr>
        <p:spPr/>
        <p:txBody>
          <a:bodyPr/>
          <a:lstStyle/>
          <a:p>
            <a:fld id="{7A176E7C-A6AE-4FD1-AFE5-00287C0352B5}" type="slidenum">
              <a:rPr lang="en-GB" smtClean="0"/>
              <a:t>17</a:t>
            </a:fld>
            <a:endParaRPr lang="en-GB"/>
          </a:p>
        </p:txBody>
      </p:sp>
    </p:spTree>
    <p:extLst>
      <p:ext uri="{BB962C8B-B14F-4D97-AF65-F5344CB8AC3E}">
        <p14:creationId xmlns:p14="http://schemas.microsoft.com/office/powerpoint/2010/main" val="470115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 lots of parishes and schools now signed up and lots of </a:t>
            </a:r>
            <a:r>
              <a:rPr lang="en-GB" dirty="0" err="1"/>
              <a:t>livesimply</a:t>
            </a:r>
            <a:r>
              <a:rPr lang="en-GB" dirty="0"/>
              <a:t> organising happening. </a:t>
            </a:r>
          </a:p>
        </p:txBody>
      </p:sp>
      <p:sp>
        <p:nvSpPr>
          <p:cNvPr id="4" name="Slide Number Placeholder 3"/>
          <p:cNvSpPr>
            <a:spLocks noGrp="1"/>
          </p:cNvSpPr>
          <p:nvPr>
            <p:ph type="sldNum" sz="quarter" idx="5"/>
          </p:nvPr>
        </p:nvSpPr>
        <p:spPr/>
        <p:txBody>
          <a:bodyPr/>
          <a:lstStyle/>
          <a:p>
            <a:fld id="{7A176E7C-A6AE-4FD1-AFE5-00287C0352B5}" type="slidenum">
              <a:rPr lang="en-GB" smtClean="0"/>
              <a:t>18</a:t>
            </a:fld>
            <a:endParaRPr lang="en-GB"/>
          </a:p>
        </p:txBody>
      </p:sp>
    </p:spTree>
    <p:extLst>
      <p:ext uri="{BB962C8B-B14F-4D97-AF65-F5344CB8AC3E}">
        <p14:creationId xmlns:p14="http://schemas.microsoft.com/office/powerpoint/2010/main" val="3150135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76E7C-A6AE-4FD1-AFE5-00287C0352B5}" type="slidenum">
              <a:rPr lang="en-GB" smtClean="0"/>
              <a:t>19</a:t>
            </a:fld>
            <a:endParaRPr lang="en-GB"/>
          </a:p>
        </p:txBody>
      </p:sp>
    </p:spTree>
    <p:extLst>
      <p:ext uri="{BB962C8B-B14F-4D97-AF65-F5344CB8AC3E}">
        <p14:creationId xmlns:p14="http://schemas.microsoft.com/office/powerpoint/2010/main" val="1209464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Pope Francis in his </a:t>
            </a:r>
            <a:r>
              <a:rPr lang="en-GB" i="0" dirty="0"/>
              <a:t>document</a:t>
            </a:r>
            <a:r>
              <a:rPr lang="en-GB" i="1" dirty="0"/>
              <a:t> </a:t>
            </a:r>
            <a:r>
              <a:rPr lang="en-GB" i="1" dirty="0" err="1"/>
              <a:t>Laudato</a:t>
            </a:r>
            <a:r>
              <a:rPr lang="en-GB" i="1" dirty="0"/>
              <a:t> Si’: Care of our Common Home</a:t>
            </a:r>
            <a:r>
              <a:rPr lang="en-GB" dirty="0"/>
              <a:t>, he asks everyone to work to protect the earth our common home. </a:t>
            </a:r>
          </a:p>
          <a:p>
            <a:endParaRPr lang="en-GB" dirty="0"/>
          </a:p>
          <a:p>
            <a:r>
              <a:rPr lang="en-GB" dirty="0"/>
              <a:t>This challenge can be addressed by the </a:t>
            </a:r>
            <a:r>
              <a:rPr lang="en-GB" i="1" dirty="0" err="1"/>
              <a:t>live</a:t>
            </a:r>
            <a:r>
              <a:rPr lang="en-GB" dirty="0" err="1"/>
              <a:t>simply</a:t>
            </a:r>
            <a:r>
              <a:rPr lang="en-GB" dirty="0"/>
              <a:t> award. </a:t>
            </a:r>
          </a:p>
          <a:p>
            <a:endParaRPr lang="en-US" dirty="0"/>
          </a:p>
        </p:txBody>
      </p:sp>
      <p:sp>
        <p:nvSpPr>
          <p:cNvPr id="4" name="Slide Number Placeholder 3"/>
          <p:cNvSpPr>
            <a:spLocks noGrp="1"/>
          </p:cNvSpPr>
          <p:nvPr>
            <p:ph type="sldNum" sz="quarter" idx="5"/>
          </p:nvPr>
        </p:nvSpPr>
        <p:spPr/>
        <p:txBody>
          <a:bodyPr/>
          <a:lstStyle/>
          <a:p>
            <a:fld id="{7A176E7C-A6AE-4FD1-AFE5-00287C0352B5}" type="slidenum">
              <a:rPr lang="en-GB" smtClean="0"/>
              <a:t>2</a:t>
            </a:fld>
            <a:endParaRPr lang="en-GB"/>
          </a:p>
        </p:txBody>
      </p:sp>
    </p:spTree>
    <p:extLst>
      <p:ext uri="{BB962C8B-B14F-4D97-AF65-F5344CB8AC3E}">
        <p14:creationId xmlns:p14="http://schemas.microsoft.com/office/powerpoint/2010/main" val="911275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76E7C-A6AE-4FD1-AFE5-00287C0352B5}" type="slidenum">
              <a:rPr lang="en-GB" smtClean="0"/>
              <a:t>20</a:t>
            </a:fld>
            <a:endParaRPr lang="en-GB"/>
          </a:p>
        </p:txBody>
      </p:sp>
    </p:spTree>
    <p:extLst>
      <p:ext uri="{BB962C8B-B14F-4D97-AF65-F5344CB8AC3E}">
        <p14:creationId xmlns:p14="http://schemas.microsoft.com/office/powerpoint/2010/main" val="3136520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GB" i="1" dirty="0" err="1"/>
              <a:t>live</a:t>
            </a:r>
            <a:r>
              <a:rPr lang="en-GB" dirty="0" err="1"/>
              <a:t>simply</a:t>
            </a:r>
            <a:r>
              <a:rPr lang="en-GB" dirty="0"/>
              <a:t> principles were first developed out of another Pope’s contribution to Catholic Social Teaching. Pope Paul VI wrote </a:t>
            </a:r>
            <a:r>
              <a:rPr lang="en-GB" i="1" dirty="0"/>
              <a:t>On the development of peoples</a:t>
            </a:r>
            <a:r>
              <a:rPr lang="en-GB" dirty="0"/>
              <a:t> in 1967.</a:t>
            </a:r>
          </a:p>
          <a:p>
            <a:endParaRPr lang="en-US" dirty="0"/>
          </a:p>
        </p:txBody>
      </p:sp>
      <p:sp>
        <p:nvSpPr>
          <p:cNvPr id="4" name="Slide Number Placeholder 3"/>
          <p:cNvSpPr>
            <a:spLocks noGrp="1"/>
          </p:cNvSpPr>
          <p:nvPr>
            <p:ph type="sldNum" sz="quarter" idx="5"/>
          </p:nvPr>
        </p:nvSpPr>
        <p:spPr/>
        <p:txBody>
          <a:bodyPr/>
          <a:lstStyle/>
          <a:p>
            <a:fld id="{7A176E7C-A6AE-4FD1-AFE5-00287C0352B5}" type="slidenum">
              <a:rPr lang="en-GB" smtClean="0"/>
              <a:t>3</a:t>
            </a:fld>
            <a:endParaRPr lang="en-GB"/>
          </a:p>
        </p:txBody>
      </p:sp>
    </p:spTree>
    <p:extLst>
      <p:ext uri="{BB962C8B-B14F-4D97-AF65-F5344CB8AC3E}">
        <p14:creationId xmlns:p14="http://schemas.microsoft.com/office/powerpoint/2010/main" val="2201266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We asked some theologians from this country to reread </a:t>
            </a:r>
            <a:r>
              <a:rPr lang="en-GB" i="1" dirty="0" err="1"/>
              <a:t>Populorum</a:t>
            </a:r>
            <a:r>
              <a:rPr lang="en-GB" i="1" dirty="0"/>
              <a:t> </a:t>
            </a:r>
            <a:r>
              <a:rPr lang="en-GB" i="1" dirty="0" err="1"/>
              <a:t>Progressio</a:t>
            </a:r>
            <a:r>
              <a:rPr lang="en-GB" i="1" dirty="0"/>
              <a:t> </a:t>
            </a:r>
            <a:r>
              <a:rPr lang="en-GB" dirty="0"/>
              <a:t>and to focus on what the key message was…they felt it was this…. </a:t>
            </a:r>
          </a:p>
          <a:p>
            <a:endParaRPr lang="en-GB" dirty="0"/>
          </a:p>
          <a:p>
            <a:r>
              <a:rPr lang="en-GB" dirty="0"/>
              <a:t>Live simply was not just a CAFOD initiative…. </a:t>
            </a:r>
          </a:p>
          <a:p>
            <a:endParaRPr lang="en-GB" dirty="0"/>
          </a:p>
          <a:p>
            <a:r>
              <a:rPr lang="en-GB" dirty="0" err="1"/>
              <a:t>Popolorum</a:t>
            </a:r>
            <a:r>
              <a:rPr lang="en-GB" dirty="0"/>
              <a:t>  </a:t>
            </a:r>
            <a:r>
              <a:rPr lang="en-GB" dirty="0" err="1"/>
              <a:t>Progressio</a:t>
            </a:r>
            <a:r>
              <a:rPr lang="en-GB" dirty="0"/>
              <a:t>, on the Development of Peoples a key piece of Catholic Social teaching written by Pope Paul VI in 1967 was not just about economics but about wholistic development.</a:t>
            </a:r>
          </a:p>
          <a:p>
            <a:endParaRPr lang="en-GB" dirty="0"/>
          </a:p>
          <a:p>
            <a:r>
              <a:rPr lang="en-GB" dirty="0"/>
              <a:t>And out of this grew the </a:t>
            </a:r>
            <a:r>
              <a:rPr lang="en-GB" dirty="0" err="1"/>
              <a:t>Livesimply</a:t>
            </a:r>
            <a:r>
              <a:rPr lang="en-GB" dirty="0"/>
              <a:t> principles which led to the </a:t>
            </a:r>
            <a:r>
              <a:rPr lang="en-GB" dirty="0" err="1"/>
              <a:t>livesimply</a:t>
            </a:r>
            <a:r>
              <a:rPr lang="en-GB" dirty="0"/>
              <a:t> campaign movement and network.  And out of this grew the </a:t>
            </a:r>
            <a:r>
              <a:rPr lang="en-GB" dirty="0" err="1"/>
              <a:t>livesimply</a:t>
            </a:r>
            <a:r>
              <a:rPr lang="en-GB" dirty="0"/>
              <a:t> Award.</a:t>
            </a:r>
          </a:p>
          <a:p>
            <a:endParaRPr lang="en-US" dirty="0"/>
          </a:p>
        </p:txBody>
      </p:sp>
      <p:sp>
        <p:nvSpPr>
          <p:cNvPr id="4" name="Slide Number Placeholder 3"/>
          <p:cNvSpPr>
            <a:spLocks noGrp="1"/>
          </p:cNvSpPr>
          <p:nvPr>
            <p:ph type="sldNum" sz="quarter" idx="5"/>
          </p:nvPr>
        </p:nvSpPr>
        <p:spPr/>
        <p:txBody>
          <a:bodyPr/>
          <a:lstStyle/>
          <a:p>
            <a:fld id="{7A176E7C-A6AE-4FD1-AFE5-00287C0352B5}" type="slidenum">
              <a:rPr lang="en-GB" smtClean="0"/>
              <a:t>4</a:t>
            </a:fld>
            <a:endParaRPr lang="en-GB"/>
          </a:p>
        </p:txBody>
      </p:sp>
    </p:spTree>
    <p:extLst>
      <p:ext uri="{BB962C8B-B14F-4D97-AF65-F5344CB8AC3E}">
        <p14:creationId xmlns:p14="http://schemas.microsoft.com/office/powerpoint/2010/main" val="386736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defRPr/>
            </a:pPr>
            <a:r>
              <a:rPr lang="en-GB" dirty="0"/>
              <a:t>There are many reasons to undertake the </a:t>
            </a:r>
            <a:r>
              <a:rPr lang="en-GB" i="1" dirty="0" err="1"/>
              <a:t>live</a:t>
            </a:r>
            <a:r>
              <a:rPr lang="en-GB" dirty="0" err="1"/>
              <a:t>simply</a:t>
            </a:r>
            <a:r>
              <a:rPr lang="en-GB" dirty="0"/>
              <a:t> award. </a:t>
            </a:r>
          </a:p>
          <a:p>
            <a:pPr marL="228600" indent="-228600">
              <a:defRPr/>
            </a:pPr>
            <a:endParaRPr lang="en-GB" dirty="0"/>
          </a:p>
          <a:p>
            <a:pPr marL="228600" indent="-228600">
              <a:defRPr/>
            </a:pPr>
            <a:r>
              <a:rPr lang="en-GB" dirty="0"/>
              <a:t>Taking up Pope Francis’ challenge to work for justice peace and caring for creation. </a:t>
            </a:r>
          </a:p>
          <a:p>
            <a:pPr marL="228600" indent="-228600">
              <a:defRPr/>
            </a:pPr>
            <a:endParaRPr lang="en-GB" dirty="0"/>
          </a:p>
          <a:p>
            <a:pPr marL="228600" indent="-228600">
              <a:defRPr/>
            </a:pPr>
            <a:r>
              <a:rPr lang="en-GB" dirty="0"/>
              <a:t>Recognising all the work our communities are doing. </a:t>
            </a:r>
          </a:p>
          <a:p>
            <a:pPr marL="228600" indent="-228600">
              <a:defRPr/>
            </a:pPr>
            <a:endParaRPr lang="en-GB" dirty="0"/>
          </a:p>
          <a:p>
            <a:pPr marL="228600" indent="-228600">
              <a:defRPr/>
            </a:pPr>
            <a:r>
              <a:rPr lang="en-GB" dirty="0"/>
              <a:t>Bringing the parish or school community together. </a:t>
            </a:r>
          </a:p>
          <a:p>
            <a:pPr marL="228600" indent="-228600">
              <a:defRPr/>
            </a:pPr>
            <a:endParaRPr lang="en-GB" dirty="0"/>
          </a:p>
          <a:p>
            <a:pPr marL="228600" indent="-228600">
              <a:defRPr/>
            </a:pPr>
            <a:r>
              <a:rPr lang="en-GB" dirty="0"/>
              <a:t>Achieving more by working together and showing leadership in the Catholic community.</a:t>
            </a:r>
          </a:p>
          <a:p>
            <a:endParaRPr lang="en-US" dirty="0"/>
          </a:p>
        </p:txBody>
      </p:sp>
      <p:sp>
        <p:nvSpPr>
          <p:cNvPr id="4" name="Slide Number Placeholder 3"/>
          <p:cNvSpPr>
            <a:spLocks noGrp="1"/>
          </p:cNvSpPr>
          <p:nvPr>
            <p:ph type="sldNum" sz="quarter" idx="5"/>
          </p:nvPr>
        </p:nvSpPr>
        <p:spPr/>
        <p:txBody>
          <a:bodyPr/>
          <a:lstStyle/>
          <a:p>
            <a:fld id="{7A176E7C-A6AE-4FD1-AFE5-00287C0352B5}" type="slidenum">
              <a:rPr lang="en-GB" smtClean="0"/>
              <a:t>5</a:t>
            </a:fld>
            <a:endParaRPr lang="en-GB"/>
          </a:p>
        </p:txBody>
      </p:sp>
    </p:spTree>
    <p:extLst>
      <p:ext uri="{BB962C8B-B14F-4D97-AF65-F5344CB8AC3E}">
        <p14:creationId xmlns:p14="http://schemas.microsoft.com/office/powerpoint/2010/main" val="251796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St Benedict’s Garforth in the Leeds diocese, like so many </a:t>
            </a:r>
            <a:r>
              <a:rPr lang="en-GB" i="1" dirty="0" err="1"/>
              <a:t>live</a:t>
            </a:r>
            <a:r>
              <a:rPr lang="en-GB" dirty="0" err="1"/>
              <a:t>simply</a:t>
            </a:r>
            <a:r>
              <a:rPr lang="en-GB" dirty="0"/>
              <a:t> parishes, have internalised the key principles living more simply, sustainably and in solidarity with poor communities. </a:t>
            </a:r>
          </a:p>
          <a:p>
            <a:endParaRPr lang="en-GB" dirty="0"/>
          </a:p>
          <a:p>
            <a:r>
              <a:rPr lang="en-GB" dirty="0"/>
              <a:t>Trish in the pink jacket is the coordinator. She has also given talks and supported other parishes nearby in their </a:t>
            </a:r>
            <a:r>
              <a:rPr lang="en-GB" i="1" dirty="0" err="1"/>
              <a:t>live</a:t>
            </a:r>
            <a:r>
              <a:rPr lang="en-GB" dirty="0" err="1"/>
              <a:t>simply</a:t>
            </a:r>
            <a:r>
              <a:rPr lang="en-GB" dirty="0"/>
              <a:t> challenges and she has become a </a:t>
            </a:r>
            <a:r>
              <a:rPr lang="en-GB" dirty="0" err="1"/>
              <a:t>livesimply</a:t>
            </a:r>
            <a:r>
              <a:rPr lang="en-GB" dirty="0"/>
              <a:t> assessor.</a:t>
            </a:r>
          </a:p>
          <a:p>
            <a:endParaRPr lang="en-US" dirty="0"/>
          </a:p>
        </p:txBody>
      </p:sp>
      <p:sp>
        <p:nvSpPr>
          <p:cNvPr id="4" name="Slide Number Placeholder 3"/>
          <p:cNvSpPr>
            <a:spLocks noGrp="1"/>
          </p:cNvSpPr>
          <p:nvPr>
            <p:ph type="sldNum" sz="quarter" idx="5"/>
          </p:nvPr>
        </p:nvSpPr>
        <p:spPr/>
        <p:txBody>
          <a:bodyPr/>
          <a:lstStyle/>
          <a:p>
            <a:fld id="{7A176E7C-A6AE-4FD1-AFE5-00287C0352B5}" type="slidenum">
              <a:rPr lang="en-GB" smtClean="0"/>
              <a:t>6</a:t>
            </a:fld>
            <a:endParaRPr lang="en-GB"/>
          </a:p>
        </p:txBody>
      </p:sp>
    </p:spTree>
    <p:extLst>
      <p:ext uri="{BB962C8B-B14F-4D97-AF65-F5344CB8AC3E}">
        <p14:creationId xmlns:p14="http://schemas.microsoft.com/office/powerpoint/2010/main" val="269737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i="1" dirty="0" err="1"/>
              <a:t>live</a:t>
            </a:r>
            <a:r>
              <a:rPr lang="en-GB" dirty="0" err="1"/>
              <a:t>simply</a:t>
            </a:r>
            <a:r>
              <a:rPr lang="en-GB" dirty="0"/>
              <a:t> award was created and is administered by CAFOD as a contribution to Catholic parishes and schools in England and Wales. </a:t>
            </a:r>
          </a:p>
          <a:p>
            <a:endParaRPr lang="en-GB" dirty="0"/>
          </a:p>
          <a:p>
            <a:r>
              <a:rPr lang="en-GB" dirty="0"/>
              <a:t>It is supported by the Justice and Peace Movement and many religious congregations. Protestant churches have a parallel scheme call Eco-church. In Scotland and Ireland, the parallel award is Eco-congregation. </a:t>
            </a:r>
          </a:p>
          <a:p>
            <a:endParaRPr lang="en-US" dirty="0"/>
          </a:p>
        </p:txBody>
      </p:sp>
      <p:sp>
        <p:nvSpPr>
          <p:cNvPr id="4" name="Slide Number Placeholder 3"/>
          <p:cNvSpPr>
            <a:spLocks noGrp="1"/>
          </p:cNvSpPr>
          <p:nvPr>
            <p:ph type="sldNum" sz="quarter" idx="5"/>
          </p:nvPr>
        </p:nvSpPr>
        <p:spPr/>
        <p:txBody>
          <a:bodyPr/>
          <a:lstStyle/>
          <a:p>
            <a:fld id="{7A176E7C-A6AE-4FD1-AFE5-00287C0352B5}" type="slidenum">
              <a:rPr lang="en-GB" smtClean="0"/>
              <a:t>7</a:t>
            </a:fld>
            <a:endParaRPr lang="en-GB"/>
          </a:p>
        </p:txBody>
      </p:sp>
    </p:spTree>
    <p:extLst>
      <p:ext uri="{BB962C8B-B14F-4D97-AF65-F5344CB8AC3E}">
        <p14:creationId xmlns:p14="http://schemas.microsoft.com/office/powerpoint/2010/main" val="2846343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together on the </a:t>
            </a:r>
            <a:r>
              <a:rPr lang="en-GB" i="1" dirty="0" err="1"/>
              <a:t>live</a:t>
            </a:r>
            <a:r>
              <a:rPr lang="en-GB" dirty="0" err="1"/>
              <a:t>simply</a:t>
            </a:r>
            <a:r>
              <a:rPr lang="en-GB" dirty="0"/>
              <a:t> award can bring parishes and school communities together. </a:t>
            </a:r>
          </a:p>
          <a:p>
            <a:endParaRPr lang="en-GB" dirty="0"/>
          </a:p>
          <a:p>
            <a:r>
              <a:rPr lang="en-GB" dirty="0"/>
              <a:t>It can nurture for our spiritual lives, strengthen for the bonds of friendship, support those taking practical steps and help us to play our part in tackling the big issues while making connections with the wider community.</a:t>
            </a:r>
          </a:p>
        </p:txBody>
      </p:sp>
      <p:sp>
        <p:nvSpPr>
          <p:cNvPr id="4" name="Slide Number Placeholder 3"/>
          <p:cNvSpPr>
            <a:spLocks noGrp="1"/>
          </p:cNvSpPr>
          <p:nvPr>
            <p:ph type="sldNum" sz="quarter" idx="5"/>
          </p:nvPr>
        </p:nvSpPr>
        <p:spPr/>
        <p:txBody>
          <a:bodyPr/>
          <a:lstStyle/>
          <a:p>
            <a:fld id="{7A176E7C-A6AE-4FD1-AFE5-00287C0352B5}" type="slidenum">
              <a:rPr lang="en-GB" smtClean="0"/>
              <a:t>8</a:t>
            </a:fld>
            <a:endParaRPr lang="en-GB"/>
          </a:p>
        </p:txBody>
      </p:sp>
    </p:spTree>
    <p:extLst>
      <p:ext uri="{BB962C8B-B14F-4D97-AF65-F5344CB8AC3E}">
        <p14:creationId xmlns:p14="http://schemas.microsoft.com/office/powerpoint/2010/main" val="1959296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four simple steps. </a:t>
            </a:r>
          </a:p>
          <a:p>
            <a:endParaRPr lang="en-GB" dirty="0"/>
          </a:p>
          <a:p>
            <a:r>
              <a:rPr lang="en-GB" dirty="0"/>
              <a:t>First, get your leader to support. </a:t>
            </a:r>
          </a:p>
          <a:p>
            <a:endParaRPr lang="en-GB" dirty="0"/>
          </a:p>
          <a:p>
            <a:r>
              <a:rPr lang="en-GB" dirty="0"/>
              <a:t>Then self-assess and put together a plan. When CAFOD receives the plan you receive a </a:t>
            </a:r>
            <a:r>
              <a:rPr lang="en-GB" i="1" dirty="0" err="1"/>
              <a:t>live</a:t>
            </a:r>
            <a:r>
              <a:rPr lang="en-GB" dirty="0" err="1"/>
              <a:t>simply</a:t>
            </a:r>
            <a:r>
              <a:rPr lang="en-GB" dirty="0"/>
              <a:t> registration certificate. </a:t>
            </a:r>
          </a:p>
          <a:p>
            <a:endParaRPr lang="en-GB" dirty="0"/>
          </a:p>
          <a:p>
            <a:r>
              <a:rPr lang="en-GB" dirty="0"/>
              <a:t>Put your plan into action. </a:t>
            </a:r>
          </a:p>
          <a:p>
            <a:endParaRPr lang="en-GB" dirty="0"/>
          </a:p>
          <a:p>
            <a:r>
              <a:rPr lang="en-GB" dirty="0"/>
              <a:t>When you have done it, contact CAFOD to arrange an assessment visit. Two </a:t>
            </a:r>
            <a:r>
              <a:rPr lang="en-GB" i="1" dirty="0" err="1"/>
              <a:t>live</a:t>
            </a:r>
            <a:r>
              <a:rPr lang="en-GB" dirty="0" err="1"/>
              <a:t>simply</a:t>
            </a:r>
            <a:r>
              <a:rPr lang="en-GB" dirty="0"/>
              <a:t> assessors will visit you to find out what you have accomplished. </a:t>
            </a:r>
          </a:p>
        </p:txBody>
      </p:sp>
      <p:sp>
        <p:nvSpPr>
          <p:cNvPr id="4" name="Slide Number Placeholder 3"/>
          <p:cNvSpPr>
            <a:spLocks noGrp="1"/>
          </p:cNvSpPr>
          <p:nvPr>
            <p:ph type="sldNum" sz="quarter" idx="5"/>
          </p:nvPr>
        </p:nvSpPr>
        <p:spPr/>
        <p:txBody>
          <a:bodyPr/>
          <a:lstStyle/>
          <a:p>
            <a:fld id="{7A176E7C-A6AE-4FD1-AFE5-00287C0352B5}" type="slidenum">
              <a:rPr lang="en-GB" smtClean="0"/>
              <a:t>9</a:t>
            </a:fld>
            <a:endParaRPr lang="en-GB"/>
          </a:p>
        </p:txBody>
      </p:sp>
    </p:spTree>
    <p:extLst>
      <p:ext uri="{BB962C8B-B14F-4D97-AF65-F5344CB8AC3E}">
        <p14:creationId xmlns:p14="http://schemas.microsoft.com/office/powerpoint/2010/main" val="3317706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hoto cover or section slide text lef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78000"/>
            <a:ext cx="9144000" cy="5580000"/>
          </a:xfrm>
          <a:prstGeom prst="rect">
            <a:avLst/>
          </a:prstGeom>
        </p:spPr>
      </p:pic>
      <p:sp>
        <p:nvSpPr>
          <p:cNvPr id="2" name="Title 1"/>
          <p:cNvSpPr>
            <a:spLocks noGrp="1"/>
          </p:cNvSpPr>
          <p:nvPr>
            <p:ph type="ctrTitle"/>
          </p:nvPr>
        </p:nvSpPr>
        <p:spPr>
          <a:xfrm>
            <a:off x="460750" y="2213051"/>
            <a:ext cx="4548130" cy="1015663"/>
          </a:xfrm>
        </p:spPr>
        <p:txBody>
          <a:bodyPr wrap="square" anchor="t" anchorCtr="0">
            <a:spAutoFit/>
          </a:bodyPr>
          <a:lstStyle>
            <a:lvl1pPr algn="l">
              <a:defRPr sz="3600" b="1" i="0">
                <a:solidFill>
                  <a:schemeClr val="bg1"/>
                </a:solidFill>
                <a:latin typeface="Arial Black" charset="0"/>
                <a:ea typeface="Arial Black" charset="0"/>
                <a:cs typeface="Arial Black" charset="0"/>
              </a:defRPr>
            </a:lvl1pPr>
          </a:lstStyle>
          <a:p>
            <a:r>
              <a:rPr lang="en-GB"/>
              <a:t>Click to edit Master title style</a:t>
            </a:r>
            <a:endParaRPr lang="en-US" dirty="0"/>
          </a:p>
        </p:txBody>
      </p:sp>
      <p:sp>
        <p:nvSpPr>
          <p:cNvPr id="3" name="Subtitle 2"/>
          <p:cNvSpPr>
            <a:spLocks noGrp="1"/>
          </p:cNvSpPr>
          <p:nvPr>
            <p:ph type="subTitle" idx="1"/>
          </p:nvPr>
        </p:nvSpPr>
        <p:spPr>
          <a:xfrm>
            <a:off x="460750" y="4935600"/>
            <a:ext cx="42066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Tree>
    <p:extLst>
      <p:ext uri="{BB962C8B-B14F-4D97-AF65-F5344CB8AC3E}">
        <p14:creationId xmlns:p14="http://schemas.microsoft.com/office/powerpoint/2010/main" val="1949906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s text grey">
    <p:spTree>
      <p:nvGrpSpPr>
        <p:cNvPr id="1" name=""/>
        <p:cNvGrpSpPr/>
        <p:nvPr/>
      </p:nvGrpSpPr>
      <p:grpSpPr>
        <a:xfrm>
          <a:off x="0" y="0"/>
          <a:ext cx="0" cy="0"/>
          <a:chOff x="0" y="0"/>
          <a:chExt cx="0" cy="0"/>
        </a:xfrm>
      </p:grpSpPr>
      <p:sp>
        <p:nvSpPr>
          <p:cNvPr id="3" name="Rectangle 2"/>
          <p:cNvSpPr/>
          <p:nvPr userDrawn="1"/>
        </p:nvSpPr>
        <p:spPr>
          <a:xfrm>
            <a:off x="0" y="948968"/>
            <a:ext cx="9144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477900" y="2156400"/>
            <a:ext cx="3971700" cy="1708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4627800" y="2156400"/>
            <a:ext cx="3971700" cy="1708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091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3" name="Title 1"/>
          <p:cNvSpPr>
            <a:spLocks noGrp="1"/>
          </p:cNvSpPr>
          <p:nvPr>
            <p:ph type="title"/>
          </p:nvPr>
        </p:nvSpPr>
        <p:spPr>
          <a:xfrm>
            <a:off x="477900" y="1339199"/>
            <a:ext cx="8167500" cy="655200"/>
          </a:xfrm>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477900" y="2156400"/>
            <a:ext cx="4590591" cy="17081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5325666" y="2156399"/>
            <a:ext cx="3319734" cy="3340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Tree>
    <p:extLst>
      <p:ext uri="{BB962C8B-B14F-4D97-AF65-F5344CB8AC3E}">
        <p14:creationId xmlns:p14="http://schemas.microsoft.com/office/powerpoint/2010/main" val="397971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on right grey">
    <p:spTree>
      <p:nvGrpSpPr>
        <p:cNvPr id="1" name=""/>
        <p:cNvGrpSpPr/>
        <p:nvPr/>
      </p:nvGrpSpPr>
      <p:grpSpPr>
        <a:xfrm>
          <a:off x="0" y="0"/>
          <a:ext cx="0" cy="0"/>
          <a:chOff x="0" y="0"/>
          <a:chExt cx="0" cy="0"/>
        </a:xfrm>
      </p:grpSpPr>
      <p:sp>
        <p:nvSpPr>
          <p:cNvPr id="3" name="Rectangle 2"/>
          <p:cNvSpPr/>
          <p:nvPr userDrawn="1"/>
        </p:nvSpPr>
        <p:spPr>
          <a:xfrm>
            <a:off x="0" y="948968"/>
            <a:ext cx="9144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477900" y="2156400"/>
            <a:ext cx="4590591" cy="17081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5325666" y="2156399"/>
            <a:ext cx="3319734" cy="3340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Tree>
    <p:extLst>
      <p:ext uri="{BB962C8B-B14F-4D97-AF65-F5344CB8AC3E}">
        <p14:creationId xmlns:p14="http://schemas.microsoft.com/office/powerpoint/2010/main" val="1226374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4054809" y="2156400"/>
            <a:ext cx="4590591" cy="17081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477900" y="2156399"/>
            <a:ext cx="3319734" cy="3340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Tree>
    <p:extLst>
      <p:ext uri="{BB962C8B-B14F-4D97-AF65-F5344CB8AC3E}">
        <p14:creationId xmlns:p14="http://schemas.microsoft.com/office/powerpoint/2010/main" val="1563528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on left grey">
    <p:spTree>
      <p:nvGrpSpPr>
        <p:cNvPr id="1" name=""/>
        <p:cNvGrpSpPr/>
        <p:nvPr/>
      </p:nvGrpSpPr>
      <p:grpSpPr>
        <a:xfrm>
          <a:off x="0" y="0"/>
          <a:ext cx="0" cy="0"/>
          <a:chOff x="0" y="0"/>
          <a:chExt cx="0" cy="0"/>
        </a:xfrm>
      </p:grpSpPr>
      <p:sp>
        <p:nvSpPr>
          <p:cNvPr id="5" name="Rectangle 4"/>
          <p:cNvSpPr/>
          <p:nvPr userDrawn="1"/>
        </p:nvSpPr>
        <p:spPr>
          <a:xfrm>
            <a:off x="0" y="948968"/>
            <a:ext cx="9144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4054809" y="2156400"/>
            <a:ext cx="4590591" cy="17081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477900" y="2156399"/>
            <a:ext cx="3319734" cy="3340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Tree>
    <p:extLst>
      <p:ext uri="{BB962C8B-B14F-4D97-AF65-F5344CB8AC3E}">
        <p14:creationId xmlns:p14="http://schemas.microsoft.com/office/powerpoint/2010/main" val="392962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or video grab grey">
    <p:spTree>
      <p:nvGrpSpPr>
        <p:cNvPr id="1" name=""/>
        <p:cNvGrpSpPr/>
        <p:nvPr/>
      </p:nvGrpSpPr>
      <p:grpSpPr>
        <a:xfrm>
          <a:off x="0" y="0"/>
          <a:ext cx="0" cy="0"/>
          <a:chOff x="0" y="0"/>
          <a:chExt cx="0" cy="0"/>
        </a:xfrm>
      </p:grpSpPr>
      <p:sp>
        <p:nvSpPr>
          <p:cNvPr id="3" name="Rectangle 2"/>
          <p:cNvSpPr/>
          <p:nvPr userDrawn="1"/>
        </p:nvSpPr>
        <p:spPr>
          <a:xfrm>
            <a:off x="0" y="948968"/>
            <a:ext cx="9144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1116000" y="1436400"/>
            <a:ext cx="6901200" cy="492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Tree>
    <p:extLst>
      <p:ext uri="{BB962C8B-B14F-4D97-AF65-F5344CB8AC3E}">
        <p14:creationId xmlns:p14="http://schemas.microsoft.com/office/powerpoint/2010/main" val="50897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slide grey">
    <p:spTree>
      <p:nvGrpSpPr>
        <p:cNvPr id="1" name=""/>
        <p:cNvGrpSpPr/>
        <p:nvPr/>
      </p:nvGrpSpPr>
      <p:grpSpPr>
        <a:xfrm>
          <a:off x="0" y="0"/>
          <a:ext cx="0" cy="0"/>
          <a:chOff x="0" y="0"/>
          <a:chExt cx="0" cy="0"/>
        </a:xfrm>
      </p:grpSpPr>
      <p:sp>
        <p:nvSpPr>
          <p:cNvPr id="3" name="Rectangle 2"/>
          <p:cNvSpPr/>
          <p:nvPr userDrawn="1"/>
        </p:nvSpPr>
        <p:spPr>
          <a:xfrm>
            <a:off x="0" y="948968"/>
            <a:ext cx="9144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623888" y="3362400"/>
            <a:ext cx="7886700" cy="553998"/>
          </a:xfrm>
        </p:spPr>
        <p:txBody>
          <a:bodyPr anchor="t" anchorCtr="0"/>
          <a:lstStyle>
            <a:lvl1pPr algn="ctr">
              <a:lnSpc>
                <a:spcPts val="3600"/>
              </a:lnSpc>
              <a:defRPr sz="3600"/>
            </a:lvl1pPr>
          </a:lstStyle>
          <a:p>
            <a:r>
              <a:rPr lang="en-US" dirty="0"/>
              <a:t>Click to edit Master title style</a:t>
            </a:r>
            <a:endParaRPr lang="en-GB" dirty="0"/>
          </a:p>
        </p:txBody>
      </p:sp>
      <p:sp>
        <p:nvSpPr>
          <p:cNvPr id="5" name="TextBox 4"/>
          <p:cNvSpPr txBox="1"/>
          <p:nvPr userDrawn="1"/>
        </p:nvSpPr>
        <p:spPr>
          <a:xfrm>
            <a:off x="156528" y="6350000"/>
            <a:ext cx="8814752" cy="359073"/>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dirty="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dirty="0">
                <a:solidFill>
                  <a:srgbClr val="112643"/>
                </a:solidFill>
                <a:latin typeface="+mn-lt"/>
                <a:ea typeface="+mn-ea"/>
                <a:cs typeface="+mn-cs"/>
              </a:rPr>
            </a:br>
            <a:r>
              <a:rPr lang="en-GB" sz="1300" b="0" i="0" u="none" strike="noStrike" kern="1200" baseline="30000" dirty="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424642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ank you slide dark blue">
    <p:spTree>
      <p:nvGrpSpPr>
        <p:cNvPr id="1" name=""/>
        <p:cNvGrpSpPr/>
        <p:nvPr/>
      </p:nvGrpSpPr>
      <p:grpSpPr>
        <a:xfrm>
          <a:off x="0" y="0"/>
          <a:ext cx="0" cy="0"/>
          <a:chOff x="0" y="0"/>
          <a:chExt cx="0" cy="0"/>
        </a:xfrm>
      </p:grpSpPr>
      <p:sp>
        <p:nvSpPr>
          <p:cNvPr id="3" name="Rectangle 2"/>
          <p:cNvSpPr/>
          <p:nvPr userDrawn="1"/>
        </p:nvSpPr>
        <p:spPr>
          <a:xfrm>
            <a:off x="0" y="885826"/>
            <a:ext cx="9144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623888" y="3362400"/>
            <a:ext cx="7886700" cy="553998"/>
          </a:xfrm>
        </p:spPr>
        <p:txBody>
          <a:bodyPr anchor="t" anchorCtr="0"/>
          <a:lstStyle>
            <a:lvl1pPr algn="ctr">
              <a:lnSpc>
                <a:spcPts val="3600"/>
              </a:lnSpc>
              <a:defRPr sz="3600">
                <a:solidFill>
                  <a:schemeClr val="bg1"/>
                </a:solidFill>
              </a:defRPr>
            </a:lvl1pPr>
          </a:lstStyle>
          <a:p>
            <a:r>
              <a:rPr lang="en-US" dirty="0"/>
              <a:t>Click to edit Master title style</a:t>
            </a:r>
            <a:endParaRPr lang="en-GB" dirty="0"/>
          </a:p>
        </p:txBody>
      </p:sp>
      <p:sp>
        <p:nvSpPr>
          <p:cNvPr id="5" name="TextBox 4"/>
          <p:cNvSpPr txBox="1"/>
          <p:nvPr userDrawn="1"/>
        </p:nvSpPr>
        <p:spPr>
          <a:xfrm>
            <a:off x="156528" y="6350000"/>
            <a:ext cx="8814752" cy="359073"/>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dirty="0">
                <a:solidFill>
                  <a:schemeClr val="bg1"/>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dirty="0">
                <a:solidFill>
                  <a:schemeClr val="bg1"/>
                </a:solidFill>
                <a:latin typeface="+mn-lt"/>
                <a:ea typeface="+mn-ea"/>
                <a:cs typeface="+mn-cs"/>
              </a:rPr>
            </a:br>
            <a:r>
              <a:rPr lang="en-GB" sz="1300" b="0" i="0" u="none" strike="noStrike" kern="1200" baseline="30000" dirty="0">
                <a:solidFill>
                  <a:schemeClr val="bg1"/>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1835737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972511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25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78000"/>
            <a:ext cx="9144000" cy="5580000"/>
          </a:xfrm>
          <a:prstGeom prst="rect">
            <a:avLst/>
          </a:prstGeom>
        </p:spPr>
      </p:pic>
      <p:sp>
        <p:nvSpPr>
          <p:cNvPr id="2" name="Title 1"/>
          <p:cNvSpPr>
            <a:spLocks noGrp="1"/>
          </p:cNvSpPr>
          <p:nvPr>
            <p:ph type="title"/>
          </p:nvPr>
        </p:nvSpPr>
        <p:spPr>
          <a:xfrm>
            <a:off x="4474850" y="2213051"/>
            <a:ext cx="4206600" cy="1015663"/>
          </a:xfrm>
        </p:spPr>
        <p:txBody>
          <a:bodyPr/>
          <a:lstStyle>
            <a:lvl1pPr>
              <a:defRPr>
                <a:solidFill>
                  <a:schemeClr val="bg1"/>
                </a:solidFill>
              </a:defRPr>
            </a:lvl1pPr>
          </a:lstStyle>
          <a:p>
            <a:r>
              <a:rPr lang="en-GB"/>
              <a:t>Click to edit Master title style</a:t>
            </a:r>
            <a:endParaRPr lang="en-US" dirty="0"/>
          </a:p>
        </p:txBody>
      </p:sp>
      <p:sp>
        <p:nvSpPr>
          <p:cNvPr id="3" name="Subtitle 2"/>
          <p:cNvSpPr>
            <a:spLocks noGrp="1"/>
          </p:cNvSpPr>
          <p:nvPr>
            <p:ph type="subTitle" idx="1"/>
          </p:nvPr>
        </p:nvSpPr>
        <p:spPr>
          <a:xfrm>
            <a:off x="4474850" y="4935600"/>
            <a:ext cx="42066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Tree>
    <p:extLst>
      <p:ext uri="{BB962C8B-B14F-4D97-AF65-F5344CB8AC3E}">
        <p14:creationId xmlns:p14="http://schemas.microsoft.com/office/powerpoint/2010/main" val="55990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4" name="Title 1"/>
          <p:cNvSpPr>
            <a:spLocks noGrp="1"/>
          </p:cNvSpPr>
          <p:nvPr>
            <p:ph type="ctrTitle"/>
          </p:nvPr>
        </p:nvSpPr>
        <p:spPr>
          <a:xfrm>
            <a:off x="2189700" y="2393051"/>
            <a:ext cx="4741200" cy="1015663"/>
          </a:xfrm>
        </p:spPr>
        <p:txBody>
          <a:bodyPr anchor="t" anchorCtr="0">
            <a:spAutoFit/>
          </a:bodyPr>
          <a:lstStyle>
            <a:lvl1pPr algn="l">
              <a:defRPr sz="3600">
                <a:solidFill>
                  <a:srgbClr val="112643"/>
                </a:solidFill>
              </a:defRPr>
            </a:lvl1pPr>
          </a:lstStyle>
          <a:p>
            <a:r>
              <a:rPr lang="en-GB"/>
              <a:t>Click to edit Master title style</a:t>
            </a:r>
            <a:endParaRPr lang="en-US" dirty="0"/>
          </a:p>
        </p:txBody>
      </p:sp>
      <p:sp>
        <p:nvSpPr>
          <p:cNvPr id="5" name="Subtitle 2"/>
          <p:cNvSpPr>
            <a:spLocks noGrp="1"/>
          </p:cNvSpPr>
          <p:nvPr>
            <p:ph type="subTitle" idx="1"/>
          </p:nvPr>
        </p:nvSpPr>
        <p:spPr>
          <a:xfrm>
            <a:off x="2189700" y="4521600"/>
            <a:ext cx="4741200" cy="323165"/>
          </a:xfrm>
        </p:spPr>
        <p:txBody>
          <a:bodyPr/>
          <a:lstStyle>
            <a:lvl1pPr marL="0" indent="0" algn="l">
              <a:buNone/>
              <a:defRPr sz="1500">
                <a:solidFill>
                  <a:srgbClr val="11264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Tree>
    <p:extLst>
      <p:ext uri="{BB962C8B-B14F-4D97-AF65-F5344CB8AC3E}">
        <p14:creationId xmlns:p14="http://schemas.microsoft.com/office/powerpoint/2010/main" val="254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3" name="Rectangle 2"/>
          <p:cNvSpPr/>
          <p:nvPr userDrawn="1"/>
        </p:nvSpPr>
        <p:spPr>
          <a:xfrm>
            <a:off x="0" y="1271588"/>
            <a:ext cx="9144000" cy="5586412"/>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1"/>
          <p:cNvSpPr>
            <a:spLocks noGrp="1"/>
          </p:cNvSpPr>
          <p:nvPr>
            <p:ph type="ctrTitle"/>
          </p:nvPr>
        </p:nvSpPr>
        <p:spPr>
          <a:xfrm>
            <a:off x="2189700" y="2393051"/>
            <a:ext cx="4741200" cy="1015663"/>
          </a:xfrm>
        </p:spPr>
        <p:txBody>
          <a:bodyPr anchor="t" anchorCtr="0">
            <a:spAutoFit/>
          </a:bodyPr>
          <a:lstStyle>
            <a:lvl1pPr algn="l">
              <a:defRPr sz="3600">
                <a:solidFill>
                  <a:srgbClr val="112643"/>
                </a:solidFill>
              </a:defRPr>
            </a:lvl1pPr>
          </a:lstStyle>
          <a:p>
            <a:r>
              <a:rPr lang="en-GB"/>
              <a:t>Click to edit Master title style</a:t>
            </a:r>
            <a:endParaRPr lang="en-US" dirty="0"/>
          </a:p>
        </p:txBody>
      </p:sp>
      <p:sp>
        <p:nvSpPr>
          <p:cNvPr id="5" name="Subtitle 2"/>
          <p:cNvSpPr>
            <a:spLocks noGrp="1"/>
          </p:cNvSpPr>
          <p:nvPr>
            <p:ph type="subTitle" idx="1"/>
          </p:nvPr>
        </p:nvSpPr>
        <p:spPr>
          <a:xfrm>
            <a:off x="2189700" y="4521600"/>
            <a:ext cx="4741200" cy="323165"/>
          </a:xfrm>
        </p:spPr>
        <p:txBody>
          <a:bodyPr/>
          <a:lstStyle>
            <a:lvl1pPr marL="0" indent="0" algn="l">
              <a:buNone/>
              <a:defRPr sz="1500">
                <a:solidFill>
                  <a:srgbClr val="11264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Tree>
    <p:extLst>
      <p:ext uri="{BB962C8B-B14F-4D97-AF65-F5344CB8AC3E}">
        <p14:creationId xmlns:p14="http://schemas.microsoft.com/office/powerpoint/2010/main" val="249363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1271588"/>
            <a:ext cx="9144000" cy="5586412"/>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1"/>
          <p:cNvSpPr>
            <a:spLocks noGrp="1"/>
          </p:cNvSpPr>
          <p:nvPr>
            <p:ph type="ctrTitle"/>
          </p:nvPr>
        </p:nvSpPr>
        <p:spPr>
          <a:xfrm>
            <a:off x="2189700" y="2393051"/>
            <a:ext cx="4741200" cy="1015663"/>
          </a:xfrm>
        </p:spPr>
        <p:txBody>
          <a:bodyPr anchor="t" anchorCtr="0">
            <a:spAutoFit/>
          </a:bodyPr>
          <a:lstStyle>
            <a:lvl1pPr algn="l">
              <a:defRPr sz="3600">
                <a:solidFill>
                  <a:schemeClr val="bg1"/>
                </a:solidFill>
              </a:defRPr>
            </a:lvl1pPr>
          </a:lstStyle>
          <a:p>
            <a:r>
              <a:rPr lang="en-GB"/>
              <a:t>Click to edit Master title style</a:t>
            </a:r>
            <a:endParaRPr lang="en-US" dirty="0"/>
          </a:p>
        </p:txBody>
      </p:sp>
      <p:sp>
        <p:nvSpPr>
          <p:cNvPr id="5" name="Subtitle 2"/>
          <p:cNvSpPr>
            <a:spLocks noGrp="1"/>
          </p:cNvSpPr>
          <p:nvPr>
            <p:ph type="subTitle" idx="1"/>
          </p:nvPr>
        </p:nvSpPr>
        <p:spPr>
          <a:xfrm>
            <a:off x="2189700" y="4521600"/>
            <a:ext cx="47412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Tree>
    <p:extLst>
      <p:ext uri="{BB962C8B-B14F-4D97-AF65-F5344CB8AC3E}">
        <p14:creationId xmlns:p14="http://schemas.microsoft.com/office/powerpoint/2010/main" val="110769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04240"/>
            <a:ext cx="9144000" cy="5953760"/>
          </a:xfrm>
          <a:prstGeom prst="rect">
            <a:avLst/>
          </a:prstGeom>
        </p:spPr>
      </p:pic>
      <p:sp>
        <p:nvSpPr>
          <p:cNvPr id="4" name="Title 1"/>
          <p:cNvSpPr>
            <a:spLocks noGrp="1"/>
          </p:cNvSpPr>
          <p:nvPr>
            <p:ph type="title"/>
          </p:nvPr>
        </p:nvSpPr>
        <p:spPr>
          <a:xfrm>
            <a:off x="4571100" y="2116801"/>
            <a:ext cx="4206600" cy="1015663"/>
          </a:xfrm>
        </p:spPr>
        <p:txBody>
          <a:bodyPr/>
          <a:lstStyle>
            <a:lvl1pPr>
              <a:lnSpc>
                <a:spcPts val="3600"/>
              </a:lnSpc>
              <a:defRPr sz="3600">
                <a:solidFill>
                  <a:schemeClr val="bg1"/>
                </a:solidFill>
              </a:defRPr>
            </a:lvl1pPr>
          </a:lstStyle>
          <a:p>
            <a:r>
              <a:rPr lang="en-GB" dirty="0"/>
              <a:t>Click to edit Master title style</a:t>
            </a:r>
            <a:endParaRPr lang="en-US" dirty="0"/>
          </a:p>
        </p:txBody>
      </p:sp>
      <p:sp>
        <p:nvSpPr>
          <p:cNvPr id="5" name="Subtitle 2"/>
          <p:cNvSpPr>
            <a:spLocks noGrp="1"/>
          </p:cNvSpPr>
          <p:nvPr>
            <p:ph type="subTitle" idx="1"/>
          </p:nvPr>
        </p:nvSpPr>
        <p:spPr>
          <a:xfrm>
            <a:off x="4571100" y="4935600"/>
            <a:ext cx="4206600" cy="323165"/>
          </a:xfrm>
        </p:spPr>
        <p:txBody>
          <a:bodyPr/>
          <a:lstStyle>
            <a:lvl1pPr marL="0" indent="0" algn="l">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Tree>
    <p:extLst>
      <p:ext uri="{BB962C8B-B14F-4D97-AF65-F5344CB8AC3E}">
        <p14:creationId xmlns:p14="http://schemas.microsoft.com/office/powerpoint/2010/main" val="133109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ver or section slide plain">
    <p:spTree>
      <p:nvGrpSpPr>
        <p:cNvPr id="1" name=""/>
        <p:cNvGrpSpPr/>
        <p:nvPr/>
      </p:nvGrpSpPr>
      <p:grpSpPr>
        <a:xfrm>
          <a:off x="0" y="0"/>
          <a:ext cx="0" cy="0"/>
          <a:chOff x="0" y="0"/>
          <a:chExt cx="0" cy="0"/>
        </a:xfrm>
      </p:grpSpPr>
      <p:sp>
        <p:nvSpPr>
          <p:cNvPr id="3" name="Title 1"/>
          <p:cNvSpPr>
            <a:spLocks noGrp="1"/>
          </p:cNvSpPr>
          <p:nvPr>
            <p:ph type="ctrTitle"/>
          </p:nvPr>
        </p:nvSpPr>
        <p:spPr>
          <a:xfrm>
            <a:off x="2189700" y="2296801"/>
            <a:ext cx="4741200" cy="1015663"/>
          </a:xfrm>
        </p:spPr>
        <p:txBody>
          <a:bodyPr anchor="t" anchorCtr="0">
            <a:spAutoFit/>
          </a:bodyPr>
          <a:lstStyle>
            <a:lvl1pPr algn="l">
              <a:lnSpc>
                <a:spcPts val="3600"/>
              </a:lnSpc>
              <a:defRPr sz="3600">
                <a:solidFill>
                  <a:srgbClr val="112643"/>
                </a:solidFill>
              </a:defRPr>
            </a:lvl1pPr>
          </a:lstStyle>
          <a:p>
            <a:r>
              <a:rPr lang="en-GB" dirty="0"/>
              <a:t>Click to edit Master title style</a:t>
            </a:r>
            <a:endParaRPr lang="en-US" dirty="0"/>
          </a:p>
        </p:txBody>
      </p:sp>
      <p:sp>
        <p:nvSpPr>
          <p:cNvPr id="4" name="Subtitle 2"/>
          <p:cNvSpPr>
            <a:spLocks noGrp="1"/>
          </p:cNvSpPr>
          <p:nvPr>
            <p:ph type="subTitle" idx="1"/>
          </p:nvPr>
        </p:nvSpPr>
        <p:spPr>
          <a:xfrm>
            <a:off x="2189700" y="4521600"/>
            <a:ext cx="4741200" cy="323165"/>
          </a:xfrm>
        </p:spPr>
        <p:txBody>
          <a:bodyPr/>
          <a:lstStyle>
            <a:lvl1pPr marL="0" indent="0" algn="l">
              <a:buNone/>
              <a:defRPr sz="1500" b="1" i="0">
                <a:solidFill>
                  <a:srgbClr val="112643"/>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Tree>
    <p:extLst>
      <p:ext uri="{BB962C8B-B14F-4D97-AF65-F5344CB8AC3E}">
        <p14:creationId xmlns:p14="http://schemas.microsoft.com/office/powerpoint/2010/main" val="113514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tandar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800" y="1339199"/>
            <a:ext cx="8164800" cy="655200"/>
          </a:xfrm>
        </p:spPr>
        <p:txBody>
          <a:bodyPr anchor="t" anchorCtr="0">
            <a:spAutoFit/>
          </a:bodyPr>
          <a:lstStyle>
            <a:lvl1pPr>
              <a:lnSpc>
                <a:spcPts val="2200"/>
              </a:lnSpc>
              <a:defRPr sz="2200"/>
            </a:lvl1pPr>
          </a:lstStyle>
          <a:p>
            <a:r>
              <a:rPr lang="en-GB" dirty="0"/>
              <a:t>Click to edit Master title style</a:t>
            </a:r>
            <a:endParaRPr lang="en-US" dirty="0"/>
          </a:p>
        </p:txBody>
      </p:sp>
      <p:sp>
        <p:nvSpPr>
          <p:cNvPr id="3" name="Content Placeholder 2"/>
          <p:cNvSpPr>
            <a:spLocks noGrp="1"/>
          </p:cNvSpPr>
          <p:nvPr>
            <p:ph idx="1"/>
          </p:nvPr>
        </p:nvSpPr>
        <p:spPr>
          <a:xfrm>
            <a:off x="478800" y="2156400"/>
            <a:ext cx="8164800" cy="1990288"/>
          </a:xfrm>
        </p:spPr>
        <p:txBody>
          <a:bodyPr>
            <a:spAutoFit/>
          </a:bodyPr>
          <a:lstStyle>
            <a:lvl1pPr>
              <a:lnSpc>
                <a:spcPct val="100000"/>
              </a:lnSpc>
              <a:spcBef>
                <a:spcPts val="100"/>
              </a:spcBef>
              <a:spcAft>
                <a:spcPts val="900"/>
              </a:spcAft>
              <a:buClr>
                <a:srgbClr val="A5C400"/>
              </a:buClr>
              <a:buSzPct val="120000"/>
              <a:defRPr sz="1800"/>
            </a:lvl1pPr>
            <a:lvl2pPr marL="685800" indent="-228600">
              <a:lnSpc>
                <a:spcPct val="100000"/>
              </a:lnSpc>
              <a:spcBef>
                <a:spcPts val="100"/>
              </a:spcBef>
              <a:spcAft>
                <a:spcPts val="900"/>
              </a:spcAft>
              <a:buClr>
                <a:srgbClr val="A5C400"/>
              </a:buClr>
              <a:buSzPct val="120000"/>
              <a:buFont typeface="Wingdings" charset="2"/>
              <a:buChar char="ü"/>
              <a:defRPr sz="1800"/>
            </a:lvl2pPr>
            <a:lvl3pPr>
              <a:lnSpc>
                <a:spcPct val="100000"/>
              </a:lnSpc>
              <a:spcBef>
                <a:spcPts val="100"/>
              </a:spcBef>
              <a:spcAft>
                <a:spcPts val="900"/>
              </a:spcAft>
              <a:buClr>
                <a:srgbClr val="A5C400"/>
              </a:buClr>
              <a:buSzPct val="120000"/>
              <a:defRPr sz="1800"/>
            </a:lvl3pPr>
            <a:lvl4pPr>
              <a:lnSpc>
                <a:spcPct val="100000"/>
              </a:lnSpc>
              <a:spcBef>
                <a:spcPts val="100"/>
              </a:spcBef>
              <a:spcAft>
                <a:spcPts val="900"/>
              </a:spcAft>
              <a:buClr>
                <a:srgbClr val="A5C400"/>
              </a:buClr>
              <a:buSzPct val="120000"/>
              <a:defRPr sz="1800"/>
            </a:lvl4pPr>
            <a:lvl5pPr>
              <a:lnSpc>
                <a:spcPct val="100000"/>
              </a:lnSpc>
              <a:spcBef>
                <a:spcPts val="100"/>
              </a:spcBef>
              <a:spcAft>
                <a:spcPts val="900"/>
              </a:spcAft>
              <a:buClr>
                <a:srgbClr val="A5C400"/>
              </a:buClr>
              <a:buSzPct val="120000"/>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5454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s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477900" y="2156400"/>
            <a:ext cx="3971700" cy="1708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4627800" y="2156400"/>
            <a:ext cx="3971700" cy="1708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12692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750" y="2213051"/>
            <a:ext cx="4548130" cy="1015663"/>
          </a:xfrm>
          <a:prstGeom prst="rect">
            <a:avLst/>
          </a:prstGeom>
        </p:spPr>
        <p:txBody>
          <a:bodyPr vert="horz" wrap="square" lIns="91440" tIns="45720" rIns="91440" bIns="45720" rtlCol="0" anchor="t" anchorCtr="0">
            <a:spAutoFit/>
          </a:bodyPr>
          <a:lstStyle/>
          <a:p>
            <a:r>
              <a:rPr lang="en-GB"/>
              <a:t>Click to edit Master title style</a:t>
            </a:r>
            <a:endParaRPr lang="en-US" dirty="0"/>
          </a:p>
        </p:txBody>
      </p:sp>
      <p:sp>
        <p:nvSpPr>
          <p:cNvPr id="3" name="Text Placeholder 2"/>
          <p:cNvSpPr>
            <a:spLocks noGrp="1"/>
          </p:cNvSpPr>
          <p:nvPr>
            <p:ph type="body" idx="1"/>
          </p:nvPr>
        </p:nvSpPr>
        <p:spPr>
          <a:xfrm>
            <a:off x="460750" y="4935600"/>
            <a:ext cx="4206600" cy="323165"/>
          </a:xfrm>
          <a:prstGeom prst="rect">
            <a:avLst/>
          </a:prstGeom>
        </p:spPr>
        <p:txBody>
          <a:bodyPr vert="horz" lIns="91440" tIns="45720" rIns="91440" bIns="45720" rtlCol="0">
            <a:spAutoFit/>
          </a:bodyPr>
          <a:lstStyle/>
          <a:p>
            <a:pPr lvl="0"/>
            <a:r>
              <a:rPr lang="en-GB" dirty="0"/>
              <a:t>Click to edit Master text styles</a:t>
            </a:r>
          </a:p>
        </p:txBody>
      </p:sp>
      <p:sp>
        <p:nvSpPr>
          <p:cNvPr id="20" name="Rectangle 19"/>
          <p:cNvSpPr/>
          <p:nvPr userDrawn="1"/>
        </p:nvSpPr>
        <p:spPr>
          <a:xfrm>
            <a:off x="0" y="1274728"/>
            <a:ext cx="9144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2990" y="382982"/>
            <a:ext cx="5261911" cy="531190"/>
          </a:xfrm>
          <a:prstGeom prst="rect">
            <a:avLst/>
          </a:prstGeom>
        </p:spPr>
      </p:pic>
    </p:spTree>
    <p:extLst>
      <p:ext uri="{BB962C8B-B14F-4D97-AF65-F5344CB8AC3E}">
        <p14:creationId xmlns:p14="http://schemas.microsoft.com/office/powerpoint/2010/main" val="88187865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lgn="l" defTabSz="685800" rtl="0" eaLnBrk="1" latinLnBrk="0" hangingPunct="1">
        <a:lnSpc>
          <a:spcPts val="3600"/>
        </a:lnSpc>
        <a:spcBef>
          <a:spcPct val="0"/>
        </a:spcBef>
        <a:buNone/>
        <a:defRPr sz="3600" b="1" i="0" kern="1200">
          <a:solidFill>
            <a:srgbClr val="112643"/>
          </a:solidFill>
          <a:latin typeface="Arial Black" charset="0"/>
          <a:ea typeface="Arial Black" charset="0"/>
          <a:cs typeface="Arial Black" charset="0"/>
        </a:defRPr>
      </a:lvl1pPr>
    </p:titleStyle>
    <p:bodyStyle>
      <a:lvl1pPr marL="0" indent="0" algn="l" defTabSz="685800" rtl="0" eaLnBrk="1" latinLnBrk="0" hangingPunct="1">
        <a:lnSpc>
          <a:spcPct val="100000"/>
        </a:lnSpc>
        <a:spcBef>
          <a:spcPts val="0"/>
        </a:spcBef>
        <a:buFont typeface="Arial"/>
        <a:buNone/>
        <a:defRPr sz="1500" b="1" i="0" kern="1200">
          <a:solidFill>
            <a:srgbClr val="112643"/>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800" y="1339200"/>
            <a:ext cx="8164800" cy="374461"/>
          </a:xfrm>
          <a:prstGeom prst="rect">
            <a:avLst/>
          </a:prstGeom>
        </p:spPr>
        <p:txBody>
          <a:bodyPr vert="horz" lIns="91440" tIns="45720" rIns="91440" bIns="45720" rtlCol="0" anchor="t" anchorCtr="0">
            <a:spAutoFit/>
          </a:bodyPr>
          <a:lstStyle/>
          <a:p>
            <a:r>
              <a:rPr lang="en-GB" dirty="0"/>
              <a:t>Click to edit Master title style</a:t>
            </a:r>
            <a:endParaRPr lang="en-US" dirty="0"/>
          </a:p>
        </p:txBody>
      </p:sp>
      <p:sp>
        <p:nvSpPr>
          <p:cNvPr id="3" name="Text Placeholder 2"/>
          <p:cNvSpPr>
            <a:spLocks noGrp="1"/>
          </p:cNvSpPr>
          <p:nvPr>
            <p:ph type="body" idx="1"/>
          </p:nvPr>
        </p:nvSpPr>
        <p:spPr>
          <a:xfrm>
            <a:off x="478800" y="2156400"/>
            <a:ext cx="8164800" cy="1990288"/>
          </a:xfrm>
          <a:prstGeom prst="rect">
            <a:avLst/>
          </a:prstGeom>
        </p:spPr>
        <p:txBody>
          <a:bodyPr vert="horz" lIns="91440" tIns="45720" rIns="91440" bIns="4572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21166" y="367627"/>
            <a:ext cx="2460536" cy="248390"/>
          </a:xfrm>
          <a:prstGeom prst="rect">
            <a:avLst/>
          </a:prstGeom>
        </p:spPr>
      </p:pic>
      <p:sp>
        <p:nvSpPr>
          <p:cNvPr id="11" name="Rectangle 10"/>
          <p:cNvSpPr/>
          <p:nvPr userDrawn="1"/>
        </p:nvSpPr>
        <p:spPr>
          <a:xfrm>
            <a:off x="0" y="903250"/>
            <a:ext cx="9144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89925346"/>
      </p:ext>
    </p:extLst>
  </p:cSld>
  <p:clrMap bg1="lt1" tx1="dk1" bg2="lt2" tx2="dk2" accent1="accent1" accent2="accent2" accent3="accent3" accent4="accent4" accent5="accent5" accent6="accent6" hlink="hlink" folHlink="folHlink"/>
  <p:sldLayoutIdLst>
    <p:sldLayoutId id="2147483664" r:id="rId1"/>
    <p:sldLayoutId id="2147483707" r:id="rId2"/>
    <p:sldLayoutId id="2147483695" r:id="rId3"/>
    <p:sldLayoutId id="2147483669" r:id="rId4"/>
    <p:sldLayoutId id="2147483670" r:id="rId5"/>
    <p:sldLayoutId id="2147483671" r:id="rId6"/>
    <p:sldLayoutId id="2147483672" r:id="rId7"/>
    <p:sldLayoutId id="2147483673" r:id="rId8"/>
    <p:sldLayoutId id="2147483674" r:id="rId9"/>
    <p:sldLayoutId id="2147483676" r:id="rId10"/>
    <p:sldLayoutId id="2147483678" r:id="rId11"/>
    <p:sldLayoutId id="2147483713" r:id="rId12"/>
    <p:sldLayoutId id="2147483699" r:id="rId13"/>
    <p:sldLayoutId id="2147483700" r:id="rId14"/>
  </p:sldLayoutIdLst>
  <p:txStyles>
    <p:titleStyle>
      <a:lvl1pPr algn="l" defTabSz="914400" rtl="0" eaLnBrk="1" latinLnBrk="0" hangingPunct="1">
        <a:lnSpc>
          <a:spcPts val="2200"/>
        </a:lnSpc>
        <a:spcBef>
          <a:spcPct val="0"/>
        </a:spcBef>
        <a:buNone/>
        <a:defRPr sz="2200" b="1" i="0" kern="1200">
          <a:solidFill>
            <a:srgbClr val="112643"/>
          </a:solidFill>
          <a:latin typeface="Arial Black" charset="0"/>
          <a:ea typeface="Arial Black" charset="0"/>
          <a:cs typeface="Arial Black" charset="0"/>
        </a:defRPr>
      </a:lvl1pPr>
    </p:titleStyle>
    <p:bodyStyle>
      <a:lvl1pPr marL="228600" indent="-228600" algn="l" defTabSz="914400" rtl="0" eaLnBrk="1" latinLnBrk="0" hangingPunct="1">
        <a:lnSpc>
          <a:spcPct val="100000"/>
        </a:lnSpc>
        <a:spcBef>
          <a:spcPts val="100"/>
        </a:spcBef>
        <a:spcAft>
          <a:spcPts val="900"/>
        </a:spcAft>
        <a:buClr>
          <a:srgbClr val="A5C400"/>
        </a:buClr>
        <a:buSzPct val="120000"/>
        <a:buFont typeface="Arial" panose="020B0604020202020204" pitchFamily="34" charset="0"/>
        <a:buChar char="•"/>
        <a:defRPr sz="1800" kern="1200">
          <a:solidFill>
            <a:srgbClr val="112643"/>
          </a:solidFill>
          <a:latin typeface="+mn-lt"/>
          <a:ea typeface="+mn-ea"/>
          <a:cs typeface="+mn-cs"/>
        </a:defRPr>
      </a:lvl1pPr>
      <a:lvl2pPr marL="685800" indent="-228600" algn="l" defTabSz="914400" rtl="0" eaLnBrk="1" latinLnBrk="0" hangingPunct="1">
        <a:lnSpc>
          <a:spcPct val="100000"/>
        </a:lnSpc>
        <a:spcBef>
          <a:spcPts val="100"/>
        </a:spcBef>
        <a:spcAft>
          <a:spcPts val="900"/>
        </a:spcAft>
        <a:buClr>
          <a:srgbClr val="A5C400"/>
        </a:buClr>
        <a:buSzPct val="120000"/>
        <a:buFont typeface="Wingdings" charset="2"/>
        <a:buChar char="ü"/>
        <a:defRPr sz="18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900"/>
        </a:spcAft>
        <a:buClr>
          <a:srgbClr val="A5C400"/>
        </a:buClr>
        <a:buSzPct val="120000"/>
        <a:buFont typeface="Arial" panose="020B0604020202020204" pitchFamily="34" charset="0"/>
        <a:buChar char="•"/>
        <a:defRPr sz="18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900"/>
        </a:spcAft>
        <a:buClr>
          <a:srgbClr val="A5C400"/>
        </a:buClr>
        <a:buSzPct val="120000"/>
        <a:buFont typeface="Arial" panose="020B0604020202020204" pitchFamily="34" charset="0"/>
        <a:buChar char="•"/>
        <a:defRPr sz="18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900"/>
        </a:spcAft>
        <a:buClr>
          <a:srgbClr val="A5C400"/>
        </a:buClr>
        <a:buSzPct val="120000"/>
        <a:buFont typeface="Arial" panose="020B0604020202020204" pitchFamily="34" charset="0"/>
        <a:buChar char="•"/>
        <a:defRPr sz="18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760" y="6310005"/>
            <a:ext cx="4206240" cy="323165"/>
          </a:xfrm>
          <a:prstGeom prst="rect">
            <a:avLst/>
          </a:prstGeom>
          <a:noFill/>
        </p:spPr>
        <p:txBody>
          <a:bodyPr wrap="square" rtlCol="0" anchor="t">
            <a:spAutoFit/>
          </a:bodyPr>
          <a:lstStyle/>
          <a:p>
            <a:r>
              <a:rPr lang="en-GB" sz="1500" b="1" dirty="0" err="1">
                <a:solidFill>
                  <a:srgbClr val="A5C400"/>
                </a:solidFill>
                <a:latin typeface="Arial"/>
                <a:ea typeface="Arial" charset="0"/>
                <a:cs typeface="Arial"/>
              </a:rPr>
              <a:t>cafod.org.uk</a:t>
            </a:r>
            <a:endParaRPr lang="en-GB" sz="1500" dirty="0">
              <a:solidFill>
                <a:srgbClr val="112643"/>
              </a:solidFill>
              <a:latin typeface="Arial" charset="0"/>
              <a:ea typeface="Arial" charset="0"/>
              <a:cs typeface="Arial" charset="0"/>
            </a:endParaRPr>
          </a:p>
        </p:txBody>
      </p:sp>
      <p:pic>
        <p:nvPicPr>
          <p:cNvPr id="6" name="Picture 5">
            <a:extLst>
              <a:ext uri="{FF2B5EF4-FFF2-40B4-BE49-F238E27FC236}">
                <a16:creationId xmlns:a16="http://schemas.microsoft.com/office/drawing/2014/main" id="{BA70F1E3-BFF5-C342-B981-8D076E4D3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54225"/>
            <a:ext cx="9144000" cy="1549550"/>
          </a:xfrm>
          <a:prstGeom prst="rect">
            <a:avLst/>
          </a:prstGeom>
        </p:spPr>
      </p:pic>
    </p:spTree>
    <p:extLst>
      <p:ext uri="{BB962C8B-B14F-4D97-AF65-F5344CB8AC3E}">
        <p14:creationId xmlns:p14="http://schemas.microsoft.com/office/powerpoint/2010/main" val="131619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8783" y="661066"/>
            <a:ext cx="8166434" cy="584775"/>
          </a:xfrm>
          <a:prstGeom prst="rect">
            <a:avLst/>
          </a:prstGeom>
          <a:noFill/>
        </p:spPr>
        <p:txBody>
          <a:bodyPr wrap="square" rtlCol="0">
            <a:spAutoFit/>
          </a:bodyPr>
          <a:lstStyle/>
          <a:p>
            <a:r>
              <a:rPr lang="en-US" sz="3200" dirty="0">
                <a:solidFill>
                  <a:srgbClr val="34ADAA"/>
                </a:solidFill>
                <a:latin typeface="Arial Black" charset="0"/>
                <a:ea typeface="Arial Black" charset="0"/>
                <a:cs typeface="Arial Black" charset="0"/>
              </a:rPr>
              <a:t>1. Sign up</a:t>
            </a:r>
          </a:p>
        </p:txBody>
      </p:sp>
      <p:sp>
        <p:nvSpPr>
          <p:cNvPr id="4" name="Rectangle 3"/>
          <p:cNvSpPr/>
          <p:nvPr/>
        </p:nvSpPr>
        <p:spPr>
          <a:xfrm>
            <a:off x="0" y="6341542"/>
            <a:ext cx="9144000" cy="51645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63C584EA-5757-414F-81E3-9F1CC543EC48}"/>
              </a:ext>
            </a:extLst>
          </p:cNvPr>
          <p:cNvSpPr/>
          <p:nvPr/>
        </p:nvSpPr>
        <p:spPr>
          <a:xfrm>
            <a:off x="5727700" y="6341542"/>
            <a:ext cx="2514600" cy="516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5914169E-3440-0343-98EF-B98D04865311}"/>
              </a:ext>
            </a:extLst>
          </p:cNvPr>
          <p:cNvPicPr>
            <a:picLocks noChangeAspect="1"/>
          </p:cNvPicPr>
          <p:nvPr/>
        </p:nvPicPr>
        <p:blipFill rotWithShape="1">
          <a:blip r:embed="rId3">
            <a:extLst>
              <a:ext uri="{28A0092B-C50C-407E-A947-70E740481C1C}">
                <a14:useLocalDpi xmlns:a14="http://schemas.microsoft.com/office/drawing/2010/main" val="0"/>
              </a:ext>
            </a:extLst>
          </a:blip>
          <a:srcRect t="11595" b="1"/>
          <a:stretch/>
        </p:blipFill>
        <p:spPr>
          <a:xfrm>
            <a:off x="5727700" y="6341542"/>
            <a:ext cx="2743200" cy="516458"/>
          </a:xfrm>
          <a:prstGeom prst="rect">
            <a:avLst/>
          </a:prstGeom>
        </p:spPr>
      </p:pic>
      <p:sp>
        <p:nvSpPr>
          <p:cNvPr id="9" name="Content Placeholder 2">
            <a:extLst>
              <a:ext uri="{FF2B5EF4-FFF2-40B4-BE49-F238E27FC236}">
                <a16:creationId xmlns:a16="http://schemas.microsoft.com/office/drawing/2014/main" id="{4028B0CB-7F6E-9346-8C57-69F612263466}"/>
              </a:ext>
            </a:extLst>
          </p:cNvPr>
          <p:cNvSpPr>
            <a:spLocks noGrp="1"/>
          </p:cNvSpPr>
          <p:nvPr>
            <p:ph idx="1"/>
          </p:nvPr>
        </p:nvSpPr>
        <p:spPr>
          <a:xfrm>
            <a:off x="646112" y="1562311"/>
            <a:ext cx="7851775" cy="4462760"/>
          </a:xfrm>
        </p:spPr>
        <p:txBody>
          <a:bodyPr/>
          <a:lstStyle/>
          <a:p>
            <a:r>
              <a:rPr lang="en-GB" sz="2400" dirty="0"/>
              <a:t>Start by visiting cafod.org.uk/livesimply</a:t>
            </a:r>
          </a:p>
          <a:p>
            <a:r>
              <a:rPr lang="en-GB" sz="2400" dirty="0"/>
              <a:t>Get inspired by a film of other </a:t>
            </a:r>
            <a:r>
              <a:rPr lang="en-GB" sz="2400" i="1" dirty="0"/>
              <a:t>live</a:t>
            </a:r>
            <a:r>
              <a:rPr lang="en-GB" sz="2400" dirty="0"/>
              <a:t>simply communities</a:t>
            </a:r>
          </a:p>
          <a:p>
            <a:r>
              <a:rPr lang="en-GB" sz="2400" dirty="0"/>
              <a:t>Sign up and download the </a:t>
            </a:r>
            <a:r>
              <a:rPr lang="en-GB" sz="2400" i="1" dirty="0"/>
              <a:t>live</a:t>
            </a:r>
            <a:r>
              <a:rPr lang="en-GB" sz="2400" dirty="0"/>
              <a:t>simply action plan form</a:t>
            </a:r>
          </a:p>
          <a:p>
            <a:r>
              <a:rPr lang="en-GB" sz="2400" dirty="0"/>
              <a:t>Join the </a:t>
            </a:r>
            <a:r>
              <a:rPr lang="en-GB" sz="2400" i="1" dirty="0" err="1"/>
              <a:t>live</a:t>
            </a:r>
            <a:r>
              <a:rPr lang="en-GB" sz="2400" dirty="0" err="1"/>
              <a:t>simply</a:t>
            </a:r>
            <a:r>
              <a:rPr lang="en-GB" sz="2400" dirty="0"/>
              <a:t> e-group and CAFOD campaign update to receive information</a:t>
            </a:r>
          </a:p>
          <a:p>
            <a:r>
              <a:rPr lang="en-GB" sz="2400" dirty="0"/>
              <a:t>Use some of the </a:t>
            </a:r>
            <a:r>
              <a:rPr lang="en-GB" sz="2400" i="1" dirty="0"/>
              <a:t>live</a:t>
            </a:r>
            <a:r>
              <a:rPr lang="en-GB" sz="2400" dirty="0"/>
              <a:t>simply resources including a </a:t>
            </a:r>
            <a:r>
              <a:rPr lang="en-GB" sz="2400" i="1" dirty="0"/>
              <a:t>live</a:t>
            </a:r>
            <a:r>
              <a:rPr lang="en-GB" sz="2400" dirty="0"/>
              <a:t>simply talk and PowerPoint</a:t>
            </a:r>
          </a:p>
          <a:p>
            <a:r>
              <a:rPr lang="en-GB" sz="2400" dirty="0"/>
              <a:t>Order copies of the </a:t>
            </a:r>
            <a:r>
              <a:rPr lang="en-GB" sz="2400" i="1" dirty="0"/>
              <a:t>live</a:t>
            </a:r>
            <a:r>
              <a:rPr lang="en-GB" sz="2400" dirty="0"/>
              <a:t>simply guide and </a:t>
            </a:r>
            <a:r>
              <a:rPr lang="en-GB" sz="2400" i="1" dirty="0"/>
              <a:t>live</a:t>
            </a:r>
            <a:r>
              <a:rPr lang="en-GB" sz="2400" dirty="0"/>
              <a:t>simply prayer to enthuse others in your community</a:t>
            </a:r>
          </a:p>
          <a:p>
            <a:endParaRPr lang="en-GB" dirty="0"/>
          </a:p>
        </p:txBody>
      </p:sp>
    </p:spTree>
    <p:extLst>
      <p:ext uri="{BB962C8B-B14F-4D97-AF65-F5344CB8AC3E}">
        <p14:creationId xmlns:p14="http://schemas.microsoft.com/office/powerpoint/2010/main" val="580675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8783" y="661066"/>
            <a:ext cx="8166434" cy="584775"/>
          </a:xfrm>
          <a:prstGeom prst="rect">
            <a:avLst/>
          </a:prstGeom>
          <a:noFill/>
        </p:spPr>
        <p:txBody>
          <a:bodyPr wrap="square" rtlCol="0">
            <a:spAutoFit/>
          </a:bodyPr>
          <a:lstStyle/>
          <a:p>
            <a:r>
              <a:rPr lang="en-US" sz="3200" dirty="0">
                <a:solidFill>
                  <a:srgbClr val="34ADAA"/>
                </a:solidFill>
                <a:latin typeface="Arial Black" charset="0"/>
                <a:ea typeface="Arial Black" charset="0"/>
                <a:cs typeface="Arial Black" charset="0"/>
              </a:rPr>
              <a:t>2. Self-assessment and registration</a:t>
            </a:r>
          </a:p>
        </p:txBody>
      </p:sp>
      <p:sp>
        <p:nvSpPr>
          <p:cNvPr id="4" name="Rectangle 3"/>
          <p:cNvSpPr/>
          <p:nvPr/>
        </p:nvSpPr>
        <p:spPr>
          <a:xfrm>
            <a:off x="0" y="6341542"/>
            <a:ext cx="9144000" cy="51645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63C584EA-5757-414F-81E3-9F1CC543EC48}"/>
              </a:ext>
            </a:extLst>
          </p:cNvPr>
          <p:cNvSpPr/>
          <p:nvPr/>
        </p:nvSpPr>
        <p:spPr>
          <a:xfrm>
            <a:off x="5727700" y="6341542"/>
            <a:ext cx="2514600" cy="516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5914169E-3440-0343-98EF-B98D04865311}"/>
              </a:ext>
            </a:extLst>
          </p:cNvPr>
          <p:cNvPicPr>
            <a:picLocks noChangeAspect="1"/>
          </p:cNvPicPr>
          <p:nvPr/>
        </p:nvPicPr>
        <p:blipFill rotWithShape="1">
          <a:blip r:embed="rId3">
            <a:extLst>
              <a:ext uri="{28A0092B-C50C-407E-A947-70E740481C1C}">
                <a14:useLocalDpi xmlns:a14="http://schemas.microsoft.com/office/drawing/2010/main" val="0"/>
              </a:ext>
            </a:extLst>
          </a:blip>
          <a:srcRect t="11595" b="1"/>
          <a:stretch/>
        </p:blipFill>
        <p:spPr>
          <a:xfrm>
            <a:off x="5727700" y="6341542"/>
            <a:ext cx="2743200" cy="516458"/>
          </a:xfrm>
          <a:prstGeom prst="rect">
            <a:avLst/>
          </a:prstGeom>
        </p:spPr>
      </p:pic>
      <p:sp>
        <p:nvSpPr>
          <p:cNvPr id="9" name="Content Placeholder 2">
            <a:extLst>
              <a:ext uri="{FF2B5EF4-FFF2-40B4-BE49-F238E27FC236}">
                <a16:creationId xmlns:a16="http://schemas.microsoft.com/office/drawing/2014/main" id="{4028B0CB-7F6E-9346-8C57-69F612263466}"/>
              </a:ext>
            </a:extLst>
          </p:cNvPr>
          <p:cNvSpPr>
            <a:spLocks noGrp="1"/>
          </p:cNvSpPr>
          <p:nvPr>
            <p:ph idx="1"/>
          </p:nvPr>
        </p:nvSpPr>
        <p:spPr>
          <a:xfrm>
            <a:off x="646112" y="1785927"/>
            <a:ext cx="3925888" cy="1456809"/>
          </a:xfrm>
        </p:spPr>
        <p:txBody>
          <a:bodyPr/>
          <a:lstStyle/>
          <a:p>
            <a:r>
              <a:rPr lang="en-GB" sz="2400" dirty="0"/>
              <a:t>Reflection and worship</a:t>
            </a:r>
          </a:p>
          <a:p>
            <a:r>
              <a:rPr lang="en-GB" sz="2400" dirty="0"/>
              <a:t>Practical</a:t>
            </a:r>
          </a:p>
          <a:p>
            <a:r>
              <a:rPr lang="en-GB" sz="2400" dirty="0"/>
              <a:t>Reaching out</a:t>
            </a:r>
          </a:p>
        </p:txBody>
      </p:sp>
      <p:pic>
        <p:nvPicPr>
          <p:cNvPr id="8" name="Content Placeholder 6" descr="DSC_0270_JPG.jpg">
            <a:extLst>
              <a:ext uri="{FF2B5EF4-FFF2-40B4-BE49-F238E27FC236}">
                <a16:creationId xmlns:a16="http://schemas.microsoft.com/office/drawing/2014/main" id="{DB046B0C-6D2D-904F-9934-6ECAA98727FD}"/>
              </a:ext>
            </a:extLst>
          </p:cNvPr>
          <p:cNvPicPr>
            <a:picLocks noChangeAspect="1"/>
          </p:cNvPicPr>
          <p:nvPr/>
        </p:nvPicPr>
        <p:blipFill>
          <a:blip r:embed="rId4" cstate="print"/>
          <a:stretch>
            <a:fillRect/>
          </a:stretch>
        </p:blipFill>
        <p:spPr>
          <a:xfrm>
            <a:off x="3625327" y="2544434"/>
            <a:ext cx="5017172" cy="3361514"/>
          </a:xfrm>
          <a:prstGeom prst="rect">
            <a:avLst/>
          </a:prstGeom>
        </p:spPr>
      </p:pic>
    </p:spTree>
    <p:extLst>
      <p:ext uri="{BB962C8B-B14F-4D97-AF65-F5344CB8AC3E}">
        <p14:creationId xmlns:p14="http://schemas.microsoft.com/office/powerpoint/2010/main" val="2162525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8783" y="661066"/>
            <a:ext cx="8166434" cy="584775"/>
          </a:xfrm>
          <a:prstGeom prst="rect">
            <a:avLst/>
          </a:prstGeom>
          <a:noFill/>
        </p:spPr>
        <p:txBody>
          <a:bodyPr wrap="square" rtlCol="0">
            <a:spAutoFit/>
          </a:bodyPr>
          <a:lstStyle/>
          <a:p>
            <a:r>
              <a:rPr lang="en-US" sz="3200" dirty="0">
                <a:solidFill>
                  <a:srgbClr val="34ADAA"/>
                </a:solidFill>
                <a:latin typeface="Arial Black" charset="0"/>
                <a:ea typeface="Arial Black" charset="0"/>
                <a:cs typeface="Arial Black" charset="0"/>
              </a:rPr>
              <a:t>3. Develop your action plan</a:t>
            </a:r>
          </a:p>
        </p:txBody>
      </p:sp>
      <p:sp>
        <p:nvSpPr>
          <p:cNvPr id="4" name="Rectangle 3"/>
          <p:cNvSpPr/>
          <p:nvPr/>
        </p:nvSpPr>
        <p:spPr>
          <a:xfrm>
            <a:off x="0" y="6341542"/>
            <a:ext cx="9144000" cy="51645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63C584EA-5757-414F-81E3-9F1CC543EC48}"/>
              </a:ext>
            </a:extLst>
          </p:cNvPr>
          <p:cNvSpPr/>
          <p:nvPr/>
        </p:nvSpPr>
        <p:spPr>
          <a:xfrm>
            <a:off x="5727700" y="6341542"/>
            <a:ext cx="2514600" cy="516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5914169E-3440-0343-98EF-B98D04865311}"/>
              </a:ext>
            </a:extLst>
          </p:cNvPr>
          <p:cNvPicPr>
            <a:picLocks noChangeAspect="1"/>
          </p:cNvPicPr>
          <p:nvPr/>
        </p:nvPicPr>
        <p:blipFill rotWithShape="1">
          <a:blip r:embed="rId3">
            <a:extLst>
              <a:ext uri="{28A0092B-C50C-407E-A947-70E740481C1C}">
                <a14:useLocalDpi xmlns:a14="http://schemas.microsoft.com/office/drawing/2010/main" val="0"/>
              </a:ext>
            </a:extLst>
          </a:blip>
          <a:srcRect t="11595" b="1"/>
          <a:stretch/>
        </p:blipFill>
        <p:spPr>
          <a:xfrm>
            <a:off x="5727700" y="6341542"/>
            <a:ext cx="2743200" cy="516458"/>
          </a:xfrm>
          <a:prstGeom prst="rect">
            <a:avLst/>
          </a:prstGeom>
        </p:spPr>
      </p:pic>
      <p:sp>
        <p:nvSpPr>
          <p:cNvPr id="9" name="Content Placeholder 2">
            <a:extLst>
              <a:ext uri="{FF2B5EF4-FFF2-40B4-BE49-F238E27FC236}">
                <a16:creationId xmlns:a16="http://schemas.microsoft.com/office/drawing/2014/main" id="{4028B0CB-7F6E-9346-8C57-69F612263466}"/>
              </a:ext>
            </a:extLst>
          </p:cNvPr>
          <p:cNvSpPr>
            <a:spLocks noGrp="1"/>
          </p:cNvSpPr>
          <p:nvPr>
            <p:ph idx="1"/>
          </p:nvPr>
        </p:nvSpPr>
        <p:spPr>
          <a:xfrm>
            <a:off x="1305189" y="1849569"/>
            <a:ext cx="6533621" cy="2934137"/>
          </a:xfrm>
        </p:spPr>
        <p:txBody>
          <a:bodyPr/>
          <a:lstStyle/>
          <a:p>
            <a:pPr marL="0" indent="0">
              <a:buNone/>
            </a:pPr>
            <a:r>
              <a:rPr lang="en-GB" sz="2800" dirty="0"/>
              <a:t>Of the 100 </a:t>
            </a:r>
            <a:r>
              <a:rPr lang="en-GB" sz="2800" i="1" dirty="0" err="1"/>
              <a:t>live</a:t>
            </a:r>
            <a:r>
              <a:rPr lang="en-GB" sz="2800" dirty="0" err="1"/>
              <a:t>simply</a:t>
            </a:r>
            <a:r>
              <a:rPr lang="en-GB" sz="2800" dirty="0"/>
              <a:t> ideas, which five does your parish already do? </a:t>
            </a:r>
          </a:p>
          <a:p>
            <a:pPr marL="0" indent="0">
              <a:buNone/>
            </a:pPr>
            <a:endParaRPr lang="en-GB" sz="2800" dirty="0"/>
          </a:p>
          <a:p>
            <a:pPr marL="0" indent="0">
              <a:buNone/>
            </a:pPr>
            <a:r>
              <a:rPr lang="en-GB" sz="2800" dirty="0"/>
              <a:t>Which three significant actions under each heading do you think it might undertake? </a:t>
            </a:r>
          </a:p>
        </p:txBody>
      </p:sp>
    </p:spTree>
    <p:extLst>
      <p:ext uri="{BB962C8B-B14F-4D97-AF65-F5344CB8AC3E}">
        <p14:creationId xmlns:p14="http://schemas.microsoft.com/office/powerpoint/2010/main" val="1169481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8783" y="661066"/>
            <a:ext cx="8166434" cy="584775"/>
          </a:xfrm>
          <a:prstGeom prst="rect">
            <a:avLst/>
          </a:prstGeom>
          <a:noFill/>
        </p:spPr>
        <p:txBody>
          <a:bodyPr wrap="square" rtlCol="0">
            <a:spAutoFit/>
          </a:bodyPr>
          <a:lstStyle/>
          <a:p>
            <a:r>
              <a:rPr lang="en-US" sz="3200" dirty="0">
                <a:solidFill>
                  <a:srgbClr val="34ADAA"/>
                </a:solidFill>
                <a:latin typeface="Arial Black" charset="0"/>
                <a:ea typeface="Arial Black" charset="0"/>
                <a:cs typeface="Arial Black" charset="0"/>
              </a:rPr>
              <a:t>4. Assessment</a:t>
            </a:r>
          </a:p>
        </p:txBody>
      </p:sp>
      <p:sp>
        <p:nvSpPr>
          <p:cNvPr id="4" name="Rectangle 3"/>
          <p:cNvSpPr/>
          <p:nvPr/>
        </p:nvSpPr>
        <p:spPr>
          <a:xfrm>
            <a:off x="0" y="6341542"/>
            <a:ext cx="9144000" cy="51645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63C584EA-5757-414F-81E3-9F1CC543EC48}"/>
              </a:ext>
            </a:extLst>
          </p:cNvPr>
          <p:cNvSpPr/>
          <p:nvPr/>
        </p:nvSpPr>
        <p:spPr>
          <a:xfrm>
            <a:off x="5727700" y="6341542"/>
            <a:ext cx="2514600" cy="516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5914169E-3440-0343-98EF-B98D04865311}"/>
              </a:ext>
            </a:extLst>
          </p:cNvPr>
          <p:cNvPicPr>
            <a:picLocks noChangeAspect="1"/>
          </p:cNvPicPr>
          <p:nvPr/>
        </p:nvPicPr>
        <p:blipFill rotWithShape="1">
          <a:blip r:embed="rId3">
            <a:extLst>
              <a:ext uri="{28A0092B-C50C-407E-A947-70E740481C1C}">
                <a14:useLocalDpi xmlns:a14="http://schemas.microsoft.com/office/drawing/2010/main" val="0"/>
              </a:ext>
            </a:extLst>
          </a:blip>
          <a:srcRect t="11595" b="1"/>
          <a:stretch/>
        </p:blipFill>
        <p:spPr>
          <a:xfrm>
            <a:off x="5727700" y="6341542"/>
            <a:ext cx="2743200" cy="516458"/>
          </a:xfrm>
          <a:prstGeom prst="rect">
            <a:avLst/>
          </a:prstGeom>
        </p:spPr>
      </p:pic>
      <p:pic>
        <p:nvPicPr>
          <p:cNvPr id="10" name="Content Placeholder 4">
            <a:extLst>
              <a:ext uri="{FF2B5EF4-FFF2-40B4-BE49-F238E27FC236}">
                <a16:creationId xmlns:a16="http://schemas.microsoft.com/office/drawing/2014/main" id="{D93FCF45-B02B-7749-9D8C-BDCD4C0E5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244167" y="1295872"/>
            <a:ext cx="6655659" cy="4437106"/>
          </a:xfrm>
          <a:prstGeom prst="rect">
            <a:avLst/>
          </a:prstGeom>
          <a:noFill/>
          <a:ln w="9525">
            <a:noFill/>
            <a:miter lim="800000"/>
            <a:headEnd/>
            <a:tailEnd/>
          </a:ln>
        </p:spPr>
      </p:pic>
    </p:spTree>
    <p:extLst>
      <p:ext uri="{BB962C8B-B14F-4D97-AF65-F5344CB8AC3E}">
        <p14:creationId xmlns:p14="http://schemas.microsoft.com/office/powerpoint/2010/main" val="461806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8783" y="661066"/>
            <a:ext cx="8166434" cy="584775"/>
          </a:xfrm>
          <a:prstGeom prst="rect">
            <a:avLst/>
          </a:prstGeom>
          <a:noFill/>
        </p:spPr>
        <p:txBody>
          <a:bodyPr wrap="square" rtlCol="0">
            <a:spAutoFit/>
          </a:bodyPr>
          <a:lstStyle/>
          <a:p>
            <a:r>
              <a:rPr lang="en-US" sz="3200" dirty="0">
                <a:solidFill>
                  <a:srgbClr val="34ADAA"/>
                </a:solidFill>
                <a:latin typeface="Arial Black" charset="0"/>
                <a:ea typeface="Arial Black" charset="0"/>
                <a:cs typeface="Arial Black" charset="0"/>
              </a:rPr>
              <a:t>In Cathedrals…</a:t>
            </a:r>
          </a:p>
        </p:txBody>
      </p:sp>
      <p:sp>
        <p:nvSpPr>
          <p:cNvPr id="4" name="Rectangle 3"/>
          <p:cNvSpPr/>
          <p:nvPr/>
        </p:nvSpPr>
        <p:spPr>
          <a:xfrm>
            <a:off x="0" y="6341542"/>
            <a:ext cx="9144000" cy="51645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63C584EA-5757-414F-81E3-9F1CC543EC48}"/>
              </a:ext>
            </a:extLst>
          </p:cNvPr>
          <p:cNvSpPr/>
          <p:nvPr/>
        </p:nvSpPr>
        <p:spPr>
          <a:xfrm>
            <a:off x="5727700" y="6341542"/>
            <a:ext cx="2514600" cy="516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5914169E-3440-0343-98EF-B98D04865311}"/>
              </a:ext>
            </a:extLst>
          </p:cNvPr>
          <p:cNvPicPr>
            <a:picLocks noChangeAspect="1"/>
          </p:cNvPicPr>
          <p:nvPr/>
        </p:nvPicPr>
        <p:blipFill rotWithShape="1">
          <a:blip r:embed="rId3">
            <a:extLst>
              <a:ext uri="{28A0092B-C50C-407E-A947-70E740481C1C}">
                <a14:useLocalDpi xmlns:a14="http://schemas.microsoft.com/office/drawing/2010/main" val="0"/>
              </a:ext>
            </a:extLst>
          </a:blip>
          <a:srcRect t="11595" b="1"/>
          <a:stretch/>
        </p:blipFill>
        <p:spPr>
          <a:xfrm>
            <a:off x="5727700" y="6341542"/>
            <a:ext cx="2743200" cy="516458"/>
          </a:xfrm>
          <a:prstGeom prst="rect">
            <a:avLst/>
          </a:prstGeom>
        </p:spPr>
      </p:pic>
      <p:pic>
        <p:nvPicPr>
          <p:cNvPr id="8" name="Picture 7">
            <a:extLst>
              <a:ext uri="{FF2B5EF4-FFF2-40B4-BE49-F238E27FC236}">
                <a16:creationId xmlns:a16="http://schemas.microsoft.com/office/drawing/2014/main" id="{C72416BA-0FCA-1542-BD44-ACA8295DB3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661" y="1570616"/>
            <a:ext cx="6228678" cy="4326566"/>
          </a:xfrm>
          <a:prstGeom prst="rect">
            <a:avLst/>
          </a:prstGeom>
        </p:spPr>
      </p:pic>
    </p:spTree>
    <p:extLst>
      <p:ext uri="{BB962C8B-B14F-4D97-AF65-F5344CB8AC3E}">
        <p14:creationId xmlns:p14="http://schemas.microsoft.com/office/powerpoint/2010/main" val="1634506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8783" y="661066"/>
            <a:ext cx="8166434" cy="584775"/>
          </a:xfrm>
          <a:prstGeom prst="rect">
            <a:avLst/>
          </a:prstGeom>
          <a:noFill/>
        </p:spPr>
        <p:txBody>
          <a:bodyPr wrap="square" rtlCol="0">
            <a:spAutoFit/>
          </a:bodyPr>
          <a:lstStyle/>
          <a:p>
            <a:r>
              <a:rPr lang="en-US" sz="3200" dirty="0">
                <a:solidFill>
                  <a:srgbClr val="34ADAA"/>
                </a:solidFill>
                <a:latin typeface="Arial Black" charset="0"/>
                <a:ea typeface="Arial Black" charset="0"/>
                <a:cs typeface="Arial Black" charset="0"/>
              </a:rPr>
              <a:t>In Schools…</a:t>
            </a:r>
          </a:p>
        </p:txBody>
      </p:sp>
      <p:sp>
        <p:nvSpPr>
          <p:cNvPr id="4" name="Rectangle 3"/>
          <p:cNvSpPr/>
          <p:nvPr/>
        </p:nvSpPr>
        <p:spPr>
          <a:xfrm>
            <a:off x="0" y="6341542"/>
            <a:ext cx="9144000" cy="51645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63C584EA-5757-414F-81E3-9F1CC543EC48}"/>
              </a:ext>
            </a:extLst>
          </p:cNvPr>
          <p:cNvSpPr/>
          <p:nvPr/>
        </p:nvSpPr>
        <p:spPr>
          <a:xfrm>
            <a:off x="5727700" y="6341542"/>
            <a:ext cx="2514600" cy="516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5914169E-3440-0343-98EF-B98D04865311}"/>
              </a:ext>
            </a:extLst>
          </p:cNvPr>
          <p:cNvPicPr>
            <a:picLocks noChangeAspect="1"/>
          </p:cNvPicPr>
          <p:nvPr/>
        </p:nvPicPr>
        <p:blipFill rotWithShape="1">
          <a:blip r:embed="rId3">
            <a:extLst>
              <a:ext uri="{28A0092B-C50C-407E-A947-70E740481C1C}">
                <a14:useLocalDpi xmlns:a14="http://schemas.microsoft.com/office/drawing/2010/main" val="0"/>
              </a:ext>
            </a:extLst>
          </a:blip>
          <a:srcRect t="11595" b="1"/>
          <a:stretch/>
        </p:blipFill>
        <p:spPr>
          <a:xfrm>
            <a:off x="5727700" y="6341542"/>
            <a:ext cx="2743200" cy="516458"/>
          </a:xfrm>
          <a:prstGeom prst="rect">
            <a:avLst/>
          </a:prstGeom>
        </p:spPr>
      </p:pic>
      <p:pic>
        <p:nvPicPr>
          <p:cNvPr id="9" name="Content Placeholder 4">
            <a:extLst>
              <a:ext uri="{FF2B5EF4-FFF2-40B4-BE49-F238E27FC236}">
                <a16:creationId xmlns:a16="http://schemas.microsoft.com/office/drawing/2014/main" id="{5B56D3DD-0D3D-084C-BAF6-F71C307D4AE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4060" y="1504614"/>
            <a:ext cx="8175879" cy="4193015"/>
          </a:xfrm>
        </p:spPr>
      </p:pic>
    </p:spTree>
    <p:extLst>
      <p:ext uri="{BB962C8B-B14F-4D97-AF65-F5344CB8AC3E}">
        <p14:creationId xmlns:p14="http://schemas.microsoft.com/office/powerpoint/2010/main" val="2993210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8783" y="661066"/>
            <a:ext cx="8166434" cy="584775"/>
          </a:xfrm>
          <a:prstGeom prst="rect">
            <a:avLst/>
          </a:prstGeom>
          <a:noFill/>
        </p:spPr>
        <p:txBody>
          <a:bodyPr wrap="square" rtlCol="0">
            <a:spAutoFit/>
          </a:bodyPr>
          <a:lstStyle/>
          <a:p>
            <a:r>
              <a:rPr lang="en-US" sz="3200" dirty="0">
                <a:solidFill>
                  <a:srgbClr val="34ADAA"/>
                </a:solidFill>
                <a:latin typeface="Arial Black" charset="0"/>
                <a:ea typeface="Arial Black" charset="0"/>
                <a:cs typeface="Arial Black" charset="0"/>
              </a:rPr>
              <a:t>Newman University Birmingham</a:t>
            </a:r>
          </a:p>
        </p:txBody>
      </p:sp>
      <p:sp>
        <p:nvSpPr>
          <p:cNvPr id="4" name="Rectangle 3"/>
          <p:cNvSpPr/>
          <p:nvPr/>
        </p:nvSpPr>
        <p:spPr>
          <a:xfrm>
            <a:off x="0" y="6341542"/>
            <a:ext cx="9144000" cy="51645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63C584EA-5757-414F-81E3-9F1CC543EC48}"/>
              </a:ext>
            </a:extLst>
          </p:cNvPr>
          <p:cNvSpPr/>
          <p:nvPr/>
        </p:nvSpPr>
        <p:spPr>
          <a:xfrm>
            <a:off x="5727700" y="6341542"/>
            <a:ext cx="2514600" cy="516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5914169E-3440-0343-98EF-B98D04865311}"/>
              </a:ext>
            </a:extLst>
          </p:cNvPr>
          <p:cNvPicPr>
            <a:picLocks noChangeAspect="1"/>
          </p:cNvPicPr>
          <p:nvPr/>
        </p:nvPicPr>
        <p:blipFill rotWithShape="1">
          <a:blip r:embed="rId3">
            <a:extLst>
              <a:ext uri="{28A0092B-C50C-407E-A947-70E740481C1C}">
                <a14:useLocalDpi xmlns:a14="http://schemas.microsoft.com/office/drawing/2010/main" val="0"/>
              </a:ext>
            </a:extLst>
          </a:blip>
          <a:srcRect t="11595" b="1"/>
          <a:stretch/>
        </p:blipFill>
        <p:spPr>
          <a:xfrm>
            <a:off x="5727700" y="6341542"/>
            <a:ext cx="2743200" cy="516458"/>
          </a:xfrm>
          <a:prstGeom prst="rect">
            <a:avLst/>
          </a:prstGeom>
        </p:spPr>
      </p:pic>
      <p:pic>
        <p:nvPicPr>
          <p:cNvPr id="10" name="Content Placeholder 4">
            <a:extLst>
              <a:ext uri="{FF2B5EF4-FFF2-40B4-BE49-F238E27FC236}">
                <a16:creationId xmlns:a16="http://schemas.microsoft.com/office/drawing/2014/main" id="{F79DC381-A76A-1B49-B7E4-417E3E50F87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00908" y="1533525"/>
            <a:ext cx="6732658" cy="4486275"/>
          </a:xfrm>
        </p:spPr>
      </p:pic>
    </p:spTree>
    <p:extLst>
      <p:ext uri="{BB962C8B-B14F-4D97-AF65-F5344CB8AC3E}">
        <p14:creationId xmlns:p14="http://schemas.microsoft.com/office/powerpoint/2010/main" val="1068292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8783" y="661066"/>
            <a:ext cx="8166434" cy="584775"/>
          </a:xfrm>
          <a:prstGeom prst="rect">
            <a:avLst/>
          </a:prstGeom>
          <a:noFill/>
        </p:spPr>
        <p:txBody>
          <a:bodyPr wrap="square" rtlCol="0">
            <a:spAutoFit/>
          </a:bodyPr>
          <a:lstStyle/>
          <a:p>
            <a:r>
              <a:rPr lang="en-US" sz="3200" dirty="0">
                <a:solidFill>
                  <a:srgbClr val="34ADAA"/>
                </a:solidFill>
                <a:latin typeface="Arial Black" charset="0"/>
                <a:ea typeface="Arial Black" charset="0"/>
                <a:cs typeface="Arial Black" charset="0"/>
              </a:rPr>
              <a:t>In parishes…</a:t>
            </a:r>
          </a:p>
        </p:txBody>
      </p:sp>
      <p:sp>
        <p:nvSpPr>
          <p:cNvPr id="4" name="Rectangle 3"/>
          <p:cNvSpPr/>
          <p:nvPr/>
        </p:nvSpPr>
        <p:spPr>
          <a:xfrm>
            <a:off x="0" y="6341542"/>
            <a:ext cx="9144000" cy="51645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63C584EA-5757-414F-81E3-9F1CC543EC48}"/>
              </a:ext>
            </a:extLst>
          </p:cNvPr>
          <p:cNvSpPr/>
          <p:nvPr/>
        </p:nvSpPr>
        <p:spPr>
          <a:xfrm>
            <a:off x="5727700" y="6341542"/>
            <a:ext cx="2514600" cy="516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5914169E-3440-0343-98EF-B98D04865311}"/>
              </a:ext>
            </a:extLst>
          </p:cNvPr>
          <p:cNvPicPr>
            <a:picLocks noChangeAspect="1"/>
          </p:cNvPicPr>
          <p:nvPr/>
        </p:nvPicPr>
        <p:blipFill rotWithShape="1">
          <a:blip r:embed="rId3">
            <a:extLst>
              <a:ext uri="{28A0092B-C50C-407E-A947-70E740481C1C}">
                <a14:useLocalDpi xmlns:a14="http://schemas.microsoft.com/office/drawing/2010/main" val="0"/>
              </a:ext>
            </a:extLst>
          </a:blip>
          <a:srcRect t="11595" b="1"/>
          <a:stretch/>
        </p:blipFill>
        <p:spPr>
          <a:xfrm>
            <a:off x="5727700" y="6341542"/>
            <a:ext cx="2743200" cy="516458"/>
          </a:xfrm>
          <a:prstGeom prst="rect">
            <a:avLst/>
          </a:prstGeom>
        </p:spPr>
      </p:pic>
      <p:pic>
        <p:nvPicPr>
          <p:cNvPr id="10" name="Content Placeholder 4">
            <a:extLst>
              <a:ext uri="{FF2B5EF4-FFF2-40B4-BE49-F238E27FC236}">
                <a16:creationId xmlns:a16="http://schemas.microsoft.com/office/drawing/2014/main" id="{69E2C50C-123D-1847-BFDB-EA13FB8D8E44}"/>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4677" r="12133"/>
          <a:stretch/>
        </p:blipFill>
        <p:spPr>
          <a:xfrm rot="21600000">
            <a:off x="641350" y="1850315"/>
            <a:ext cx="7747832" cy="3786691"/>
          </a:xfrm>
        </p:spPr>
      </p:pic>
    </p:spTree>
    <p:extLst>
      <p:ext uri="{BB962C8B-B14F-4D97-AF65-F5344CB8AC3E}">
        <p14:creationId xmlns:p14="http://schemas.microsoft.com/office/powerpoint/2010/main" val="730920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8783" y="661066"/>
            <a:ext cx="8166434" cy="584775"/>
          </a:xfrm>
          <a:prstGeom prst="rect">
            <a:avLst/>
          </a:prstGeom>
          <a:noFill/>
        </p:spPr>
        <p:txBody>
          <a:bodyPr wrap="square" rtlCol="0">
            <a:spAutoFit/>
          </a:bodyPr>
          <a:lstStyle/>
          <a:p>
            <a:r>
              <a:rPr lang="en-US" sz="3200" i="1" dirty="0" err="1">
                <a:solidFill>
                  <a:srgbClr val="34ADAA"/>
                </a:solidFill>
                <a:latin typeface="Arial Black" charset="0"/>
                <a:ea typeface="Arial Black" charset="0"/>
                <a:cs typeface="Arial Black" charset="0"/>
              </a:rPr>
              <a:t>Live</a:t>
            </a:r>
            <a:r>
              <a:rPr lang="en-US" sz="3200" dirty="0" err="1">
                <a:solidFill>
                  <a:srgbClr val="34ADAA"/>
                </a:solidFill>
                <a:latin typeface="Arial Black" charset="0"/>
                <a:ea typeface="Arial Black" charset="0"/>
                <a:cs typeface="Arial Black" charset="0"/>
              </a:rPr>
              <a:t>simply</a:t>
            </a:r>
            <a:r>
              <a:rPr lang="en-US" sz="3200" dirty="0">
                <a:solidFill>
                  <a:srgbClr val="34ADAA"/>
                </a:solidFill>
                <a:latin typeface="Arial Black" charset="0"/>
                <a:ea typeface="Arial Black" charset="0"/>
                <a:cs typeface="Arial Black" charset="0"/>
              </a:rPr>
              <a:t> award progress so far</a:t>
            </a:r>
            <a:endParaRPr lang="en-US" sz="3200" i="1" dirty="0">
              <a:solidFill>
                <a:srgbClr val="34ADAA"/>
              </a:solidFill>
              <a:latin typeface="Arial Black" charset="0"/>
              <a:ea typeface="Arial Black" charset="0"/>
              <a:cs typeface="Arial Black" charset="0"/>
            </a:endParaRPr>
          </a:p>
        </p:txBody>
      </p:sp>
      <p:sp>
        <p:nvSpPr>
          <p:cNvPr id="4" name="Rectangle 3"/>
          <p:cNvSpPr/>
          <p:nvPr/>
        </p:nvSpPr>
        <p:spPr>
          <a:xfrm>
            <a:off x="0" y="6341542"/>
            <a:ext cx="9144000" cy="51645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63C584EA-5757-414F-81E3-9F1CC543EC48}"/>
              </a:ext>
            </a:extLst>
          </p:cNvPr>
          <p:cNvSpPr/>
          <p:nvPr/>
        </p:nvSpPr>
        <p:spPr>
          <a:xfrm>
            <a:off x="5727700" y="6341542"/>
            <a:ext cx="2514600" cy="516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5914169E-3440-0343-98EF-B98D04865311}"/>
              </a:ext>
            </a:extLst>
          </p:cNvPr>
          <p:cNvPicPr>
            <a:picLocks noChangeAspect="1"/>
          </p:cNvPicPr>
          <p:nvPr/>
        </p:nvPicPr>
        <p:blipFill rotWithShape="1">
          <a:blip r:embed="rId3">
            <a:extLst>
              <a:ext uri="{28A0092B-C50C-407E-A947-70E740481C1C}">
                <a14:useLocalDpi xmlns:a14="http://schemas.microsoft.com/office/drawing/2010/main" val="0"/>
              </a:ext>
            </a:extLst>
          </a:blip>
          <a:srcRect t="11595" b="1"/>
          <a:stretch/>
        </p:blipFill>
        <p:spPr>
          <a:xfrm>
            <a:off x="5727700" y="6341542"/>
            <a:ext cx="2743200" cy="516458"/>
          </a:xfrm>
          <a:prstGeom prst="rect">
            <a:avLst/>
          </a:prstGeom>
        </p:spPr>
      </p:pic>
      <p:sp>
        <p:nvSpPr>
          <p:cNvPr id="5" name="Content Placeholder 4">
            <a:extLst>
              <a:ext uri="{FF2B5EF4-FFF2-40B4-BE49-F238E27FC236}">
                <a16:creationId xmlns:a16="http://schemas.microsoft.com/office/drawing/2014/main" id="{D5096C90-D49C-3145-BD9D-3743ADD09B05}"/>
              </a:ext>
            </a:extLst>
          </p:cNvPr>
          <p:cNvSpPr>
            <a:spLocks noGrp="1"/>
          </p:cNvSpPr>
          <p:nvPr>
            <p:ph idx="1"/>
          </p:nvPr>
        </p:nvSpPr>
        <p:spPr>
          <a:xfrm>
            <a:off x="677333" y="1245842"/>
            <a:ext cx="7564967" cy="4509926"/>
          </a:xfrm>
        </p:spPr>
        <p:txBody>
          <a:bodyPr/>
          <a:lstStyle/>
          <a:p>
            <a:r>
              <a:rPr lang="en-US" sz="2800" dirty="0"/>
              <a:t>Over 250 parishes or schools are now signed up</a:t>
            </a:r>
          </a:p>
          <a:p>
            <a:r>
              <a:rPr lang="en-US" sz="2800" dirty="0"/>
              <a:t>Over 70 parishes, schools and a university now have the award </a:t>
            </a:r>
          </a:p>
          <a:p>
            <a:r>
              <a:rPr lang="en-US" sz="2800" dirty="0"/>
              <a:t>Over 150 parishes and schools are now registered as </a:t>
            </a:r>
            <a:r>
              <a:rPr lang="en-US" sz="2800" i="1" dirty="0" err="1"/>
              <a:t>live</a:t>
            </a:r>
            <a:r>
              <a:rPr lang="en-US" sz="2800" dirty="0" err="1"/>
              <a:t>simply</a:t>
            </a:r>
            <a:r>
              <a:rPr lang="en-US" sz="2800" dirty="0"/>
              <a:t> which means over 80 communities are actively working on the award! </a:t>
            </a:r>
          </a:p>
          <a:p>
            <a:r>
              <a:rPr lang="en-US" sz="2800" dirty="0"/>
              <a:t>A number of parishes and communities and school are waiting to be assessed. </a:t>
            </a:r>
          </a:p>
        </p:txBody>
      </p:sp>
    </p:spTree>
    <p:extLst>
      <p:ext uri="{BB962C8B-B14F-4D97-AF65-F5344CB8AC3E}">
        <p14:creationId xmlns:p14="http://schemas.microsoft.com/office/powerpoint/2010/main" val="3481046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8783" y="661066"/>
            <a:ext cx="8166434" cy="584775"/>
          </a:xfrm>
          <a:prstGeom prst="rect">
            <a:avLst/>
          </a:prstGeom>
          <a:noFill/>
        </p:spPr>
        <p:txBody>
          <a:bodyPr wrap="square" rtlCol="0">
            <a:spAutoFit/>
          </a:bodyPr>
          <a:lstStyle/>
          <a:p>
            <a:r>
              <a:rPr lang="en-US" sz="3200" dirty="0">
                <a:solidFill>
                  <a:srgbClr val="34ADAA"/>
                </a:solidFill>
                <a:latin typeface="Arial Black" charset="0"/>
                <a:ea typeface="Arial Black" charset="0"/>
                <a:cs typeface="Arial Black" charset="0"/>
              </a:rPr>
              <a:t>Breakdown of 73 Awards</a:t>
            </a:r>
          </a:p>
        </p:txBody>
      </p:sp>
      <p:sp>
        <p:nvSpPr>
          <p:cNvPr id="4" name="Rectangle 3"/>
          <p:cNvSpPr/>
          <p:nvPr/>
        </p:nvSpPr>
        <p:spPr>
          <a:xfrm>
            <a:off x="0" y="6341542"/>
            <a:ext cx="9144000" cy="51645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63C584EA-5757-414F-81E3-9F1CC543EC48}"/>
              </a:ext>
            </a:extLst>
          </p:cNvPr>
          <p:cNvSpPr/>
          <p:nvPr/>
        </p:nvSpPr>
        <p:spPr>
          <a:xfrm>
            <a:off x="5727700" y="6341542"/>
            <a:ext cx="2514600" cy="516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5914169E-3440-0343-98EF-B98D04865311}"/>
              </a:ext>
            </a:extLst>
          </p:cNvPr>
          <p:cNvPicPr>
            <a:picLocks noChangeAspect="1"/>
          </p:cNvPicPr>
          <p:nvPr/>
        </p:nvPicPr>
        <p:blipFill rotWithShape="1">
          <a:blip r:embed="rId3">
            <a:extLst>
              <a:ext uri="{28A0092B-C50C-407E-A947-70E740481C1C}">
                <a14:useLocalDpi xmlns:a14="http://schemas.microsoft.com/office/drawing/2010/main" val="0"/>
              </a:ext>
            </a:extLst>
          </a:blip>
          <a:srcRect t="11595" b="1"/>
          <a:stretch/>
        </p:blipFill>
        <p:spPr>
          <a:xfrm>
            <a:off x="5727700" y="6341542"/>
            <a:ext cx="2743200" cy="516458"/>
          </a:xfrm>
          <a:prstGeom prst="rect">
            <a:avLst/>
          </a:prstGeom>
        </p:spPr>
      </p:pic>
      <p:sp>
        <p:nvSpPr>
          <p:cNvPr id="5" name="Content Placeholder 4">
            <a:extLst>
              <a:ext uri="{FF2B5EF4-FFF2-40B4-BE49-F238E27FC236}">
                <a16:creationId xmlns:a16="http://schemas.microsoft.com/office/drawing/2014/main" id="{D5096C90-D49C-3145-BD9D-3743ADD09B05}"/>
              </a:ext>
            </a:extLst>
          </p:cNvPr>
          <p:cNvSpPr>
            <a:spLocks noGrp="1"/>
          </p:cNvSpPr>
          <p:nvPr>
            <p:ph idx="1"/>
          </p:nvPr>
        </p:nvSpPr>
        <p:spPr>
          <a:xfrm>
            <a:off x="677333" y="1245842"/>
            <a:ext cx="7564967" cy="4611519"/>
          </a:xfrm>
        </p:spPr>
        <p:txBody>
          <a:bodyPr/>
          <a:lstStyle/>
          <a:p>
            <a:r>
              <a:rPr lang="en-US" sz="2800" dirty="0"/>
              <a:t>56 Catholic Parishes including three cathedrals: Brentwood, Norwich (East Anglia) and Middlesbrough </a:t>
            </a:r>
          </a:p>
          <a:p>
            <a:r>
              <a:rPr lang="en-US" sz="2800" dirty="0"/>
              <a:t>12 Catholic Primary Schools</a:t>
            </a:r>
          </a:p>
          <a:p>
            <a:r>
              <a:rPr lang="en-US" sz="2800" dirty="0"/>
              <a:t>2 Catholic Secondary Schools</a:t>
            </a:r>
          </a:p>
          <a:p>
            <a:r>
              <a:rPr lang="en-US" sz="2800" dirty="0"/>
              <a:t>1 Catholic Special School</a:t>
            </a:r>
          </a:p>
          <a:p>
            <a:r>
              <a:rPr lang="en-US" sz="2800" dirty="0"/>
              <a:t>1 University – Newman in Birmingham</a:t>
            </a:r>
          </a:p>
          <a:p>
            <a:r>
              <a:rPr lang="en-US" sz="2800" dirty="0"/>
              <a:t>1 Catholic Organisation Knights </a:t>
            </a:r>
            <a:r>
              <a:rPr lang="en-GB" sz="2800" dirty="0"/>
              <a:t>of St Columba Council 92, Southend-on-Sea</a:t>
            </a:r>
            <a:endParaRPr lang="en-US" sz="2800" dirty="0"/>
          </a:p>
        </p:txBody>
      </p:sp>
    </p:spTree>
    <p:extLst>
      <p:ext uri="{BB962C8B-B14F-4D97-AF65-F5344CB8AC3E}">
        <p14:creationId xmlns:p14="http://schemas.microsoft.com/office/powerpoint/2010/main" val="291134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52DDA15-2653-4F44-8E4A-19458D934AAD}"/>
              </a:ext>
            </a:extLst>
          </p:cNvPr>
          <p:cNvSpPr>
            <a:spLocks noGrp="1"/>
          </p:cNvSpPr>
          <p:nvPr>
            <p:ph idx="1"/>
          </p:nvPr>
        </p:nvSpPr>
        <p:spPr>
          <a:xfrm>
            <a:off x="4572000" y="1759413"/>
            <a:ext cx="2974340" cy="3046988"/>
          </a:xfrm>
        </p:spPr>
        <p:txBody>
          <a:bodyPr vert="horz" wrap="square" lIns="91440" tIns="45720" rIns="91440" bIns="45720" rtlCol="0" anchor="t">
            <a:spAutoFit/>
          </a:bodyPr>
          <a:lstStyle/>
          <a:p>
            <a:pPr marL="0" indent="0" fontAlgn="base">
              <a:spcBef>
                <a:spcPct val="0"/>
              </a:spcBef>
              <a:spcAft>
                <a:spcPts val="1000"/>
              </a:spcAft>
              <a:buNone/>
            </a:pPr>
            <a:r>
              <a:rPr lang="en-US" sz="2400" kern="0" dirty="0">
                <a:latin typeface="Arial"/>
                <a:ea typeface="Arial" charset="0"/>
                <a:cs typeface="Arial" charset="0"/>
              </a:rPr>
              <a:t>In </a:t>
            </a:r>
            <a:r>
              <a:rPr lang="en-US" sz="2400" i="1" kern="0" dirty="0" err="1">
                <a:latin typeface="Arial"/>
                <a:ea typeface="Arial" charset="0"/>
                <a:cs typeface="Arial" charset="0"/>
              </a:rPr>
              <a:t>Laudato</a:t>
            </a:r>
            <a:r>
              <a:rPr lang="en-US" sz="2400" i="1" kern="0" dirty="0">
                <a:latin typeface="Arial"/>
                <a:ea typeface="Arial" charset="0"/>
                <a:cs typeface="Arial" charset="0"/>
              </a:rPr>
              <a:t> Si’ </a:t>
            </a:r>
            <a:r>
              <a:rPr lang="en-US" sz="2400" kern="0" dirty="0">
                <a:latin typeface="Arial"/>
                <a:ea typeface="Arial" charset="0"/>
                <a:cs typeface="Arial" charset="0"/>
              </a:rPr>
              <a:t>Pope Francis invites us all to “work with generosity and tenderness in protecting this world which God has entrusted to us”. </a:t>
            </a:r>
          </a:p>
        </p:txBody>
      </p:sp>
      <p:sp>
        <p:nvSpPr>
          <p:cNvPr id="3" name="TextBox 2"/>
          <p:cNvSpPr txBox="1"/>
          <p:nvPr/>
        </p:nvSpPr>
        <p:spPr>
          <a:xfrm>
            <a:off x="488783" y="661066"/>
            <a:ext cx="8166434" cy="398571"/>
          </a:xfrm>
          <a:prstGeom prst="rect">
            <a:avLst/>
          </a:prstGeom>
          <a:noFill/>
        </p:spPr>
        <p:txBody>
          <a:bodyPr wrap="square" rtlCol="0">
            <a:spAutoFit/>
          </a:bodyPr>
          <a:lstStyle/>
          <a:p>
            <a:pPr>
              <a:lnSpc>
                <a:spcPts val="2200"/>
              </a:lnSpc>
            </a:pPr>
            <a:r>
              <a:rPr lang="en-US" sz="2800" b="1" dirty="0">
                <a:solidFill>
                  <a:srgbClr val="34ADAA"/>
                </a:solidFill>
                <a:latin typeface="Arial Black" charset="0"/>
                <a:ea typeface="Arial Black" charset="0"/>
                <a:cs typeface="Arial Black" charset="0"/>
              </a:rPr>
              <a:t>Pope Francis inspires us to </a:t>
            </a:r>
            <a:r>
              <a:rPr lang="en-US" sz="2800" b="1" i="1" dirty="0" err="1">
                <a:solidFill>
                  <a:srgbClr val="34ADAA"/>
                </a:solidFill>
                <a:latin typeface="Arial Black" charset="0"/>
                <a:ea typeface="Arial Black" charset="0"/>
                <a:cs typeface="Arial Black" charset="0"/>
              </a:rPr>
              <a:t>live</a:t>
            </a:r>
            <a:r>
              <a:rPr lang="en-US" sz="2800" b="1" dirty="0" err="1">
                <a:solidFill>
                  <a:srgbClr val="34ADAA"/>
                </a:solidFill>
                <a:latin typeface="Arial Black" charset="0"/>
                <a:ea typeface="Arial Black" charset="0"/>
                <a:cs typeface="Arial Black" charset="0"/>
              </a:rPr>
              <a:t>simply</a:t>
            </a:r>
            <a:endParaRPr lang="en-US" sz="2800" b="1" dirty="0">
              <a:solidFill>
                <a:srgbClr val="34ADAA"/>
              </a:solidFill>
              <a:latin typeface="Arial Black" charset="0"/>
              <a:ea typeface="Arial Black" charset="0"/>
              <a:cs typeface="Arial Black" charset="0"/>
            </a:endParaRPr>
          </a:p>
        </p:txBody>
      </p:sp>
      <p:sp>
        <p:nvSpPr>
          <p:cNvPr id="4" name="Rectangle 3"/>
          <p:cNvSpPr/>
          <p:nvPr/>
        </p:nvSpPr>
        <p:spPr>
          <a:xfrm>
            <a:off x="0" y="6341542"/>
            <a:ext cx="9144000" cy="51645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Content Placeholder 7">
            <a:extLst>
              <a:ext uri="{FF2B5EF4-FFF2-40B4-BE49-F238E27FC236}">
                <a16:creationId xmlns:a16="http://schemas.microsoft.com/office/drawing/2014/main" id="{5770AE8D-8FFD-7947-B469-CC8F2A185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83" y="1216233"/>
            <a:ext cx="3560774" cy="4425533"/>
          </a:xfrm>
          <a:prstGeom prst="rect">
            <a:avLst/>
          </a:prstGeom>
        </p:spPr>
      </p:pic>
      <p:sp>
        <p:nvSpPr>
          <p:cNvPr id="7" name="Rectangle 6">
            <a:extLst>
              <a:ext uri="{FF2B5EF4-FFF2-40B4-BE49-F238E27FC236}">
                <a16:creationId xmlns:a16="http://schemas.microsoft.com/office/drawing/2014/main" id="{63C584EA-5757-414F-81E3-9F1CC543EC48}"/>
              </a:ext>
            </a:extLst>
          </p:cNvPr>
          <p:cNvSpPr/>
          <p:nvPr/>
        </p:nvSpPr>
        <p:spPr>
          <a:xfrm>
            <a:off x="5727700" y="6341542"/>
            <a:ext cx="2514600" cy="516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5914169E-3440-0343-98EF-B98D04865311}"/>
              </a:ext>
            </a:extLst>
          </p:cNvPr>
          <p:cNvPicPr>
            <a:picLocks noChangeAspect="1"/>
          </p:cNvPicPr>
          <p:nvPr/>
        </p:nvPicPr>
        <p:blipFill rotWithShape="1">
          <a:blip r:embed="rId4">
            <a:extLst>
              <a:ext uri="{28A0092B-C50C-407E-A947-70E740481C1C}">
                <a14:useLocalDpi xmlns:a14="http://schemas.microsoft.com/office/drawing/2010/main" val="0"/>
              </a:ext>
            </a:extLst>
          </a:blip>
          <a:srcRect t="11595" b="1"/>
          <a:stretch/>
        </p:blipFill>
        <p:spPr>
          <a:xfrm>
            <a:off x="5727700" y="6341542"/>
            <a:ext cx="2743200" cy="516458"/>
          </a:xfrm>
          <a:prstGeom prst="rect">
            <a:avLst/>
          </a:prstGeom>
        </p:spPr>
      </p:pic>
    </p:spTree>
    <p:extLst>
      <p:ext uri="{BB962C8B-B14F-4D97-AF65-F5344CB8AC3E}">
        <p14:creationId xmlns:p14="http://schemas.microsoft.com/office/powerpoint/2010/main" val="1470716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8783" y="661066"/>
            <a:ext cx="8166434" cy="584775"/>
          </a:xfrm>
          <a:prstGeom prst="rect">
            <a:avLst/>
          </a:prstGeom>
          <a:noFill/>
        </p:spPr>
        <p:txBody>
          <a:bodyPr wrap="square" rtlCol="0">
            <a:spAutoFit/>
          </a:bodyPr>
          <a:lstStyle/>
          <a:p>
            <a:r>
              <a:rPr lang="en-US" sz="3200" i="1" dirty="0" err="1">
                <a:solidFill>
                  <a:srgbClr val="34ADAA"/>
                </a:solidFill>
                <a:latin typeface="Arial Black" charset="0"/>
                <a:ea typeface="Arial Black" charset="0"/>
                <a:cs typeface="Arial Black" charset="0"/>
              </a:rPr>
              <a:t>Live</a:t>
            </a:r>
            <a:r>
              <a:rPr lang="en-US" sz="3200" dirty="0" err="1">
                <a:solidFill>
                  <a:srgbClr val="34ADAA"/>
                </a:solidFill>
                <a:latin typeface="Arial Black" charset="0"/>
                <a:ea typeface="Arial Black" charset="0"/>
                <a:cs typeface="Arial Black" charset="0"/>
              </a:rPr>
              <a:t>simply</a:t>
            </a:r>
            <a:r>
              <a:rPr lang="en-US" sz="3200" dirty="0">
                <a:solidFill>
                  <a:srgbClr val="34ADAA"/>
                </a:solidFill>
                <a:latin typeface="Arial Black" charset="0"/>
                <a:ea typeface="Arial Black" charset="0"/>
                <a:cs typeface="Arial Black" charset="0"/>
              </a:rPr>
              <a:t> Parish Activity</a:t>
            </a:r>
            <a:endParaRPr lang="en-US" sz="3200" i="1" dirty="0">
              <a:solidFill>
                <a:srgbClr val="34ADAA"/>
              </a:solidFill>
              <a:latin typeface="Arial Black" charset="0"/>
              <a:ea typeface="Arial Black" charset="0"/>
              <a:cs typeface="Arial Black" charset="0"/>
            </a:endParaRPr>
          </a:p>
        </p:txBody>
      </p:sp>
      <p:sp>
        <p:nvSpPr>
          <p:cNvPr id="4" name="Rectangle 3"/>
          <p:cNvSpPr/>
          <p:nvPr/>
        </p:nvSpPr>
        <p:spPr>
          <a:xfrm>
            <a:off x="0" y="6341542"/>
            <a:ext cx="9144000" cy="51645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63C584EA-5757-414F-81E3-9F1CC543EC48}"/>
              </a:ext>
            </a:extLst>
          </p:cNvPr>
          <p:cNvSpPr/>
          <p:nvPr/>
        </p:nvSpPr>
        <p:spPr>
          <a:xfrm>
            <a:off x="5727700" y="6341542"/>
            <a:ext cx="2514600" cy="516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5914169E-3440-0343-98EF-B98D04865311}"/>
              </a:ext>
            </a:extLst>
          </p:cNvPr>
          <p:cNvPicPr>
            <a:picLocks noChangeAspect="1"/>
          </p:cNvPicPr>
          <p:nvPr/>
        </p:nvPicPr>
        <p:blipFill rotWithShape="1">
          <a:blip r:embed="rId3">
            <a:extLst>
              <a:ext uri="{28A0092B-C50C-407E-A947-70E740481C1C}">
                <a14:useLocalDpi xmlns:a14="http://schemas.microsoft.com/office/drawing/2010/main" val="0"/>
              </a:ext>
            </a:extLst>
          </a:blip>
          <a:srcRect t="11595" b="1"/>
          <a:stretch/>
        </p:blipFill>
        <p:spPr>
          <a:xfrm>
            <a:off x="5727700" y="6341542"/>
            <a:ext cx="2743200" cy="516458"/>
          </a:xfrm>
          <a:prstGeom prst="rect">
            <a:avLst/>
          </a:prstGeom>
        </p:spPr>
      </p:pic>
      <p:pic>
        <p:nvPicPr>
          <p:cNvPr id="9" name="Picture 1">
            <a:extLst>
              <a:ext uri="{FF2B5EF4-FFF2-40B4-BE49-F238E27FC236}">
                <a16:creationId xmlns:a16="http://schemas.microsoft.com/office/drawing/2014/main" id="{F56277F2-F293-D54D-A054-B37F33133B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273" y="1533525"/>
            <a:ext cx="6234545" cy="355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157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11395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27EBDB-F05F-D547-A9E1-EA17041413FF}"/>
              </a:ext>
            </a:extLst>
          </p:cNvPr>
          <p:cNvSpPr/>
          <p:nvPr/>
        </p:nvSpPr>
        <p:spPr>
          <a:xfrm>
            <a:off x="0" y="6341542"/>
            <a:ext cx="9144000" cy="51645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A close up of a logo&#10;&#10;Description automatically generated">
            <a:extLst>
              <a:ext uri="{FF2B5EF4-FFF2-40B4-BE49-F238E27FC236}">
                <a16:creationId xmlns:a16="http://schemas.microsoft.com/office/drawing/2014/main" id="{41A9F4B0-1C8F-164A-B204-6CAAA298F045}"/>
              </a:ext>
            </a:extLst>
          </p:cNvPr>
          <p:cNvPicPr>
            <a:picLocks noChangeAspect="1"/>
          </p:cNvPicPr>
          <p:nvPr/>
        </p:nvPicPr>
        <p:blipFill rotWithShape="1">
          <a:blip r:embed="rId3">
            <a:extLst>
              <a:ext uri="{28A0092B-C50C-407E-A947-70E740481C1C}">
                <a14:useLocalDpi xmlns:a14="http://schemas.microsoft.com/office/drawing/2010/main" val="0"/>
              </a:ext>
            </a:extLst>
          </a:blip>
          <a:srcRect t="11595" b="1"/>
          <a:stretch/>
        </p:blipFill>
        <p:spPr>
          <a:xfrm>
            <a:off x="5727700" y="6341542"/>
            <a:ext cx="2743200" cy="516458"/>
          </a:xfrm>
          <a:prstGeom prst="rect">
            <a:avLst/>
          </a:prstGeom>
        </p:spPr>
      </p:pic>
      <p:pic>
        <p:nvPicPr>
          <p:cNvPr id="8" name="Picture 7">
            <a:extLst>
              <a:ext uri="{FF2B5EF4-FFF2-40B4-BE49-F238E27FC236}">
                <a16:creationId xmlns:a16="http://schemas.microsoft.com/office/drawing/2014/main" id="{38F7441F-352D-A241-8AAA-06D2F47E8CC7}"/>
              </a:ext>
            </a:extLst>
          </p:cNvPr>
          <p:cNvPicPr>
            <a:picLocks noChangeAspect="1"/>
          </p:cNvPicPr>
          <p:nvPr/>
        </p:nvPicPr>
        <p:blipFill>
          <a:blip r:embed="rId4"/>
          <a:stretch>
            <a:fillRect/>
          </a:stretch>
        </p:blipFill>
        <p:spPr>
          <a:xfrm>
            <a:off x="0" y="0"/>
            <a:ext cx="9144000" cy="1548384"/>
          </a:xfrm>
          <a:prstGeom prst="rect">
            <a:avLst/>
          </a:prstGeom>
        </p:spPr>
      </p:pic>
      <p:sp>
        <p:nvSpPr>
          <p:cNvPr id="9" name="TextBox 8">
            <a:extLst>
              <a:ext uri="{FF2B5EF4-FFF2-40B4-BE49-F238E27FC236}">
                <a16:creationId xmlns:a16="http://schemas.microsoft.com/office/drawing/2014/main" id="{34C9A2A6-7794-2347-89D4-6CE042BAFAB7}"/>
              </a:ext>
            </a:extLst>
          </p:cNvPr>
          <p:cNvSpPr txBox="1"/>
          <p:nvPr/>
        </p:nvSpPr>
        <p:spPr>
          <a:xfrm>
            <a:off x="488783" y="1931066"/>
            <a:ext cx="8166434" cy="398571"/>
          </a:xfrm>
          <a:prstGeom prst="rect">
            <a:avLst/>
          </a:prstGeom>
          <a:noFill/>
        </p:spPr>
        <p:txBody>
          <a:bodyPr wrap="square" rtlCol="0">
            <a:spAutoFit/>
          </a:bodyPr>
          <a:lstStyle/>
          <a:p>
            <a:pPr>
              <a:lnSpc>
                <a:spcPts val="2200"/>
              </a:lnSpc>
            </a:pPr>
            <a:r>
              <a:rPr lang="en-US" sz="2800" b="1" dirty="0">
                <a:solidFill>
                  <a:srgbClr val="34ADAA"/>
                </a:solidFill>
                <a:latin typeface="Arial Black" charset="0"/>
                <a:ea typeface="Arial Black" charset="0"/>
                <a:cs typeface="Arial Black" charset="0"/>
              </a:rPr>
              <a:t>Our challenge</a:t>
            </a:r>
          </a:p>
        </p:txBody>
      </p:sp>
      <p:sp>
        <p:nvSpPr>
          <p:cNvPr id="10" name="Content Placeholder 2">
            <a:extLst>
              <a:ext uri="{FF2B5EF4-FFF2-40B4-BE49-F238E27FC236}">
                <a16:creationId xmlns:a16="http://schemas.microsoft.com/office/drawing/2014/main" id="{3AA4E9A4-5A25-DF47-8B74-DC9D919DA7A2}"/>
              </a:ext>
            </a:extLst>
          </p:cNvPr>
          <p:cNvSpPr txBox="1">
            <a:spLocks/>
          </p:cNvSpPr>
          <p:nvPr/>
        </p:nvSpPr>
        <p:spPr>
          <a:xfrm>
            <a:off x="1151467" y="2828835"/>
            <a:ext cx="6993466" cy="1938992"/>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
              </a:spcBef>
              <a:spcAft>
                <a:spcPts val="900"/>
              </a:spcAft>
              <a:buClr>
                <a:srgbClr val="A5C400"/>
              </a:buClr>
              <a:buSzPct val="120000"/>
              <a:buFont typeface="Arial" panose="020B0604020202020204" pitchFamily="34" charset="0"/>
              <a:buNone/>
              <a:defRPr sz="1500" b="1" i="0" kern="1200">
                <a:solidFill>
                  <a:srgbClr val="112643"/>
                </a:solidFill>
                <a:latin typeface="Arial" charset="0"/>
                <a:ea typeface="Arial" charset="0"/>
                <a:cs typeface="Arial" charset="0"/>
              </a:defRPr>
            </a:lvl1pPr>
            <a:lvl2pPr marL="342900" indent="0" algn="ctr" defTabSz="914400" rtl="0" eaLnBrk="1" latinLnBrk="0" hangingPunct="1">
              <a:lnSpc>
                <a:spcPct val="100000"/>
              </a:lnSpc>
              <a:spcBef>
                <a:spcPts val="100"/>
              </a:spcBef>
              <a:spcAft>
                <a:spcPts val="900"/>
              </a:spcAft>
              <a:buClr>
                <a:srgbClr val="A5C400"/>
              </a:buClr>
              <a:buSzPct val="120000"/>
              <a:buFont typeface="Wingdings" charset="2"/>
              <a:buNone/>
              <a:defRPr sz="1500" kern="1200">
                <a:solidFill>
                  <a:srgbClr val="112643"/>
                </a:solidFill>
                <a:latin typeface="+mn-lt"/>
                <a:ea typeface="+mn-ea"/>
                <a:cs typeface="+mn-cs"/>
              </a:defRPr>
            </a:lvl2pPr>
            <a:lvl3pPr marL="685800" indent="0" algn="ctr" defTabSz="914400" rtl="0" eaLnBrk="1" latinLnBrk="0" hangingPunct="1">
              <a:lnSpc>
                <a:spcPct val="100000"/>
              </a:lnSpc>
              <a:spcBef>
                <a:spcPts val="100"/>
              </a:spcBef>
              <a:spcAft>
                <a:spcPts val="900"/>
              </a:spcAft>
              <a:buClr>
                <a:srgbClr val="A5C400"/>
              </a:buClr>
              <a:buSzPct val="120000"/>
              <a:buFont typeface="Arial" panose="020B0604020202020204" pitchFamily="34" charset="0"/>
              <a:buNone/>
              <a:defRPr sz="1350" kern="1200">
                <a:solidFill>
                  <a:srgbClr val="112643"/>
                </a:solidFill>
                <a:latin typeface="+mn-lt"/>
                <a:ea typeface="+mn-ea"/>
                <a:cs typeface="+mn-cs"/>
              </a:defRPr>
            </a:lvl3pPr>
            <a:lvl4pPr marL="1028700" indent="0" algn="ctr" defTabSz="914400" rtl="0" eaLnBrk="1" latinLnBrk="0" hangingPunct="1">
              <a:lnSpc>
                <a:spcPct val="100000"/>
              </a:lnSpc>
              <a:spcBef>
                <a:spcPts val="100"/>
              </a:spcBef>
              <a:spcAft>
                <a:spcPts val="900"/>
              </a:spcAft>
              <a:buClr>
                <a:srgbClr val="A5C400"/>
              </a:buClr>
              <a:buSzPct val="120000"/>
              <a:buFont typeface="Arial" panose="020B0604020202020204" pitchFamily="34" charset="0"/>
              <a:buNone/>
              <a:defRPr sz="1200" kern="1200">
                <a:solidFill>
                  <a:srgbClr val="112643"/>
                </a:solidFill>
                <a:latin typeface="+mn-lt"/>
                <a:ea typeface="+mn-ea"/>
                <a:cs typeface="+mn-cs"/>
              </a:defRPr>
            </a:lvl4pPr>
            <a:lvl5pPr marL="1371600" indent="0" algn="ctr" defTabSz="914400" rtl="0" eaLnBrk="1" latinLnBrk="0" hangingPunct="1">
              <a:lnSpc>
                <a:spcPct val="100000"/>
              </a:lnSpc>
              <a:spcBef>
                <a:spcPts val="100"/>
              </a:spcBef>
              <a:spcAft>
                <a:spcPts val="900"/>
              </a:spcAft>
              <a:buClr>
                <a:srgbClr val="A5C400"/>
              </a:buClr>
              <a:buSzPct val="120000"/>
              <a:buFont typeface="Arial" panose="020B0604020202020204" pitchFamily="34" charset="0"/>
              <a:buNone/>
              <a:defRPr sz="1200" kern="1200">
                <a:solidFill>
                  <a:srgbClr val="112643"/>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fontAlgn="base">
              <a:spcBef>
                <a:spcPct val="0"/>
              </a:spcBef>
              <a:spcAft>
                <a:spcPts val="1000"/>
              </a:spcAft>
            </a:pPr>
            <a:r>
              <a:rPr lang="en-US" sz="2400" b="0" kern="0" dirty="0">
                <a:latin typeface="Arial"/>
              </a:rPr>
              <a:t>“All Catholics are called to act…Catholics of richer lands must play their part to help development. They should be in the forefront of those who fight to build a better world, based on justice and equality.”</a:t>
            </a:r>
          </a:p>
        </p:txBody>
      </p:sp>
      <p:sp>
        <p:nvSpPr>
          <p:cNvPr id="11" name="Content Placeholder 2">
            <a:extLst>
              <a:ext uri="{FF2B5EF4-FFF2-40B4-BE49-F238E27FC236}">
                <a16:creationId xmlns:a16="http://schemas.microsoft.com/office/drawing/2014/main" id="{016C2263-F208-C34A-89F2-637FE4B588F8}"/>
              </a:ext>
            </a:extLst>
          </p:cNvPr>
          <p:cNvSpPr txBox="1">
            <a:spLocks/>
          </p:cNvSpPr>
          <p:nvPr/>
        </p:nvSpPr>
        <p:spPr>
          <a:xfrm>
            <a:off x="743925" y="4836378"/>
            <a:ext cx="7656150" cy="338554"/>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
              </a:spcBef>
              <a:spcAft>
                <a:spcPts val="900"/>
              </a:spcAft>
              <a:buClr>
                <a:srgbClr val="A5C400"/>
              </a:buClr>
              <a:buSzPct val="120000"/>
              <a:buFont typeface="Arial" panose="020B0604020202020204" pitchFamily="34" charset="0"/>
              <a:buNone/>
              <a:defRPr sz="1500" b="1" i="0" kern="1200">
                <a:solidFill>
                  <a:srgbClr val="112643"/>
                </a:solidFill>
                <a:latin typeface="Arial" charset="0"/>
                <a:ea typeface="Arial" charset="0"/>
                <a:cs typeface="Arial" charset="0"/>
              </a:defRPr>
            </a:lvl1pPr>
            <a:lvl2pPr marL="342900" indent="0" algn="ctr" defTabSz="914400" rtl="0" eaLnBrk="1" latinLnBrk="0" hangingPunct="1">
              <a:lnSpc>
                <a:spcPct val="100000"/>
              </a:lnSpc>
              <a:spcBef>
                <a:spcPts val="100"/>
              </a:spcBef>
              <a:spcAft>
                <a:spcPts val="900"/>
              </a:spcAft>
              <a:buClr>
                <a:srgbClr val="A5C400"/>
              </a:buClr>
              <a:buSzPct val="120000"/>
              <a:buFont typeface="Wingdings" charset="2"/>
              <a:buNone/>
              <a:defRPr sz="1500" kern="1200">
                <a:solidFill>
                  <a:srgbClr val="112643"/>
                </a:solidFill>
                <a:latin typeface="+mn-lt"/>
                <a:ea typeface="+mn-ea"/>
                <a:cs typeface="+mn-cs"/>
              </a:defRPr>
            </a:lvl2pPr>
            <a:lvl3pPr marL="685800" indent="0" algn="ctr" defTabSz="914400" rtl="0" eaLnBrk="1" latinLnBrk="0" hangingPunct="1">
              <a:lnSpc>
                <a:spcPct val="100000"/>
              </a:lnSpc>
              <a:spcBef>
                <a:spcPts val="100"/>
              </a:spcBef>
              <a:spcAft>
                <a:spcPts val="900"/>
              </a:spcAft>
              <a:buClr>
                <a:srgbClr val="A5C400"/>
              </a:buClr>
              <a:buSzPct val="120000"/>
              <a:buFont typeface="Arial" panose="020B0604020202020204" pitchFamily="34" charset="0"/>
              <a:buNone/>
              <a:defRPr sz="1350" kern="1200">
                <a:solidFill>
                  <a:srgbClr val="112643"/>
                </a:solidFill>
                <a:latin typeface="+mn-lt"/>
                <a:ea typeface="+mn-ea"/>
                <a:cs typeface="+mn-cs"/>
              </a:defRPr>
            </a:lvl3pPr>
            <a:lvl4pPr marL="1028700" indent="0" algn="ctr" defTabSz="914400" rtl="0" eaLnBrk="1" latinLnBrk="0" hangingPunct="1">
              <a:lnSpc>
                <a:spcPct val="100000"/>
              </a:lnSpc>
              <a:spcBef>
                <a:spcPts val="100"/>
              </a:spcBef>
              <a:spcAft>
                <a:spcPts val="900"/>
              </a:spcAft>
              <a:buClr>
                <a:srgbClr val="A5C400"/>
              </a:buClr>
              <a:buSzPct val="120000"/>
              <a:buFont typeface="Arial" panose="020B0604020202020204" pitchFamily="34" charset="0"/>
              <a:buNone/>
              <a:defRPr sz="1200" kern="1200">
                <a:solidFill>
                  <a:srgbClr val="112643"/>
                </a:solidFill>
                <a:latin typeface="+mn-lt"/>
                <a:ea typeface="+mn-ea"/>
                <a:cs typeface="+mn-cs"/>
              </a:defRPr>
            </a:lvl4pPr>
            <a:lvl5pPr marL="1371600" indent="0" algn="ctr" defTabSz="914400" rtl="0" eaLnBrk="1" latinLnBrk="0" hangingPunct="1">
              <a:lnSpc>
                <a:spcPct val="100000"/>
              </a:lnSpc>
              <a:spcBef>
                <a:spcPts val="100"/>
              </a:spcBef>
              <a:spcAft>
                <a:spcPts val="900"/>
              </a:spcAft>
              <a:buClr>
                <a:srgbClr val="A5C400"/>
              </a:buClr>
              <a:buSzPct val="120000"/>
              <a:buFont typeface="Arial" panose="020B0604020202020204" pitchFamily="34" charset="0"/>
              <a:buNone/>
              <a:defRPr sz="1200" kern="1200">
                <a:solidFill>
                  <a:srgbClr val="112643"/>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fontAlgn="base">
              <a:spcBef>
                <a:spcPct val="0"/>
              </a:spcBef>
              <a:spcAft>
                <a:spcPts val="1000"/>
              </a:spcAft>
            </a:pPr>
            <a:r>
              <a:rPr lang="en-US" sz="1600" b="0" kern="0" dirty="0">
                <a:latin typeface="Arial"/>
              </a:rPr>
              <a:t>Pope Paul VI, </a:t>
            </a:r>
            <a:r>
              <a:rPr lang="en-US" sz="1600" b="0" i="1" kern="0" dirty="0">
                <a:latin typeface="Arial"/>
              </a:rPr>
              <a:t>On the development of peoples, para. 81</a:t>
            </a:r>
            <a:endParaRPr lang="en-US" sz="1600" b="0" kern="0" dirty="0">
              <a:latin typeface="Arial"/>
            </a:endParaRPr>
          </a:p>
        </p:txBody>
      </p:sp>
    </p:spTree>
    <p:extLst>
      <p:ext uri="{BB962C8B-B14F-4D97-AF65-F5344CB8AC3E}">
        <p14:creationId xmlns:p14="http://schemas.microsoft.com/office/powerpoint/2010/main" val="207263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27EBDB-F05F-D547-A9E1-EA17041413FF}"/>
              </a:ext>
            </a:extLst>
          </p:cNvPr>
          <p:cNvSpPr/>
          <p:nvPr/>
        </p:nvSpPr>
        <p:spPr>
          <a:xfrm>
            <a:off x="0" y="6341542"/>
            <a:ext cx="9144000" cy="51645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A close up of a logo&#10;&#10;Description automatically generated">
            <a:extLst>
              <a:ext uri="{FF2B5EF4-FFF2-40B4-BE49-F238E27FC236}">
                <a16:creationId xmlns:a16="http://schemas.microsoft.com/office/drawing/2014/main" id="{41A9F4B0-1C8F-164A-B204-6CAAA298F045}"/>
              </a:ext>
            </a:extLst>
          </p:cNvPr>
          <p:cNvPicPr>
            <a:picLocks noChangeAspect="1"/>
          </p:cNvPicPr>
          <p:nvPr/>
        </p:nvPicPr>
        <p:blipFill rotWithShape="1">
          <a:blip r:embed="rId3">
            <a:extLst>
              <a:ext uri="{28A0092B-C50C-407E-A947-70E740481C1C}">
                <a14:useLocalDpi xmlns:a14="http://schemas.microsoft.com/office/drawing/2010/main" val="0"/>
              </a:ext>
            </a:extLst>
          </a:blip>
          <a:srcRect t="11595" b="1"/>
          <a:stretch/>
        </p:blipFill>
        <p:spPr>
          <a:xfrm>
            <a:off x="5727700" y="6341542"/>
            <a:ext cx="2743200" cy="516458"/>
          </a:xfrm>
          <a:prstGeom prst="rect">
            <a:avLst/>
          </a:prstGeom>
        </p:spPr>
      </p:pic>
      <p:pic>
        <p:nvPicPr>
          <p:cNvPr id="8" name="Picture 7">
            <a:extLst>
              <a:ext uri="{FF2B5EF4-FFF2-40B4-BE49-F238E27FC236}">
                <a16:creationId xmlns:a16="http://schemas.microsoft.com/office/drawing/2014/main" id="{38F7441F-352D-A241-8AAA-06D2F47E8CC7}"/>
              </a:ext>
            </a:extLst>
          </p:cNvPr>
          <p:cNvPicPr>
            <a:picLocks noChangeAspect="1"/>
          </p:cNvPicPr>
          <p:nvPr/>
        </p:nvPicPr>
        <p:blipFill>
          <a:blip r:embed="rId4"/>
          <a:stretch>
            <a:fillRect/>
          </a:stretch>
        </p:blipFill>
        <p:spPr>
          <a:xfrm>
            <a:off x="0" y="0"/>
            <a:ext cx="9144000" cy="1548384"/>
          </a:xfrm>
          <a:prstGeom prst="rect">
            <a:avLst/>
          </a:prstGeom>
        </p:spPr>
      </p:pic>
      <p:sp>
        <p:nvSpPr>
          <p:cNvPr id="9" name="TextBox 8">
            <a:extLst>
              <a:ext uri="{FF2B5EF4-FFF2-40B4-BE49-F238E27FC236}">
                <a16:creationId xmlns:a16="http://schemas.microsoft.com/office/drawing/2014/main" id="{34C9A2A6-7794-2347-89D4-6CE042BAFAB7}"/>
              </a:ext>
            </a:extLst>
          </p:cNvPr>
          <p:cNvSpPr txBox="1"/>
          <p:nvPr/>
        </p:nvSpPr>
        <p:spPr>
          <a:xfrm>
            <a:off x="488783" y="1880267"/>
            <a:ext cx="8166434" cy="954107"/>
          </a:xfrm>
          <a:prstGeom prst="rect">
            <a:avLst/>
          </a:prstGeom>
          <a:noFill/>
        </p:spPr>
        <p:txBody>
          <a:bodyPr wrap="square" rtlCol="0">
            <a:spAutoFit/>
          </a:bodyPr>
          <a:lstStyle/>
          <a:p>
            <a:r>
              <a:rPr lang="en-US" sz="2800" dirty="0">
                <a:solidFill>
                  <a:srgbClr val="34ADAA"/>
                </a:solidFill>
                <a:latin typeface="Arial Black" charset="0"/>
                <a:ea typeface="Arial Black" charset="0"/>
                <a:cs typeface="Arial Black" charset="0"/>
              </a:rPr>
              <a:t>Key message from On the Development of Peoples</a:t>
            </a:r>
          </a:p>
        </p:txBody>
      </p:sp>
      <p:sp>
        <p:nvSpPr>
          <p:cNvPr id="10" name="Content Placeholder 2">
            <a:extLst>
              <a:ext uri="{FF2B5EF4-FFF2-40B4-BE49-F238E27FC236}">
                <a16:creationId xmlns:a16="http://schemas.microsoft.com/office/drawing/2014/main" id="{3AA4E9A4-5A25-DF47-8B74-DC9D919DA7A2}"/>
              </a:ext>
            </a:extLst>
          </p:cNvPr>
          <p:cNvSpPr txBox="1">
            <a:spLocks/>
          </p:cNvSpPr>
          <p:nvPr/>
        </p:nvSpPr>
        <p:spPr>
          <a:xfrm>
            <a:off x="488782" y="2828835"/>
            <a:ext cx="7982117" cy="2805896"/>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
              </a:spcBef>
              <a:spcAft>
                <a:spcPts val="900"/>
              </a:spcAft>
              <a:buClr>
                <a:srgbClr val="A5C400"/>
              </a:buClr>
              <a:buSzPct val="120000"/>
              <a:buFont typeface="Arial" panose="020B0604020202020204" pitchFamily="34" charset="0"/>
              <a:buNone/>
              <a:defRPr sz="1500" b="1" i="0" kern="1200">
                <a:solidFill>
                  <a:srgbClr val="112643"/>
                </a:solidFill>
                <a:latin typeface="Arial" charset="0"/>
                <a:ea typeface="Arial" charset="0"/>
                <a:cs typeface="Arial" charset="0"/>
              </a:defRPr>
            </a:lvl1pPr>
            <a:lvl2pPr marL="342900" indent="0" algn="ctr" defTabSz="914400" rtl="0" eaLnBrk="1" latinLnBrk="0" hangingPunct="1">
              <a:lnSpc>
                <a:spcPct val="100000"/>
              </a:lnSpc>
              <a:spcBef>
                <a:spcPts val="100"/>
              </a:spcBef>
              <a:spcAft>
                <a:spcPts val="900"/>
              </a:spcAft>
              <a:buClr>
                <a:srgbClr val="A5C400"/>
              </a:buClr>
              <a:buSzPct val="120000"/>
              <a:buFont typeface="Wingdings" charset="2"/>
              <a:buNone/>
              <a:defRPr sz="1500" kern="1200">
                <a:solidFill>
                  <a:srgbClr val="112643"/>
                </a:solidFill>
                <a:latin typeface="+mn-lt"/>
                <a:ea typeface="+mn-ea"/>
                <a:cs typeface="+mn-cs"/>
              </a:defRPr>
            </a:lvl2pPr>
            <a:lvl3pPr marL="685800" indent="0" algn="ctr" defTabSz="914400" rtl="0" eaLnBrk="1" latinLnBrk="0" hangingPunct="1">
              <a:lnSpc>
                <a:spcPct val="100000"/>
              </a:lnSpc>
              <a:spcBef>
                <a:spcPts val="100"/>
              </a:spcBef>
              <a:spcAft>
                <a:spcPts val="900"/>
              </a:spcAft>
              <a:buClr>
                <a:srgbClr val="A5C400"/>
              </a:buClr>
              <a:buSzPct val="120000"/>
              <a:buFont typeface="Arial" panose="020B0604020202020204" pitchFamily="34" charset="0"/>
              <a:buNone/>
              <a:defRPr sz="1350" kern="1200">
                <a:solidFill>
                  <a:srgbClr val="112643"/>
                </a:solidFill>
                <a:latin typeface="+mn-lt"/>
                <a:ea typeface="+mn-ea"/>
                <a:cs typeface="+mn-cs"/>
              </a:defRPr>
            </a:lvl3pPr>
            <a:lvl4pPr marL="1028700" indent="0" algn="ctr" defTabSz="914400" rtl="0" eaLnBrk="1" latinLnBrk="0" hangingPunct="1">
              <a:lnSpc>
                <a:spcPct val="100000"/>
              </a:lnSpc>
              <a:spcBef>
                <a:spcPts val="100"/>
              </a:spcBef>
              <a:spcAft>
                <a:spcPts val="900"/>
              </a:spcAft>
              <a:buClr>
                <a:srgbClr val="A5C400"/>
              </a:buClr>
              <a:buSzPct val="120000"/>
              <a:buFont typeface="Arial" panose="020B0604020202020204" pitchFamily="34" charset="0"/>
              <a:buNone/>
              <a:defRPr sz="1200" kern="1200">
                <a:solidFill>
                  <a:srgbClr val="112643"/>
                </a:solidFill>
                <a:latin typeface="+mn-lt"/>
                <a:ea typeface="+mn-ea"/>
                <a:cs typeface="+mn-cs"/>
              </a:defRPr>
            </a:lvl4pPr>
            <a:lvl5pPr marL="1371600" indent="0" algn="ctr" defTabSz="914400" rtl="0" eaLnBrk="1" latinLnBrk="0" hangingPunct="1">
              <a:lnSpc>
                <a:spcPct val="100000"/>
              </a:lnSpc>
              <a:spcBef>
                <a:spcPts val="100"/>
              </a:spcBef>
              <a:spcAft>
                <a:spcPts val="900"/>
              </a:spcAft>
              <a:buClr>
                <a:srgbClr val="A5C400"/>
              </a:buClr>
              <a:buSzPct val="120000"/>
              <a:buFont typeface="Arial" panose="020B0604020202020204" pitchFamily="34" charset="0"/>
              <a:buNone/>
              <a:defRPr sz="1200" kern="1200">
                <a:solidFill>
                  <a:srgbClr val="112643"/>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fontAlgn="base">
              <a:spcBef>
                <a:spcPct val="0"/>
              </a:spcBef>
              <a:spcAft>
                <a:spcPts val="1000"/>
              </a:spcAft>
            </a:pPr>
            <a:r>
              <a:rPr lang="en-US" sz="2400" b="0" kern="0" dirty="0">
                <a:latin typeface="Arial"/>
              </a:rPr>
              <a:t>God calls us to look hard at our lifestyles and to choose to live </a:t>
            </a:r>
            <a:r>
              <a:rPr lang="en-US" sz="2400" kern="0" dirty="0">
                <a:latin typeface="Arial"/>
              </a:rPr>
              <a:t>SIMPLY, SUTAINABLY</a:t>
            </a:r>
            <a:r>
              <a:rPr lang="en-US" sz="2400" b="0" kern="0" dirty="0">
                <a:latin typeface="Arial"/>
              </a:rPr>
              <a:t> and in </a:t>
            </a:r>
            <a:r>
              <a:rPr lang="en-US" sz="2400" kern="0" dirty="0">
                <a:latin typeface="Arial"/>
              </a:rPr>
              <a:t>SOLIDARITY</a:t>
            </a:r>
            <a:r>
              <a:rPr lang="en-US" sz="2400" b="0" kern="0" dirty="0">
                <a:latin typeface="Arial"/>
              </a:rPr>
              <a:t> with those who live in poverty. </a:t>
            </a:r>
          </a:p>
          <a:p>
            <a:pPr fontAlgn="base">
              <a:spcBef>
                <a:spcPct val="0"/>
              </a:spcBef>
              <a:spcAft>
                <a:spcPts val="1000"/>
              </a:spcAft>
            </a:pPr>
            <a:r>
              <a:rPr lang="en-US" sz="2400" b="0" kern="0" dirty="0">
                <a:latin typeface="Arial"/>
              </a:rPr>
              <a:t>In this way we can help create a world in which human dignity is respected and everyone can reach their full potential. This would be true progress, worth more than economic growth alone. </a:t>
            </a:r>
          </a:p>
        </p:txBody>
      </p:sp>
    </p:spTree>
    <p:extLst>
      <p:ext uri="{BB962C8B-B14F-4D97-AF65-F5344CB8AC3E}">
        <p14:creationId xmlns:p14="http://schemas.microsoft.com/office/powerpoint/2010/main" val="3702396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8783" y="661066"/>
            <a:ext cx="8166434" cy="1077218"/>
          </a:xfrm>
          <a:prstGeom prst="rect">
            <a:avLst/>
          </a:prstGeom>
          <a:noFill/>
        </p:spPr>
        <p:txBody>
          <a:bodyPr wrap="square" rtlCol="0">
            <a:spAutoFit/>
          </a:bodyPr>
          <a:lstStyle/>
          <a:p>
            <a:r>
              <a:rPr lang="en-US" sz="3200" dirty="0">
                <a:solidFill>
                  <a:srgbClr val="34ADAA"/>
                </a:solidFill>
                <a:latin typeface="Arial Black" charset="0"/>
                <a:ea typeface="Arial Black" charset="0"/>
                <a:cs typeface="Arial Black" charset="0"/>
              </a:rPr>
              <a:t>Why should Catholic parishes and schools do the </a:t>
            </a:r>
            <a:r>
              <a:rPr lang="en-US" sz="3200" i="1" dirty="0" err="1">
                <a:solidFill>
                  <a:srgbClr val="34ADAA"/>
                </a:solidFill>
                <a:latin typeface="Arial Black" charset="0"/>
                <a:ea typeface="Arial Black" charset="0"/>
                <a:cs typeface="Arial Black" charset="0"/>
              </a:rPr>
              <a:t>live</a:t>
            </a:r>
            <a:r>
              <a:rPr lang="en-US" sz="3200" dirty="0" err="1">
                <a:solidFill>
                  <a:srgbClr val="34ADAA"/>
                </a:solidFill>
                <a:latin typeface="Arial Black" charset="0"/>
                <a:ea typeface="Arial Black" charset="0"/>
                <a:cs typeface="Arial Black" charset="0"/>
              </a:rPr>
              <a:t>simply</a:t>
            </a:r>
            <a:r>
              <a:rPr lang="en-US" sz="3200" dirty="0">
                <a:solidFill>
                  <a:srgbClr val="34ADAA"/>
                </a:solidFill>
                <a:latin typeface="Arial Black" charset="0"/>
                <a:ea typeface="Arial Black" charset="0"/>
                <a:cs typeface="Arial Black" charset="0"/>
              </a:rPr>
              <a:t> award? </a:t>
            </a:r>
          </a:p>
        </p:txBody>
      </p:sp>
      <p:sp>
        <p:nvSpPr>
          <p:cNvPr id="4" name="Rectangle 3"/>
          <p:cNvSpPr/>
          <p:nvPr/>
        </p:nvSpPr>
        <p:spPr>
          <a:xfrm>
            <a:off x="0" y="6341542"/>
            <a:ext cx="9144000" cy="51645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63C584EA-5757-414F-81E3-9F1CC543EC48}"/>
              </a:ext>
            </a:extLst>
          </p:cNvPr>
          <p:cNvSpPr/>
          <p:nvPr/>
        </p:nvSpPr>
        <p:spPr>
          <a:xfrm>
            <a:off x="5727700" y="6341542"/>
            <a:ext cx="2514600" cy="516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5914169E-3440-0343-98EF-B98D04865311}"/>
              </a:ext>
            </a:extLst>
          </p:cNvPr>
          <p:cNvPicPr>
            <a:picLocks noChangeAspect="1"/>
          </p:cNvPicPr>
          <p:nvPr/>
        </p:nvPicPr>
        <p:blipFill rotWithShape="1">
          <a:blip r:embed="rId3">
            <a:extLst>
              <a:ext uri="{28A0092B-C50C-407E-A947-70E740481C1C}">
                <a14:useLocalDpi xmlns:a14="http://schemas.microsoft.com/office/drawing/2010/main" val="0"/>
              </a:ext>
            </a:extLst>
          </a:blip>
          <a:srcRect t="11595" b="1"/>
          <a:stretch/>
        </p:blipFill>
        <p:spPr>
          <a:xfrm>
            <a:off x="5727700" y="6341542"/>
            <a:ext cx="2743200" cy="516458"/>
          </a:xfrm>
          <a:prstGeom prst="rect">
            <a:avLst/>
          </a:prstGeom>
        </p:spPr>
      </p:pic>
      <p:sp>
        <p:nvSpPr>
          <p:cNvPr id="10" name="TextBox 9">
            <a:extLst>
              <a:ext uri="{FF2B5EF4-FFF2-40B4-BE49-F238E27FC236}">
                <a16:creationId xmlns:a16="http://schemas.microsoft.com/office/drawing/2014/main" id="{17D161CD-0C64-3147-9098-33BABBA871B3}"/>
              </a:ext>
            </a:extLst>
          </p:cNvPr>
          <p:cNvSpPr txBox="1"/>
          <p:nvPr/>
        </p:nvSpPr>
        <p:spPr>
          <a:xfrm>
            <a:off x="626533" y="2092971"/>
            <a:ext cx="7844367" cy="3559949"/>
          </a:xfrm>
          <a:prstGeom prst="rect">
            <a:avLst/>
          </a:prstGeom>
          <a:noFill/>
        </p:spPr>
        <p:txBody>
          <a:bodyPr wrap="square" rtlCol="0" anchor="t">
            <a:spAutoFit/>
          </a:bodyPr>
          <a:lstStyle/>
          <a:p>
            <a:pPr marL="205740" indent="-205740">
              <a:spcBef>
                <a:spcPts val="100"/>
              </a:spcBef>
              <a:spcAft>
                <a:spcPts val="900"/>
              </a:spcAft>
              <a:buClr>
                <a:srgbClr val="A5C400"/>
              </a:buClr>
              <a:buSzPct val="120000"/>
              <a:buFont typeface="Arial" charset="0"/>
              <a:buChar char="•"/>
            </a:pPr>
            <a:r>
              <a:rPr lang="en-GB" sz="2400" dirty="0">
                <a:solidFill>
                  <a:srgbClr val="112643"/>
                </a:solidFill>
                <a:latin typeface="Arial"/>
                <a:cs typeface="Arial"/>
              </a:rPr>
              <a:t>To support Pope Francis in his call to protect the planet and recognise our global interconnectedness</a:t>
            </a:r>
            <a:endParaRPr lang="en-US" sz="2400" dirty="0">
              <a:latin typeface="Arial"/>
              <a:cs typeface="Arial"/>
            </a:endParaRPr>
          </a:p>
          <a:p>
            <a:pPr marL="205740" indent="-205740">
              <a:spcBef>
                <a:spcPts val="100"/>
              </a:spcBef>
              <a:spcAft>
                <a:spcPts val="900"/>
              </a:spcAft>
              <a:buClr>
                <a:srgbClr val="A5C400"/>
              </a:buClr>
              <a:buSzPct val="120000"/>
              <a:buFont typeface="Arial" charset="0"/>
              <a:buChar char="•"/>
            </a:pPr>
            <a:r>
              <a:rPr lang="en-GB" sz="2400" dirty="0">
                <a:solidFill>
                  <a:srgbClr val="112643"/>
                </a:solidFill>
                <a:latin typeface="Arial"/>
                <a:ea typeface="Arial" charset="0"/>
                <a:cs typeface="Arial"/>
              </a:rPr>
              <a:t>Recognition for the work the parish or school is doing already</a:t>
            </a:r>
          </a:p>
          <a:p>
            <a:pPr marL="205740" indent="-205740">
              <a:spcBef>
                <a:spcPts val="100"/>
              </a:spcBef>
              <a:spcAft>
                <a:spcPts val="900"/>
              </a:spcAft>
              <a:buClr>
                <a:srgbClr val="A5C400"/>
              </a:buClr>
              <a:buSzPct val="120000"/>
              <a:buFont typeface="Arial" charset="0"/>
              <a:buChar char="•"/>
            </a:pPr>
            <a:r>
              <a:rPr lang="en-GB" sz="2400" dirty="0">
                <a:solidFill>
                  <a:srgbClr val="112643"/>
                </a:solidFill>
                <a:latin typeface="Arial"/>
                <a:ea typeface="Arial" charset="0"/>
                <a:cs typeface="Arial"/>
              </a:rPr>
              <a:t>Breaking down barriers and working together on a common endeavour </a:t>
            </a:r>
          </a:p>
          <a:p>
            <a:pPr marL="205740" indent="-205740">
              <a:spcBef>
                <a:spcPts val="100"/>
              </a:spcBef>
              <a:spcAft>
                <a:spcPts val="900"/>
              </a:spcAft>
              <a:buClr>
                <a:srgbClr val="A5C400"/>
              </a:buClr>
              <a:buSzPct val="120000"/>
              <a:buFont typeface="Arial" charset="0"/>
              <a:buChar char="•"/>
            </a:pPr>
            <a:r>
              <a:rPr lang="en-GB" sz="2400" dirty="0">
                <a:solidFill>
                  <a:srgbClr val="112643"/>
                </a:solidFill>
                <a:latin typeface="Arial"/>
                <a:ea typeface="Arial" charset="0"/>
                <a:cs typeface="Arial"/>
              </a:rPr>
              <a:t>To achieve more of an impact collectively</a:t>
            </a:r>
          </a:p>
          <a:p>
            <a:pPr marL="205740" indent="-205740">
              <a:spcBef>
                <a:spcPts val="100"/>
              </a:spcBef>
              <a:spcAft>
                <a:spcPts val="900"/>
              </a:spcAft>
              <a:buClr>
                <a:srgbClr val="A5C400"/>
              </a:buClr>
              <a:buSzPct val="120000"/>
              <a:buFont typeface="Arial" charset="0"/>
              <a:buChar char="•"/>
            </a:pPr>
            <a:r>
              <a:rPr lang="en-GB" sz="2400" dirty="0">
                <a:solidFill>
                  <a:srgbClr val="112643"/>
                </a:solidFill>
                <a:latin typeface="Arial"/>
                <a:ea typeface="Arial" charset="0"/>
                <a:cs typeface="Arial"/>
              </a:rPr>
              <a:t>To show leadership in the Catholic community</a:t>
            </a:r>
            <a:endParaRPr lang="en-GB" sz="2400" dirty="0">
              <a:solidFill>
                <a:srgbClr val="112643"/>
              </a:solidFill>
              <a:latin typeface="Arial"/>
              <a:ea typeface="Arial" charset="0"/>
              <a:cs typeface="Arial" charset="0"/>
            </a:endParaRPr>
          </a:p>
        </p:txBody>
      </p:sp>
    </p:spTree>
    <p:extLst>
      <p:ext uri="{BB962C8B-B14F-4D97-AF65-F5344CB8AC3E}">
        <p14:creationId xmlns:p14="http://schemas.microsoft.com/office/powerpoint/2010/main" val="167778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8783" y="661066"/>
            <a:ext cx="8166434" cy="1077218"/>
          </a:xfrm>
          <a:prstGeom prst="rect">
            <a:avLst/>
          </a:prstGeom>
          <a:noFill/>
        </p:spPr>
        <p:txBody>
          <a:bodyPr wrap="square" rtlCol="0">
            <a:spAutoFit/>
          </a:bodyPr>
          <a:lstStyle/>
          <a:p>
            <a:r>
              <a:rPr lang="en-US" sz="3200" dirty="0">
                <a:solidFill>
                  <a:srgbClr val="34ADAA"/>
                </a:solidFill>
                <a:latin typeface="Arial Black" charset="0"/>
                <a:ea typeface="Arial Black" charset="0"/>
                <a:cs typeface="Arial Black" charset="0"/>
              </a:rPr>
              <a:t>St Benedict’s parish in Leeds with their </a:t>
            </a:r>
            <a:r>
              <a:rPr lang="en-US" sz="3200" i="1" dirty="0" err="1">
                <a:solidFill>
                  <a:srgbClr val="34ADAA"/>
                </a:solidFill>
                <a:latin typeface="Arial Black" charset="0"/>
                <a:ea typeface="Arial Black" charset="0"/>
                <a:cs typeface="Arial Black" charset="0"/>
              </a:rPr>
              <a:t>live</a:t>
            </a:r>
            <a:r>
              <a:rPr lang="en-US" sz="3200" dirty="0" err="1">
                <a:solidFill>
                  <a:srgbClr val="34ADAA"/>
                </a:solidFill>
                <a:latin typeface="Arial Black" charset="0"/>
                <a:ea typeface="Arial Black" charset="0"/>
                <a:cs typeface="Arial Black" charset="0"/>
              </a:rPr>
              <a:t>simply</a:t>
            </a:r>
            <a:r>
              <a:rPr lang="en-US" sz="3200" dirty="0">
                <a:solidFill>
                  <a:srgbClr val="34ADAA"/>
                </a:solidFill>
                <a:latin typeface="Arial Black" charset="0"/>
                <a:ea typeface="Arial Black" charset="0"/>
                <a:cs typeface="Arial Black" charset="0"/>
              </a:rPr>
              <a:t> plaque</a:t>
            </a:r>
          </a:p>
        </p:txBody>
      </p:sp>
      <p:sp>
        <p:nvSpPr>
          <p:cNvPr id="4" name="Rectangle 3"/>
          <p:cNvSpPr/>
          <p:nvPr/>
        </p:nvSpPr>
        <p:spPr>
          <a:xfrm>
            <a:off x="0" y="6341542"/>
            <a:ext cx="9144000" cy="51645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63C584EA-5757-414F-81E3-9F1CC543EC48}"/>
              </a:ext>
            </a:extLst>
          </p:cNvPr>
          <p:cNvSpPr/>
          <p:nvPr/>
        </p:nvSpPr>
        <p:spPr>
          <a:xfrm>
            <a:off x="5727700" y="6341542"/>
            <a:ext cx="2514600" cy="516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5914169E-3440-0343-98EF-B98D04865311}"/>
              </a:ext>
            </a:extLst>
          </p:cNvPr>
          <p:cNvPicPr>
            <a:picLocks noChangeAspect="1"/>
          </p:cNvPicPr>
          <p:nvPr/>
        </p:nvPicPr>
        <p:blipFill rotWithShape="1">
          <a:blip r:embed="rId3">
            <a:extLst>
              <a:ext uri="{28A0092B-C50C-407E-A947-70E740481C1C}">
                <a14:useLocalDpi xmlns:a14="http://schemas.microsoft.com/office/drawing/2010/main" val="0"/>
              </a:ext>
            </a:extLst>
          </a:blip>
          <a:srcRect t="11595" b="1"/>
          <a:stretch/>
        </p:blipFill>
        <p:spPr>
          <a:xfrm>
            <a:off x="5727700" y="6341542"/>
            <a:ext cx="2743200" cy="516458"/>
          </a:xfrm>
          <a:prstGeom prst="rect">
            <a:avLst/>
          </a:prstGeom>
        </p:spPr>
      </p:pic>
      <p:pic>
        <p:nvPicPr>
          <p:cNvPr id="8" name="Content Placeholder 4">
            <a:extLst>
              <a:ext uri="{FF2B5EF4-FFF2-40B4-BE49-F238E27FC236}">
                <a16:creationId xmlns:a16="http://schemas.microsoft.com/office/drawing/2014/main" id="{10CB7DC0-F5C1-794D-9A41-35DE03EB4B9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532018" y="2012998"/>
            <a:ext cx="6079964" cy="4053830"/>
          </a:xfrm>
        </p:spPr>
      </p:pic>
    </p:spTree>
    <p:extLst>
      <p:ext uri="{BB962C8B-B14F-4D97-AF65-F5344CB8AC3E}">
        <p14:creationId xmlns:p14="http://schemas.microsoft.com/office/powerpoint/2010/main" val="3446831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8783" y="661066"/>
            <a:ext cx="8166434" cy="1077218"/>
          </a:xfrm>
          <a:prstGeom prst="rect">
            <a:avLst/>
          </a:prstGeom>
          <a:noFill/>
        </p:spPr>
        <p:txBody>
          <a:bodyPr wrap="square" rtlCol="0">
            <a:spAutoFit/>
          </a:bodyPr>
          <a:lstStyle/>
          <a:p>
            <a:r>
              <a:rPr lang="en-US" sz="3200" dirty="0">
                <a:solidFill>
                  <a:srgbClr val="34ADAA"/>
                </a:solidFill>
                <a:latin typeface="Arial Black" charset="0"/>
                <a:ea typeface="Arial Black" charset="0"/>
                <a:cs typeface="Arial Black" charset="0"/>
              </a:rPr>
              <a:t>Who is organizing the </a:t>
            </a:r>
            <a:r>
              <a:rPr lang="en-US" sz="3200" i="1" dirty="0" err="1">
                <a:solidFill>
                  <a:srgbClr val="34ADAA"/>
                </a:solidFill>
                <a:latin typeface="Arial Black" charset="0"/>
                <a:ea typeface="Arial Black" charset="0"/>
                <a:cs typeface="Arial Black" charset="0"/>
              </a:rPr>
              <a:t>live</a:t>
            </a:r>
            <a:r>
              <a:rPr lang="en-US" sz="3200" dirty="0" err="1">
                <a:solidFill>
                  <a:srgbClr val="34ADAA"/>
                </a:solidFill>
                <a:latin typeface="Arial Black" charset="0"/>
                <a:ea typeface="Arial Black" charset="0"/>
                <a:cs typeface="Arial Black" charset="0"/>
              </a:rPr>
              <a:t>simply</a:t>
            </a:r>
            <a:r>
              <a:rPr lang="en-US" sz="3200" dirty="0">
                <a:solidFill>
                  <a:srgbClr val="34ADAA"/>
                </a:solidFill>
                <a:latin typeface="Arial Black" charset="0"/>
                <a:ea typeface="Arial Black" charset="0"/>
                <a:cs typeface="Arial Black" charset="0"/>
              </a:rPr>
              <a:t> award? </a:t>
            </a:r>
          </a:p>
        </p:txBody>
      </p:sp>
      <p:sp>
        <p:nvSpPr>
          <p:cNvPr id="4" name="Rectangle 3"/>
          <p:cNvSpPr/>
          <p:nvPr/>
        </p:nvSpPr>
        <p:spPr>
          <a:xfrm>
            <a:off x="0" y="6341542"/>
            <a:ext cx="9144000" cy="51645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63C584EA-5757-414F-81E3-9F1CC543EC48}"/>
              </a:ext>
            </a:extLst>
          </p:cNvPr>
          <p:cNvSpPr/>
          <p:nvPr/>
        </p:nvSpPr>
        <p:spPr>
          <a:xfrm>
            <a:off x="5727700" y="6341542"/>
            <a:ext cx="2514600" cy="516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5914169E-3440-0343-98EF-B98D04865311}"/>
              </a:ext>
            </a:extLst>
          </p:cNvPr>
          <p:cNvPicPr>
            <a:picLocks noChangeAspect="1"/>
          </p:cNvPicPr>
          <p:nvPr/>
        </p:nvPicPr>
        <p:blipFill rotWithShape="1">
          <a:blip r:embed="rId3">
            <a:extLst>
              <a:ext uri="{28A0092B-C50C-407E-A947-70E740481C1C}">
                <a14:useLocalDpi xmlns:a14="http://schemas.microsoft.com/office/drawing/2010/main" val="0"/>
              </a:ext>
            </a:extLst>
          </a:blip>
          <a:srcRect t="11595" b="1"/>
          <a:stretch/>
        </p:blipFill>
        <p:spPr>
          <a:xfrm>
            <a:off x="5727700" y="6341542"/>
            <a:ext cx="2743200" cy="516458"/>
          </a:xfrm>
          <a:prstGeom prst="rect">
            <a:avLst/>
          </a:prstGeom>
        </p:spPr>
      </p:pic>
      <p:sp>
        <p:nvSpPr>
          <p:cNvPr id="10" name="TextBox 9">
            <a:extLst>
              <a:ext uri="{FF2B5EF4-FFF2-40B4-BE49-F238E27FC236}">
                <a16:creationId xmlns:a16="http://schemas.microsoft.com/office/drawing/2014/main" id="{17D161CD-0C64-3147-9098-33BABBA871B3}"/>
              </a:ext>
            </a:extLst>
          </p:cNvPr>
          <p:cNvSpPr txBox="1"/>
          <p:nvPr/>
        </p:nvSpPr>
        <p:spPr>
          <a:xfrm>
            <a:off x="488783" y="2092971"/>
            <a:ext cx="7982117" cy="3303468"/>
          </a:xfrm>
          <a:prstGeom prst="rect">
            <a:avLst/>
          </a:prstGeom>
          <a:noFill/>
        </p:spPr>
        <p:txBody>
          <a:bodyPr wrap="square" rtlCol="0" anchor="t">
            <a:spAutoFit/>
          </a:bodyPr>
          <a:lstStyle/>
          <a:p>
            <a:pPr marL="205740" indent="-205740">
              <a:spcBef>
                <a:spcPts val="100"/>
              </a:spcBef>
              <a:spcAft>
                <a:spcPts val="900"/>
              </a:spcAft>
              <a:buClr>
                <a:srgbClr val="A5C400"/>
              </a:buClr>
              <a:buSzPct val="120000"/>
              <a:buFont typeface="Arial" charset="0"/>
              <a:buChar char="•"/>
            </a:pPr>
            <a:r>
              <a:rPr lang="en-GB" sz="2400" dirty="0">
                <a:solidFill>
                  <a:srgbClr val="112643"/>
                </a:solidFill>
                <a:latin typeface="Arial"/>
                <a:ea typeface="Arial" charset="0"/>
                <a:cs typeface="Arial"/>
              </a:rPr>
              <a:t>CAFOD</a:t>
            </a:r>
          </a:p>
          <a:p>
            <a:pPr marL="205740" indent="-205740">
              <a:spcBef>
                <a:spcPts val="100"/>
              </a:spcBef>
              <a:spcAft>
                <a:spcPts val="900"/>
              </a:spcAft>
              <a:buClr>
                <a:srgbClr val="A5C400"/>
              </a:buClr>
              <a:buSzPct val="120000"/>
              <a:buFont typeface="Arial" charset="0"/>
              <a:buChar char="•"/>
            </a:pPr>
            <a:r>
              <a:rPr lang="en-GB" sz="2400" dirty="0">
                <a:solidFill>
                  <a:srgbClr val="112643"/>
                </a:solidFill>
                <a:latin typeface="Arial"/>
                <a:ea typeface="Arial" charset="0"/>
                <a:cs typeface="Arial"/>
              </a:rPr>
              <a:t>Supported by the </a:t>
            </a:r>
            <a:r>
              <a:rPr lang="en-GB" sz="2400" i="1" dirty="0" err="1">
                <a:solidFill>
                  <a:srgbClr val="112643"/>
                </a:solidFill>
                <a:latin typeface="Arial"/>
                <a:ea typeface="Arial" charset="0"/>
                <a:cs typeface="Arial"/>
              </a:rPr>
              <a:t>live</a:t>
            </a:r>
            <a:r>
              <a:rPr lang="en-GB" sz="2400" dirty="0" err="1">
                <a:solidFill>
                  <a:srgbClr val="112643"/>
                </a:solidFill>
                <a:latin typeface="Arial"/>
                <a:ea typeface="Arial" charset="0"/>
                <a:cs typeface="Arial"/>
              </a:rPr>
              <a:t>simply</a:t>
            </a:r>
            <a:r>
              <a:rPr lang="en-GB" sz="2400" dirty="0">
                <a:solidFill>
                  <a:srgbClr val="112643"/>
                </a:solidFill>
                <a:latin typeface="Arial"/>
                <a:ea typeface="Arial" charset="0"/>
                <a:cs typeface="Arial"/>
              </a:rPr>
              <a:t> network which includes the National Justice and Peace Network (NJPN) and a number of religious congregations.</a:t>
            </a:r>
          </a:p>
          <a:p>
            <a:pPr marL="205740" indent="-205740">
              <a:spcBef>
                <a:spcPts val="100"/>
              </a:spcBef>
              <a:spcAft>
                <a:spcPts val="900"/>
              </a:spcAft>
              <a:buClr>
                <a:srgbClr val="A5C400"/>
              </a:buClr>
              <a:buSzPct val="120000"/>
              <a:buFont typeface="Arial" charset="0"/>
              <a:buChar char="•"/>
            </a:pPr>
            <a:r>
              <a:rPr lang="en-GB" sz="2400" dirty="0">
                <a:solidFill>
                  <a:srgbClr val="112643"/>
                </a:solidFill>
                <a:latin typeface="Arial"/>
                <a:ea typeface="Arial" charset="0"/>
                <a:cs typeface="Arial"/>
              </a:rPr>
              <a:t>A parallel award to Eco-church award for Protestant churches organised by the Christian Environmental organisations A Rocha and supported by Tearfund and Christian Aid. </a:t>
            </a:r>
            <a:endParaRPr lang="en-GB" sz="2400" dirty="0">
              <a:solidFill>
                <a:srgbClr val="112643"/>
              </a:solidFill>
              <a:latin typeface="Arial"/>
              <a:ea typeface="Arial" charset="0"/>
              <a:cs typeface="Arial" charset="0"/>
            </a:endParaRPr>
          </a:p>
        </p:txBody>
      </p:sp>
    </p:spTree>
    <p:extLst>
      <p:ext uri="{BB962C8B-B14F-4D97-AF65-F5344CB8AC3E}">
        <p14:creationId xmlns:p14="http://schemas.microsoft.com/office/powerpoint/2010/main" val="3517816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8783" y="661066"/>
            <a:ext cx="8166434" cy="1077218"/>
          </a:xfrm>
          <a:prstGeom prst="rect">
            <a:avLst/>
          </a:prstGeom>
          <a:noFill/>
        </p:spPr>
        <p:txBody>
          <a:bodyPr wrap="square" rtlCol="0">
            <a:spAutoFit/>
          </a:bodyPr>
          <a:lstStyle/>
          <a:p>
            <a:r>
              <a:rPr lang="en-US" sz="3200" dirty="0">
                <a:solidFill>
                  <a:srgbClr val="34ADAA"/>
                </a:solidFill>
                <a:latin typeface="Arial Black" charset="0"/>
                <a:ea typeface="Arial Black" charset="0"/>
                <a:cs typeface="Arial Black" charset="0"/>
              </a:rPr>
              <a:t>Potential benefits for your community</a:t>
            </a:r>
          </a:p>
        </p:txBody>
      </p:sp>
      <p:sp>
        <p:nvSpPr>
          <p:cNvPr id="4" name="Rectangle 3"/>
          <p:cNvSpPr/>
          <p:nvPr/>
        </p:nvSpPr>
        <p:spPr>
          <a:xfrm>
            <a:off x="0" y="6341542"/>
            <a:ext cx="9144000" cy="51645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63C584EA-5757-414F-81E3-9F1CC543EC48}"/>
              </a:ext>
            </a:extLst>
          </p:cNvPr>
          <p:cNvSpPr/>
          <p:nvPr/>
        </p:nvSpPr>
        <p:spPr>
          <a:xfrm>
            <a:off x="5727700" y="6341542"/>
            <a:ext cx="2514600" cy="516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5914169E-3440-0343-98EF-B98D04865311}"/>
              </a:ext>
            </a:extLst>
          </p:cNvPr>
          <p:cNvPicPr>
            <a:picLocks noChangeAspect="1"/>
          </p:cNvPicPr>
          <p:nvPr/>
        </p:nvPicPr>
        <p:blipFill rotWithShape="1">
          <a:blip r:embed="rId3">
            <a:extLst>
              <a:ext uri="{28A0092B-C50C-407E-A947-70E740481C1C}">
                <a14:useLocalDpi xmlns:a14="http://schemas.microsoft.com/office/drawing/2010/main" val="0"/>
              </a:ext>
            </a:extLst>
          </a:blip>
          <a:srcRect t="11595" b="1"/>
          <a:stretch/>
        </p:blipFill>
        <p:spPr>
          <a:xfrm>
            <a:off x="5727700" y="6341542"/>
            <a:ext cx="2743200" cy="516458"/>
          </a:xfrm>
          <a:prstGeom prst="rect">
            <a:avLst/>
          </a:prstGeom>
        </p:spPr>
      </p:pic>
      <p:sp>
        <p:nvSpPr>
          <p:cNvPr id="10" name="TextBox 9">
            <a:extLst>
              <a:ext uri="{FF2B5EF4-FFF2-40B4-BE49-F238E27FC236}">
                <a16:creationId xmlns:a16="http://schemas.microsoft.com/office/drawing/2014/main" id="{17D161CD-0C64-3147-9098-33BABBA871B3}"/>
              </a:ext>
            </a:extLst>
          </p:cNvPr>
          <p:cNvSpPr txBox="1"/>
          <p:nvPr/>
        </p:nvSpPr>
        <p:spPr>
          <a:xfrm>
            <a:off x="4741333" y="1879898"/>
            <a:ext cx="4058922" cy="3067506"/>
          </a:xfrm>
          <a:prstGeom prst="rect">
            <a:avLst/>
          </a:prstGeom>
          <a:noFill/>
        </p:spPr>
        <p:txBody>
          <a:bodyPr wrap="square" rtlCol="0" anchor="t">
            <a:spAutoFit/>
          </a:bodyPr>
          <a:lstStyle/>
          <a:p>
            <a:pPr marL="205740" indent="-205740">
              <a:spcBef>
                <a:spcPts val="100"/>
              </a:spcBef>
              <a:spcAft>
                <a:spcPts val="900"/>
              </a:spcAft>
              <a:buClr>
                <a:srgbClr val="A5C400"/>
              </a:buClr>
              <a:buSzPct val="120000"/>
              <a:buFont typeface="Arial" charset="0"/>
              <a:buChar char="•"/>
            </a:pPr>
            <a:r>
              <a:rPr lang="en-GB" sz="2000" dirty="0">
                <a:solidFill>
                  <a:srgbClr val="112643"/>
                </a:solidFill>
                <a:latin typeface="Arial"/>
                <a:ea typeface="Arial" charset="0"/>
                <a:cs typeface="Arial"/>
              </a:rPr>
              <a:t>Nurture for our spiritual lives</a:t>
            </a:r>
          </a:p>
          <a:p>
            <a:pPr marL="205740" indent="-205740">
              <a:spcBef>
                <a:spcPts val="100"/>
              </a:spcBef>
              <a:spcAft>
                <a:spcPts val="900"/>
              </a:spcAft>
              <a:buClr>
                <a:srgbClr val="A5C400"/>
              </a:buClr>
              <a:buSzPct val="120000"/>
              <a:buFont typeface="Arial" charset="0"/>
              <a:buChar char="•"/>
            </a:pPr>
            <a:r>
              <a:rPr lang="en-GB" sz="2000" dirty="0">
                <a:solidFill>
                  <a:srgbClr val="112643"/>
                </a:solidFill>
                <a:latin typeface="Arial"/>
                <a:ea typeface="Arial" charset="0"/>
                <a:cs typeface="Arial"/>
              </a:rPr>
              <a:t>Strengthen friendships</a:t>
            </a:r>
          </a:p>
          <a:p>
            <a:pPr marL="205740" indent="-205740">
              <a:spcBef>
                <a:spcPts val="100"/>
              </a:spcBef>
              <a:spcAft>
                <a:spcPts val="900"/>
              </a:spcAft>
              <a:buClr>
                <a:srgbClr val="A5C400"/>
              </a:buClr>
              <a:buSzPct val="120000"/>
              <a:buFont typeface="Arial" charset="0"/>
              <a:buChar char="•"/>
            </a:pPr>
            <a:r>
              <a:rPr lang="en-GB" sz="2000" dirty="0">
                <a:solidFill>
                  <a:srgbClr val="112643"/>
                </a:solidFill>
                <a:latin typeface="Arial"/>
                <a:ea typeface="Arial" charset="0"/>
                <a:cs typeface="Arial"/>
              </a:rPr>
              <a:t>Support for taking practical steps</a:t>
            </a:r>
          </a:p>
          <a:p>
            <a:pPr marL="205740" indent="-205740">
              <a:spcBef>
                <a:spcPts val="100"/>
              </a:spcBef>
              <a:spcAft>
                <a:spcPts val="900"/>
              </a:spcAft>
              <a:buClr>
                <a:srgbClr val="A5C400"/>
              </a:buClr>
              <a:buSzPct val="120000"/>
              <a:buFont typeface="Arial" charset="0"/>
              <a:buChar char="•"/>
            </a:pPr>
            <a:r>
              <a:rPr lang="en-GB" sz="2000" dirty="0">
                <a:solidFill>
                  <a:srgbClr val="112643"/>
                </a:solidFill>
                <a:latin typeface="Arial"/>
                <a:ea typeface="Arial" charset="0"/>
                <a:cs typeface="Arial"/>
              </a:rPr>
              <a:t>Help to play our part in big issues</a:t>
            </a:r>
          </a:p>
          <a:p>
            <a:pPr marL="205740" indent="-205740">
              <a:spcBef>
                <a:spcPts val="100"/>
              </a:spcBef>
              <a:spcAft>
                <a:spcPts val="900"/>
              </a:spcAft>
              <a:buClr>
                <a:srgbClr val="A5C400"/>
              </a:buClr>
              <a:buSzPct val="120000"/>
              <a:buFont typeface="Arial" charset="0"/>
              <a:buChar char="•"/>
            </a:pPr>
            <a:r>
              <a:rPr lang="en-GB" sz="2000" dirty="0">
                <a:solidFill>
                  <a:srgbClr val="112643"/>
                </a:solidFill>
                <a:latin typeface="Arial"/>
                <a:ea typeface="Arial" charset="0"/>
                <a:cs typeface="Arial"/>
              </a:rPr>
              <a:t>Connections with wider community</a:t>
            </a:r>
          </a:p>
        </p:txBody>
      </p:sp>
      <p:pic>
        <p:nvPicPr>
          <p:cNvPr id="8" name="Content Placeholder 2">
            <a:extLst>
              <a:ext uri="{FF2B5EF4-FFF2-40B4-BE49-F238E27FC236}">
                <a16:creationId xmlns:a16="http://schemas.microsoft.com/office/drawing/2014/main" id="{1E4CBF76-4E81-EE43-B5C9-D52D40D57F01}"/>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r="5478"/>
          <a:stretch/>
        </p:blipFill>
        <p:spPr>
          <a:xfrm>
            <a:off x="641350" y="1879898"/>
            <a:ext cx="4058922" cy="3098203"/>
          </a:xfrm>
        </p:spPr>
      </p:pic>
    </p:spTree>
    <p:extLst>
      <p:ext uri="{BB962C8B-B14F-4D97-AF65-F5344CB8AC3E}">
        <p14:creationId xmlns:p14="http://schemas.microsoft.com/office/powerpoint/2010/main" val="4148008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8783" y="661066"/>
            <a:ext cx="8166434" cy="584775"/>
          </a:xfrm>
          <a:prstGeom prst="rect">
            <a:avLst/>
          </a:prstGeom>
          <a:noFill/>
        </p:spPr>
        <p:txBody>
          <a:bodyPr wrap="square" rtlCol="0">
            <a:spAutoFit/>
          </a:bodyPr>
          <a:lstStyle/>
          <a:p>
            <a:r>
              <a:rPr lang="en-US" sz="3200" dirty="0">
                <a:solidFill>
                  <a:srgbClr val="34ADAA"/>
                </a:solidFill>
                <a:latin typeface="Arial Black" charset="0"/>
                <a:ea typeface="Arial Black" charset="0"/>
                <a:cs typeface="Arial Black" charset="0"/>
              </a:rPr>
              <a:t>Four simple steps</a:t>
            </a:r>
          </a:p>
        </p:txBody>
      </p:sp>
      <p:sp>
        <p:nvSpPr>
          <p:cNvPr id="4" name="Rectangle 3"/>
          <p:cNvSpPr/>
          <p:nvPr/>
        </p:nvSpPr>
        <p:spPr>
          <a:xfrm>
            <a:off x="0" y="6341542"/>
            <a:ext cx="9144000" cy="516458"/>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63C584EA-5757-414F-81E3-9F1CC543EC48}"/>
              </a:ext>
            </a:extLst>
          </p:cNvPr>
          <p:cNvSpPr/>
          <p:nvPr/>
        </p:nvSpPr>
        <p:spPr>
          <a:xfrm>
            <a:off x="5727700" y="6341542"/>
            <a:ext cx="2514600" cy="516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5914169E-3440-0343-98EF-B98D04865311}"/>
              </a:ext>
            </a:extLst>
          </p:cNvPr>
          <p:cNvPicPr>
            <a:picLocks noChangeAspect="1"/>
          </p:cNvPicPr>
          <p:nvPr/>
        </p:nvPicPr>
        <p:blipFill rotWithShape="1">
          <a:blip r:embed="rId3">
            <a:extLst>
              <a:ext uri="{28A0092B-C50C-407E-A947-70E740481C1C}">
                <a14:useLocalDpi xmlns:a14="http://schemas.microsoft.com/office/drawing/2010/main" val="0"/>
              </a:ext>
            </a:extLst>
          </a:blip>
          <a:srcRect t="11595" b="1"/>
          <a:stretch/>
        </p:blipFill>
        <p:spPr>
          <a:xfrm>
            <a:off x="5727700" y="6341542"/>
            <a:ext cx="2743200" cy="516458"/>
          </a:xfrm>
          <a:prstGeom prst="rect">
            <a:avLst/>
          </a:prstGeom>
        </p:spPr>
      </p:pic>
      <p:sp>
        <p:nvSpPr>
          <p:cNvPr id="12" name="Content Placeholder 2">
            <a:extLst>
              <a:ext uri="{FF2B5EF4-FFF2-40B4-BE49-F238E27FC236}">
                <a16:creationId xmlns:a16="http://schemas.microsoft.com/office/drawing/2014/main" id="{A8C2C723-48EA-D94F-8793-7C2731697E49}"/>
              </a:ext>
            </a:extLst>
          </p:cNvPr>
          <p:cNvSpPr>
            <a:spLocks noGrp="1"/>
          </p:cNvSpPr>
          <p:nvPr>
            <p:ph idx="1"/>
          </p:nvPr>
        </p:nvSpPr>
        <p:spPr>
          <a:xfrm>
            <a:off x="488783" y="1432106"/>
            <a:ext cx="7851775" cy="4170372"/>
          </a:xfrm>
        </p:spPr>
        <p:txBody>
          <a:bodyPr/>
          <a:lstStyle/>
          <a:p>
            <a:pPr marL="457200" indent="-457200">
              <a:buFont typeface="+mj-lt"/>
              <a:buAutoNum type="arabicPeriod"/>
            </a:pPr>
            <a:r>
              <a:rPr lang="en-GB" sz="2400" dirty="0"/>
              <a:t>If in a parish, get the support of your parish priest. In a school, ask your headteacher to support. </a:t>
            </a:r>
            <a:r>
              <a:rPr lang="en-GB" sz="2400" dirty="0">
                <a:solidFill>
                  <a:srgbClr val="A5C400"/>
                </a:solidFill>
                <a:ea typeface="Arial" charset="0"/>
                <a:cs typeface="Arial"/>
              </a:rPr>
              <a:t>Sign up </a:t>
            </a:r>
            <a:r>
              <a:rPr lang="en-GB" sz="2400" dirty="0"/>
              <a:t>as a </a:t>
            </a:r>
            <a:r>
              <a:rPr lang="en-GB" sz="2400" i="1" dirty="0" err="1"/>
              <a:t>live</a:t>
            </a:r>
            <a:r>
              <a:rPr lang="en-GB" sz="2400" dirty="0" err="1"/>
              <a:t>simply</a:t>
            </a:r>
            <a:r>
              <a:rPr lang="en-GB" sz="2400" dirty="0"/>
              <a:t> organiser. Set up a </a:t>
            </a:r>
            <a:r>
              <a:rPr lang="en-GB" sz="2400" i="1" dirty="0"/>
              <a:t>live</a:t>
            </a:r>
            <a:r>
              <a:rPr lang="en-GB" sz="2400" dirty="0"/>
              <a:t>simply group.</a:t>
            </a:r>
          </a:p>
          <a:p>
            <a:pPr marL="457200" indent="-457200">
              <a:buFont typeface="+mj-lt"/>
              <a:buAutoNum type="arabicPeriod"/>
            </a:pPr>
            <a:r>
              <a:rPr lang="en-GB" sz="2400" dirty="0"/>
              <a:t>Do a self-assessment to help create a </a:t>
            </a:r>
            <a:r>
              <a:rPr lang="en-GB" sz="2400" i="1" dirty="0"/>
              <a:t>live</a:t>
            </a:r>
            <a:r>
              <a:rPr lang="en-GB" sz="2400" dirty="0"/>
              <a:t>simply action plan - three significant actions and six supporting ones. </a:t>
            </a:r>
            <a:r>
              <a:rPr lang="en-GB" sz="2400" dirty="0">
                <a:solidFill>
                  <a:srgbClr val="A5C400"/>
                </a:solidFill>
                <a:cs typeface="Arial"/>
              </a:rPr>
              <a:t>Register</a:t>
            </a:r>
            <a:r>
              <a:rPr lang="en-GB" sz="2400" dirty="0"/>
              <a:t> by sending CAFOD your action plan. </a:t>
            </a:r>
          </a:p>
          <a:p>
            <a:pPr marL="457200" indent="-457200" eaLnBrk="1" hangingPunct="1">
              <a:buFont typeface="+mj-lt"/>
              <a:buAutoNum type="arabicPeriod"/>
            </a:pPr>
            <a:r>
              <a:rPr lang="en-GB" sz="2400" dirty="0"/>
              <a:t>Put your plan into action! </a:t>
            </a:r>
          </a:p>
          <a:p>
            <a:pPr marL="457200" indent="-457200">
              <a:buFont typeface="+mj-lt"/>
              <a:buAutoNum type="arabicPeriod"/>
            </a:pPr>
            <a:r>
              <a:rPr lang="en-GB" sz="2400" dirty="0">
                <a:solidFill>
                  <a:srgbClr val="A5C400"/>
                </a:solidFill>
                <a:cs typeface="Arial"/>
              </a:rPr>
              <a:t>Apply for the Award </a:t>
            </a:r>
            <a:r>
              <a:rPr lang="en-GB" sz="2400" dirty="0"/>
              <a:t>by contacting CAFOD when you are ready for assessment.</a:t>
            </a:r>
          </a:p>
        </p:txBody>
      </p:sp>
    </p:spTree>
    <p:extLst>
      <p:ext uri="{BB962C8B-B14F-4D97-AF65-F5344CB8AC3E}">
        <p14:creationId xmlns:p14="http://schemas.microsoft.com/office/powerpoint/2010/main" val="851472373"/>
      </p:ext>
    </p:extLst>
  </p:cSld>
  <p:clrMapOvr>
    <a:masterClrMapping/>
  </p:clrMapOvr>
</p:sld>
</file>

<file path=ppt/theme/theme1.xml><?xml version="1.0" encoding="utf-8"?>
<a:theme xmlns:a="http://schemas.openxmlformats.org/drawingml/2006/main" name="Deeper header for cover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FOD PowerPoint Livesimply with new graphics" id="{F9D257D1-19E8-474D-8D06-610FD396834F}" vid="{E9B6E46E-7188-484C-A9A4-8E1F17875274}"/>
    </a:ext>
  </a:extLst>
</a:theme>
</file>

<file path=ppt/theme/theme2.xml><?xml version="1.0" encoding="utf-8"?>
<a:theme xmlns:a="http://schemas.openxmlformats.org/drawingml/2006/main" name="Standard CAFOD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FOD PowerPoint Livesimply with new graphics" id="{F9D257D1-19E8-474D-8D06-610FD396834F}" vid="{AE771C6C-65D4-B74F-959D-0BB304FA28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4672002-f21f-4240-adfb-f0b653fb6fb5">SZUU6KYVHK2A-965008382-161</_dlc_DocId>
    <_dlc_DocIdUrl xmlns="04672002-f21f-4240-adfb-f0b653fb6fb5">
      <Url>https://cafod365.sharepoint.com/sites/int/CreativeContent/_layouts/15/DocIdRedir.aspx?ID=SZUU6KYVHK2A-965008382-161</Url>
      <Description>SZUU6KYVHK2A-965008382-161</Description>
    </_dlc_DocIdUrl>
    <Document_x0020_type xmlns="90841315-1a7e-4a5b-a576-d9c66ec88916">Templates</Document_x0020_type>
    <type_x0020_of_x0020_logo xmlns="90841315-1a7e-4a5b-a576-d9c66ec8891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C27DB9812F1F4CB90A5C444ACA77F1" ma:contentTypeVersion="2905" ma:contentTypeDescription="Create a new document." ma:contentTypeScope="" ma:versionID="f88ebe8fb70270d7b97b4a2e2b014e04">
  <xsd:schema xmlns:xsd="http://www.w3.org/2001/XMLSchema" xmlns:xs="http://www.w3.org/2001/XMLSchema" xmlns:p="http://schemas.microsoft.com/office/2006/metadata/properties" xmlns:ns2="04672002-f21f-4240-adfb-f0b653fb6fb5" xmlns:ns3="90841315-1a7e-4a5b-a576-d9c66ec88916" xmlns:ns4="00e50e80-58b4-4d16-bf00-896561ced75b" targetNamespace="http://schemas.microsoft.com/office/2006/metadata/properties" ma:root="true" ma:fieldsID="8f21b58569a4361ecd174579d2bfe6d8" ns2:_="" ns3:_="" ns4:_="">
    <xsd:import namespace="04672002-f21f-4240-adfb-f0b653fb6fb5"/>
    <xsd:import namespace="90841315-1a7e-4a5b-a576-d9c66ec88916"/>
    <xsd:import namespace="00e50e80-58b4-4d16-bf00-896561ced75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Document_x0020_type" minOccurs="0"/>
                <xsd:element ref="ns3:type_x0020_of_x0020_logo"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0841315-1a7e-4a5b-a576-d9c66ec889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Document_x0020_type" ma:index="16" nillable="true" ma:displayName="Document type" ma:description="Logos&#10;Policy&#10;Templates" ma:internalName="Document_x0020_type">
      <xsd:simpleType>
        <xsd:restriction base="dms:Choice">
          <xsd:enumeration value="Logos"/>
          <xsd:enumeration value="Policy"/>
          <xsd:enumeration value="Templates"/>
          <xsd:enumeration value="Training"/>
        </xsd:restriction>
      </xsd:simpleType>
    </xsd:element>
    <xsd:element name="type_x0020_of_x0020_logo" ma:index="17" nillable="true" ma:displayName="type of logo" ma:format="Dropdown" ma:internalName="type_x0020_of_x0020_logo">
      <xsd:simpleType>
        <xsd:restriction base="dms:Choice">
          <xsd:enumeration value="jpeg"/>
          <xsd:enumeration value="png"/>
          <xsd:enumeration value="eps"/>
          <xsd:enumeration value="pdf vector"/>
        </xsd:restriction>
      </xsd:simpleType>
    </xsd:element>
  </xsd:schema>
  <xsd:schema xmlns:xsd="http://www.w3.org/2001/XMLSchema" xmlns:xs="http://www.w3.org/2001/XMLSchema" xmlns:dms="http://schemas.microsoft.com/office/2006/documentManagement/types" xmlns:pc="http://schemas.microsoft.com/office/infopath/2007/PartnerControls" targetNamespace="00e50e80-58b4-4d16-bf00-896561ced7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8F8F324-CDC9-4933-8C85-D79B4FFDA6D0}">
  <ds:schemaRefs>
    <ds:schemaRef ds:uri="http://schemas.microsoft.com/sharepoint/v3/contenttype/forms"/>
  </ds:schemaRefs>
</ds:datastoreItem>
</file>

<file path=customXml/itemProps2.xml><?xml version="1.0" encoding="utf-8"?>
<ds:datastoreItem xmlns:ds="http://schemas.openxmlformats.org/officeDocument/2006/customXml" ds:itemID="{BB8AE2DC-ECA7-4BDB-A1D9-CE1D53814864}">
  <ds:schemaRefs>
    <ds:schemaRef ds:uri="http://schemas.microsoft.com/office/2006/metadata/properties"/>
    <ds:schemaRef ds:uri="http://schemas.microsoft.com/office/infopath/2007/PartnerControls"/>
    <ds:schemaRef ds:uri="04672002-f21f-4240-adfb-f0b653fb6fb5"/>
    <ds:schemaRef ds:uri="90841315-1a7e-4a5b-a576-d9c66ec88916"/>
  </ds:schemaRefs>
</ds:datastoreItem>
</file>

<file path=customXml/itemProps3.xml><?xml version="1.0" encoding="utf-8"?>
<ds:datastoreItem xmlns:ds="http://schemas.openxmlformats.org/officeDocument/2006/customXml" ds:itemID="{D517B5CC-610E-411B-A27E-72346E0DF5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90841315-1a7e-4a5b-a576-d9c66ec88916"/>
    <ds:schemaRef ds:uri="00e50e80-58b4-4d16-bf00-896561ced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0125B66-5B72-49E1-80BF-A9629689D96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Deeper header for cover slides</Template>
  <TotalTime>0</TotalTime>
  <Words>1616</Words>
  <Application>Microsoft Macintosh PowerPoint</Application>
  <PresentationFormat>On-screen Show (4:3)</PresentationFormat>
  <Paragraphs>155</Paragraphs>
  <Slides>21</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Arial Black</vt:lpstr>
      <vt:lpstr>Calibri</vt:lpstr>
      <vt:lpstr>Wingdings</vt:lpstr>
      <vt:lpstr>Deeper header for cover slides</vt:lpstr>
      <vt:lpstr>Standard CAFOD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 Abbott</dc:creator>
  <cp:lastModifiedBy>Eli Abbott</cp:lastModifiedBy>
  <cp:revision>1</cp:revision>
  <cp:lastPrinted>2020-03-26T03:25:03Z</cp:lastPrinted>
  <dcterms:created xsi:type="dcterms:W3CDTF">2020-04-07T13:58:45Z</dcterms:created>
  <dcterms:modified xsi:type="dcterms:W3CDTF">2020-04-07T13:59:37Z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cademic Year">
    <vt:lpwstr>110;#2018-2019|0c0cc2e4-894c-4bae-84ab-54cf8c7f4c4b</vt:lpwstr>
  </property>
  <property fmtid="{D5CDD505-2E9C-101B-9397-08002B2CF9AE}" pid="3" name="ContentTypeId">
    <vt:lpwstr>0x01010022C27DB9812F1F4CB90A5C444ACA77F1</vt:lpwstr>
  </property>
  <property fmtid="{D5CDD505-2E9C-101B-9397-08002B2CF9AE}" pid="4" name="Diocese">
    <vt:lpwstr>66;#UK Clifton|8b026b32-65d7-4ef4-bae1-e983b626a5d7</vt:lpwstr>
  </property>
  <property fmtid="{D5CDD505-2E9C-101B-9397-08002B2CF9AE}" pid="5" name="NXPowerLiteLastOptimized">
    <vt:lpwstr>267814</vt:lpwstr>
  </property>
  <property fmtid="{D5CDD505-2E9C-101B-9397-08002B2CF9AE}" pid="6" name="NXPowerLiteSettings">
    <vt:lpwstr>C700052003A000</vt:lpwstr>
  </property>
  <property fmtid="{D5CDD505-2E9C-101B-9397-08002B2CF9AE}" pid="7" name="NXPowerLiteVersion">
    <vt:lpwstr>D8.0.4</vt:lpwstr>
  </property>
  <property fmtid="{D5CDD505-2E9C-101B-9397-08002B2CF9AE}" pid="8" name="Year">
    <vt:lpwstr>121;#2018|70089784-6a9d-4c9c-a3a4-1d83a4067355</vt:lpwstr>
  </property>
  <property fmtid="{D5CDD505-2E9C-101B-9397-08002B2CF9AE}" pid="9" name="_dlc_DocIdItemGuid">
    <vt:lpwstr>dd86d342-6bb1-4015-9a7c-35f5f023fc7c</vt:lpwstr>
  </property>
</Properties>
</file>