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256" r:id="rId6"/>
    <p:sldId id="257" r:id="rId7"/>
    <p:sldId id="271" r:id="rId8"/>
    <p:sldId id="259" r:id="rId9"/>
    <p:sldId id="269" r:id="rId10"/>
    <p:sldId id="262" r:id="rId11"/>
    <p:sldId id="264" r:id="rId12"/>
    <p:sldId id="260" r:id="rId13"/>
    <p:sldId id="265" r:id="rId14"/>
    <p:sldId id="267" r:id="rId15"/>
    <p:sldId id="26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033"/>
    <a:srgbClr val="8FD400"/>
    <a:srgbClr val="00B1AC"/>
    <a:srgbClr val="FFC82E"/>
    <a:srgbClr val="34B6E4"/>
    <a:srgbClr val="E15A00"/>
    <a:srgbClr val="5B44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06" autoAdjust="0"/>
  </p:normalViewPr>
  <p:slideViewPr>
    <p:cSldViewPr>
      <p:cViewPr>
        <p:scale>
          <a:sx n="66" d="100"/>
          <a:sy n="66" d="100"/>
        </p:scale>
        <p:origin x="-1284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2AF2CA-E473-445D-A566-B6D2BBEC66D1}" type="datetimeFigureOut">
              <a:rPr lang="en-GB"/>
              <a:pPr>
                <a:defRPr/>
              </a:pPr>
              <a:t>22/02/2012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778C19-6483-42B7-98C4-E34303E708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AB6904-01EF-450D-80A2-0F63A1895266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3859D7-0CA2-49E6-A213-DB1002ABACF0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>
                <a:latin typeface="Tw Cen MT" pitchFamily="34" charset="0"/>
              </a:rPr>
              <a:t>Wash the grapes, cut them in half and place them in a bowl.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smtClean="0">
              <a:latin typeface="Tw Cen MT" pitchFamily="34" charset="0"/>
            </a:endParaRPr>
          </a:p>
          <a:p>
            <a:pPr marL="228600" indent="-228600" eaLnBrk="1" hangingPunct="1">
              <a:spcBef>
                <a:spcPct val="0"/>
              </a:spcBef>
            </a:pPr>
            <a:endParaRPr lang="en-GB" b="1" smtClean="0">
              <a:solidFill>
                <a:srgbClr val="FF0000"/>
              </a:solidFill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smtClean="0">
              <a:latin typeface="Tw Cen MT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124DCD-2AC8-4DFD-9B67-202582ED9A71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r>
              <a:rPr lang="en-US" smtClean="0">
                <a:latin typeface="Tw Cen MT" pitchFamily="34" charset="0"/>
              </a:rPr>
              <a:t>2. Peel and chop the banana into slices and add it to the bowl.</a:t>
            </a:r>
            <a:r>
              <a:rPr lang="en-US" smtClean="0"/>
              <a:t>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6A62CD-7B64-4182-B49F-69156B0E3E35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mtClean="0">
                <a:latin typeface="Tw Cen MT" pitchFamily="34" charset="0"/>
              </a:rPr>
              <a:t>3. Next peel and chop the mango and add it to the bowl (you may need a grown up to help you).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D50B4D-4692-446A-A77B-D7BDDF69872A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latin typeface="Tw Cen MT" pitchFamily="34" charset="0"/>
              </a:rPr>
              <a:t>4. Finally add a tiny splash of fruit juice to the bowl and stir.  Yummy!</a:t>
            </a:r>
            <a:r>
              <a:rPr lang="en-US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B5732D-6C89-4FCC-BC43-41123448C8D8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DEE523-8B04-48B3-AFEA-65231A4CC422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582E71-6CA3-44D9-93CF-485A24603746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0327B9-B030-4993-9C4B-FBDA712F1A96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89129-0258-41DD-980A-4BDC0A56F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Fairtrade recipes title page re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554"/>
            <a:ext cx="9144000" cy="684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596" y="157161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4939F-A912-4F3D-BCD9-FA1DA12EA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4AAF-4E48-44A6-B390-F453F9A17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63DB7-7EC6-437B-A48F-831FBAF62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C7136-AF14-477B-AFA8-E8ECA3220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08324-E07F-409D-A464-97F38E07A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2D5F-E100-4433-97C9-ACEC0D1EF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CFFE4-B00B-4C0C-A10C-6216CFEE4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E8832-257F-4D7D-830F-A9138AED3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221EC-677E-4E7B-AA4A-7B4E81D3F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32C0A-3CF1-48CF-BD99-0521EEE98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ok-no-lines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94026" y="289114"/>
            <a:ext cx="8748464" cy="62983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rtrade.org.uk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irtrade recipes title page red.jpg"/>
          <p:cNvPicPr>
            <a:picLocks noChangeAspect="1"/>
          </p:cNvPicPr>
          <p:nvPr/>
        </p:nvPicPr>
        <p:blipFill>
          <a:blip r:embed="rId2" cstate="print"/>
          <a:srcRect b="7759"/>
          <a:stretch>
            <a:fillRect/>
          </a:stretch>
        </p:blipFill>
        <p:spPr>
          <a:xfrm>
            <a:off x="0" y="540548"/>
            <a:ext cx="9144000" cy="6317452"/>
          </a:xfrm>
          <a:prstGeom prst="rect">
            <a:avLst/>
          </a:prstGeom>
        </p:spPr>
      </p:pic>
      <p:pic>
        <p:nvPicPr>
          <p:cNvPr id="205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H:\My Documents\pmw\Web materials\banan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95195">
            <a:off x="3962400" y="4968875"/>
            <a:ext cx="1093788" cy="10445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9" name="Picture 8" descr="white-st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92696"/>
            <a:ext cx="2028825" cy="2352675"/>
          </a:xfrm>
          <a:prstGeom prst="rect">
            <a:avLst/>
          </a:prstGeom>
        </p:spPr>
      </p:pic>
      <p:pic>
        <p:nvPicPr>
          <p:cNvPr id="13" name="Picture 12" descr="white-st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692696"/>
            <a:ext cx="1492889" cy="1731190"/>
          </a:xfrm>
          <a:prstGeom prst="rect">
            <a:avLst/>
          </a:prstGeom>
        </p:spPr>
      </p:pic>
      <p:pic>
        <p:nvPicPr>
          <p:cNvPr id="14" name="Picture 13" descr="white-st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077072"/>
            <a:ext cx="1492889" cy="17311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4328" y="6479758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Nursery  Our World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971550" y="765175"/>
            <a:ext cx="3609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>
              <a:latin typeface="Tw Cen MT" pitchFamily="34" charset="0"/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2332037"/>
            <a:ext cx="4429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algn="ctr">
              <a:spcBef>
                <a:spcPct val="20000"/>
              </a:spcBef>
            </a:pPr>
            <a:r>
              <a:rPr lang="en-US" sz="3400" b="1" dirty="0">
                <a:solidFill>
                  <a:srgbClr val="E70033"/>
                </a:solidFill>
                <a:latin typeface="Verdana" pitchFamily="34" charset="0"/>
              </a:rPr>
              <a:t>3. </a:t>
            </a:r>
            <a:r>
              <a:rPr lang="en-US" sz="3400" dirty="0">
                <a:latin typeface="Verdana" pitchFamily="34" charset="0"/>
              </a:rPr>
              <a:t>Pour into </a:t>
            </a:r>
            <a:br>
              <a:rPr lang="en-US" sz="3400" dirty="0">
                <a:latin typeface="Verdana" pitchFamily="34" charset="0"/>
              </a:rPr>
            </a:br>
            <a:r>
              <a:rPr lang="en-US" sz="3400" dirty="0">
                <a:latin typeface="Verdana" pitchFamily="34" charset="0"/>
              </a:rPr>
              <a:t>a tall glass </a:t>
            </a:r>
            <a:br>
              <a:rPr lang="en-US" sz="3400" dirty="0">
                <a:latin typeface="Verdana" pitchFamily="34" charset="0"/>
              </a:rPr>
            </a:br>
            <a:r>
              <a:rPr lang="en-US" sz="3400" dirty="0">
                <a:latin typeface="Verdana" pitchFamily="34" charset="0"/>
              </a:rPr>
              <a:t>and </a:t>
            </a:r>
            <a:r>
              <a:rPr lang="en-US" sz="3400" b="1" dirty="0">
                <a:solidFill>
                  <a:srgbClr val="E70033"/>
                </a:solidFill>
                <a:latin typeface="Verdana" pitchFamily="34" charset="0"/>
              </a:rPr>
              <a:t>enjoy</a:t>
            </a:r>
            <a:r>
              <a:rPr lang="en-US" sz="3400" dirty="0">
                <a:latin typeface="Verdana" pitchFamily="34" charset="0"/>
              </a:rPr>
              <a:t>. </a:t>
            </a:r>
          </a:p>
        </p:txBody>
      </p:sp>
      <p:pic>
        <p:nvPicPr>
          <p:cNvPr id="7" name="Picture 6" descr="yellow-st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0"/>
            <a:ext cx="1635373" cy="1896418"/>
          </a:xfrm>
          <a:prstGeom prst="rect">
            <a:avLst/>
          </a:prstGeom>
        </p:spPr>
      </p:pic>
      <p:pic>
        <p:nvPicPr>
          <p:cNvPr id="8" name="Picture 7" descr="yellow-st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3" y="4221088"/>
            <a:ext cx="1304016" cy="1512168"/>
          </a:xfrm>
          <a:prstGeom prst="rect">
            <a:avLst/>
          </a:prstGeom>
        </p:spPr>
      </p:pic>
      <p:pic>
        <p:nvPicPr>
          <p:cNvPr id="9" name="Picture 8" descr="glass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556792"/>
            <a:ext cx="3219450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irtrade recipes title page 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54"/>
            <a:ext cx="9144000" cy="6848892"/>
          </a:xfrm>
          <a:prstGeom prst="rect">
            <a:avLst/>
          </a:prstGeom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4535586"/>
            <a:ext cx="91440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2200" dirty="0">
                <a:latin typeface="Verdana" pitchFamily="34" charset="0"/>
              </a:rPr>
              <a:t>For more </a:t>
            </a:r>
            <a:r>
              <a:rPr lang="en-GB" sz="2200" dirty="0" smtClean="0">
                <a:latin typeface="Verdana" pitchFamily="34" charset="0"/>
              </a:rPr>
              <a:t>delicious </a:t>
            </a:r>
            <a:r>
              <a:rPr lang="en-GB" sz="2200" dirty="0" err="1" smtClean="0">
                <a:latin typeface="Verdana" pitchFamily="34" charset="0"/>
              </a:rPr>
              <a:t>fairtrade</a:t>
            </a:r>
            <a:r>
              <a:rPr lang="en-GB" sz="2200" dirty="0" smtClean="0">
                <a:latin typeface="Verdana" pitchFamily="34" charset="0"/>
              </a:rPr>
              <a:t> recipes check out the </a:t>
            </a:r>
            <a:endParaRPr lang="en-GB" sz="2200" dirty="0">
              <a:latin typeface="Verdana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GB" sz="2200" b="1" dirty="0" err="1" smtClean="0">
                <a:solidFill>
                  <a:srgbClr val="E70033"/>
                </a:solidFill>
                <a:latin typeface="Verdana" pitchFamily="34" charset="0"/>
              </a:rPr>
              <a:t>Fairtrade</a:t>
            </a:r>
            <a:r>
              <a:rPr lang="en-GB" sz="2200" b="1" dirty="0" smtClean="0">
                <a:solidFill>
                  <a:srgbClr val="E70033"/>
                </a:solidFill>
                <a:latin typeface="Verdana" pitchFamily="34" charset="0"/>
              </a:rPr>
              <a:t> </a:t>
            </a:r>
            <a:r>
              <a:rPr lang="en-GB" sz="2200" b="1" dirty="0">
                <a:solidFill>
                  <a:srgbClr val="E70033"/>
                </a:solidFill>
                <a:latin typeface="Verdana" pitchFamily="34" charset="0"/>
              </a:rPr>
              <a:t>Foundation website</a:t>
            </a:r>
            <a:r>
              <a:rPr lang="en-GB" sz="2200" b="1" dirty="0" smtClean="0">
                <a:solidFill>
                  <a:srgbClr val="E70033"/>
                </a:solidFill>
                <a:latin typeface="Verdana" pitchFamily="34" charset="0"/>
              </a:rPr>
              <a:t>. </a:t>
            </a:r>
            <a:br>
              <a:rPr lang="en-GB" sz="2200" b="1" dirty="0" smtClean="0">
                <a:solidFill>
                  <a:srgbClr val="E70033"/>
                </a:solidFill>
                <a:latin typeface="Verdana" pitchFamily="34" charset="0"/>
              </a:rPr>
            </a:br>
            <a:r>
              <a:rPr lang="en-GB" sz="2200" b="1" dirty="0" smtClean="0">
                <a:solidFill>
                  <a:srgbClr val="E70033"/>
                </a:solidFill>
                <a:latin typeface="Verdana" pitchFamily="34" charset="0"/>
                <a:hlinkClick r:id="rId3"/>
              </a:rPr>
              <a:t>www.fairtrade.org.uk</a:t>
            </a:r>
            <a:endParaRPr lang="en-GB" sz="2200" dirty="0">
              <a:latin typeface="Verdana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GB" sz="2200" b="1" dirty="0">
                <a:solidFill>
                  <a:srgbClr val="E70033"/>
                </a:solidFill>
                <a:latin typeface="Verdana" pitchFamily="34" charset="0"/>
              </a:rPr>
              <a:t>or make </a:t>
            </a:r>
            <a:r>
              <a:rPr lang="en-GB" sz="2200" b="1" dirty="0" smtClean="0">
                <a:solidFill>
                  <a:srgbClr val="E70033"/>
                </a:solidFill>
                <a:latin typeface="Verdana" pitchFamily="34" charset="0"/>
              </a:rPr>
              <a:t>some of your own!</a:t>
            </a:r>
          </a:p>
          <a:p>
            <a:pPr marL="342900" indent="-342900" algn="ctr">
              <a:spcBef>
                <a:spcPct val="20000"/>
              </a:spcBef>
            </a:pPr>
            <a:endParaRPr lang="en-GB" sz="2200" b="1" dirty="0">
              <a:solidFill>
                <a:srgbClr val="E70033"/>
              </a:solidFill>
              <a:latin typeface="Verdana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GB" sz="2800" dirty="0">
              <a:latin typeface="Tw Cen MT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GB" sz="2800" dirty="0">
              <a:latin typeface="Tw Cen MT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800" dirty="0">
              <a:latin typeface="Tw Cen MT" pitchFamily="34" charset="0"/>
            </a:endParaRPr>
          </a:p>
        </p:txBody>
      </p:sp>
      <p:pic>
        <p:nvPicPr>
          <p:cNvPr id="12292" name="Picture 1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031" y="6318870"/>
            <a:ext cx="9151031" cy="53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:\My Documents\pmw\Web materials\banan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95195">
            <a:off x="3957091" y="300108"/>
            <a:ext cx="1093788" cy="10445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7" name="Picture 6" descr="white-st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315416"/>
            <a:ext cx="2028825" cy="2352675"/>
          </a:xfrm>
          <a:prstGeom prst="rect">
            <a:avLst/>
          </a:prstGeom>
        </p:spPr>
      </p:pic>
      <p:pic>
        <p:nvPicPr>
          <p:cNvPr id="9" name="Picture 8" descr="white-st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0"/>
            <a:ext cx="1492889" cy="1731190"/>
          </a:xfrm>
          <a:prstGeom prst="rect">
            <a:avLst/>
          </a:prstGeom>
        </p:spPr>
      </p:pic>
      <p:pic>
        <p:nvPicPr>
          <p:cNvPr id="10" name="Picture 9" descr="white-st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068960"/>
            <a:ext cx="1492889" cy="173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itrade recipes boo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1"/>
            <a:ext cx="9180512" cy="6912816"/>
          </a:xfrm>
          <a:prstGeom prst="rect">
            <a:avLst/>
          </a:prstGeom>
        </p:spPr>
      </p:pic>
      <p:pic>
        <p:nvPicPr>
          <p:cNvPr id="3075" name="Picture 9" descr="http://www.northamptondiocese.org/Portals/0/FairTrade%20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4572000"/>
            <a:ext cx="1316038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an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437112"/>
            <a:ext cx="2471435" cy="1860961"/>
          </a:xfrm>
          <a:prstGeom prst="rect">
            <a:avLst/>
          </a:prstGeom>
        </p:spPr>
      </p:pic>
      <p:pic>
        <p:nvPicPr>
          <p:cNvPr id="13" name="Picture 12" descr="banana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3933056"/>
            <a:ext cx="2770843" cy="233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-468560" y="3318570"/>
            <a:ext cx="57610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 dirty="0">
                <a:latin typeface="Verdana" pitchFamily="34" charset="0"/>
              </a:rPr>
              <a:t>You will need:</a:t>
            </a:r>
            <a:r>
              <a:rPr lang="en-US" sz="2400" dirty="0">
                <a:latin typeface="Verdana" pitchFamily="34" charset="0"/>
              </a:rPr>
              <a:t> 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1 </a:t>
            </a:r>
            <a:r>
              <a:rPr lang="en-US" sz="2400" dirty="0" err="1">
                <a:latin typeface="Verdana" pitchFamily="34" charset="0"/>
              </a:rPr>
              <a:t>Fairtrade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b="1" dirty="0">
                <a:solidFill>
                  <a:srgbClr val="E70033"/>
                </a:solidFill>
                <a:latin typeface="Verdana" pitchFamily="34" charset="0"/>
              </a:rPr>
              <a:t>mango</a:t>
            </a:r>
            <a:r>
              <a:rPr lang="en-US" sz="2400" dirty="0">
                <a:latin typeface="Verdana" pitchFamily="34" charset="0"/>
              </a:rPr>
              <a:t>, 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1 </a:t>
            </a:r>
            <a:r>
              <a:rPr lang="en-US" sz="2400" dirty="0" err="1">
                <a:latin typeface="Verdana" pitchFamily="34" charset="0"/>
              </a:rPr>
              <a:t>Fairtrade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b="1" dirty="0">
                <a:solidFill>
                  <a:srgbClr val="00B1AC"/>
                </a:solidFill>
                <a:latin typeface="Verdana" pitchFamily="34" charset="0"/>
              </a:rPr>
              <a:t>banana</a:t>
            </a:r>
            <a:r>
              <a:rPr lang="en-US" sz="2400" dirty="0">
                <a:latin typeface="Verdana" pitchFamily="34" charset="0"/>
              </a:rPr>
              <a:t>, 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</a:rPr>
              <a:t>Fairtrade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b="1" dirty="0">
                <a:solidFill>
                  <a:srgbClr val="5B447A"/>
                </a:solidFill>
                <a:latin typeface="Verdana" pitchFamily="34" charset="0"/>
              </a:rPr>
              <a:t>grapes</a:t>
            </a:r>
            <a:r>
              <a:rPr lang="en-US" sz="2400" dirty="0">
                <a:latin typeface="Verdana" pitchFamily="34" charset="0"/>
              </a:rPr>
              <a:t>, </a:t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and a splash of </a:t>
            </a:r>
            <a:r>
              <a:rPr lang="en-US" sz="2400" dirty="0" smtClean="0">
                <a:latin typeface="Verdana" pitchFamily="34" charset="0"/>
              </a:rPr>
              <a:t/>
            </a:r>
            <a:br>
              <a:rPr lang="en-US" sz="2400" dirty="0" smtClean="0">
                <a:latin typeface="Verdana" pitchFamily="34" charset="0"/>
              </a:rPr>
            </a:br>
            <a:r>
              <a:rPr lang="en-US" sz="2400" dirty="0" err="1" smtClean="0">
                <a:latin typeface="Verdana" pitchFamily="34" charset="0"/>
              </a:rPr>
              <a:t>Fairtrade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E15A00"/>
                </a:solidFill>
                <a:latin typeface="Verdana" pitchFamily="34" charset="0"/>
              </a:rPr>
              <a:t>fruit juice</a:t>
            </a:r>
            <a:r>
              <a:rPr lang="en-US" sz="2400" dirty="0" smtClean="0">
                <a:latin typeface="Verdana" pitchFamily="34" charset="0"/>
              </a:rPr>
              <a:t>. </a:t>
            </a:r>
          </a:p>
          <a:p>
            <a:pPr algn="ctr"/>
            <a:r>
              <a:rPr lang="en-US" sz="4000" dirty="0">
                <a:latin typeface="Verdana" pitchFamily="34" charset="0"/>
              </a:rPr>
              <a:t/>
            </a:r>
            <a:br>
              <a:rPr lang="en-US" sz="4000" dirty="0">
                <a:latin typeface="Verdana" pitchFamily="34" charset="0"/>
              </a:rPr>
            </a:br>
            <a:endParaRPr lang="en-GB" sz="4000" dirty="0"/>
          </a:p>
        </p:txBody>
      </p:sp>
      <p:pic>
        <p:nvPicPr>
          <p:cNvPr id="8" name="Picture 7" descr="man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24744"/>
            <a:ext cx="2405289" cy="1811154"/>
          </a:xfrm>
          <a:prstGeom prst="rect">
            <a:avLst/>
          </a:prstGeom>
        </p:spPr>
      </p:pic>
      <p:pic>
        <p:nvPicPr>
          <p:cNvPr id="9" name="Picture 8" descr="grap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692696"/>
            <a:ext cx="3279669" cy="2462893"/>
          </a:xfrm>
          <a:prstGeom prst="rect">
            <a:avLst/>
          </a:prstGeom>
        </p:spPr>
      </p:pic>
      <p:pic>
        <p:nvPicPr>
          <p:cNvPr id="10" name="Picture 9" descr="white-st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-243408"/>
            <a:ext cx="2028825" cy="2352675"/>
          </a:xfrm>
          <a:prstGeom prst="rect">
            <a:avLst/>
          </a:prstGeom>
        </p:spPr>
      </p:pic>
      <p:pic>
        <p:nvPicPr>
          <p:cNvPr id="12" name="Picture 11" descr="white-st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51111" y="1124744"/>
            <a:ext cx="1492889" cy="1731190"/>
          </a:xfrm>
          <a:prstGeom prst="rect">
            <a:avLst/>
          </a:prstGeom>
        </p:spPr>
      </p:pic>
      <p:pic>
        <p:nvPicPr>
          <p:cNvPr id="13" name="Picture 12" descr="white-st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653136"/>
            <a:ext cx="1492889" cy="1731190"/>
          </a:xfrm>
          <a:prstGeom prst="rect">
            <a:avLst/>
          </a:prstGeom>
        </p:spPr>
      </p:pic>
      <p:pic>
        <p:nvPicPr>
          <p:cNvPr id="14" name="Picture 13" descr="banana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3356992"/>
            <a:ext cx="2403200" cy="2025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5076825" y="1412875"/>
            <a:ext cx="3609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/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5076825" y="1341438"/>
            <a:ext cx="36099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/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157398" y="2204864"/>
            <a:ext cx="45005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400" b="1" dirty="0" smtClean="0">
                <a:solidFill>
                  <a:srgbClr val="5B447A"/>
                </a:solidFill>
                <a:latin typeface="Verdana" pitchFamily="34" charset="0"/>
              </a:rPr>
              <a:t>1. </a:t>
            </a:r>
            <a:r>
              <a:rPr lang="en-GB" sz="3400" dirty="0" smtClean="0">
                <a:latin typeface="Verdana" pitchFamily="34" charset="0"/>
              </a:rPr>
              <a:t>Cut </a:t>
            </a:r>
            <a:r>
              <a:rPr lang="en-GB" sz="3400" dirty="0">
                <a:latin typeface="Verdana" pitchFamily="34" charset="0"/>
              </a:rPr>
              <a:t>the </a:t>
            </a:r>
            <a:r>
              <a:rPr lang="en-GB" sz="3400" dirty="0" smtClean="0">
                <a:latin typeface="Verdana" pitchFamily="34" charset="0"/>
              </a:rPr>
              <a:t/>
            </a:r>
            <a:br>
              <a:rPr lang="en-GB" sz="3400" dirty="0" smtClean="0">
                <a:latin typeface="Verdana" pitchFamily="34" charset="0"/>
              </a:rPr>
            </a:br>
            <a:r>
              <a:rPr lang="en-GB" sz="3400" b="1" dirty="0" smtClean="0">
                <a:solidFill>
                  <a:srgbClr val="5B447A"/>
                </a:solidFill>
                <a:latin typeface="Verdana" pitchFamily="34" charset="0"/>
              </a:rPr>
              <a:t>grapes</a:t>
            </a:r>
            <a:r>
              <a:rPr lang="en-GB" sz="3400" dirty="0" smtClean="0">
                <a:latin typeface="Verdana" pitchFamily="34" charset="0"/>
              </a:rPr>
              <a:t> </a:t>
            </a:r>
            <a:r>
              <a:rPr lang="en-GB" sz="3400" dirty="0">
                <a:latin typeface="Verdana" pitchFamily="34" charset="0"/>
              </a:rPr>
              <a:t>in </a:t>
            </a:r>
            <a:r>
              <a:rPr lang="en-GB" sz="3400" dirty="0" smtClean="0">
                <a:latin typeface="Verdana" pitchFamily="34" charset="0"/>
              </a:rPr>
              <a:t/>
            </a:r>
            <a:br>
              <a:rPr lang="en-GB" sz="3400" dirty="0" smtClean="0">
                <a:latin typeface="Verdana" pitchFamily="34" charset="0"/>
              </a:rPr>
            </a:br>
            <a:r>
              <a:rPr lang="en-GB" sz="3400" dirty="0" smtClean="0">
                <a:latin typeface="Verdana" pitchFamily="34" charset="0"/>
              </a:rPr>
              <a:t>half </a:t>
            </a:r>
            <a:r>
              <a:rPr lang="en-GB" sz="3400" dirty="0">
                <a:latin typeface="Verdana" pitchFamily="34" charset="0"/>
              </a:rPr>
              <a:t>and place</a:t>
            </a:r>
          </a:p>
          <a:p>
            <a:pPr algn="ctr"/>
            <a:r>
              <a:rPr lang="en-GB" sz="3400" dirty="0">
                <a:latin typeface="Verdana" pitchFamily="34" charset="0"/>
              </a:rPr>
              <a:t>them in a </a:t>
            </a:r>
            <a:r>
              <a:rPr lang="en-GB" sz="3400" dirty="0" smtClean="0">
                <a:latin typeface="Verdana" pitchFamily="34" charset="0"/>
              </a:rPr>
              <a:t>bowl.</a:t>
            </a:r>
            <a:endParaRPr lang="en-GB" sz="3400" dirty="0">
              <a:latin typeface="Verdana" pitchFamily="34" charset="0"/>
            </a:endParaRPr>
          </a:p>
        </p:txBody>
      </p:sp>
      <p:pic>
        <p:nvPicPr>
          <p:cNvPr id="8" name="Picture 7" descr="bowl-of-grap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132856"/>
            <a:ext cx="3254581" cy="2573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5076825" y="1412875"/>
            <a:ext cx="3609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/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5076825" y="1341438"/>
            <a:ext cx="36099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/>
          </a:p>
        </p:txBody>
      </p:sp>
      <p:pic>
        <p:nvPicPr>
          <p:cNvPr id="6149" name="Picture 3" descr="H:\My Documents\pmw\Web materials\banan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4805">
            <a:off x="1796851" y="4980627"/>
            <a:ext cx="1093787" cy="10445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467544" y="1628800"/>
            <a:ext cx="388843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400" b="1" dirty="0">
                <a:solidFill>
                  <a:srgbClr val="00B1AC"/>
                </a:solidFill>
                <a:latin typeface="Verdana" pitchFamily="34" charset="0"/>
              </a:rPr>
              <a:t>2. </a:t>
            </a:r>
            <a:r>
              <a:rPr lang="en-GB" sz="3400" dirty="0">
                <a:latin typeface="Verdana" pitchFamily="34" charset="0"/>
              </a:rPr>
              <a:t>Peel and </a:t>
            </a:r>
            <a:r>
              <a:rPr lang="en-GB" sz="3400" dirty="0" smtClean="0">
                <a:latin typeface="Verdana" pitchFamily="34" charset="0"/>
              </a:rPr>
              <a:t/>
            </a:r>
            <a:br>
              <a:rPr lang="en-GB" sz="3400" dirty="0" smtClean="0">
                <a:latin typeface="Verdana" pitchFamily="34" charset="0"/>
              </a:rPr>
            </a:br>
            <a:r>
              <a:rPr lang="en-GB" sz="3400" dirty="0" smtClean="0">
                <a:latin typeface="Verdana" pitchFamily="34" charset="0"/>
              </a:rPr>
              <a:t>chop the </a:t>
            </a:r>
            <a:r>
              <a:rPr lang="en-GB" sz="3400" b="1" dirty="0">
                <a:solidFill>
                  <a:srgbClr val="00B1AC"/>
                </a:solidFill>
                <a:latin typeface="Verdana" pitchFamily="34" charset="0"/>
              </a:rPr>
              <a:t>banana</a:t>
            </a:r>
            <a:r>
              <a:rPr lang="en-GB" sz="3400" dirty="0">
                <a:latin typeface="Verdana" pitchFamily="34" charset="0"/>
              </a:rPr>
              <a:t> </a:t>
            </a:r>
            <a:r>
              <a:rPr lang="en-GB" sz="3400" dirty="0" smtClean="0">
                <a:latin typeface="Verdana" pitchFamily="34" charset="0"/>
              </a:rPr>
              <a:t>into slices </a:t>
            </a:r>
            <a:r>
              <a:rPr lang="en-GB" sz="3400" dirty="0">
                <a:latin typeface="Verdana" pitchFamily="34" charset="0"/>
              </a:rPr>
              <a:t>and add </a:t>
            </a:r>
            <a:r>
              <a:rPr lang="en-GB" sz="3400" dirty="0" smtClean="0">
                <a:latin typeface="Verdana" pitchFamily="34" charset="0"/>
              </a:rPr>
              <a:t/>
            </a:r>
            <a:br>
              <a:rPr lang="en-GB" sz="3400" dirty="0" smtClean="0">
                <a:latin typeface="Verdana" pitchFamily="34" charset="0"/>
              </a:rPr>
            </a:br>
            <a:r>
              <a:rPr lang="en-GB" sz="3400" dirty="0" smtClean="0">
                <a:latin typeface="Verdana" pitchFamily="34" charset="0"/>
              </a:rPr>
              <a:t>it </a:t>
            </a:r>
            <a:r>
              <a:rPr lang="en-GB" sz="3400" dirty="0">
                <a:latin typeface="Verdana" pitchFamily="34" charset="0"/>
              </a:rPr>
              <a:t>to the bowl.</a:t>
            </a:r>
          </a:p>
        </p:txBody>
      </p:sp>
      <p:pic>
        <p:nvPicPr>
          <p:cNvPr id="9" name="Picture 8" descr="cut-bana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492896"/>
            <a:ext cx="3095487" cy="124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5076825" y="1412875"/>
            <a:ext cx="3609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5076825" y="1341438"/>
            <a:ext cx="36099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4140199" y="2060848"/>
            <a:ext cx="50403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algn="ctr">
              <a:spcBef>
                <a:spcPct val="20000"/>
              </a:spcBef>
              <a:defRPr/>
            </a:pPr>
            <a:r>
              <a:rPr lang="en-US" sz="3400" b="1" dirty="0">
                <a:solidFill>
                  <a:srgbClr val="E15A00"/>
                </a:solidFill>
                <a:latin typeface="Verdana" pitchFamily="34" charset="0"/>
              </a:rPr>
              <a:t>3. </a:t>
            </a:r>
            <a:r>
              <a:rPr lang="en-US" sz="3400" dirty="0" smtClean="0">
                <a:latin typeface="Verdana" pitchFamily="34" charset="0"/>
              </a:rPr>
              <a:t>Peel </a:t>
            </a:r>
            <a:r>
              <a:rPr lang="en-US" sz="3400" dirty="0">
                <a:latin typeface="Verdana" pitchFamily="34" charset="0"/>
              </a:rPr>
              <a:t>and </a:t>
            </a:r>
            <a:r>
              <a:rPr lang="en-US" sz="3400" dirty="0" smtClean="0">
                <a:latin typeface="Verdana" pitchFamily="34" charset="0"/>
              </a:rPr>
              <a:t/>
            </a:r>
            <a:br>
              <a:rPr lang="en-US" sz="3400" dirty="0" smtClean="0">
                <a:latin typeface="Verdana" pitchFamily="34" charset="0"/>
              </a:rPr>
            </a:br>
            <a:r>
              <a:rPr lang="en-US" sz="3400" dirty="0" smtClean="0">
                <a:latin typeface="Verdana" pitchFamily="34" charset="0"/>
              </a:rPr>
              <a:t>chop </a:t>
            </a:r>
            <a:r>
              <a:rPr lang="en-US" sz="3400" dirty="0">
                <a:latin typeface="Verdana" pitchFamily="34" charset="0"/>
              </a:rPr>
              <a:t>the </a:t>
            </a:r>
            <a:r>
              <a:rPr lang="en-US" sz="3400" b="1" dirty="0">
                <a:solidFill>
                  <a:srgbClr val="E15A00"/>
                </a:solidFill>
                <a:latin typeface="Verdana" pitchFamily="34" charset="0"/>
              </a:rPr>
              <a:t>mango</a:t>
            </a:r>
            <a:r>
              <a:rPr lang="en-US" sz="3400" dirty="0">
                <a:latin typeface="Verdana" pitchFamily="34" charset="0"/>
              </a:rPr>
              <a:t> </a:t>
            </a:r>
            <a:br>
              <a:rPr lang="en-US" sz="3400" dirty="0">
                <a:latin typeface="Verdana" pitchFamily="34" charset="0"/>
              </a:rPr>
            </a:br>
            <a:r>
              <a:rPr lang="en-US" sz="3400" dirty="0">
                <a:latin typeface="Verdana" pitchFamily="34" charset="0"/>
              </a:rPr>
              <a:t>and add it to </a:t>
            </a:r>
            <a:br>
              <a:rPr lang="en-US" sz="3400" dirty="0">
                <a:latin typeface="Verdana" pitchFamily="34" charset="0"/>
              </a:rPr>
            </a:br>
            <a:r>
              <a:rPr lang="en-US" sz="3400" dirty="0">
                <a:latin typeface="Verdana" pitchFamily="34" charset="0"/>
              </a:rPr>
              <a:t>the bowl.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dirty="0">
                <a:latin typeface="Tw Cen MT" pitchFamily="34" charset="0"/>
              </a:rPr>
              <a:t>  </a:t>
            </a:r>
          </a:p>
        </p:txBody>
      </p:sp>
      <p:pic>
        <p:nvPicPr>
          <p:cNvPr id="6" name="Picture 5" descr="mango-cut-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3318994" cy="234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5076825" y="1412875"/>
            <a:ext cx="3609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/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5076825" y="1341438"/>
            <a:ext cx="36099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/>
          </a:p>
        </p:txBody>
      </p:sp>
      <p:sp>
        <p:nvSpPr>
          <p:cNvPr id="8197" name="Rectangle 15"/>
          <p:cNvSpPr>
            <a:spLocks noChangeArrowheads="1"/>
          </p:cNvSpPr>
          <p:nvPr/>
        </p:nvSpPr>
        <p:spPr bwMode="auto">
          <a:xfrm>
            <a:off x="-180528" y="1340768"/>
            <a:ext cx="457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2800" dirty="0">
              <a:latin typeface="Tw Cen MT" pitchFamily="34" charset="0"/>
            </a:endParaRPr>
          </a:p>
          <a:p>
            <a:pPr marL="342900" algn="ctr">
              <a:spcBef>
                <a:spcPct val="20000"/>
              </a:spcBef>
              <a:defRPr/>
            </a:pPr>
            <a:r>
              <a:rPr lang="en-US" sz="3400" b="1" dirty="0">
                <a:solidFill>
                  <a:srgbClr val="E15A00"/>
                </a:solidFill>
                <a:latin typeface="Verdana" pitchFamily="34" charset="0"/>
              </a:rPr>
              <a:t>4. </a:t>
            </a:r>
            <a:r>
              <a:rPr lang="en-US" sz="3400" dirty="0">
                <a:latin typeface="Verdana" pitchFamily="34" charset="0"/>
              </a:rPr>
              <a:t>Finally add a splash of </a:t>
            </a:r>
            <a:r>
              <a:rPr lang="en-US" sz="3400" b="1" dirty="0">
                <a:solidFill>
                  <a:srgbClr val="E15A00"/>
                </a:solidFill>
                <a:latin typeface="Verdana" pitchFamily="34" charset="0"/>
              </a:rPr>
              <a:t>fruit juice</a:t>
            </a:r>
            <a:r>
              <a:rPr lang="en-US" sz="3400" dirty="0">
                <a:latin typeface="Verdana" pitchFamily="34" charset="0"/>
              </a:rPr>
              <a:t> to the </a:t>
            </a:r>
            <a:r>
              <a:rPr lang="en-US" sz="3400" dirty="0" smtClean="0">
                <a:latin typeface="Verdana" pitchFamily="34" charset="0"/>
              </a:rPr>
              <a:t/>
            </a:r>
            <a:br>
              <a:rPr lang="en-US" sz="3400" dirty="0" smtClean="0">
                <a:latin typeface="Verdana" pitchFamily="34" charset="0"/>
              </a:rPr>
            </a:br>
            <a:r>
              <a:rPr lang="en-US" sz="3400" dirty="0" smtClean="0">
                <a:latin typeface="Verdana" pitchFamily="34" charset="0"/>
              </a:rPr>
              <a:t>bowl </a:t>
            </a:r>
            <a:r>
              <a:rPr lang="en-US" sz="3400" dirty="0">
                <a:latin typeface="Verdana" pitchFamily="34" charset="0"/>
              </a:rPr>
              <a:t>and stir. </a:t>
            </a:r>
          </a:p>
          <a:p>
            <a:pPr marL="342900" algn="ctr">
              <a:lnSpc>
                <a:spcPts val="2800"/>
              </a:lnSpc>
              <a:spcBef>
                <a:spcPct val="20000"/>
              </a:spcBef>
              <a:defRPr/>
            </a:pPr>
            <a:r>
              <a:rPr lang="en-US" sz="3400" dirty="0">
                <a:latin typeface="Verdana" pitchFamily="34" charset="0"/>
              </a:rPr>
              <a:t> </a:t>
            </a:r>
          </a:p>
          <a:p>
            <a:pPr marL="342900" algn="ctr">
              <a:spcBef>
                <a:spcPct val="20000"/>
              </a:spcBef>
              <a:defRPr/>
            </a:pPr>
            <a:r>
              <a:rPr lang="en-US" sz="3400" b="1" dirty="0">
                <a:solidFill>
                  <a:srgbClr val="E15A00"/>
                </a:solidFill>
                <a:latin typeface="Verdana" pitchFamily="34" charset="0"/>
              </a:rPr>
              <a:t>Yummy! </a:t>
            </a:r>
          </a:p>
        </p:txBody>
      </p:sp>
      <p:pic>
        <p:nvPicPr>
          <p:cNvPr id="8199" name="Picture 9" descr="MC90023098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4714875"/>
            <a:ext cx="126841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ruit-salad-in-bow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9751" y="1916832"/>
            <a:ext cx="3168673" cy="2287588"/>
          </a:xfrm>
          <a:prstGeom prst="rect">
            <a:avLst/>
          </a:prstGeom>
        </p:spPr>
      </p:pic>
      <p:pic>
        <p:nvPicPr>
          <p:cNvPr id="9" name="Picture 8" descr="yellow-st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0"/>
            <a:ext cx="1635373" cy="1896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2411760" y="476672"/>
            <a:ext cx="84248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000" i="1" dirty="0">
              <a:latin typeface="Calibri" pitchFamily="34" charset="0"/>
              <a:cs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000" i="1" dirty="0">
              <a:latin typeface="Calibri" pitchFamily="34" charset="0"/>
              <a:cs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i="1" dirty="0">
                <a:latin typeface="Verdana" pitchFamily="34" charset="0"/>
              </a:rPr>
              <a:t>You will need:</a:t>
            </a:r>
            <a:r>
              <a:rPr lang="en-US" sz="2400" dirty="0">
                <a:latin typeface="Verdana" pitchFamily="34" charset="0"/>
              </a:rPr>
              <a:t/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1 </a:t>
            </a:r>
            <a:r>
              <a:rPr lang="en-US" sz="2400" dirty="0" err="1">
                <a:latin typeface="Verdana" pitchFamily="34" charset="0"/>
              </a:rPr>
              <a:t>Fairtrade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b="1" dirty="0">
                <a:solidFill>
                  <a:srgbClr val="00B1AC"/>
                </a:solidFill>
                <a:latin typeface="Verdana" pitchFamily="34" charset="0"/>
              </a:rPr>
              <a:t>banana</a:t>
            </a:r>
            <a:r>
              <a:rPr lang="en-US" sz="2400" dirty="0">
                <a:latin typeface="Verdana" pitchFamily="34" charset="0"/>
              </a:rPr>
              <a:t>,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latin typeface="Verdana" pitchFamily="34" charset="0"/>
              </a:rPr>
              <a:t>	a squeeze of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err="1">
                <a:latin typeface="Verdana" pitchFamily="34" charset="0"/>
              </a:rPr>
              <a:t>Fairtrade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b="1" dirty="0">
                <a:solidFill>
                  <a:srgbClr val="E15A00"/>
                </a:solidFill>
                <a:latin typeface="Verdana" pitchFamily="34" charset="0"/>
              </a:rPr>
              <a:t>honey</a:t>
            </a:r>
            <a:r>
              <a:rPr lang="en-US" sz="2400" dirty="0">
                <a:latin typeface="Verdana" pitchFamily="34" charset="0"/>
              </a:rPr>
              <a:t>,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latin typeface="Verdana" pitchFamily="34" charset="0"/>
              </a:rPr>
              <a:t>	ice cold milk, </a:t>
            </a:r>
            <a:r>
              <a:rPr lang="en-US" sz="2400" dirty="0" smtClean="0">
                <a:latin typeface="Verdana" pitchFamily="34" charset="0"/>
              </a:rPr>
              <a:t/>
            </a:r>
            <a:br>
              <a:rPr lang="en-US" sz="2400" dirty="0" smtClean="0">
                <a:latin typeface="Verdana" pitchFamily="34" charset="0"/>
              </a:rPr>
            </a:br>
            <a:r>
              <a:rPr lang="en-US" sz="2400" dirty="0" smtClean="0">
                <a:latin typeface="Verdana" pitchFamily="34" charset="0"/>
              </a:rPr>
              <a:t>and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ice </a:t>
            </a:r>
            <a:r>
              <a:rPr lang="en-US" sz="2400" dirty="0">
                <a:latin typeface="Verdana" pitchFamily="34" charset="0"/>
              </a:rPr>
              <a:t>cubes. 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5003800" y="908050"/>
            <a:ext cx="3609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/>
          </a:p>
        </p:txBody>
      </p:sp>
      <p:pic>
        <p:nvPicPr>
          <p:cNvPr id="9221" name="Picture 9" descr="http://www.northamptondiocese.org/Portals/0/FairTrade%20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365104"/>
            <a:ext cx="148113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white-st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695" y="-258755"/>
            <a:ext cx="1565634" cy="1815548"/>
          </a:xfrm>
          <a:prstGeom prst="rect">
            <a:avLst/>
          </a:prstGeom>
        </p:spPr>
      </p:pic>
      <p:pic>
        <p:nvPicPr>
          <p:cNvPr id="14" name="Picture 13" descr="white-st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556792"/>
            <a:ext cx="1385100" cy="1606195"/>
          </a:xfrm>
          <a:prstGeom prst="rect">
            <a:avLst/>
          </a:prstGeom>
        </p:spPr>
      </p:pic>
      <p:pic>
        <p:nvPicPr>
          <p:cNvPr id="15" name="Picture 14" descr="white-st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509120"/>
            <a:ext cx="1492889" cy="17311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1052736"/>
            <a:ext cx="360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E7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Scrummy </a:t>
            </a:r>
            <a:r>
              <a:rPr lang="en-US" sz="4000" b="1" dirty="0" err="1" smtClean="0">
                <a:solidFill>
                  <a:srgbClr val="E7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Fairtrade</a:t>
            </a:r>
            <a:r>
              <a:rPr lang="en-US" sz="4000" b="1" dirty="0" smtClean="0">
                <a:solidFill>
                  <a:srgbClr val="E7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Banana and Honey Smoothie</a:t>
            </a:r>
            <a:r>
              <a:rPr lang="en-US" sz="4000" dirty="0" smtClean="0">
                <a:solidFill>
                  <a:srgbClr val="E7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4000" i="1" dirty="0">
              <a:solidFill>
                <a:srgbClr val="E700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971550" y="765175"/>
            <a:ext cx="3609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>
              <a:latin typeface="Tw Cen MT" pitchFamily="34" charset="0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4572000" y="836613"/>
            <a:ext cx="410368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>
              <a:spcBef>
                <a:spcPct val="20000"/>
              </a:spcBef>
            </a:pPr>
            <a:endParaRPr lang="en-US" sz="4000">
              <a:latin typeface="Calibri" pitchFamily="34" charset="0"/>
              <a:cs typeface="Calibri" pitchFamily="34" charset="0"/>
            </a:endParaRPr>
          </a:p>
          <a:p>
            <a:pPr marL="514350" indent="-514350" algn="ctr">
              <a:spcBef>
                <a:spcPct val="20000"/>
              </a:spcBef>
            </a:pPr>
            <a:endParaRPr lang="en-US" sz="4000">
              <a:latin typeface="Calibri" pitchFamily="34" charset="0"/>
              <a:cs typeface="Calibri" pitchFamily="34" charset="0"/>
            </a:endParaRPr>
          </a:p>
          <a:p>
            <a:pPr marL="514350" indent="-514350" algn="ctr">
              <a:spcBef>
                <a:spcPct val="20000"/>
              </a:spcBef>
            </a:pPr>
            <a:endParaRPr lang="en-US" sz="4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4076700" y="1052736"/>
            <a:ext cx="50673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algn="ctr">
              <a:spcBef>
                <a:spcPct val="20000"/>
              </a:spcBef>
              <a:defRPr/>
            </a:pPr>
            <a:r>
              <a:rPr lang="en-US" sz="3400" b="1" dirty="0">
                <a:solidFill>
                  <a:srgbClr val="00B1AC"/>
                </a:solidFill>
                <a:latin typeface="Verdana" pitchFamily="34" charset="0"/>
              </a:rPr>
              <a:t>2. </a:t>
            </a:r>
            <a:r>
              <a:rPr lang="en-US" sz="3400" dirty="0">
                <a:latin typeface="Verdana" pitchFamily="34" charset="0"/>
              </a:rPr>
              <a:t>Put all the ingredients </a:t>
            </a:r>
            <a:br>
              <a:rPr lang="en-US" sz="3400" dirty="0">
                <a:latin typeface="Verdana" pitchFamily="34" charset="0"/>
              </a:rPr>
            </a:br>
            <a:r>
              <a:rPr lang="en-US" sz="3400" dirty="0">
                <a:latin typeface="Verdana" pitchFamily="34" charset="0"/>
              </a:rPr>
              <a:t>into a blender </a:t>
            </a:r>
            <a:r>
              <a:rPr lang="en-US" sz="3400" dirty="0" smtClean="0">
                <a:latin typeface="Verdana" pitchFamily="34" charset="0"/>
              </a:rPr>
              <a:t/>
            </a:r>
            <a:br>
              <a:rPr lang="en-US" sz="3400" dirty="0" smtClean="0">
                <a:latin typeface="Verdana" pitchFamily="34" charset="0"/>
              </a:rPr>
            </a:br>
            <a:r>
              <a:rPr lang="en-US" sz="3400" dirty="0" smtClean="0">
                <a:latin typeface="Verdana" pitchFamily="34" charset="0"/>
              </a:rPr>
              <a:t>and </a:t>
            </a:r>
            <a:r>
              <a:rPr lang="en-US" sz="3400" dirty="0">
                <a:latin typeface="Verdana" pitchFamily="34" charset="0"/>
              </a:rPr>
              <a:t>BLITZ! </a:t>
            </a:r>
          </a:p>
          <a:p>
            <a:pPr marL="514350" indent="-514350" algn="ctr">
              <a:spcBef>
                <a:spcPct val="20000"/>
              </a:spcBef>
              <a:defRPr/>
            </a:pPr>
            <a:endParaRPr lang="en-US" sz="4000" dirty="0">
              <a:latin typeface="Calibri" pitchFamily="34" charset="0"/>
              <a:cs typeface="Calibri" pitchFamily="34" charset="0"/>
            </a:endParaRPr>
          </a:p>
          <a:p>
            <a:pPr marL="514350" indent="-514350" algn="ctr">
              <a:spcBef>
                <a:spcPct val="20000"/>
              </a:spcBef>
              <a:defRPr/>
            </a:pPr>
            <a:endParaRPr lang="en-US" sz="4000" dirty="0">
              <a:latin typeface="Calibri" pitchFamily="34" charset="0"/>
              <a:cs typeface="Calibri" pitchFamily="34" charset="0"/>
            </a:endParaRPr>
          </a:p>
          <a:p>
            <a:pPr marL="514350" indent="-514350" algn="ctr">
              <a:spcBef>
                <a:spcPct val="20000"/>
              </a:spcBef>
              <a:defRPr/>
            </a:pP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683568" y="1000125"/>
            <a:ext cx="364331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400" b="1" dirty="0">
                <a:solidFill>
                  <a:srgbClr val="00B1AC"/>
                </a:solidFill>
                <a:latin typeface="Verdana" pitchFamily="34" charset="0"/>
              </a:rPr>
              <a:t>1. </a:t>
            </a:r>
            <a:r>
              <a:rPr lang="en-GB" sz="3400" dirty="0">
                <a:latin typeface="Verdana" pitchFamily="34" charset="0"/>
              </a:rPr>
              <a:t>Peel and chop the </a:t>
            </a:r>
            <a:r>
              <a:rPr lang="en-GB" sz="3400" b="1" dirty="0" smtClean="0">
                <a:solidFill>
                  <a:srgbClr val="00B1AC"/>
                </a:solidFill>
                <a:latin typeface="Verdana" pitchFamily="34" charset="0"/>
              </a:rPr>
              <a:t>banana</a:t>
            </a:r>
            <a:r>
              <a:rPr lang="en-GB" sz="3400" dirty="0" smtClean="0">
                <a:latin typeface="Verdana" pitchFamily="34" charset="0"/>
              </a:rPr>
              <a:t>.</a:t>
            </a:r>
            <a:endParaRPr lang="en-GB" sz="3400" dirty="0">
              <a:latin typeface="Verdana" pitchFamily="34" charset="0"/>
            </a:endParaRPr>
          </a:p>
        </p:txBody>
      </p:sp>
      <p:pic>
        <p:nvPicPr>
          <p:cNvPr id="9" name="Picture 8" descr="cut-bana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645024"/>
            <a:ext cx="3312432" cy="1329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5FD418062994BAD02B81705B0A392" ma:contentTypeVersion="2" ma:contentTypeDescription="Create a new document." ma:contentTypeScope="" ma:versionID="40ca19b3da171e0f58036710ef055153">
  <xsd:schema xmlns:xsd="http://www.w3.org/2001/XMLSchema" xmlns:p="http://schemas.microsoft.com/office/2006/metadata/properties" xmlns:ns2="aa71144c-eb0d-41a5-a5a8-072cd86d28db" targetNamespace="http://schemas.microsoft.com/office/2006/metadata/properties" ma:root="true" ma:fieldsID="41e99588b10a4ffbdfe32965f726beec" ns2:_="">
    <xsd:import namespace="aa71144c-eb0d-41a5-a5a8-072cd86d28db"/>
    <xsd:element name="properties">
      <xsd:complexType>
        <xsd:sequence>
          <xsd:element name="documentManagement">
            <xsd:complexType>
              <xsd:all>
                <xsd:element ref="ns2:Year_x0020_group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a71144c-eb0d-41a5-a5a8-072cd86d28db" elementFormDefault="qualified">
    <xsd:import namespace="http://schemas.microsoft.com/office/2006/documentManagement/types"/>
    <xsd:element name="Year_x0020_group" ma:index="8" ma:displayName="Year group" ma:default="Year 6" ma:format="Dropdown" ma:internalName="Year_x0020_group">
      <xsd:simpleType>
        <xsd:restriction base="dms:Choice">
          <xsd:enumeration value="EYFS"/>
          <xsd:enumeration value="Year 1"/>
          <xsd:enumeration value="Year 2"/>
          <xsd:enumeration value="Year 3"/>
          <xsd:enumeration value="Year 4"/>
          <xsd:enumeration value="Year 5"/>
          <xsd:enumeration value="Year 6"/>
          <xsd:enumeration value="All years"/>
        </xsd:restriction>
      </xsd:simpleType>
    </xsd:element>
    <xsd:element name="Document_x0020_type" ma:index="9" nillable="true" ma:displayName="Document type" ma:default="Resource" ma:format="Dropdown" ma:internalName="Document_x0020_type">
      <xsd:simpleType>
        <xsd:restriction base="dms:Choice">
          <xsd:enumeration value="Planning"/>
          <xsd:enumeration value="Resource"/>
          <xsd:enumeration value="Topic 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Document_x0020_type xmlns="aa71144c-eb0d-41a5-a5a8-072cd86d28db">Resource</Document_x0020_type>
    <Year_x0020_group xmlns="aa71144c-eb0d-41a5-a5a8-072cd86d28db">EYFS</Year_x0020_group>
  </documentManagement>
</p:properties>
</file>

<file path=customXml/itemProps1.xml><?xml version="1.0" encoding="utf-8"?>
<ds:datastoreItem xmlns:ds="http://schemas.openxmlformats.org/officeDocument/2006/customXml" ds:itemID="{A7E602CF-A6EB-455E-B7EC-1FB9F3A95B83}"/>
</file>

<file path=customXml/itemProps2.xml><?xml version="1.0" encoding="utf-8"?>
<ds:datastoreItem xmlns:ds="http://schemas.openxmlformats.org/officeDocument/2006/customXml" ds:itemID="{01A331CD-C6F4-49D4-B804-31B3B3257941}"/>
</file>

<file path=customXml/itemProps3.xml><?xml version="1.0" encoding="utf-8"?>
<ds:datastoreItem xmlns:ds="http://schemas.openxmlformats.org/officeDocument/2006/customXml" ds:itemID="{E0E1240B-8263-464C-B9FE-3EDA174D416D}"/>
</file>

<file path=customXml/itemProps4.xml><?xml version="1.0" encoding="utf-8"?>
<ds:datastoreItem xmlns:ds="http://schemas.openxmlformats.org/officeDocument/2006/customXml" ds:itemID="{B24189EA-216E-4EF5-8A17-FA1FEE7EB01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153</Words>
  <Application>Microsoft Office PowerPoint</Application>
  <PresentationFormat>On-screen Show (4:3)</PresentationFormat>
  <Paragraphs>43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cafod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lmcintyre</dc:creator>
  <cp:keywords/>
  <dc:description/>
  <cp:lastModifiedBy>gsalter</cp:lastModifiedBy>
  <cp:revision>151</cp:revision>
  <dcterms:created xsi:type="dcterms:W3CDTF">2010-10-06T14:49:12Z</dcterms:created>
  <dcterms:modified xsi:type="dcterms:W3CDTF">2012-02-22T11:29:25Z</dcterms:modified>
  <cp:category/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1600.00000000000</vt:lpwstr>
  </property>
  <property fmtid="{D5CDD505-2E9C-101B-9397-08002B2CF9AE}" pid="3" name="Subject">
    <vt:lpwstr/>
  </property>
  <property fmtid="{D5CDD505-2E9C-101B-9397-08002B2CF9AE}" pid="4" name="Keywords">
    <vt:lpwstr/>
  </property>
  <property fmtid="{D5CDD505-2E9C-101B-9397-08002B2CF9AE}" pid="5" name="_Author">
    <vt:lpwstr>lmcintyre</vt:lpwstr>
  </property>
  <property fmtid="{D5CDD505-2E9C-101B-9397-08002B2CF9AE}" pid="6" name="_Category">
    <vt:lpwstr/>
  </property>
  <property fmtid="{D5CDD505-2E9C-101B-9397-08002B2CF9AE}" pid="7" name="Slides">
    <vt:lpwstr>5</vt:lpwstr>
  </property>
  <property fmtid="{D5CDD505-2E9C-101B-9397-08002B2CF9AE}" pid="8" name="Categories">
    <vt:lpwstr/>
  </property>
  <property fmtid="{D5CDD505-2E9C-101B-9397-08002B2CF9AE}" pid="9" name="Approval Level">
    <vt:lpwstr/>
  </property>
  <property fmtid="{D5CDD505-2E9C-101B-9397-08002B2CF9AE}" pid="10" name="_Comments">
    <vt:lpwstr/>
  </property>
  <property fmtid="{D5CDD505-2E9C-101B-9397-08002B2CF9AE}" pid="11" name="Assigned To">
    <vt:lpwstr/>
  </property>
  <property fmtid="{D5CDD505-2E9C-101B-9397-08002B2CF9AE}" pid="12" name="ContentType">
    <vt:lpwstr>Document</vt:lpwstr>
  </property>
  <property fmtid="{D5CDD505-2E9C-101B-9397-08002B2CF9AE}" pid="13" name="ContentTypeId">
    <vt:lpwstr>0x010100B945FD418062994BAD02B81705B0A392</vt:lpwstr>
  </property>
</Properties>
</file>