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56" r:id="rId6"/>
    <p:sldId id="257" r:id="rId7"/>
    <p:sldId id="262" r:id="rId8"/>
    <p:sldId id="276" r:id="rId9"/>
    <p:sldId id="279" r:id="rId10"/>
    <p:sldId id="264" r:id="rId11"/>
    <p:sldId id="265" r:id="rId12"/>
    <p:sldId id="275" r:id="rId13"/>
    <p:sldId id="278" r:id="rId14"/>
    <p:sldId id="280" r:id="rId15"/>
    <p:sldId id="277"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ACC93-73B0-5232-D6A7-55CA05594D6D}" v="20" dt="2020-10-12T09:06:58.8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70377" autoAdjust="0"/>
  </p:normalViewPr>
  <p:slideViewPr>
    <p:cSldViewPr snapToGrid="0" snapToObjects="1">
      <p:cViewPr varScale="1">
        <p:scale>
          <a:sx n="49" d="100"/>
          <a:sy n="49" d="100"/>
        </p:scale>
        <p:origin x="155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EF122-9335-F54E-A0BE-AE49C7E50101}"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2B57C-DB82-CA4A-A2BE-AE908A737CE0}" type="slidenum">
              <a:rPr lang="en-US" smtClean="0"/>
              <a:t>‹#›</a:t>
            </a:fld>
            <a:endParaRPr lang="en-US"/>
          </a:p>
        </p:txBody>
      </p:sp>
    </p:spTree>
    <p:extLst>
      <p:ext uri="{BB962C8B-B14F-4D97-AF65-F5344CB8AC3E}">
        <p14:creationId xmlns:p14="http://schemas.microsoft.com/office/powerpoint/2010/main" val="119300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introduction]. Today we will find out how we can transform lives around the world. </a:t>
            </a:r>
          </a:p>
        </p:txBody>
      </p:sp>
      <p:sp>
        <p:nvSpPr>
          <p:cNvPr id="4" name="Slide Number Placeholder 3"/>
          <p:cNvSpPr>
            <a:spLocks noGrp="1"/>
          </p:cNvSpPr>
          <p:nvPr>
            <p:ph type="sldNum" sz="quarter" idx="5"/>
          </p:nvPr>
        </p:nvSpPr>
        <p:spPr/>
        <p:txBody>
          <a:bodyPr/>
          <a:lstStyle/>
          <a:p>
            <a:fld id="{3DA2B57C-DB82-CA4A-A2BE-AE908A737CE0}" type="slidenum">
              <a:rPr lang="en-US" smtClean="0"/>
              <a:t>1</a:t>
            </a:fld>
            <a:endParaRPr lang="en-US"/>
          </a:p>
        </p:txBody>
      </p:sp>
    </p:spTree>
    <p:extLst>
      <p:ext uri="{BB962C8B-B14F-4D97-AF65-F5344CB8AC3E}">
        <p14:creationId xmlns:p14="http://schemas.microsoft.com/office/powerpoint/2010/main" val="200745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Jamal is a</a:t>
            </a:r>
            <a:r>
              <a:rPr lang="en-GB" sz="1200" b="0" i="0" kern="1200" baseline="0" dirty="0">
                <a:solidFill>
                  <a:schemeClr val="tx1"/>
                </a:solidFill>
                <a:effectLst/>
                <a:latin typeface="+mn-lt"/>
                <a:ea typeface="+mn-ea"/>
                <a:cs typeface="+mn-cs"/>
              </a:rPr>
              <a:t>n </a:t>
            </a:r>
            <a:r>
              <a:rPr lang="en-GB" sz="1200" b="0" i="0" kern="1200" dirty="0">
                <a:solidFill>
                  <a:schemeClr val="tx1"/>
                </a:solidFill>
                <a:effectLst/>
                <a:latin typeface="+mn-lt"/>
                <a:ea typeface="+mn-ea"/>
                <a:cs typeface="+mn-cs"/>
              </a:rPr>
              <a:t>expert in Bangladesh, working alongside CAFOD. He has distributed essential hygiene items to vulnerable families</a:t>
            </a:r>
            <a:r>
              <a:rPr lang="en-GB" sz="1200" b="0" i="0" kern="1200" baseline="0" dirty="0">
                <a:solidFill>
                  <a:schemeClr val="tx1"/>
                </a:solidFill>
                <a:effectLst/>
                <a:latin typeface="+mn-lt"/>
                <a:ea typeface="+mn-ea"/>
                <a:cs typeface="+mn-cs"/>
              </a:rPr>
              <a:t> in his local area.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DA2B57C-DB82-CA4A-A2BE-AE908A737CE0}" type="slidenum">
              <a:rPr lang="en-US" smtClean="0"/>
              <a:t>10</a:t>
            </a:fld>
            <a:endParaRPr lang="en-US"/>
          </a:p>
        </p:txBody>
      </p:sp>
    </p:spTree>
    <p:extLst>
      <p:ext uri="{BB962C8B-B14F-4D97-AF65-F5344CB8AC3E}">
        <p14:creationId xmlns:p14="http://schemas.microsoft.com/office/powerpoint/2010/main" val="406414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Each kit includes soap, washing powder,</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five reusable, locally-made facemasks, and instructions for proper washing. It </a:t>
            </a:r>
            <a:r>
              <a:rPr lang="en-GB" sz="1200" b="0" i="0" kern="1200" baseline="0" dirty="0">
                <a:solidFill>
                  <a:schemeClr val="tx1"/>
                </a:solidFill>
                <a:effectLst/>
                <a:latin typeface="+mn-lt"/>
                <a:ea typeface="+mn-ea"/>
                <a:cs typeface="+mn-cs"/>
              </a:rPr>
              <a:t>offers</a:t>
            </a:r>
            <a:r>
              <a:rPr lang="en-GB" sz="1200" b="0" i="0" kern="1200" dirty="0">
                <a:solidFill>
                  <a:schemeClr val="tx1"/>
                </a:solidFill>
                <a:effectLst/>
                <a:latin typeface="+mn-lt"/>
                <a:ea typeface="+mn-ea"/>
                <a:cs typeface="+mn-cs"/>
              </a:rPr>
              <a:t> people a chance at normality, allowing them to go back to work or school, or to shop for food safely</a:t>
            </a:r>
            <a:r>
              <a:rPr lang="en-GB" sz="1200" b="0" i="0" kern="1200" dirty="0" smtClean="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DA2B57C-DB82-CA4A-A2BE-AE908A737CE0}" type="slidenum">
              <a:rPr lang="en-US" smtClean="0"/>
              <a:t>11</a:t>
            </a:fld>
            <a:endParaRPr lang="en-US"/>
          </a:p>
        </p:txBody>
      </p:sp>
    </p:spTree>
    <p:extLst>
      <p:ext uri="{BB962C8B-B14F-4D97-AF65-F5344CB8AC3E}">
        <p14:creationId xmlns:p14="http://schemas.microsoft.com/office/powerpoint/2010/main" val="182361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challenge every class to choose a World Gift</a:t>
            </a:r>
            <a:r>
              <a:rPr lang="en-US" baseline="0" dirty="0"/>
              <a:t> and</a:t>
            </a:r>
            <a:r>
              <a:rPr lang="en-US" dirty="0"/>
              <a:t> find ways to raise money for it – by the most creative fundraiser</a:t>
            </a:r>
            <a:r>
              <a:rPr lang="en-US" baseline="0" dirty="0"/>
              <a:t> you can come up with!</a:t>
            </a:r>
            <a:r>
              <a:rPr lang="en-US" dirty="0"/>
              <a:t> </a:t>
            </a:r>
            <a:endParaRPr lang="en-US" dirty="0" smtClean="0"/>
          </a:p>
          <a:p>
            <a:endParaRPr lang="en-US" dirty="0"/>
          </a:p>
          <a:p>
            <a:r>
              <a:rPr lang="en-US" dirty="0"/>
              <a:t>Think of ways that you can work together to make a difference. </a:t>
            </a:r>
            <a:r>
              <a:rPr lang="en-US" baseline="0" dirty="0"/>
              <a:t> </a:t>
            </a:r>
            <a:r>
              <a:rPr lang="en-US" dirty="0"/>
              <a:t>CAFOD has World Gifts resources on its secondary pages that</a:t>
            </a:r>
            <a:r>
              <a:rPr lang="en-US" baseline="0" dirty="0"/>
              <a:t> can</a:t>
            </a:r>
            <a:r>
              <a:rPr lang="en-US" dirty="0"/>
              <a:t> help. </a:t>
            </a:r>
          </a:p>
        </p:txBody>
      </p:sp>
      <p:sp>
        <p:nvSpPr>
          <p:cNvPr id="4" name="Slide Number Placeholder 3"/>
          <p:cNvSpPr>
            <a:spLocks noGrp="1"/>
          </p:cNvSpPr>
          <p:nvPr>
            <p:ph type="sldNum" sz="quarter" idx="5"/>
          </p:nvPr>
        </p:nvSpPr>
        <p:spPr/>
        <p:txBody>
          <a:bodyPr/>
          <a:lstStyle/>
          <a:p>
            <a:fld id="{3DA2B57C-DB82-CA4A-A2BE-AE908A737CE0}" type="slidenum">
              <a:rPr lang="en-US" smtClean="0"/>
              <a:t>12</a:t>
            </a:fld>
            <a:endParaRPr lang="en-US"/>
          </a:p>
        </p:txBody>
      </p:sp>
    </p:spTree>
    <p:extLst>
      <p:ext uri="{BB962C8B-B14F-4D97-AF65-F5344CB8AC3E}">
        <p14:creationId xmlns:p14="http://schemas.microsoft.com/office/powerpoint/2010/main" val="226719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and thank you on behalf of the people around the world who will receive your gifts.</a:t>
            </a:r>
          </a:p>
        </p:txBody>
      </p:sp>
      <p:sp>
        <p:nvSpPr>
          <p:cNvPr id="4" name="Slide Number Placeholder 3"/>
          <p:cNvSpPr>
            <a:spLocks noGrp="1"/>
          </p:cNvSpPr>
          <p:nvPr>
            <p:ph type="sldNum" sz="quarter" idx="5"/>
          </p:nvPr>
        </p:nvSpPr>
        <p:spPr/>
        <p:txBody>
          <a:bodyPr/>
          <a:lstStyle/>
          <a:p>
            <a:fld id="{3DA2B57C-DB82-CA4A-A2BE-AE908A737CE0}" type="slidenum">
              <a:rPr lang="en-US" smtClean="0"/>
              <a:t>13</a:t>
            </a:fld>
            <a:endParaRPr lang="en-US"/>
          </a:p>
        </p:txBody>
      </p:sp>
    </p:spTree>
    <p:extLst>
      <p:ext uri="{BB962C8B-B14F-4D97-AF65-F5344CB8AC3E}">
        <p14:creationId xmlns:p14="http://schemas.microsoft.com/office/powerpoint/2010/main" val="2634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 Gifts</a:t>
            </a:r>
            <a:r>
              <a:rPr lang="en-US" baseline="0" dirty="0"/>
              <a:t> </a:t>
            </a:r>
            <a:r>
              <a:rPr lang="en-US" dirty="0"/>
              <a:t>are gifts that we can give to friends and family. They also help people living in poverty. </a:t>
            </a:r>
          </a:p>
          <a:p>
            <a:r>
              <a:rPr lang="en-US" dirty="0"/>
              <a:t>How can our school work together to fundraise for as many gifts as possible?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A2B57C-DB82-CA4A-A2BE-AE908A737CE0}" type="slidenum">
              <a:rPr lang="en-US" smtClean="0"/>
              <a:t>2</a:t>
            </a:fld>
            <a:endParaRPr lang="en-US"/>
          </a:p>
        </p:txBody>
      </p:sp>
    </p:spTree>
    <p:extLst>
      <p:ext uri="{BB962C8B-B14F-4D97-AF65-F5344CB8AC3E}">
        <p14:creationId xmlns:p14="http://schemas.microsoft.com/office/powerpoint/2010/main" val="234547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Here’s a reminder of what our fundraising is for. </a:t>
            </a:r>
          </a:p>
          <a:p>
            <a:r>
              <a:rPr lang="en-GB" sz="1200" b="0" i="0" kern="1200" dirty="0">
                <a:solidFill>
                  <a:schemeClr val="tx1"/>
                </a:solidFill>
                <a:effectLst/>
                <a:latin typeface="+mn-lt"/>
                <a:ea typeface="+mn-ea"/>
                <a:cs typeface="+mn-cs"/>
              </a:rPr>
              <a:t>The gift of a medical outreach team</a:t>
            </a:r>
            <a:r>
              <a:rPr lang="en-GB" sz="1200" b="0" i="0" kern="1200" baseline="0" dirty="0">
                <a:solidFill>
                  <a:schemeClr val="tx1"/>
                </a:solidFill>
                <a:effectLst/>
                <a:latin typeface="+mn-lt"/>
                <a:ea typeface="+mn-ea"/>
                <a:cs typeface="+mn-cs"/>
              </a:rPr>
              <a:t> brings </a:t>
            </a:r>
            <a:r>
              <a:rPr lang="en-GB" sz="1200" b="0" i="0" kern="1200" dirty="0">
                <a:solidFill>
                  <a:schemeClr val="tx1"/>
                </a:solidFill>
                <a:effectLst/>
                <a:latin typeface="+mn-lt"/>
                <a:ea typeface="+mn-ea"/>
                <a:cs typeface="+mn-cs"/>
              </a:rPr>
              <a:t>essential healthcare services to remote communities.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It also informs and trains people on vital health issues.</a:t>
            </a:r>
            <a:endParaRPr lang="en-US" dirty="0"/>
          </a:p>
        </p:txBody>
      </p:sp>
      <p:sp>
        <p:nvSpPr>
          <p:cNvPr id="4" name="Slide Number Placeholder 3"/>
          <p:cNvSpPr>
            <a:spLocks noGrp="1"/>
          </p:cNvSpPr>
          <p:nvPr>
            <p:ph type="sldNum" sz="quarter" idx="5"/>
          </p:nvPr>
        </p:nvSpPr>
        <p:spPr/>
        <p:txBody>
          <a:bodyPr/>
          <a:lstStyle/>
          <a:p>
            <a:fld id="{3DA2B57C-DB82-CA4A-A2BE-AE908A737CE0}" type="slidenum">
              <a:rPr lang="en-US" smtClean="0"/>
              <a:t>3</a:t>
            </a:fld>
            <a:endParaRPr lang="en-US"/>
          </a:p>
        </p:txBody>
      </p:sp>
    </p:spTree>
    <p:extLst>
      <p:ext uri="{BB962C8B-B14F-4D97-AF65-F5344CB8AC3E}">
        <p14:creationId xmlns:p14="http://schemas.microsoft.com/office/powerpoint/2010/main" val="41221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During the civil war in El Salvador, people from </a:t>
            </a:r>
            <a:r>
              <a:rPr lang="en-GB" sz="1200" b="0" i="0" kern="1200" dirty="0" err="1">
                <a:solidFill>
                  <a:schemeClr val="tx1"/>
                </a:solidFill>
                <a:effectLst/>
                <a:latin typeface="+mn-lt"/>
                <a:ea typeface="+mn-ea"/>
                <a:cs typeface="+mn-cs"/>
              </a:rPr>
              <a:t>Guarjila</a:t>
            </a:r>
            <a:r>
              <a:rPr lang="en-GB" sz="1200" b="0" i="0" kern="1200" dirty="0">
                <a:solidFill>
                  <a:schemeClr val="tx1"/>
                </a:solidFill>
                <a:effectLst/>
                <a:latin typeface="+mn-lt"/>
                <a:ea typeface="+mn-ea"/>
                <a:cs typeface="+mn-cs"/>
              </a:rPr>
              <a:t> fled to Honduras. When they returned home, they needed health care services, and decided to set up a clinic.</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CAFOD helped to train some of the community health workers. </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Today, CAFOD still supports valuable outreach work from the clinic.</a:t>
            </a:r>
          </a:p>
          <a:p>
            <a:endParaRPr lang="en-US" dirty="0"/>
          </a:p>
        </p:txBody>
      </p:sp>
      <p:sp>
        <p:nvSpPr>
          <p:cNvPr id="4" name="Slide Number Placeholder 3"/>
          <p:cNvSpPr>
            <a:spLocks noGrp="1"/>
          </p:cNvSpPr>
          <p:nvPr>
            <p:ph type="sldNum" sz="quarter" idx="5"/>
          </p:nvPr>
        </p:nvSpPr>
        <p:spPr/>
        <p:txBody>
          <a:bodyPr/>
          <a:lstStyle/>
          <a:p>
            <a:fld id="{3DA2B57C-DB82-CA4A-A2BE-AE908A737CE0}" type="slidenum">
              <a:rPr lang="en-US" smtClean="0"/>
              <a:t>4</a:t>
            </a:fld>
            <a:endParaRPr lang="en-US"/>
          </a:p>
        </p:txBody>
      </p:sp>
    </p:spTree>
    <p:extLst>
      <p:ext uri="{BB962C8B-B14F-4D97-AF65-F5344CB8AC3E}">
        <p14:creationId xmlns:p14="http://schemas.microsoft.com/office/powerpoint/2010/main" val="415164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Nurse Marlene, was one of the original community health workers.</a:t>
            </a:r>
            <a:r>
              <a:rPr lang="en-GB" sz="1200" b="0" i="0" kern="1200" baseline="0" dirty="0">
                <a:solidFill>
                  <a:schemeClr val="tx1"/>
                </a:solidFill>
                <a:effectLst/>
                <a:latin typeface="+mn-lt"/>
                <a:ea typeface="+mn-ea"/>
                <a:cs typeface="+mn-cs"/>
              </a:rPr>
              <a:t> She said: </a:t>
            </a:r>
            <a:r>
              <a:rPr lang="en-GB" sz="1200" b="0" i="0" kern="1200" dirty="0">
                <a:solidFill>
                  <a:schemeClr val="tx1"/>
                </a:solidFill>
                <a:effectLst/>
                <a:latin typeface="+mn-lt"/>
                <a:ea typeface="+mn-ea"/>
                <a:cs typeface="+mn-cs"/>
              </a:rPr>
              <a:t>"The clinic could not have lasted so many years without the support of CAFOD. Thank you on behalf of all the community. We wouldn't have got to where we are today without you".</a:t>
            </a:r>
          </a:p>
        </p:txBody>
      </p:sp>
      <p:sp>
        <p:nvSpPr>
          <p:cNvPr id="4" name="Slide Number Placeholder 3"/>
          <p:cNvSpPr>
            <a:spLocks noGrp="1"/>
          </p:cNvSpPr>
          <p:nvPr>
            <p:ph type="sldNum" sz="quarter" idx="5"/>
          </p:nvPr>
        </p:nvSpPr>
        <p:spPr/>
        <p:txBody>
          <a:bodyPr/>
          <a:lstStyle/>
          <a:p>
            <a:fld id="{3DA2B57C-DB82-CA4A-A2BE-AE908A737CE0}" type="slidenum">
              <a:rPr lang="en-US" smtClean="0"/>
              <a:t>5</a:t>
            </a:fld>
            <a:endParaRPr lang="en-US"/>
          </a:p>
        </p:txBody>
      </p:sp>
    </p:spTree>
    <p:extLst>
      <p:ext uri="{BB962C8B-B14F-4D97-AF65-F5344CB8AC3E}">
        <p14:creationId xmlns:p14="http://schemas.microsoft.com/office/powerpoint/2010/main" val="40762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Goat is a gift that keeps on giving!</a:t>
            </a:r>
          </a:p>
        </p:txBody>
      </p:sp>
      <p:sp>
        <p:nvSpPr>
          <p:cNvPr id="4" name="Slide Number Placeholder 3"/>
          <p:cNvSpPr>
            <a:spLocks noGrp="1"/>
          </p:cNvSpPr>
          <p:nvPr>
            <p:ph type="sldNum" sz="quarter" idx="5"/>
          </p:nvPr>
        </p:nvSpPr>
        <p:spPr/>
        <p:txBody>
          <a:bodyPr/>
          <a:lstStyle/>
          <a:p>
            <a:fld id="{3DA2B57C-DB82-CA4A-A2BE-AE908A737CE0}" type="slidenum">
              <a:rPr lang="en-US" smtClean="0"/>
              <a:t>6</a:t>
            </a:fld>
            <a:endParaRPr lang="en-US"/>
          </a:p>
        </p:txBody>
      </p:sp>
    </p:spTree>
    <p:extLst>
      <p:ext uri="{BB962C8B-B14F-4D97-AF65-F5344CB8AC3E}">
        <p14:creationId xmlns:p14="http://schemas.microsoft.com/office/powerpoint/2010/main" val="10583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Rubina’s husband is disabled and unable to work. Rubina’s family rely solely on her income. In the past, they had no land to grow food on and </a:t>
            </a:r>
            <a:r>
              <a:rPr lang="en-GB" sz="1200" b="0" i="0" kern="1200" dirty="0" err="1" smtClean="0">
                <a:solidFill>
                  <a:schemeClr val="tx1"/>
                </a:solidFill>
                <a:effectLst/>
                <a:latin typeface="+mn-lt"/>
                <a:ea typeface="+mn-ea"/>
                <a:cs typeface="+mn-cs"/>
              </a:rPr>
              <a:t>Rubina</a:t>
            </a:r>
            <a:r>
              <a:rPr lang="en-GB" sz="1200" b="0" i="0" kern="1200" dirty="0" smtClean="0">
                <a:solidFill>
                  <a:schemeClr val="tx1"/>
                </a:solidFill>
                <a:effectLst/>
                <a:latin typeface="+mn-lt"/>
                <a:ea typeface="+mn-ea"/>
                <a:cs typeface="+mn-cs"/>
              </a:rPr>
              <a:t> had to beg for money to buy food.</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Goats are the perfect livestock for many families in rural areas. They are easy to look after and they breed quickly. </a:t>
            </a:r>
          </a:p>
        </p:txBody>
      </p:sp>
      <p:sp>
        <p:nvSpPr>
          <p:cNvPr id="4" name="Slide Number Placeholder 3"/>
          <p:cNvSpPr>
            <a:spLocks noGrp="1"/>
          </p:cNvSpPr>
          <p:nvPr>
            <p:ph type="sldNum" sz="quarter" idx="5"/>
          </p:nvPr>
        </p:nvSpPr>
        <p:spPr/>
        <p:txBody>
          <a:bodyPr/>
          <a:lstStyle/>
          <a:p>
            <a:fld id="{3DA2B57C-DB82-CA4A-A2BE-AE908A737CE0}" type="slidenum">
              <a:rPr lang="en-US" smtClean="0"/>
              <a:t>7</a:t>
            </a:fld>
            <a:endParaRPr lang="en-US"/>
          </a:p>
        </p:txBody>
      </p:sp>
    </p:spTree>
    <p:extLst>
      <p:ext uri="{BB962C8B-B14F-4D97-AF65-F5344CB8AC3E}">
        <p14:creationId xmlns:p14="http://schemas.microsoft.com/office/powerpoint/2010/main" val="395627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They also provide up to 12 pints of nutritious milk a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Rubina’s family have received a nanny goat, goat feed, and training on how to care for their goat. With baby goats on the way, </a:t>
            </a:r>
            <a:r>
              <a:rPr lang="en-GB" sz="1200" b="0" i="0" kern="1200" dirty="0" err="1" smtClean="0">
                <a:solidFill>
                  <a:schemeClr val="tx1"/>
                </a:solidFill>
                <a:effectLst/>
                <a:latin typeface="+mn-lt"/>
                <a:ea typeface="+mn-ea"/>
                <a:cs typeface="+mn-cs"/>
              </a:rPr>
              <a:t>Rubina</a:t>
            </a:r>
            <a:r>
              <a:rPr lang="en-GB" sz="1200" b="0" i="0" kern="1200" dirty="0" smtClean="0">
                <a:solidFill>
                  <a:schemeClr val="tx1"/>
                </a:solidFill>
                <a:effectLst/>
                <a:latin typeface="+mn-lt"/>
                <a:ea typeface="+mn-ea"/>
                <a:cs typeface="+mn-cs"/>
              </a:rPr>
              <a:t> should have plenty of goats to keep or sell. She can also sell excess milk at the local market to help provide a steady income.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DA2B57C-DB82-CA4A-A2BE-AE908A737CE0}" type="slidenum">
              <a:rPr lang="en-US" smtClean="0"/>
              <a:t>8</a:t>
            </a:fld>
            <a:endParaRPr lang="en-US"/>
          </a:p>
        </p:txBody>
      </p:sp>
    </p:spTree>
    <p:extLst>
      <p:ext uri="{BB962C8B-B14F-4D97-AF65-F5344CB8AC3E}">
        <p14:creationId xmlns:p14="http://schemas.microsoft.com/office/powerpoint/2010/main" val="356039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coronavirus pandemic has highlighted that everyone needs access to the basic items that keep us clean and safe. </a:t>
            </a:r>
          </a:p>
          <a:p>
            <a:pPr>
              <a:defRPr/>
            </a:pPr>
            <a:r>
              <a:rPr lang="en-GB" dirty="0"/>
              <a:t>The Keep clean kit shares with vulnerable families the peace of mind that comes from c</a:t>
            </a:r>
            <a:r>
              <a:rPr lang="en-GB" baseline="0" dirty="0"/>
              <a:t>leaning our hands and wearing a facemask.</a:t>
            </a:r>
            <a:r>
              <a:rPr lang="en-GB" dirty="0"/>
              <a:t> </a:t>
            </a:r>
            <a:endParaRPr lang="en-US" dirty="0"/>
          </a:p>
        </p:txBody>
      </p:sp>
      <p:sp>
        <p:nvSpPr>
          <p:cNvPr id="4" name="Slide Number Placeholder 3"/>
          <p:cNvSpPr>
            <a:spLocks noGrp="1"/>
          </p:cNvSpPr>
          <p:nvPr>
            <p:ph type="sldNum" sz="quarter" idx="5"/>
          </p:nvPr>
        </p:nvSpPr>
        <p:spPr/>
        <p:txBody>
          <a:bodyPr/>
          <a:lstStyle/>
          <a:p>
            <a:fld id="{3DA2B57C-DB82-CA4A-A2BE-AE908A737CE0}" type="slidenum">
              <a:rPr lang="en-US" smtClean="0"/>
              <a:t>9</a:t>
            </a:fld>
            <a:endParaRPr lang="en-US"/>
          </a:p>
        </p:txBody>
      </p:sp>
    </p:spTree>
    <p:extLst>
      <p:ext uri="{BB962C8B-B14F-4D97-AF65-F5344CB8AC3E}">
        <p14:creationId xmlns:p14="http://schemas.microsoft.com/office/powerpoint/2010/main" val="315517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AC76F9-1079-BE4B-A1F4-7EBC6A0A4D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BE98BBEC-EE40-714D-9663-AB9A101A0C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96E35DF7-D112-6243-9DFA-A952C9FE11E2}"/>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5" name="Footer Placeholder 4">
            <a:extLst>
              <a:ext uri="{FF2B5EF4-FFF2-40B4-BE49-F238E27FC236}">
                <a16:creationId xmlns="" xmlns:a16="http://schemas.microsoft.com/office/drawing/2014/main" id="{8E1061D8-65FB-3041-BF63-AB7A8AC4B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0B6D4C9-AF1B-E547-9437-4409756D0748}"/>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372483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F610-1C1D-E747-B859-4092DA426AB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7C2807DF-C5E7-9942-9736-3BA470B400E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D06107EE-8D7A-2445-AA6C-7EF27B790918}"/>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5" name="Footer Placeholder 4">
            <a:extLst>
              <a:ext uri="{FF2B5EF4-FFF2-40B4-BE49-F238E27FC236}">
                <a16:creationId xmlns="" xmlns:a16="http://schemas.microsoft.com/office/drawing/2014/main" id="{34A709DA-F3B0-204D-B665-BC91C12D6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0752C17-3A60-C14D-A885-9913A960B25A}"/>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379640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390F369-DE11-CC44-9350-CA8C78A8FC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5DEC90E6-7325-6F40-803B-41A098E6649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D24F0DEB-8A6B-D640-A3FF-AEA9FCD4EF14}"/>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5" name="Footer Placeholder 4">
            <a:extLst>
              <a:ext uri="{FF2B5EF4-FFF2-40B4-BE49-F238E27FC236}">
                <a16:creationId xmlns="" xmlns:a16="http://schemas.microsoft.com/office/drawing/2014/main" id="{6C82FD8F-BBF1-6942-946B-69538E530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4975D57-8938-8F42-ACD2-0C31D8607500}"/>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89147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B10A4C-021A-D746-8AB6-E4C931EC6EC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A6FEA861-7491-BB4A-8199-E854C726CA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D8E3EF85-875F-504E-A86E-267BBF941ABC}"/>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5" name="Footer Placeholder 4">
            <a:extLst>
              <a:ext uri="{FF2B5EF4-FFF2-40B4-BE49-F238E27FC236}">
                <a16:creationId xmlns="" xmlns:a16="http://schemas.microsoft.com/office/drawing/2014/main" id="{AB39FD96-810F-4540-BBA3-B526EADE9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1B46DF-5EFA-AE45-A46D-22AC65B9C22A}"/>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189086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9BF404-7598-F645-A4B8-992D9D67BC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8B3EBBF7-D671-834E-A1D9-747E625E8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EF053AA7-E8A7-5A49-AADD-34E791D8E73A}"/>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5" name="Footer Placeholder 4">
            <a:extLst>
              <a:ext uri="{FF2B5EF4-FFF2-40B4-BE49-F238E27FC236}">
                <a16:creationId xmlns="" xmlns:a16="http://schemas.microsoft.com/office/drawing/2014/main" id="{169B00F3-B183-584D-BAD8-678D2B82C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1173F14-DF12-CF47-A1CF-D36CE5FD0BA8}"/>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163412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8FFE17-21AE-024B-819D-1D1258FF4F8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D5C579CC-C979-6540-9204-B69E282B62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5B89D159-6CD4-5941-914B-1FA04E651C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E7B4F21C-2195-0A4A-9BB3-7B3C7545CCEA}"/>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6" name="Footer Placeholder 5">
            <a:extLst>
              <a:ext uri="{FF2B5EF4-FFF2-40B4-BE49-F238E27FC236}">
                <a16:creationId xmlns="" xmlns:a16="http://schemas.microsoft.com/office/drawing/2014/main" id="{D6636CB8-C7F2-9040-9E75-4FDF04EE9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16C592E-A9D0-7341-84FE-A1132884C0FF}"/>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118099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5FE2F0-E8D3-A647-AD12-DCDB6FAF01A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04D9197F-22C3-EF4B-8AE3-752AD9E4B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366DD580-8A46-CD4B-A24F-015EFB9712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6A101293-14DE-934F-9E53-3C6F9D18D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F37E3039-915B-394C-8220-458E653133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1D645221-5ACD-354B-8508-C1D8579D12E2}"/>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8" name="Footer Placeholder 7">
            <a:extLst>
              <a:ext uri="{FF2B5EF4-FFF2-40B4-BE49-F238E27FC236}">
                <a16:creationId xmlns="" xmlns:a16="http://schemas.microsoft.com/office/drawing/2014/main" id="{5A2F1F19-1DAD-1948-B8DB-4E56DDE408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237A011-210E-F34D-8340-E0B2AFE1B8AA}"/>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274717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5C069C-DE69-434E-AF2E-55D51CC521A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C9844A5F-AEDD-6B42-AD98-5BDDA6CE06A9}"/>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4" name="Footer Placeholder 3">
            <a:extLst>
              <a:ext uri="{FF2B5EF4-FFF2-40B4-BE49-F238E27FC236}">
                <a16:creationId xmlns="" xmlns:a16="http://schemas.microsoft.com/office/drawing/2014/main" id="{D14DD88C-44D3-6849-BC01-130EC027B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CF1DB5C-5E5A-6143-8394-4ECBDA183214}"/>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90126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6CF067-03F8-5549-BC52-914B5BBB56FC}"/>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3" name="Footer Placeholder 2">
            <a:extLst>
              <a:ext uri="{FF2B5EF4-FFF2-40B4-BE49-F238E27FC236}">
                <a16:creationId xmlns="" xmlns:a16="http://schemas.microsoft.com/office/drawing/2014/main" id="{99A0274A-E8A9-1C4B-A2EE-9518FB82F5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1C497E1-4848-EE45-92E1-2E951D4BD830}"/>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86243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420479-D67D-0F46-9752-3C2A6B84EC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B5D5375F-DB61-B34C-BC18-0DF24518E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B05094F4-9CC9-0C4F-816C-BD2B13015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93C61F84-4E47-4B42-847E-2B3404A4A680}"/>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6" name="Footer Placeholder 5">
            <a:extLst>
              <a:ext uri="{FF2B5EF4-FFF2-40B4-BE49-F238E27FC236}">
                <a16:creationId xmlns="" xmlns:a16="http://schemas.microsoft.com/office/drawing/2014/main" id="{B40A0E18-4C3C-2F4A-88E8-8A5FABFAA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8E7917F-6034-434C-9EC7-A079937AF690}"/>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285584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A33A7D-FC34-334D-9C39-044159D8C4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C62DF67C-3DDE-004D-B842-1382AEF2E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B940786-BA90-804D-A4BC-E90AD647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53039CDE-EE8B-0F40-9C6D-401120ED8CCB}"/>
              </a:ext>
            </a:extLst>
          </p:cNvPr>
          <p:cNvSpPr>
            <a:spLocks noGrp="1"/>
          </p:cNvSpPr>
          <p:nvPr>
            <p:ph type="dt" sz="half" idx="10"/>
          </p:nvPr>
        </p:nvSpPr>
        <p:spPr/>
        <p:txBody>
          <a:bodyPr/>
          <a:lstStyle/>
          <a:p>
            <a:fld id="{1A0AD590-9FFA-F949-8E71-C920A6E464A1}" type="datetimeFigureOut">
              <a:rPr lang="en-US" smtClean="0"/>
              <a:t>11/4/2020</a:t>
            </a:fld>
            <a:endParaRPr lang="en-US"/>
          </a:p>
        </p:txBody>
      </p:sp>
      <p:sp>
        <p:nvSpPr>
          <p:cNvPr id="6" name="Footer Placeholder 5">
            <a:extLst>
              <a:ext uri="{FF2B5EF4-FFF2-40B4-BE49-F238E27FC236}">
                <a16:creationId xmlns="" xmlns:a16="http://schemas.microsoft.com/office/drawing/2014/main" id="{4EFBD8DA-02C6-2B44-B20D-F3EF18B6B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D9099A1-DD6A-EA40-A8B3-C3AC07CA8B55}"/>
              </a:ext>
            </a:extLst>
          </p:cNvPr>
          <p:cNvSpPr>
            <a:spLocks noGrp="1"/>
          </p:cNvSpPr>
          <p:nvPr>
            <p:ph type="sldNum" sz="quarter" idx="12"/>
          </p:nvPr>
        </p:nvSpPr>
        <p:spPr/>
        <p:txBody>
          <a:bodyPr/>
          <a:lstStyle/>
          <a:p>
            <a:fld id="{0B514936-D680-6741-BF09-3DFDD892D7AD}" type="slidenum">
              <a:rPr lang="en-US" smtClean="0"/>
              <a:t>‹#›</a:t>
            </a:fld>
            <a:endParaRPr lang="en-US"/>
          </a:p>
        </p:txBody>
      </p:sp>
    </p:spTree>
    <p:extLst>
      <p:ext uri="{BB962C8B-B14F-4D97-AF65-F5344CB8AC3E}">
        <p14:creationId xmlns:p14="http://schemas.microsoft.com/office/powerpoint/2010/main" val="202227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288A2A7-032A-7941-81CE-25AD2D9CF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0F1B856A-7722-084D-8F59-AD0415FEF6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8C252BC0-8B83-E242-A324-C3B30B3DB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D590-9FFA-F949-8E71-C920A6E464A1}" type="datetimeFigureOut">
              <a:rPr lang="en-US" smtClean="0"/>
              <a:t>11/4/2020</a:t>
            </a:fld>
            <a:endParaRPr lang="en-US"/>
          </a:p>
        </p:txBody>
      </p:sp>
      <p:sp>
        <p:nvSpPr>
          <p:cNvPr id="5" name="Footer Placeholder 4">
            <a:extLst>
              <a:ext uri="{FF2B5EF4-FFF2-40B4-BE49-F238E27FC236}">
                <a16:creationId xmlns="" xmlns:a16="http://schemas.microsoft.com/office/drawing/2014/main" id="{7A3C4037-6290-744F-8BFE-4459CAD02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843F4D9-A5EF-E146-9CAA-E53AA3BFE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14936-D680-6741-BF09-3DFDD892D7AD}" type="slidenum">
              <a:rPr lang="en-US" smtClean="0"/>
              <a:t>‹#›</a:t>
            </a:fld>
            <a:endParaRPr lang="en-US"/>
          </a:p>
        </p:txBody>
      </p:sp>
    </p:spTree>
    <p:extLst>
      <p:ext uri="{BB962C8B-B14F-4D97-AF65-F5344CB8AC3E}">
        <p14:creationId xmlns:p14="http://schemas.microsoft.com/office/powerpoint/2010/main" val="128181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6.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emf"/><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0.jpg"/><Relationship Id="rId5" Type="http://schemas.openxmlformats.org/officeDocument/2006/relationships/image" Target="../media/image5.png"/><Relationship Id="rId10" Type="http://schemas.openxmlformats.org/officeDocument/2006/relationships/image" Target="../media/image9.jpg"/><Relationship Id="rId4" Type="http://schemas.openxmlformats.org/officeDocument/2006/relationships/image" Target="../media/image1.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CAF96-106F-0D49-B09B-269A9EF36168}"/>
              </a:ext>
            </a:extLst>
          </p:cNvPr>
          <p:cNvSpPr>
            <a:spLocks noGrp="1"/>
          </p:cNvSpPr>
          <p:nvPr>
            <p:ph type="ctrTitle"/>
          </p:nvPr>
        </p:nvSpPr>
        <p:spPr>
          <a:xfrm>
            <a:off x="1241372" y="1122363"/>
            <a:ext cx="9144000" cy="2387600"/>
          </a:xfrm>
        </p:spPr>
        <p:txBody>
          <a:bodyPr/>
          <a:lstStyle/>
          <a:p>
            <a:endParaRPr lang="en-US"/>
          </a:p>
        </p:txBody>
      </p:sp>
      <p:sp>
        <p:nvSpPr>
          <p:cNvPr id="3" name="Subtitle 2">
            <a:extLst>
              <a:ext uri="{FF2B5EF4-FFF2-40B4-BE49-F238E27FC236}">
                <a16:creationId xmlns="" xmlns:a16="http://schemas.microsoft.com/office/drawing/2014/main" id="{DA052C7A-DCD2-2E46-B3CE-33868B300F74}"/>
              </a:ext>
            </a:extLst>
          </p:cNvPr>
          <p:cNvSpPr>
            <a:spLocks noGrp="1"/>
          </p:cNvSpPr>
          <p:nvPr>
            <p:ph type="subTitle" idx="1"/>
          </p:nvPr>
        </p:nvSpPr>
        <p:spPr>
          <a:xfrm>
            <a:off x="1241372" y="3602038"/>
            <a:ext cx="9144000" cy="1655762"/>
          </a:xfrm>
        </p:spPr>
        <p:txBody>
          <a:bodyPr/>
          <a:lstStyle/>
          <a:p>
            <a:endParaRPr lang="en-US"/>
          </a:p>
        </p:txBody>
      </p:sp>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74623"/>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4"/>
          <a:stretch>
            <a:fillRect/>
          </a:stretch>
        </p:blipFill>
        <p:spPr>
          <a:xfrm>
            <a:off x="208033" y="6196985"/>
            <a:ext cx="3412477" cy="523246"/>
          </a:xfrm>
          <a:prstGeom prst="rect">
            <a:avLst/>
          </a:prstGeom>
        </p:spPr>
      </p:pic>
      <p:sp>
        <p:nvSpPr>
          <p:cNvPr id="8" name="TextBox 7"/>
          <p:cNvSpPr txBox="1"/>
          <p:nvPr/>
        </p:nvSpPr>
        <p:spPr>
          <a:xfrm>
            <a:off x="9141715" y="2441140"/>
            <a:ext cx="1371119" cy="3170099"/>
          </a:xfrm>
          <a:prstGeom prst="rect">
            <a:avLst/>
          </a:prstGeom>
          <a:noFill/>
        </p:spPr>
        <p:txBody>
          <a:bodyPr wrap="square" rtlCol="0">
            <a:spAutoFit/>
          </a:bodyPr>
          <a:lstStyle/>
          <a:p>
            <a:r>
              <a:rPr lang="en-GB" sz="20000" b="1" dirty="0">
                <a:solidFill>
                  <a:schemeClr val="bg1"/>
                </a:solidFill>
                <a:latin typeface="Arial Rounded MT Bold" panose="020F0704030504030204" pitchFamily="34" charset="0"/>
                <a:cs typeface="Arial" panose="020B0604020202020204" pitchFamily="34" charset="0"/>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4356" y="2082933"/>
            <a:ext cx="6742190" cy="2926086"/>
          </a:xfrm>
          <a:prstGeom prst="rect">
            <a:avLst/>
          </a:prstGeom>
        </p:spPr>
      </p:pic>
      <p:sp>
        <p:nvSpPr>
          <p:cNvPr id="7" name="TextBox 6"/>
          <p:cNvSpPr txBox="1"/>
          <p:nvPr/>
        </p:nvSpPr>
        <p:spPr>
          <a:xfrm>
            <a:off x="2494356" y="864524"/>
            <a:ext cx="7065285" cy="1107996"/>
          </a:xfrm>
          <a:prstGeom prst="rect">
            <a:avLst/>
          </a:prstGeom>
          <a:noFill/>
        </p:spPr>
        <p:txBody>
          <a:bodyPr wrap="square" rtlCol="0">
            <a:spAutoFit/>
          </a:bodyPr>
          <a:lstStyle/>
          <a:p>
            <a:pPr algn="ctr"/>
            <a:r>
              <a:rPr lang="en-GB" sz="6600" dirty="0">
                <a:solidFill>
                  <a:schemeClr val="bg1"/>
                </a:solidFill>
                <a:latin typeface="Arial Rounded MT Bold" panose="020F0704030504030204" pitchFamily="34" charset="0"/>
              </a:rPr>
              <a:t>What are</a:t>
            </a:r>
          </a:p>
        </p:txBody>
      </p:sp>
    </p:spTree>
    <p:extLst>
      <p:ext uri="{BB962C8B-B14F-4D97-AF65-F5344CB8AC3E}">
        <p14:creationId xmlns:p14="http://schemas.microsoft.com/office/powerpoint/2010/main" val="76731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CAF96-106F-0D49-B09B-269A9EF36168}"/>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DA052C7A-DCD2-2E46-B3CE-33868B300F74}"/>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58000"/>
          </a:xfrm>
          <a:prstGeom prst="rect">
            <a:avLst/>
          </a:prstGeom>
        </p:spPr>
      </p:pic>
      <p:pic>
        <p:nvPicPr>
          <p:cNvPr id="15" name="Picture 14">
            <a:extLst>
              <a:ext uri="{FF2B5EF4-FFF2-40B4-BE49-F238E27FC236}">
                <a16:creationId xmlns="" xmlns:a16="http://schemas.microsoft.com/office/drawing/2014/main" id="{F814DCF5-B3B9-4546-9C18-E8532179BC86}"/>
              </a:ext>
            </a:extLst>
          </p:cNvPr>
          <p:cNvPicPr>
            <a:picLocks noChangeAspect="1"/>
          </p:cNvPicPr>
          <p:nvPr/>
        </p:nvPicPr>
        <p:blipFill>
          <a:blip r:embed="rId4"/>
          <a:stretch>
            <a:fillRect/>
          </a:stretch>
        </p:blipFill>
        <p:spPr>
          <a:xfrm rot="19995871">
            <a:off x="3612357" y="-500521"/>
            <a:ext cx="280558" cy="252898"/>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5"/>
          <a:stretch>
            <a:fillRect/>
          </a:stretch>
        </p:blipFill>
        <p:spPr>
          <a:xfrm>
            <a:off x="208033" y="6196985"/>
            <a:ext cx="3412477" cy="523246"/>
          </a:xfrm>
          <a:prstGeom prst="rect">
            <a:avLst/>
          </a:prstGeom>
        </p:spPr>
      </p:pic>
      <p:sp>
        <p:nvSpPr>
          <p:cNvPr id="8" name="TextBox 7">
            <a:extLst>
              <a:ext uri="{FF2B5EF4-FFF2-40B4-BE49-F238E27FC236}">
                <a16:creationId xmlns="" xmlns:a16="http://schemas.microsoft.com/office/drawing/2014/main" id="{B4B786AA-A56C-B049-93FA-6F8B5AD9E6A4}"/>
              </a:ext>
            </a:extLst>
          </p:cNvPr>
          <p:cNvSpPr txBox="1"/>
          <p:nvPr/>
        </p:nvSpPr>
        <p:spPr>
          <a:xfrm>
            <a:off x="373053" y="454680"/>
            <a:ext cx="4714335" cy="4647426"/>
          </a:xfrm>
          <a:prstGeom prst="rect">
            <a:avLst/>
          </a:prstGeom>
          <a:noFill/>
        </p:spPr>
        <p:txBody>
          <a:bodyPr wrap="square" lIns="91440" tIns="45720" rIns="91440" bIns="45720" rtlCol="0" anchor="t">
            <a:spAutoFit/>
          </a:bodyPr>
          <a:lstStyle/>
          <a:p>
            <a:r>
              <a:rPr lang="en-US" sz="4400" b="1" dirty="0">
                <a:solidFill>
                  <a:schemeClr val="bg1"/>
                </a:solidFill>
                <a:latin typeface="Montserrat"/>
              </a:rPr>
              <a:t>Keep clean kit</a:t>
            </a:r>
          </a:p>
          <a:p>
            <a:endParaRPr lang="en-US" sz="2800" dirty="0">
              <a:solidFill>
                <a:schemeClr val="bg1"/>
              </a:solidFill>
              <a:latin typeface="Montserrat" pitchFamily="2" charset="77"/>
            </a:endParaRPr>
          </a:p>
          <a:p>
            <a:r>
              <a:rPr lang="en-GB" sz="2800" dirty="0">
                <a:solidFill>
                  <a:schemeClr val="bg1"/>
                </a:solidFill>
                <a:latin typeface="Montserrat" pitchFamily="2" charset="77"/>
              </a:rPr>
              <a:t>“The suffering of vulnerable people due to coronavirus in this area is beyond words. </a:t>
            </a:r>
          </a:p>
          <a:p>
            <a:r>
              <a:rPr lang="en-GB" sz="2800" dirty="0">
                <a:solidFill>
                  <a:schemeClr val="bg1"/>
                </a:solidFill>
                <a:latin typeface="Montserrat" pitchFamily="2" charset="77"/>
              </a:rPr>
              <a:t>Day to day, the need is going up, and help is needed for more families.”</a:t>
            </a:r>
          </a:p>
          <a:p>
            <a:endParaRPr lang="en-GB" sz="2800" dirty="0">
              <a:solidFill>
                <a:schemeClr val="bg1"/>
              </a:solidFill>
              <a:latin typeface="Montserrat" pitchFamily="2" charset="77"/>
            </a:endParaRPr>
          </a:p>
          <a:p>
            <a:r>
              <a:rPr lang="en-GB" sz="2800" b="1" dirty="0">
                <a:solidFill>
                  <a:schemeClr val="bg1"/>
                </a:solidFill>
                <a:latin typeface="Montserrat" pitchFamily="2" charset="77"/>
              </a:rPr>
              <a:t>Jamal, Church aid worker</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3048" t="242" r="24923" b="-242"/>
          <a:stretch/>
        </p:blipFill>
        <p:spPr>
          <a:xfrm>
            <a:off x="5784422" y="0"/>
            <a:ext cx="6402036" cy="6877845"/>
          </a:xfrm>
          <a:prstGeom prst="rect">
            <a:avLst/>
          </a:prstGeom>
        </p:spPr>
      </p:pic>
      <p:sp>
        <p:nvSpPr>
          <p:cNvPr id="20" name="Oval 19"/>
          <p:cNvSpPr/>
          <p:nvPr/>
        </p:nvSpPr>
        <p:spPr>
          <a:xfrm>
            <a:off x="4604009" y="5207766"/>
            <a:ext cx="1396537" cy="1413218"/>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46841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0000">
                                          <p:cBhvr additive="base">
                                            <p:cTn id="7"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CAF96-106F-0D49-B09B-269A9EF36168}"/>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DA052C7A-DCD2-2E46-B3CE-33868B300F74}"/>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58000"/>
          </a:xfrm>
          <a:prstGeom prst="rect">
            <a:avLst/>
          </a:prstGeom>
        </p:spPr>
      </p:pic>
      <p:pic>
        <p:nvPicPr>
          <p:cNvPr id="15" name="Picture 14">
            <a:extLst>
              <a:ext uri="{FF2B5EF4-FFF2-40B4-BE49-F238E27FC236}">
                <a16:creationId xmlns="" xmlns:a16="http://schemas.microsoft.com/office/drawing/2014/main" id="{F814DCF5-B3B9-4546-9C18-E8532179BC86}"/>
              </a:ext>
            </a:extLst>
          </p:cNvPr>
          <p:cNvPicPr>
            <a:picLocks noChangeAspect="1"/>
          </p:cNvPicPr>
          <p:nvPr/>
        </p:nvPicPr>
        <p:blipFill>
          <a:blip r:embed="rId4"/>
          <a:stretch>
            <a:fillRect/>
          </a:stretch>
        </p:blipFill>
        <p:spPr>
          <a:xfrm rot="19995871">
            <a:off x="3612357" y="-500521"/>
            <a:ext cx="280558" cy="252898"/>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5"/>
          <a:stretch>
            <a:fillRect/>
          </a:stretch>
        </p:blipFill>
        <p:spPr>
          <a:xfrm>
            <a:off x="208033" y="6196985"/>
            <a:ext cx="3412477" cy="523246"/>
          </a:xfrm>
          <a:prstGeom prst="rect">
            <a:avLst/>
          </a:prstGeom>
        </p:spPr>
      </p:pic>
      <p:sp>
        <p:nvSpPr>
          <p:cNvPr id="8" name="TextBox 7">
            <a:extLst>
              <a:ext uri="{FF2B5EF4-FFF2-40B4-BE49-F238E27FC236}">
                <a16:creationId xmlns="" xmlns:a16="http://schemas.microsoft.com/office/drawing/2014/main" id="{B4B786AA-A56C-B049-93FA-6F8B5AD9E6A4}"/>
              </a:ext>
            </a:extLst>
          </p:cNvPr>
          <p:cNvSpPr txBox="1"/>
          <p:nvPr/>
        </p:nvSpPr>
        <p:spPr>
          <a:xfrm>
            <a:off x="373053" y="454680"/>
            <a:ext cx="4897215" cy="3354765"/>
          </a:xfrm>
          <a:prstGeom prst="rect">
            <a:avLst/>
          </a:prstGeom>
          <a:noFill/>
        </p:spPr>
        <p:txBody>
          <a:bodyPr wrap="square" lIns="91440" tIns="45720" rIns="91440" bIns="45720" rtlCol="0" anchor="t">
            <a:spAutoFit/>
          </a:bodyPr>
          <a:lstStyle/>
          <a:p>
            <a:r>
              <a:rPr lang="en-US" sz="4400" b="1" dirty="0">
                <a:solidFill>
                  <a:schemeClr val="bg1"/>
                </a:solidFill>
                <a:latin typeface="Montserrat"/>
              </a:rPr>
              <a:t>Keep clean kit</a:t>
            </a:r>
          </a:p>
          <a:p>
            <a:endParaRPr lang="en-US" sz="2800" dirty="0">
              <a:solidFill>
                <a:schemeClr val="bg1"/>
              </a:solidFill>
              <a:latin typeface="Montserrat" pitchFamily="2" charset="77"/>
            </a:endParaRPr>
          </a:p>
          <a:p>
            <a:r>
              <a:rPr lang="en-GB" sz="2800" dirty="0">
                <a:solidFill>
                  <a:schemeClr val="bg1"/>
                </a:solidFill>
                <a:latin typeface="Montserrat" pitchFamily="2" charset="77"/>
              </a:rPr>
              <a:t>The kit includes:</a:t>
            </a:r>
          </a:p>
          <a:p>
            <a:pPr marL="457200" indent="-457200">
              <a:buFontTx/>
              <a:buChar char="-"/>
            </a:pPr>
            <a:r>
              <a:rPr lang="en-GB" sz="2800" dirty="0">
                <a:solidFill>
                  <a:schemeClr val="bg1"/>
                </a:solidFill>
                <a:latin typeface="Montserrat" pitchFamily="2" charset="77"/>
              </a:rPr>
              <a:t>soap </a:t>
            </a:r>
          </a:p>
          <a:p>
            <a:pPr marL="457200" indent="-457200">
              <a:buFontTx/>
              <a:buChar char="-"/>
            </a:pPr>
            <a:r>
              <a:rPr lang="en-GB" sz="2800" dirty="0">
                <a:solidFill>
                  <a:schemeClr val="bg1"/>
                </a:solidFill>
                <a:latin typeface="Montserrat" pitchFamily="2" charset="77"/>
              </a:rPr>
              <a:t>washing powder</a:t>
            </a:r>
          </a:p>
          <a:p>
            <a:pPr marL="457200" indent="-457200">
              <a:buFontTx/>
              <a:buChar char="-"/>
            </a:pPr>
            <a:r>
              <a:rPr lang="en-GB" sz="2800" dirty="0">
                <a:solidFill>
                  <a:schemeClr val="bg1"/>
                </a:solidFill>
                <a:latin typeface="Montserrat" pitchFamily="2" charset="77"/>
              </a:rPr>
              <a:t>facemasks</a:t>
            </a:r>
          </a:p>
          <a:p>
            <a:pPr marL="457200" indent="-457200">
              <a:buFontTx/>
              <a:buChar char="-"/>
            </a:pPr>
            <a:r>
              <a:rPr lang="en-GB" sz="2800" dirty="0">
                <a:solidFill>
                  <a:schemeClr val="bg1"/>
                </a:solidFill>
                <a:latin typeface="Montserrat" pitchFamily="2" charset="77"/>
              </a:rPr>
              <a:t>instructions</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3048" t="242" r="24923" b="-242"/>
          <a:stretch/>
        </p:blipFill>
        <p:spPr>
          <a:xfrm>
            <a:off x="5784422" y="0"/>
            <a:ext cx="6402036" cy="6877845"/>
          </a:xfrm>
          <a:prstGeom prst="rect">
            <a:avLst/>
          </a:prstGeom>
        </p:spPr>
      </p:pic>
      <p:sp>
        <p:nvSpPr>
          <p:cNvPr id="20" name="Oval 19"/>
          <p:cNvSpPr/>
          <p:nvPr/>
        </p:nvSpPr>
        <p:spPr>
          <a:xfrm>
            <a:off x="4604009" y="5207766"/>
            <a:ext cx="1396537" cy="1413218"/>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2232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33255"/>
            <a:ext cx="12192000" cy="7015946"/>
          </a:xfrm>
          <a:prstGeom prst="rect">
            <a:avLst/>
          </a:prstGeom>
        </p:spPr>
      </p:pic>
      <p:pic>
        <p:nvPicPr>
          <p:cNvPr id="16" name="Picture 15">
            <a:extLst>
              <a:ext uri="{FF2B5EF4-FFF2-40B4-BE49-F238E27FC236}">
                <a16:creationId xmlns="" xmlns:a16="http://schemas.microsoft.com/office/drawing/2014/main" id="{A08522FC-511C-A547-9B75-84EA18104310}"/>
              </a:ext>
            </a:extLst>
          </p:cNvPr>
          <p:cNvPicPr>
            <a:picLocks noChangeAspect="1"/>
          </p:cNvPicPr>
          <p:nvPr/>
        </p:nvPicPr>
        <p:blipFill>
          <a:blip r:embed="rId4"/>
          <a:stretch>
            <a:fillRect/>
          </a:stretch>
        </p:blipFill>
        <p:spPr>
          <a:xfrm rot="19995871">
            <a:off x="9463492" y="3628371"/>
            <a:ext cx="280558" cy="252898"/>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5"/>
          <a:stretch>
            <a:fillRect/>
          </a:stretch>
        </p:blipFill>
        <p:spPr>
          <a:xfrm>
            <a:off x="208033" y="6196985"/>
            <a:ext cx="3412477" cy="523246"/>
          </a:xfrm>
          <a:prstGeom prst="rect">
            <a:avLst/>
          </a:prstGeom>
        </p:spPr>
      </p:pic>
      <p:pic>
        <p:nvPicPr>
          <p:cNvPr id="4" name="Picture 3">
            <a:extLst>
              <a:ext uri="{FF2B5EF4-FFF2-40B4-BE49-F238E27FC236}">
                <a16:creationId xmlns="" xmlns:a16="http://schemas.microsoft.com/office/drawing/2014/main" id="{969BE7A9-4832-7446-B943-C8A8F6587E24}"/>
              </a:ext>
            </a:extLst>
          </p:cNvPr>
          <p:cNvPicPr>
            <a:picLocks noChangeAspect="1"/>
          </p:cNvPicPr>
          <p:nvPr/>
        </p:nvPicPr>
        <p:blipFill rotWithShape="1">
          <a:blip r:embed="rId6"/>
          <a:srcRect b="65429"/>
          <a:stretch/>
        </p:blipFill>
        <p:spPr>
          <a:xfrm>
            <a:off x="207951" y="368218"/>
            <a:ext cx="6845300" cy="1044946"/>
          </a:xfrm>
          <a:prstGeom prst="rect">
            <a:avLst/>
          </a:prstGeom>
        </p:spPr>
      </p:pic>
      <p:pic>
        <p:nvPicPr>
          <p:cNvPr id="21" name="Picture 20">
            <a:extLst>
              <a:ext uri="{FF2B5EF4-FFF2-40B4-BE49-F238E27FC236}">
                <a16:creationId xmlns="" xmlns:a16="http://schemas.microsoft.com/office/drawing/2014/main" id="{969BE7A9-4832-7446-B943-C8A8F6587E24}"/>
              </a:ext>
            </a:extLst>
          </p:cNvPr>
          <p:cNvPicPr>
            <a:picLocks noChangeAspect="1"/>
          </p:cNvPicPr>
          <p:nvPr/>
        </p:nvPicPr>
        <p:blipFill rotWithShape="1">
          <a:blip r:embed="rId6"/>
          <a:srcRect l="42785" t="36283" b="46666"/>
          <a:stretch/>
        </p:blipFill>
        <p:spPr>
          <a:xfrm>
            <a:off x="513379" y="1465043"/>
            <a:ext cx="3916577" cy="515389"/>
          </a:xfrm>
          <a:prstGeom prst="rect">
            <a:avLst/>
          </a:prstGeom>
        </p:spPr>
      </p:pic>
      <p:pic>
        <p:nvPicPr>
          <p:cNvPr id="22" name="Picture 21">
            <a:extLst>
              <a:ext uri="{FF2B5EF4-FFF2-40B4-BE49-F238E27FC236}">
                <a16:creationId xmlns="" xmlns:a16="http://schemas.microsoft.com/office/drawing/2014/main" id="{969BE7A9-4832-7446-B943-C8A8F6587E24}"/>
              </a:ext>
            </a:extLst>
          </p:cNvPr>
          <p:cNvPicPr>
            <a:picLocks noChangeAspect="1"/>
          </p:cNvPicPr>
          <p:nvPr/>
        </p:nvPicPr>
        <p:blipFill rotWithShape="1">
          <a:blip r:embed="rId6"/>
          <a:srcRect t="52147" b="29677"/>
          <a:stretch/>
        </p:blipFill>
        <p:spPr>
          <a:xfrm>
            <a:off x="235739" y="2010809"/>
            <a:ext cx="6845300" cy="549410"/>
          </a:xfrm>
          <a:prstGeom prst="rect">
            <a:avLst/>
          </a:prstGeom>
        </p:spPr>
      </p:pic>
      <p:sp>
        <p:nvSpPr>
          <p:cNvPr id="14" name="Oval 13"/>
          <p:cNvSpPr/>
          <p:nvPr/>
        </p:nvSpPr>
        <p:spPr>
          <a:xfrm>
            <a:off x="6799808" y="1104364"/>
            <a:ext cx="4674666" cy="473050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60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2214707" y="3157864"/>
            <a:ext cx="3336233" cy="2407146"/>
            <a:chOff x="3079231" y="3157864"/>
            <a:chExt cx="3336233" cy="2407146"/>
          </a:xfrm>
        </p:grpSpPr>
        <p:grpSp>
          <p:nvGrpSpPr>
            <p:cNvPr id="11" name="Group 10"/>
            <p:cNvGrpSpPr/>
            <p:nvPr/>
          </p:nvGrpSpPr>
          <p:grpSpPr>
            <a:xfrm>
              <a:off x="3079231" y="3163487"/>
              <a:ext cx="3336233" cy="2398055"/>
              <a:chOff x="7053251" y="4721629"/>
              <a:chExt cx="2468323" cy="1862052"/>
            </a:xfrm>
          </p:grpSpPr>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t="13535" b="11102"/>
              <a:stretch/>
            </p:blipFill>
            <p:spPr>
              <a:xfrm>
                <a:off x="7053251" y="4721629"/>
                <a:ext cx="2468323" cy="1862052"/>
              </a:xfrm>
              <a:prstGeom prst="rect">
                <a:avLst/>
              </a:prstGeom>
            </p:spPr>
          </p:pic>
          <p:sp>
            <p:nvSpPr>
              <p:cNvPr id="9" name="Oval 8"/>
              <p:cNvSpPr/>
              <p:nvPr/>
            </p:nvSpPr>
            <p:spPr>
              <a:xfrm rot="774332">
                <a:off x="8926871" y="4814065"/>
                <a:ext cx="473039" cy="4462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latin typeface="Arial" panose="020B0604020202020204" pitchFamily="34" charset="0"/>
                    <a:cs typeface="Arial" panose="020B0604020202020204" pitchFamily="34" charset="0"/>
                  </a:rPr>
                  <a:t>£28</a:t>
                </a:r>
              </a:p>
            </p:txBody>
          </p:sp>
        </p:grpSp>
        <p:sp>
          <p:nvSpPr>
            <p:cNvPr id="12" name="TextBox 11"/>
            <p:cNvSpPr txBox="1"/>
            <p:nvPr/>
          </p:nvSpPr>
          <p:spPr>
            <a:xfrm>
              <a:off x="3079231" y="5349566"/>
              <a:ext cx="3336233" cy="215444"/>
            </a:xfrm>
            <a:prstGeom prst="rect">
              <a:avLst/>
            </a:prstGeom>
            <a:solidFill>
              <a:schemeClr val="bg1"/>
            </a:solidFill>
          </p:spPr>
          <p:txBody>
            <a:bodyPr wrap="square" rtlCol="0">
              <a:spAutoFit/>
            </a:bodyPr>
            <a:lstStyle/>
            <a:p>
              <a:pPr algn="ctr"/>
              <a:r>
                <a:rPr lang="en-GB" sz="800" dirty="0">
                  <a:latin typeface="Arial Rounded MT Bold" panose="020F0704030504030204" pitchFamily="34" charset="0"/>
                </a:rPr>
                <a:t>THE GOAT THAT GIVES</a:t>
              </a:r>
            </a:p>
          </p:txBody>
        </p:sp>
        <p:cxnSp>
          <p:nvCxnSpPr>
            <p:cNvPr id="18" name="Straight Connector 17"/>
            <p:cNvCxnSpPr/>
            <p:nvPr/>
          </p:nvCxnSpPr>
          <p:spPr>
            <a:xfrm>
              <a:off x="3079231" y="3699494"/>
              <a:ext cx="333623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79231" y="4250904"/>
              <a:ext cx="333623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79231" y="4802315"/>
              <a:ext cx="333623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02072" y="3163487"/>
              <a:ext cx="0" cy="218607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85741" y="3201764"/>
              <a:ext cx="0" cy="218607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55559" y="3209373"/>
              <a:ext cx="0" cy="218607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40471" y="3195504"/>
              <a:ext cx="0" cy="218607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53729" y="3157864"/>
              <a:ext cx="0" cy="218607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95212" y="3207980"/>
              <a:ext cx="0" cy="218607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00685">
            <a:off x="927517" y="2848816"/>
            <a:ext cx="2186445" cy="3098855"/>
          </a:xfrm>
          <a:prstGeom prst="rect">
            <a:avLst/>
          </a:prstGeom>
        </p:spPr>
      </p:pic>
    </p:spTree>
    <p:extLst>
      <p:ext uri="{BB962C8B-B14F-4D97-AF65-F5344CB8AC3E}">
        <p14:creationId xmlns:p14="http://schemas.microsoft.com/office/powerpoint/2010/main" val="2774516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CAF96-106F-0D49-B09B-269A9EF36168}"/>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DA052C7A-DCD2-2E46-B3CE-33868B300F74}"/>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58000"/>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4"/>
          <a:stretch>
            <a:fillRect/>
          </a:stretch>
        </p:blipFill>
        <p:spPr>
          <a:xfrm>
            <a:off x="208033" y="6196985"/>
            <a:ext cx="3412477" cy="523246"/>
          </a:xfrm>
          <a:prstGeom prst="rect">
            <a:avLst/>
          </a:prstGeom>
        </p:spPr>
      </p:pic>
      <p:pic>
        <p:nvPicPr>
          <p:cNvPr id="24" name="Picture 23">
            <a:extLst>
              <a:ext uri="{FF2B5EF4-FFF2-40B4-BE49-F238E27FC236}">
                <a16:creationId xmlns="" xmlns:a16="http://schemas.microsoft.com/office/drawing/2014/main" id="{8D683AE3-7F37-884A-ADEF-18A98724F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4715" y="1122363"/>
            <a:ext cx="3041964" cy="3041964"/>
          </a:xfrm>
          <a:prstGeom prst="ellipse">
            <a:avLst/>
          </a:prstGeom>
        </p:spPr>
      </p:pic>
      <p:pic>
        <p:nvPicPr>
          <p:cNvPr id="29" name="Picture 28">
            <a:extLst>
              <a:ext uri="{FF2B5EF4-FFF2-40B4-BE49-F238E27FC236}">
                <a16:creationId xmlns="" xmlns:a16="http://schemas.microsoft.com/office/drawing/2014/main" id="{ED558EFD-E19C-234D-A1BE-26534B6CD2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6618" y="523675"/>
            <a:ext cx="3698001" cy="3698001"/>
          </a:xfrm>
          <a:prstGeom prst="ellipse">
            <a:avLst/>
          </a:prstGeom>
        </p:spPr>
      </p:pic>
      <p:pic>
        <p:nvPicPr>
          <p:cNvPr id="31" name="Picture 30">
            <a:extLst>
              <a:ext uri="{FF2B5EF4-FFF2-40B4-BE49-F238E27FC236}">
                <a16:creationId xmlns="" xmlns:a16="http://schemas.microsoft.com/office/drawing/2014/main" id="{ECA1B49D-6258-D04A-8DED-4BD5E060DE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9079" y="3752082"/>
            <a:ext cx="2735080" cy="2735080"/>
          </a:xfrm>
          <a:prstGeom prst="ellipse">
            <a:avLst/>
          </a:prstGeom>
        </p:spPr>
      </p:pic>
      <p:sp>
        <p:nvSpPr>
          <p:cNvPr id="33" name="TextBox 32">
            <a:extLst>
              <a:ext uri="{FF2B5EF4-FFF2-40B4-BE49-F238E27FC236}">
                <a16:creationId xmlns="" xmlns:a16="http://schemas.microsoft.com/office/drawing/2014/main" id="{B4B786AA-A56C-B049-93FA-6F8B5AD9E6A4}"/>
              </a:ext>
            </a:extLst>
          </p:cNvPr>
          <p:cNvSpPr txBox="1"/>
          <p:nvPr/>
        </p:nvSpPr>
        <p:spPr>
          <a:xfrm>
            <a:off x="591241" y="1030288"/>
            <a:ext cx="3832234" cy="769441"/>
          </a:xfrm>
          <a:prstGeom prst="rect">
            <a:avLst/>
          </a:prstGeom>
          <a:noFill/>
        </p:spPr>
        <p:txBody>
          <a:bodyPr wrap="square" rtlCol="0">
            <a:spAutoFit/>
          </a:bodyPr>
          <a:lstStyle/>
          <a:p>
            <a:r>
              <a:rPr lang="en-US" sz="4400" b="1" dirty="0">
                <a:solidFill>
                  <a:schemeClr val="bg1"/>
                </a:solidFill>
                <a:latin typeface="Montserrat" pitchFamily="2" charset="77"/>
              </a:rPr>
              <a:t>Thank you</a:t>
            </a:r>
          </a:p>
        </p:txBody>
      </p:sp>
      <p:sp>
        <p:nvSpPr>
          <p:cNvPr id="11" name="TextBox 10">
            <a:extLst>
              <a:ext uri="{FF2B5EF4-FFF2-40B4-BE49-F238E27FC236}">
                <a16:creationId xmlns="" xmlns:a16="http://schemas.microsoft.com/office/drawing/2014/main" id="{B4B786AA-A56C-B049-93FA-6F8B5AD9E6A4}"/>
              </a:ext>
            </a:extLst>
          </p:cNvPr>
          <p:cNvSpPr txBox="1"/>
          <p:nvPr/>
        </p:nvSpPr>
        <p:spPr>
          <a:xfrm>
            <a:off x="657911" y="4449148"/>
            <a:ext cx="5994516" cy="707886"/>
          </a:xfrm>
          <a:prstGeom prst="rect">
            <a:avLst/>
          </a:prstGeom>
          <a:noFill/>
        </p:spPr>
        <p:txBody>
          <a:bodyPr wrap="square" rtlCol="0">
            <a:spAutoFit/>
          </a:bodyPr>
          <a:lstStyle/>
          <a:p>
            <a:r>
              <a:rPr lang="en-US" sz="4000" dirty="0">
                <a:solidFill>
                  <a:schemeClr val="bg1"/>
                </a:solidFill>
                <a:latin typeface="Montserrat" pitchFamily="2" charset="77"/>
              </a:rPr>
              <a:t>w</a:t>
            </a:r>
            <a:r>
              <a:rPr lang="en-US" sz="4000" dirty="0" smtClean="0">
                <a:solidFill>
                  <a:schemeClr val="bg1"/>
                </a:solidFill>
                <a:latin typeface="Montserrat" pitchFamily="2" charset="77"/>
              </a:rPr>
              <a:t>orldgifts.cafod.org.uk</a:t>
            </a:r>
            <a:endParaRPr lang="en-US" sz="4000" dirty="0">
              <a:solidFill>
                <a:schemeClr val="bg1"/>
              </a:solidFill>
              <a:latin typeface="Montserrat" pitchFamily="2" charset="77"/>
            </a:endParaRPr>
          </a:p>
        </p:txBody>
      </p:sp>
    </p:spTree>
    <p:extLst>
      <p:ext uri="{BB962C8B-B14F-4D97-AF65-F5344CB8AC3E}">
        <p14:creationId xmlns:p14="http://schemas.microsoft.com/office/powerpoint/2010/main" val="581394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0A450058-D0E7-7A41-8337-9E88CAD5C75F}"/>
              </a:ext>
            </a:extLst>
          </p:cNvPr>
          <p:cNvPicPr>
            <a:picLocks noChangeAspect="1"/>
          </p:cNvPicPr>
          <p:nvPr/>
        </p:nvPicPr>
        <p:blipFill>
          <a:blip r:embed="rId3"/>
          <a:stretch>
            <a:fillRect/>
          </a:stretch>
        </p:blipFill>
        <p:spPr>
          <a:xfrm>
            <a:off x="189519" y="252384"/>
            <a:ext cx="6184900" cy="2273300"/>
          </a:xfrm>
          <a:prstGeom prst="rect">
            <a:avLst/>
          </a:prstGeom>
        </p:spPr>
      </p:pic>
      <p:sp>
        <p:nvSpPr>
          <p:cNvPr id="2" name="Title 1">
            <a:extLst>
              <a:ext uri="{FF2B5EF4-FFF2-40B4-BE49-F238E27FC236}">
                <a16:creationId xmlns="" xmlns:a16="http://schemas.microsoft.com/office/drawing/2014/main" id="{F55CAF96-106F-0D49-B09B-269A9EF36168}"/>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DA052C7A-DCD2-2E46-B3CE-33868B300F74}"/>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4"/>
          <a:stretch>
            <a:fillRect/>
          </a:stretch>
        </p:blipFill>
        <p:spPr>
          <a:xfrm>
            <a:off x="0" y="0"/>
            <a:ext cx="12192000" cy="6858000"/>
          </a:xfrm>
          <a:prstGeom prst="rect">
            <a:avLst/>
          </a:prstGeom>
        </p:spPr>
      </p:pic>
      <p:pic>
        <p:nvPicPr>
          <p:cNvPr id="14" name="Picture 13">
            <a:extLst>
              <a:ext uri="{FF2B5EF4-FFF2-40B4-BE49-F238E27FC236}">
                <a16:creationId xmlns="" xmlns:a16="http://schemas.microsoft.com/office/drawing/2014/main" id="{CCB7C1C8-80FE-584F-B9FF-D83B661ABA42}"/>
              </a:ext>
            </a:extLst>
          </p:cNvPr>
          <p:cNvPicPr>
            <a:picLocks noChangeAspect="1"/>
          </p:cNvPicPr>
          <p:nvPr/>
        </p:nvPicPr>
        <p:blipFill>
          <a:blip r:embed="rId5"/>
          <a:stretch>
            <a:fillRect/>
          </a:stretch>
        </p:blipFill>
        <p:spPr>
          <a:xfrm rot="18493459">
            <a:off x="2532268" y="5549187"/>
            <a:ext cx="525607" cy="473787"/>
          </a:xfrm>
          <a:prstGeom prst="rect">
            <a:avLst/>
          </a:prstGeom>
        </p:spPr>
      </p:pic>
      <p:pic>
        <p:nvPicPr>
          <p:cNvPr id="27" name="Picture 26">
            <a:extLst>
              <a:ext uri="{FF2B5EF4-FFF2-40B4-BE49-F238E27FC236}">
                <a16:creationId xmlns="" xmlns:a16="http://schemas.microsoft.com/office/drawing/2014/main" id="{E12AA11E-3A38-5E4E-B5EA-B9573597BD7D}"/>
              </a:ext>
            </a:extLst>
          </p:cNvPr>
          <p:cNvPicPr>
            <a:picLocks noChangeAspect="1"/>
          </p:cNvPicPr>
          <p:nvPr/>
        </p:nvPicPr>
        <p:blipFill>
          <a:blip r:embed="rId5"/>
          <a:stretch>
            <a:fillRect/>
          </a:stretch>
        </p:blipFill>
        <p:spPr>
          <a:xfrm rot="1123259">
            <a:off x="3943060" y="4567215"/>
            <a:ext cx="305339" cy="275235"/>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6"/>
          <a:stretch>
            <a:fillRect/>
          </a:stretch>
        </p:blipFill>
        <p:spPr>
          <a:xfrm>
            <a:off x="208033" y="6196985"/>
            <a:ext cx="3412477" cy="523246"/>
          </a:xfrm>
          <a:prstGeom prst="rect">
            <a:avLst/>
          </a:prstGeom>
        </p:spPr>
      </p:pic>
      <p:sp>
        <p:nvSpPr>
          <p:cNvPr id="9" name="TextBox 8">
            <a:extLst>
              <a:ext uri="{FF2B5EF4-FFF2-40B4-BE49-F238E27FC236}">
                <a16:creationId xmlns="" xmlns:a16="http://schemas.microsoft.com/office/drawing/2014/main" id="{EB6C9071-9C99-1643-BBAF-8A9EA71B26D6}"/>
              </a:ext>
            </a:extLst>
          </p:cNvPr>
          <p:cNvSpPr txBox="1"/>
          <p:nvPr/>
        </p:nvSpPr>
        <p:spPr>
          <a:xfrm>
            <a:off x="568424" y="2302965"/>
            <a:ext cx="5986451" cy="369332"/>
          </a:xfrm>
          <a:prstGeom prst="rect">
            <a:avLst/>
          </a:prstGeom>
          <a:noFill/>
        </p:spPr>
        <p:txBody>
          <a:bodyPr wrap="square" rtlCol="0">
            <a:spAutoFit/>
          </a:bodyPr>
          <a:lstStyle/>
          <a:p>
            <a:r>
              <a:rPr lang="en-US" b="1" dirty="0">
                <a:solidFill>
                  <a:srgbClr val="E9B82A"/>
                </a:solidFill>
                <a:latin typeface="Montserrat" pitchFamily="2" charset="77"/>
              </a:rPr>
              <a:t>Gifts that make a difference</a:t>
            </a:r>
            <a:endParaRPr lang="en-US" sz="3200" dirty="0">
              <a:solidFill>
                <a:srgbClr val="E9B82A"/>
              </a:solidFill>
              <a:latin typeface="Montserrat" pitchFamily="2" charset="77"/>
            </a:endParaRPr>
          </a:p>
        </p:txBody>
      </p:sp>
      <p:pic>
        <p:nvPicPr>
          <p:cNvPr id="20" name="Picture 19">
            <a:extLst>
              <a:ext uri="{FF2B5EF4-FFF2-40B4-BE49-F238E27FC236}">
                <a16:creationId xmlns="" xmlns:a16="http://schemas.microsoft.com/office/drawing/2014/main" id="{8D683AE3-7F37-884A-ADEF-18A98724F5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571" y="2922874"/>
            <a:ext cx="1781958" cy="1781958"/>
          </a:xfrm>
          <a:prstGeom prst="ellipse">
            <a:avLst/>
          </a:prstGeom>
        </p:spPr>
      </p:pic>
      <p:pic>
        <p:nvPicPr>
          <p:cNvPr id="22" name="Picture 21">
            <a:extLst>
              <a:ext uri="{FF2B5EF4-FFF2-40B4-BE49-F238E27FC236}">
                <a16:creationId xmlns="" xmlns:a16="http://schemas.microsoft.com/office/drawing/2014/main" id="{ED558EFD-E19C-234D-A1BE-26534B6CD2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4271" y="3310455"/>
            <a:ext cx="1776025" cy="1776025"/>
          </a:xfrm>
          <a:prstGeom prst="ellipse">
            <a:avLst/>
          </a:prstGeom>
        </p:spPr>
      </p:pic>
      <p:pic>
        <p:nvPicPr>
          <p:cNvPr id="23" name="Picture 22">
            <a:extLst>
              <a:ext uri="{FF2B5EF4-FFF2-40B4-BE49-F238E27FC236}">
                <a16:creationId xmlns="" xmlns:a16="http://schemas.microsoft.com/office/drawing/2014/main" id="{ECA1B49D-6258-D04A-8DED-4BD5E060DE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7969" y="4578167"/>
            <a:ext cx="1524000" cy="1524000"/>
          </a:xfrm>
          <a:prstGeom prst="ellipse">
            <a:avLst/>
          </a:prstGeom>
        </p:spPr>
      </p:pic>
      <p:sp>
        <p:nvSpPr>
          <p:cNvPr id="24" name="Circular Arrow 23">
            <a:extLst>
              <a:ext uri="{FF2B5EF4-FFF2-40B4-BE49-F238E27FC236}">
                <a16:creationId xmlns="" xmlns:a16="http://schemas.microsoft.com/office/drawing/2014/main" id="{4EF67D66-C8E5-284A-8A56-ECF869654FBF}"/>
              </a:ext>
            </a:extLst>
          </p:cNvPr>
          <p:cNvSpPr/>
          <p:nvPr/>
        </p:nvSpPr>
        <p:spPr>
          <a:xfrm rot="656192">
            <a:off x="7933114" y="1840565"/>
            <a:ext cx="1952550" cy="1578963"/>
          </a:xfrm>
          <a:prstGeom prst="circularArrow">
            <a:avLst>
              <a:gd name="adj1" fmla="val 12500"/>
              <a:gd name="adj2" fmla="val 959191"/>
              <a:gd name="adj3" fmla="val 20457681"/>
              <a:gd name="adj4" fmla="val 12234869"/>
              <a:gd name="adj5" fmla="val 156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9" name="Picture 28">
            <a:extLst>
              <a:ext uri="{FF2B5EF4-FFF2-40B4-BE49-F238E27FC236}">
                <a16:creationId xmlns="" xmlns:a16="http://schemas.microsoft.com/office/drawing/2014/main" id="{0A450058-D0E7-7A41-8337-9E88CAD5C75F}"/>
              </a:ext>
            </a:extLst>
          </p:cNvPr>
          <p:cNvPicPr>
            <a:picLocks noChangeAspect="1"/>
          </p:cNvPicPr>
          <p:nvPr/>
        </p:nvPicPr>
        <p:blipFill>
          <a:blip r:embed="rId3"/>
          <a:stretch>
            <a:fillRect/>
          </a:stretch>
        </p:blipFill>
        <p:spPr>
          <a:xfrm>
            <a:off x="189519" y="295927"/>
            <a:ext cx="6184900" cy="2273300"/>
          </a:xfrm>
          <a:prstGeom prst="rect">
            <a:avLst/>
          </a:prstGeom>
        </p:spPr>
      </p:pic>
      <p:sp>
        <p:nvSpPr>
          <p:cNvPr id="4" name="Oval 3"/>
          <p:cNvSpPr/>
          <p:nvPr/>
        </p:nvSpPr>
        <p:spPr>
          <a:xfrm>
            <a:off x="4999219" y="1594553"/>
            <a:ext cx="3235656" cy="3274305"/>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w="180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426475" y="2932480"/>
            <a:ext cx="3399692" cy="3399692"/>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w="168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90127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3000"/>
                                            <p:tgtEl>
                                              <p:spTgt spid="24"/>
                                            </p:tgtEl>
                                          </p:cBhvr>
                                        </p:animEffect>
                                      </p:childTnLst>
                                    </p:cTn>
                                  </p:par>
                                </p:childTnLst>
                              </p:cTn>
                            </p:par>
                            <p:par>
                              <p:cTn id="15" fill="hold">
                                <p:stCondLst>
                                  <p:cond delay="4000"/>
                                </p:stCondLst>
                                <p:childTnLst>
                                  <p:par>
                                    <p:cTn id="16" presetID="36" presetClass="emph" presetSubtype="0" fill="hold" grpId="1" nodeType="afterEffect">
                                      <p:stCondLst>
                                        <p:cond delay="0"/>
                                      </p:stCondLst>
                                      <p:iterate type="lt">
                                        <p:tmPct val="10000"/>
                                      </p:iterate>
                                      <p:childTnLst>
                                        <p:animScale>
                                          <p:cBhvr>
                                            <p:cTn id="17" dur="250" autoRev="1" fill="hold">
                                              <p:stCondLst>
                                                <p:cond delay="0"/>
                                              </p:stCondLst>
                                            </p:cTn>
                                            <p:tgtEl>
                                              <p:spTgt spid="9"/>
                                            </p:tgtEl>
                                          </p:cBhvr>
                                          <p:to x="80000" y="100000"/>
                                        </p:animScale>
                                        <p:anim by="(#ppt_w*0.10)" calcmode="lin" valueType="num">
                                          <p:cBhvr>
                                            <p:cTn id="18" dur="250" autoRev="1" fill="hold">
                                              <p:stCondLst>
                                                <p:cond delay="0"/>
                                              </p:stCondLst>
                                            </p:cTn>
                                            <p:tgtEl>
                                              <p:spTgt spid="9"/>
                                            </p:tgtEl>
                                            <p:attrNameLst>
                                              <p:attrName>ppt_x</p:attrName>
                                            </p:attrNameLst>
                                          </p:cBhvr>
                                        </p:anim>
                                        <p:anim by="(-#ppt_w*0.10)" calcmode="lin" valueType="num">
                                          <p:cBhvr>
                                            <p:cTn id="19" dur="250" autoRev="1" fill="hold">
                                              <p:stCondLst>
                                                <p:cond delay="0"/>
                                              </p:stCondLst>
                                            </p:cTn>
                                            <p:tgtEl>
                                              <p:spTgt spid="9"/>
                                            </p:tgtEl>
                                            <p:attrNameLst>
                                              <p:attrName>ppt_y</p:attrName>
                                            </p:attrNameLst>
                                          </p:cBhvr>
                                        </p:anim>
                                        <p:animRot by="-480000">
                                          <p:cBhvr>
                                            <p:cTn id="20" dur="250" autoRev="1" fill="hold">
                                              <p:stCondLst>
                                                <p:cond delay="0"/>
                                              </p:stCondLst>
                                            </p:cTn>
                                            <p:tgtEl>
                                              <p:spTgt spid="9"/>
                                            </p:tgtEl>
                                            <p:attrNameLst>
                                              <p:attrName>r</p:attrName>
                                            </p:attrNameLst>
                                          </p:cBhvr>
                                        </p:animRot>
                                      </p:childTnLst>
                                    </p:cTn>
                                  </p:par>
                                </p:childTnLst>
                              </p:cTn>
                            </p:par>
                            <p:par>
                              <p:cTn id="21" fill="hold">
                                <p:stCondLst>
                                  <p:cond delay="565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50000">
                                          <p:cBhvr additive="base">
                                            <p:cTn id="24"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4"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3000"/>
                                            <p:tgtEl>
                                              <p:spTgt spid="24"/>
                                            </p:tgtEl>
                                          </p:cBhvr>
                                        </p:animEffect>
                                      </p:childTnLst>
                                    </p:cTn>
                                  </p:par>
                                </p:childTnLst>
                              </p:cTn>
                            </p:par>
                            <p:par>
                              <p:cTn id="15" fill="hold">
                                <p:stCondLst>
                                  <p:cond delay="4000"/>
                                </p:stCondLst>
                                <p:childTnLst>
                                  <p:par>
                                    <p:cTn id="16" presetID="36" presetClass="emph" presetSubtype="0" fill="hold" grpId="1" nodeType="afterEffect">
                                      <p:stCondLst>
                                        <p:cond delay="0"/>
                                      </p:stCondLst>
                                      <p:iterate type="lt">
                                        <p:tmPct val="10000"/>
                                      </p:iterate>
                                      <p:childTnLst>
                                        <p:animScale>
                                          <p:cBhvr>
                                            <p:cTn id="17" dur="250" autoRev="1" fill="hold">
                                              <p:stCondLst>
                                                <p:cond delay="0"/>
                                              </p:stCondLst>
                                            </p:cTn>
                                            <p:tgtEl>
                                              <p:spTgt spid="9"/>
                                            </p:tgtEl>
                                          </p:cBhvr>
                                          <p:to x="80000" y="100000"/>
                                        </p:animScale>
                                        <p:anim by="(#ppt_w*0.10)" calcmode="lin" valueType="num">
                                          <p:cBhvr>
                                            <p:cTn id="18" dur="250" autoRev="1" fill="hold">
                                              <p:stCondLst>
                                                <p:cond delay="0"/>
                                              </p:stCondLst>
                                            </p:cTn>
                                            <p:tgtEl>
                                              <p:spTgt spid="9"/>
                                            </p:tgtEl>
                                            <p:attrNameLst>
                                              <p:attrName>ppt_x</p:attrName>
                                            </p:attrNameLst>
                                          </p:cBhvr>
                                        </p:anim>
                                        <p:anim by="(-#ppt_w*0.10)" calcmode="lin" valueType="num">
                                          <p:cBhvr>
                                            <p:cTn id="19" dur="250" autoRev="1" fill="hold">
                                              <p:stCondLst>
                                                <p:cond delay="0"/>
                                              </p:stCondLst>
                                            </p:cTn>
                                            <p:tgtEl>
                                              <p:spTgt spid="9"/>
                                            </p:tgtEl>
                                            <p:attrNameLst>
                                              <p:attrName>ppt_y</p:attrName>
                                            </p:attrNameLst>
                                          </p:cBhvr>
                                        </p:anim>
                                        <p:animRot by="-480000">
                                          <p:cBhvr>
                                            <p:cTn id="20" dur="250" autoRev="1" fill="hold">
                                              <p:stCondLst>
                                                <p:cond delay="0"/>
                                              </p:stCondLst>
                                            </p:cTn>
                                            <p:tgtEl>
                                              <p:spTgt spid="9"/>
                                            </p:tgtEl>
                                            <p:attrNameLst>
                                              <p:attrName>r</p:attrName>
                                            </p:attrNameLst>
                                          </p:cBhvr>
                                        </p:animRot>
                                      </p:childTnLst>
                                    </p:cTn>
                                  </p:par>
                                </p:childTnLst>
                              </p:cTn>
                            </p:par>
                            <p:par>
                              <p:cTn id="21" fill="hold">
                                <p:stCondLst>
                                  <p:cond delay="5650"/>
                                </p:stCondLst>
                                <p:childTnLst>
                                  <p:par>
                                    <p:cTn id="22" presetID="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ppt_x"/>
                                              </p:val>
                                            </p:tav>
                                            <p:tav tm="100000">
                                              <p:val>
                                                <p:strVal val="#ppt_x"/>
                                              </p:val>
                                            </p:tav>
                                          </p:tavLst>
                                        </p:anim>
                                        <p:anim calcmode="lin" valueType="num">
                                          <p:cBhvr additive="base">
                                            <p:cTn id="2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4" grpId="0" animBg="1"/>
          <p:bldP spid="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58000"/>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4"/>
          <a:stretch>
            <a:fillRect/>
          </a:stretch>
        </p:blipFill>
        <p:spPr>
          <a:xfrm>
            <a:off x="208033" y="6196985"/>
            <a:ext cx="3412477" cy="523246"/>
          </a:xfrm>
          <a:prstGeom prst="rect">
            <a:avLst/>
          </a:prstGeom>
        </p:spPr>
      </p:pic>
      <p:sp>
        <p:nvSpPr>
          <p:cNvPr id="8" name="TextBox 7">
            <a:extLst>
              <a:ext uri="{FF2B5EF4-FFF2-40B4-BE49-F238E27FC236}">
                <a16:creationId xmlns="" xmlns:a16="http://schemas.microsoft.com/office/drawing/2014/main" id="{B4B786AA-A56C-B049-93FA-6F8B5AD9E6A4}"/>
              </a:ext>
            </a:extLst>
          </p:cNvPr>
          <p:cNvSpPr txBox="1"/>
          <p:nvPr/>
        </p:nvSpPr>
        <p:spPr>
          <a:xfrm>
            <a:off x="577373" y="737879"/>
            <a:ext cx="5436734" cy="2862322"/>
          </a:xfrm>
          <a:prstGeom prst="rect">
            <a:avLst/>
          </a:prstGeom>
          <a:noFill/>
        </p:spPr>
        <p:txBody>
          <a:bodyPr wrap="square" rtlCol="0">
            <a:spAutoFit/>
          </a:bodyPr>
          <a:lstStyle/>
          <a:p>
            <a:r>
              <a:rPr lang="en-US" sz="5400" b="1" dirty="0">
                <a:solidFill>
                  <a:schemeClr val="bg1"/>
                </a:solidFill>
                <a:latin typeface="Montserrat" pitchFamily="2" charset="77"/>
              </a:rPr>
              <a:t>The story</a:t>
            </a:r>
          </a:p>
          <a:p>
            <a:r>
              <a:rPr lang="en-US" sz="3600" dirty="0">
                <a:solidFill>
                  <a:schemeClr val="bg1"/>
                </a:solidFill>
                <a:latin typeface="Montserrat" pitchFamily="2" charset="77"/>
              </a:rPr>
              <a:t>MEDICAL OUTREACH TEAM</a:t>
            </a:r>
          </a:p>
          <a:p>
            <a:endParaRPr lang="en-US" sz="5400" b="1" dirty="0">
              <a:solidFill>
                <a:schemeClr val="bg1"/>
              </a:solidFill>
              <a:latin typeface="Montserrat" pitchFamily="2" charset="77"/>
            </a:endParaRPr>
          </a:p>
        </p:txBody>
      </p:sp>
      <p:sp>
        <p:nvSpPr>
          <p:cNvPr id="6" name="Oval 5"/>
          <p:cNvSpPr/>
          <p:nvPr/>
        </p:nvSpPr>
        <p:spPr>
          <a:xfrm>
            <a:off x="6096000" y="968477"/>
            <a:ext cx="5192186" cy="5263447"/>
          </a:xfrm>
          <a:prstGeom prst="ellipse">
            <a:avLst/>
          </a:prstGeom>
          <a:blipFill dpi="0" rotWithShape="1">
            <a:blip r:embed="rId5"/>
            <a:srcRect/>
            <a:stretch>
              <a:fillRect/>
            </a:stretch>
          </a:blipFill>
          <a:ln w="260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2820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58000"/>
          </a:xfrm>
          <a:prstGeom prst="rect">
            <a:avLst/>
          </a:prstGeom>
        </p:spPr>
      </p:pic>
      <p:sp>
        <p:nvSpPr>
          <p:cNvPr id="22" name="TextBox 21">
            <a:extLst>
              <a:ext uri="{FF2B5EF4-FFF2-40B4-BE49-F238E27FC236}">
                <a16:creationId xmlns="" xmlns:a16="http://schemas.microsoft.com/office/drawing/2014/main" id="{B4B786AA-A56C-B049-93FA-6F8B5AD9E6A4}"/>
              </a:ext>
            </a:extLst>
          </p:cNvPr>
          <p:cNvSpPr txBox="1"/>
          <p:nvPr/>
        </p:nvSpPr>
        <p:spPr>
          <a:xfrm>
            <a:off x="438340" y="948557"/>
            <a:ext cx="4184011" cy="3170099"/>
          </a:xfrm>
          <a:prstGeom prst="rect">
            <a:avLst/>
          </a:prstGeom>
          <a:noFill/>
        </p:spPr>
        <p:txBody>
          <a:bodyPr wrap="square" rtlCol="0">
            <a:spAutoFit/>
          </a:bodyPr>
          <a:lstStyle/>
          <a:p>
            <a:r>
              <a:rPr lang="en-US" sz="4400" b="1" dirty="0">
                <a:solidFill>
                  <a:schemeClr val="bg1"/>
                </a:solidFill>
                <a:latin typeface="Montserrat" pitchFamily="2" charset="77"/>
              </a:rPr>
              <a:t>Medical outreach team</a:t>
            </a:r>
          </a:p>
          <a:p>
            <a:endParaRPr lang="en-US" sz="2800" dirty="0">
              <a:solidFill>
                <a:schemeClr val="bg1"/>
              </a:solidFill>
              <a:latin typeface="Montserrat" pitchFamily="2" charset="77"/>
            </a:endParaRPr>
          </a:p>
          <a:p>
            <a:r>
              <a:rPr lang="en-US" sz="2800" dirty="0">
                <a:solidFill>
                  <a:schemeClr val="bg1"/>
                </a:solidFill>
                <a:latin typeface="Montserrat" pitchFamily="2" charset="77"/>
              </a:rPr>
              <a:t>A mobile health team can give emergency care in remote areas.</a:t>
            </a:r>
          </a:p>
        </p:txBody>
      </p:sp>
      <p:pic>
        <p:nvPicPr>
          <p:cNvPr id="12" name="Picture 11">
            <a:extLst>
              <a:ext uri="{FF2B5EF4-FFF2-40B4-BE49-F238E27FC236}">
                <a16:creationId xmlns="" xmlns:a16="http://schemas.microsoft.com/office/drawing/2014/main" id="{C7D208C6-14F1-A342-B9D9-8C9CA6BC338E}"/>
              </a:ext>
            </a:extLst>
          </p:cNvPr>
          <p:cNvPicPr>
            <a:picLocks noChangeAspect="1"/>
          </p:cNvPicPr>
          <p:nvPr/>
        </p:nvPicPr>
        <p:blipFill>
          <a:blip r:embed="rId4"/>
          <a:stretch>
            <a:fillRect/>
          </a:stretch>
        </p:blipFill>
        <p:spPr>
          <a:xfrm rot="18493459">
            <a:off x="10260286" y="620109"/>
            <a:ext cx="525607" cy="473787"/>
          </a:xfrm>
          <a:prstGeom prst="rect">
            <a:avLst/>
          </a:prstGeom>
        </p:spPr>
      </p:pic>
      <p:pic>
        <p:nvPicPr>
          <p:cNvPr id="13" name="Picture 12">
            <a:extLst>
              <a:ext uri="{FF2B5EF4-FFF2-40B4-BE49-F238E27FC236}">
                <a16:creationId xmlns="" xmlns:a16="http://schemas.microsoft.com/office/drawing/2014/main" id="{9A24D3E6-96F2-2046-A84F-816054D47A27}"/>
              </a:ext>
            </a:extLst>
          </p:cNvPr>
          <p:cNvPicPr>
            <a:picLocks noChangeAspect="1"/>
          </p:cNvPicPr>
          <p:nvPr/>
        </p:nvPicPr>
        <p:blipFill>
          <a:blip r:embed="rId4"/>
          <a:stretch>
            <a:fillRect/>
          </a:stretch>
        </p:blipFill>
        <p:spPr>
          <a:xfrm rot="18493459">
            <a:off x="9713749" y="5202620"/>
            <a:ext cx="525607" cy="473787"/>
          </a:xfrm>
          <a:prstGeom prst="rect">
            <a:avLst/>
          </a:prstGeom>
        </p:spPr>
      </p:pic>
      <p:pic>
        <p:nvPicPr>
          <p:cNvPr id="16" name="Picture 15">
            <a:extLst>
              <a:ext uri="{FF2B5EF4-FFF2-40B4-BE49-F238E27FC236}">
                <a16:creationId xmlns="" xmlns:a16="http://schemas.microsoft.com/office/drawing/2014/main" id="{A08522FC-511C-A547-9B75-84EA18104310}"/>
              </a:ext>
            </a:extLst>
          </p:cNvPr>
          <p:cNvPicPr>
            <a:picLocks noChangeAspect="1"/>
          </p:cNvPicPr>
          <p:nvPr/>
        </p:nvPicPr>
        <p:blipFill>
          <a:blip r:embed="rId4"/>
          <a:stretch>
            <a:fillRect/>
          </a:stretch>
        </p:blipFill>
        <p:spPr>
          <a:xfrm rot="19995871">
            <a:off x="9463492" y="3628371"/>
            <a:ext cx="280558" cy="252898"/>
          </a:xfrm>
          <a:prstGeom prst="rect">
            <a:avLst/>
          </a:prstGeom>
        </p:spPr>
      </p:pic>
      <p:pic>
        <p:nvPicPr>
          <p:cNvPr id="17" name="Picture 16">
            <a:extLst>
              <a:ext uri="{FF2B5EF4-FFF2-40B4-BE49-F238E27FC236}">
                <a16:creationId xmlns="" xmlns:a16="http://schemas.microsoft.com/office/drawing/2014/main" id="{D0DA879A-3214-A54C-9531-D7C4B9EF6005}"/>
              </a:ext>
            </a:extLst>
          </p:cNvPr>
          <p:cNvPicPr>
            <a:picLocks noChangeAspect="1"/>
          </p:cNvPicPr>
          <p:nvPr/>
        </p:nvPicPr>
        <p:blipFill>
          <a:blip r:embed="rId4"/>
          <a:stretch>
            <a:fillRect/>
          </a:stretch>
        </p:blipFill>
        <p:spPr>
          <a:xfrm rot="19995871">
            <a:off x="11397396" y="1662937"/>
            <a:ext cx="280558" cy="252898"/>
          </a:xfrm>
          <a:prstGeom prst="rect">
            <a:avLst/>
          </a:prstGeom>
        </p:spPr>
      </p:pic>
      <p:pic>
        <p:nvPicPr>
          <p:cNvPr id="18" name="Picture 17">
            <a:extLst>
              <a:ext uri="{FF2B5EF4-FFF2-40B4-BE49-F238E27FC236}">
                <a16:creationId xmlns="" xmlns:a16="http://schemas.microsoft.com/office/drawing/2014/main" id="{36A151F0-5FA0-8543-BBFD-94954BB4C64F}"/>
              </a:ext>
            </a:extLst>
          </p:cNvPr>
          <p:cNvPicPr>
            <a:picLocks noChangeAspect="1"/>
          </p:cNvPicPr>
          <p:nvPr/>
        </p:nvPicPr>
        <p:blipFill>
          <a:blip r:embed="rId4"/>
          <a:stretch>
            <a:fillRect/>
          </a:stretch>
        </p:blipFill>
        <p:spPr>
          <a:xfrm rot="19995871">
            <a:off x="6730803" y="590882"/>
            <a:ext cx="280558" cy="252898"/>
          </a:xfrm>
          <a:prstGeom prst="rect">
            <a:avLst/>
          </a:prstGeom>
        </p:spPr>
      </p:pic>
      <p:pic>
        <p:nvPicPr>
          <p:cNvPr id="26" name="Picture 25">
            <a:extLst>
              <a:ext uri="{FF2B5EF4-FFF2-40B4-BE49-F238E27FC236}">
                <a16:creationId xmlns="" xmlns:a16="http://schemas.microsoft.com/office/drawing/2014/main" id="{037EF35C-C52C-F446-AB29-278AD6B4F46A}"/>
              </a:ext>
            </a:extLst>
          </p:cNvPr>
          <p:cNvPicPr>
            <a:picLocks noChangeAspect="1"/>
          </p:cNvPicPr>
          <p:nvPr/>
        </p:nvPicPr>
        <p:blipFill>
          <a:blip r:embed="rId4"/>
          <a:stretch>
            <a:fillRect/>
          </a:stretch>
        </p:blipFill>
        <p:spPr>
          <a:xfrm rot="1123259">
            <a:off x="6637456" y="4377369"/>
            <a:ext cx="417291" cy="376150"/>
          </a:xfrm>
          <a:prstGeom prst="rect">
            <a:avLst/>
          </a:prstGeom>
        </p:spPr>
      </p:pic>
      <p:pic>
        <p:nvPicPr>
          <p:cNvPr id="28" name="Picture 27">
            <a:extLst>
              <a:ext uri="{FF2B5EF4-FFF2-40B4-BE49-F238E27FC236}">
                <a16:creationId xmlns="" xmlns:a16="http://schemas.microsoft.com/office/drawing/2014/main" id="{F8F2A7A2-1E5F-3D44-AC00-A53CCE250FF3}"/>
              </a:ext>
            </a:extLst>
          </p:cNvPr>
          <p:cNvPicPr>
            <a:picLocks noChangeAspect="1"/>
          </p:cNvPicPr>
          <p:nvPr/>
        </p:nvPicPr>
        <p:blipFill>
          <a:blip r:embed="rId4"/>
          <a:stretch>
            <a:fillRect/>
          </a:stretch>
        </p:blipFill>
        <p:spPr>
          <a:xfrm rot="1123259">
            <a:off x="7416796" y="6155278"/>
            <a:ext cx="341688" cy="308001"/>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5"/>
          <a:stretch>
            <a:fillRect/>
          </a:stretch>
        </p:blipFill>
        <p:spPr>
          <a:xfrm>
            <a:off x="208033" y="6196985"/>
            <a:ext cx="3412477" cy="523246"/>
          </a:xfrm>
          <a:prstGeom prst="rect">
            <a:avLst/>
          </a:prstGeom>
        </p:spPr>
      </p:pic>
      <p:pic>
        <p:nvPicPr>
          <p:cNvPr id="6" name="Picture 5">
            <a:extLst>
              <a:ext uri="{FF2B5EF4-FFF2-40B4-BE49-F238E27FC236}">
                <a16:creationId xmlns="" xmlns:a16="http://schemas.microsoft.com/office/drawing/2014/main" id="{90433C43-B982-584C-B2A2-B6132136EA78}"/>
              </a:ext>
            </a:extLst>
          </p:cNvPr>
          <p:cNvPicPr>
            <a:picLocks noChangeAspect="1"/>
          </p:cNvPicPr>
          <p:nvPr/>
        </p:nvPicPr>
        <p:blipFill>
          <a:blip r:embed="rId6"/>
          <a:stretch>
            <a:fillRect/>
          </a:stretch>
        </p:blipFill>
        <p:spPr>
          <a:xfrm>
            <a:off x="5346079" y="-26988"/>
            <a:ext cx="6884987" cy="6884987"/>
          </a:xfrm>
          <a:prstGeom prst="rect">
            <a:avLst/>
          </a:prstGeom>
        </p:spPr>
      </p:pic>
      <p:sp>
        <p:nvSpPr>
          <p:cNvPr id="14" name="Oval 13"/>
          <p:cNvSpPr/>
          <p:nvPr/>
        </p:nvSpPr>
        <p:spPr>
          <a:xfrm>
            <a:off x="4233959" y="4846319"/>
            <a:ext cx="1475088" cy="1495333"/>
          </a:xfrm>
          <a:prstGeom prst="ellipse">
            <a:avLst/>
          </a:prstGeom>
          <a:blipFill dpi="0" rotWithShape="1">
            <a:blip r:embed="rId7"/>
            <a:srcRect/>
            <a:stretch>
              <a:fillRect/>
            </a:stretch>
          </a:blip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7596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90433C43-B982-584C-B2A2-B6132136EA78}"/>
              </a:ext>
            </a:extLst>
          </p:cNvPr>
          <p:cNvPicPr>
            <a:picLocks noChangeAspect="1"/>
          </p:cNvPicPr>
          <p:nvPr/>
        </p:nvPicPr>
        <p:blipFill>
          <a:blip r:embed="rId4"/>
          <a:stretch>
            <a:fillRect/>
          </a:stretch>
        </p:blipFill>
        <p:spPr>
          <a:xfrm>
            <a:off x="5346079" y="-26988"/>
            <a:ext cx="6884987" cy="6884987"/>
          </a:xfrm>
          <a:prstGeom prst="rect">
            <a:avLst/>
          </a:prstGeom>
        </p:spPr>
      </p:pic>
      <p:sp>
        <p:nvSpPr>
          <p:cNvPr id="19" name="Oval 18"/>
          <p:cNvSpPr/>
          <p:nvPr/>
        </p:nvSpPr>
        <p:spPr>
          <a:xfrm>
            <a:off x="4233959" y="4846319"/>
            <a:ext cx="1475088" cy="1495333"/>
          </a:xfrm>
          <a:prstGeom prst="ellipse">
            <a:avLst/>
          </a:prstGeom>
          <a:blipFill dpi="0" rotWithShape="1">
            <a:blip r:embed="rId5"/>
            <a:srcRect/>
            <a:stretch>
              <a:fillRect/>
            </a:stretch>
          </a:blip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6"/>
          <a:stretch>
            <a:fillRect/>
          </a:stretch>
        </p:blipFill>
        <p:spPr>
          <a:xfrm>
            <a:off x="208033" y="6196985"/>
            <a:ext cx="3412477" cy="523246"/>
          </a:xfrm>
          <a:prstGeom prst="rect">
            <a:avLst/>
          </a:prstGeom>
        </p:spPr>
      </p:pic>
      <p:sp>
        <p:nvSpPr>
          <p:cNvPr id="22" name="TextBox 21">
            <a:extLst>
              <a:ext uri="{FF2B5EF4-FFF2-40B4-BE49-F238E27FC236}">
                <a16:creationId xmlns="" xmlns:a16="http://schemas.microsoft.com/office/drawing/2014/main" id="{3545A2BA-6866-DD4D-BE2D-B43065FC1215}"/>
              </a:ext>
            </a:extLst>
          </p:cNvPr>
          <p:cNvSpPr txBox="1"/>
          <p:nvPr/>
        </p:nvSpPr>
        <p:spPr>
          <a:xfrm>
            <a:off x="429903" y="685186"/>
            <a:ext cx="4003239" cy="3539430"/>
          </a:xfrm>
          <a:prstGeom prst="rect">
            <a:avLst/>
          </a:prstGeom>
          <a:noFill/>
        </p:spPr>
        <p:txBody>
          <a:bodyPr wrap="square" rtlCol="0">
            <a:spAutoFit/>
          </a:bodyPr>
          <a:lstStyle/>
          <a:p>
            <a:r>
              <a:rPr lang="en-US" sz="2800" dirty="0">
                <a:solidFill>
                  <a:schemeClr val="bg1"/>
                </a:solidFill>
                <a:latin typeface="Montserrat" pitchFamily="2" charset="77"/>
              </a:rPr>
              <a:t>"The clinic could not have lasted so many years without the support of CAFOD. Thank you on behalf of all the community.“</a:t>
            </a:r>
            <a:r>
              <a:rPr lang="en-US" sz="2800" b="1" dirty="0">
                <a:solidFill>
                  <a:schemeClr val="bg1"/>
                </a:solidFill>
                <a:latin typeface="Montserrat" pitchFamily="2" charset="77"/>
              </a:rPr>
              <a:t> </a:t>
            </a:r>
          </a:p>
          <a:p>
            <a:endParaRPr lang="en-US" sz="2800" b="1" dirty="0">
              <a:solidFill>
                <a:schemeClr val="bg1"/>
              </a:solidFill>
              <a:latin typeface="Montserrat" pitchFamily="2" charset="77"/>
            </a:endParaRPr>
          </a:p>
          <a:p>
            <a:r>
              <a:rPr lang="en-US" sz="2800" b="1" dirty="0">
                <a:solidFill>
                  <a:schemeClr val="bg1"/>
                </a:solidFill>
                <a:latin typeface="Montserrat" pitchFamily="2" charset="77"/>
              </a:rPr>
              <a:t>Nurse Marlene</a:t>
            </a:r>
            <a:endParaRPr lang="en-US" sz="4400" b="1" dirty="0">
              <a:solidFill>
                <a:schemeClr val="bg1"/>
              </a:solidFill>
              <a:latin typeface="Montserrat" pitchFamily="2" charset="77"/>
            </a:endParaRPr>
          </a:p>
        </p:txBody>
      </p:sp>
    </p:spTree>
    <p:extLst>
      <p:ext uri="{BB962C8B-B14F-4D97-AF65-F5344CB8AC3E}">
        <p14:creationId xmlns:p14="http://schemas.microsoft.com/office/powerpoint/2010/main" val="4171110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CAF96-106F-0D49-B09B-269A9EF36168}"/>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DA052C7A-DCD2-2E46-B3CE-33868B300F74}"/>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58000"/>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4"/>
          <a:stretch>
            <a:fillRect/>
          </a:stretch>
        </p:blipFill>
        <p:spPr>
          <a:xfrm>
            <a:off x="208033" y="6196985"/>
            <a:ext cx="3412477" cy="523246"/>
          </a:xfrm>
          <a:prstGeom prst="rect">
            <a:avLst/>
          </a:prstGeom>
        </p:spPr>
      </p:pic>
      <p:sp>
        <p:nvSpPr>
          <p:cNvPr id="8" name="TextBox 7">
            <a:extLst>
              <a:ext uri="{FF2B5EF4-FFF2-40B4-BE49-F238E27FC236}">
                <a16:creationId xmlns="" xmlns:a16="http://schemas.microsoft.com/office/drawing/2014/main" id="{B4B786AA-A56C-B049-93FA-6F8B5AD9E6A4}"/>
              </a:ext>
            </a:extLst>
          </p:cNvPr>
          <p:cNvSpPr txBox="1"/>
          <p:nvPr/>
        </p:nvSpPr>
        <p:spPr>
          <a:xfrm>
            <a:off x="577373" y="737879"/>
            <a:ext cx="5436734" cy="2308324"/>
          </a:xfrm>
          <a:prstGeom prst="rect">
            <a:avLst/>
          </a:prstGeom>
          <a:noFill/>
        </p:spPr>
        <p:txBody>
          <a:bodyPr wrap="square" rtlCol="0">
            <a:spAutoFit/>
          </a:bodyPr>
          <a:lstStyle/>
          <a:p>
            <a:r>
              <a:rPr lang="en-US" sz="5400" b="1" dirty="0">
                <a:solidFill>
                  <a:schemeClr val="bg1"/>
                </a:solidFill>
                <a:latin typeface="Montserrat" pitchFamily="2" charset="77"/>
              </a:rPr>
              <a:t>The story</a:t>
            </a:r>
          </a:p>
          <a:p>
            <a:r>
              <a:rPr lang="en-US" sz="3600" dirty="0">
                <a:solidFill>
                  <a:schemeClr val="bg1"/>
                </a:solidFill>
                <a:latin typeface="Montserrat" pitchFamily="2" charset="77"/>
              </a:rPr>
              <a:t>THE GOAT THAT GIVES</a:t>
            </a:r>
          </a:p>
          <a:p>
            <a:endParaRPr lang="en-US" sz="5400" b="1" dirty="0">
              <a:solidFill>
                <a:schemeClr val="bg1"/>
              </a:solidFill>
              <a:latin typeface="Montserrat" pitchFamily="2" charset="77"/>
            </a:endParaRPr>
          </a:p>
        </p:txBody>
      </p:sp>
      <p:sp>
        <p:nvSpPr>
          <p:cNvPr id="9" name="Oval 8"/>
          <p:cNvSpPr/>
          <p:nvPr/>
        </p:nvSpPr>
        <p:spPr>
          <a:xfrm>
            <a:off x="5968538" y="928078"/>
            <a:ext cx="5303519" cy="536686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60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1736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58000"/>
          </a:xfrm>
          <a:prstGeom prst="rect">
            <a:avLst/>
          </a:prstGeom>
        </p:spPr>
      </p:pic>
      <p:pic>
        <p:nvPicPr>
          <p:cNvPr id="18" name="Picture 2" descr="The goat that gi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77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5"/>
          <a:stretch>
            <a:fillRect/>
          </a:stretch>
        </p:blipFill>
        <p:spPr>
          <a:xfrm>
            <a:off x="208033" y="6196985"/>
            <a:ext cx="3412477" cy="523246"/>
          </a:xfrm>
          <a:prstGeom prst="rect">
            <a:avLst/>
          </a:prstGeom>
        </p:spPr>
      </p:pic>
      <p:sp>
        <p:nvSpPr>
          <p:cNvPr id="22" name="TextBox 21">
            <a:extLst>
              <a:ext uri="{FF2B5EF4-FFF2-40B4-BE49-F238E27FC236}">
                <a16:creationId xmlns="" xmlns:a16="http://schemas.microsoft.com/office/drawing/2014/main" id="{B4B786AA-A56C-B049-93FA-6F8B5AD9E6A4}"/>
              </a:ext>
            </a:extLst>
          </p:cNvPr>
          <p:cNvSpPr txBox="1"/>
          <p:nvPr/>
        </p:nvSpPr>
        <p:spPr>
          <a:xfrm>
            <a:off x="363535" y="446186"/>
            <a:ext cx="3832234" cy="4031873"/>
          </a:xfrm>
          <a:prstGeom prst="rect">
            <a:avLst/>
          </a:prstGeom>
          <a:noFill/>
        </p:spPr>
        <p:txBody>
          <a:bodyPr wrap="square" rtlCol="0">
            <a:spAutoFit/>
          </a:bodyPr>
          <a:lstStyle/>
          <a:p>
            <a:r>
              <a:rPr lang="en-US" sz="4400" b="1" dirty="0">
                <a:solidFill>
                  <a:schemeClr val="bg1"/>
                </a:solidFill>
                <a:latin typeface="Montserrat" pitchFamily="2" charset="77"/>
              </a:rPr>
              <a:t>The goat that gives</a:t>
            </a:r>
          </a:p>
          <a:p>
            <a:endParaRPr lang="en-US" sz="2800" dirty="0">
              <a:solidFill>
                <a:schemeClr val="bg1"/>
              </a:solidFill>
              <a:latin typeface="Montserrat" pitchFamily="2" charset="77"/>
            </a:endParaRPr>
          </a:p>
          <a:p>
            <a:r>
              <a:rPr lang="en-US" sz="2800" dirty="0">
                <a:solidFill>
                  <a:schemeClr val="bg1"/>
                </a:solidFill>
                <a:latin typeface="Montserrat" pitchFamily="2" charset="77"/>
              </a:rPr>
              <a:t>Goats are the perfect livestock in rural areas.</a:t>
            </a:r>
          </a:p>
          <a:p>
            <a:endParaRPr lang="en-US" sz="2800" dirty="0">
              <a:solidFill>
                <a:schemeClr val="bg1"/>
              </a:solidFill>
              <a:latin typeface="Montserrat" pitchFamily="2" charset="77"/>
            </a:endParaRPr>
          </a:p>
          <a:p>
            <a:r>
              <a:rPr lang="en-US" sz="2800" dirty="0">
                <a:solidFill>
                  <a:schemeClr val="bg1"/>
                </a:solidFill>
                <a:latin typeface="Montserrat" pitchFamily="2" charset="77"/>
              </a:rPr>
              <a:t>They produce fertilizer to help crops grow. </a:t>
            </a:r>
          </a:p>
        </p:txBody>
      </p:sp>
      <p:sp>
        <p:nvSpPr>
          <p:cNvPr id="17" name="Oval 16"/>
          <p:cNvSpPr/>
          <p:nvPr/>
        </p:nvSpPr>
        <p:spPr>
          <a:xfrm>
            <a:off x="4289774" y="5087597"/>
            <a:ext cx="1393258" cy="14099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7485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1" y="1"/>
            <a:ext cx="12192000" cy="6858000"/>
          </a:xfrm>
          <a:prstGeom prst="rect">
            <a:avLst/>
          </a:prstGeom>
        </p:spPr>
      </p:pic>
      <p:pic>
        <p:nvPicPr>
          <p:cNvPr id="20" name="Picture 2" descr="The goat that gi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459"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5"/>
          <a:stretch>
            <a:fillRect/>
          </a:stretch>
        </p:blipFill>
        <p:spPr>
          <a:xfrm>
            <a:off x="208033" y="6196985"/>
            <a:ext cx="3412477" cy="523246"/>
          </a:xfrm>
          <a:prstGeom prst="rect">
            <a:avLst/>
          </a:prstGeom>
        </p:spPr>
      </p:pic>
      <p:sp>
        <p:nvSpPr>
          <p:cNvPr id="8" name="TextBox 7">
            <a:extLst>
              <a:ext uri="{FF2B5EF4-FFF2-40B4-BE49-F238E27FC236}">
                <a16:creationId xmlns="" xmlns:a16="http://schemas.microsoft.com/office/drawing/2014/main" id="{B4B786AA-A56C-B049-93FA-6F8B5AD9E6A4}"/>
              </a:ext>
            </a:extLst>
          </p:cNvPr>
          <p:cNvSpPr txBox="1"/>
          <p:nvPr/>
        </p:nvSpPr>
        <p:spPr>
          <a:xfrm>
            <a:off x="373054" y="454680"/>
            <a:ext cx="3832234" cy="3170099"/>
          </a:xfrm>
          <a:prstGeom prst="rect">
            <a:avLst/>
          </a:prstGeom>
          <a:noFill/>
        </p:spPr>
        <p:txBody>
          <a:bodyPr wrap="square" rtlCol="0">
            <a:spAutoFit/>
          </a:bodyPr>
          <a:lstStyle/>
          <a:p>
            <a:r>
              <a:rPr lang="en-US" sz="4400" b="1" dirty="0">
                <a:solidFill>
                  <a:schemeClr val="bg1"/>
                </a:solidFill>
                <a:latin typeface="Montserrat" pitchFamily="2" charset="77"/>
              </a:rPr>
              <a:t>The goat that gives</a:t>
            </a:r>
          </a:p>
          <a:p>
            <a:endParaRPr lang="en-US" sz="2800" dirty="0">
              <a:solidFill>
                <a:schemeClr val="bg1"/>
              </a:solidFill>
              <a:latin typeface="Montserrat" pitchFamily="2" charset="77"/>
            </a:endParaRPr>
          </a:p>
          <a:p>
            <a:r>
              <a:rPr lang="en-US" sz="2800" dirty="0">
                <a:solidFill>
                  <a:schemeClr val="bg1"/>
                </a:solidFill>
                <a:latin typeface="Montserrat" pitchFamily="2" charset="77"/>
              </a:rPr>
              <a:t>They also give up to 12 pints of milk a week, to drink or to sell. </a:t>
            </a:r>
          </a:p>
        </p:txBody>
      </p:sp>
      <p:sp>
        <p:nvSpPr>
          <p:cNvPr id="19" name="Oval 18"/>
          <p:cNvSpPr/>
          <p:nvPr/>
        </p:nvSpPr>
        <p:spPr>
          <a:xfrm>
            <a:off x="4289774" y="5087597"/>
            <a:ext cx="1393258" cy="14099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3888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CAF96-106F-0D49-B09B-269A9EF36168}"/>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DA052C7A-DCD2-2E46-B3CE-33868B300F74}"/>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ABC35AEE-ABD4-0A4E-8BF1-31ED41F7BC13}"/>
              </a:ext>
            </a:extLst>
          </p:cNvPr>
          <p:cNvPicPr>
            <a:picLocks noChangeAspect="1"/>
          </p:cNvPicPr>
          <p:nvPr/>
        </p:nvPicPr>
        <p:blipFill>
          <a:blip r:embed="rId3"/>
          <a:stretch>
            <a:fillRect/>
          </a:stretch>
        </p:blipFill>
        <p:spPr>
          <a:xfrm>
            <a:off x="0" y="0"/>
            <a:ext cx="12192000" cy="6858000"/>
          </a:xfrm>
          <a:prstGeom prst="rect">
            <a:avLst/>
          </a:prstGeom>
        </p:spPr>
      </p:pic>
      <p:pic>
        <p:nvPicPr>
          <p:cNvPr id="30" name="Picture 29">
            <a:extLst>
              <a:ext uri="{FF2B5EF4-FFF2-40B4-BE49-F238E27FC236}">
                <a16:creationId xmlns="" xmlns:a16="http://schemas.microsoft.com/office/drawing/2014/main" id="{5A18C18A-1CB8-0A4C-9A1D-4C86093689D8}"/>
              </a:ext>
            </a:extLst>
          </p:cNvPr>
          <p:cNvPicPr>
            <a:picLocks noChangeAspect="1"/>
          </p:cNvPicPr>
          <p:nvPr/>
        </p:nvPicPr>
        <p:blipFill>
          <a:blip r:embed="rId4"/>
          <a:stretch>
            <a:fillRect/>
          </a:stretch>
        </p:blipFill>
        <p:spPr>
          <a:xfrm>
            <a:off x="208033" y="6196985"/>
            <a:ext cx="3412477" cy="523246"/>
          </a:xfrm>
          <a:prstGeom prst="rect">
            <a:avLst/>
          </a:prstGeom>
        </p:spPr>
      </p:pic>
      <p:sp>
        <p:nvSpPr>
          <p:cNvPr id="8" name="TextBox 7">
            <a:extLst>
              <a:ext uri="{FF2B5EF4-FFF2-40B4-BE49-F238E27FC236}">
                <a16:creationId xmlns="" xmlns:a16="http://schemas.microsoft.com/office/drawing/2014/main" id="{B4B786AA-A56C-B049-93FA-6F8B5AD9E6A4}"/>
              </a:ext>
            </a:extLst>
          </p:cNvPr>
          <p:cNvSpPr txBox="1"/>
          <p:nvPr/>
        </p:nvSpPr>
        <p:spPr>
          <a:xfrm>
            <a:off x="577373" y="737879"/>
            <a:ext cx="5436734" cy="2308324"/>
          </a:xfrm>
          <a:prstGeom prst="rect">
            <a:avLst/>
          </a:prstGeom>
          <a:noFill/>
        </p:spPr>
        <p:txBody>
          <a:bodyPr wrap="square" lIns="91440" tIns="45720" rIns="91440" bIns="45720" rtlCol="0" anchor="t">
            <a:spAutoFit/>
          </a:bodyPr>
          <a:lstStyle/>
          <a:p>
            <a:r>
              <a:rPr lang="en-US" sz="5400" b="1" dirty="0">
                <a:solidFill>
                  <a:schemeClr val="bg1"/>
                </a:solidFill>
                <a:latin typeface="Montserrat" pitchFamily="2" charset="77"/>
              </a:rPr>
              <a:t>The story</a:t>
            </a:r>
          </a:p>
          <a:p>
            <a:r>
              <a:rPr lang="en-US" sz="3600" dirty="0">
                <a:solidFill>
                  <a:schemeClr val="bg1"/>
                </a:solidFill>
                <a:latin typeface="Montserrat"/>
              </a:rPr>
              <a:t>KEEP CLEAN KIT</a:t>
            </a:r>
          </a:p>
          <a:p>
            <a:endParaRPr lang="en-US" sz="5400" b="1" dirty="0">
              <a:solidFill>
                <a:schemeClr val="bg1"/>
              </a:solidFill>
              <a:latin typeface="Montserrat" pitchFamily="2" charset="77"/>
            </a:endParaRPr>
          </a:p>
        </p:txBody>
      </p:sp>
      <p:sp>
        <p:nvSpPr>
          <p:cNvPr id="9" name="Oval 8"/>
          <p:cNvSpPr/>
          <p:nvPr/>
        </p:nvSpPr>
        <p:spPr>
          <a:xfrm>
            <a:off x="5968538" y="928078"/>
            <a:ext cx="5303519" cy="536686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60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0574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68" ma:contentTypeDescription="Create a new document." ma:contentTypeScope="" ma:versionID="4acf12585948625ecb95385d84c2c571">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838394d209ca4919864e8e85334b9b6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tivity xmlns="236a9a4b-a03c-46ba-8ec6-624c184acbc6">World Gifts</Activity>
    <Audience xmlns="236a9a4b-a03c-46ba-8ec6-624c184acbc6"/>
    <_Status xmlns="http://schemas.microsoft.com/sharepoint/v3/fields">Not Started</_Status>
    <_dlc_DocId xmlns="04672002-f21f-4240-adfb-f0b653fb6fb5">SZUU6KYVHK2A-2146017777-13645</_dlc_DocId>
    <_dlc_DocIdUrl xmlns="04672002-f21f-4240-adfb-f0b653fb6fb5">
      <Url>https://cafod365.sharepoint.com/sites/int/Education/_layouts/15/DocIdRedir.aspx?ID=SZUU6KYVHK2A-2146017777-13645</Url>
      <Description>SZUU6KYVHK2A-2146017777-13645</Description>
    </_dlc_DocIdUrl>
  </documentManagement>
</p:properties>
</file>

<file path=customXml/itemProps1.xml><?xml version="1.0" encoding="utf-8"?>
<ds:datastoreItem xmlns:ds="http://schemas.openxmlformats.org/officeDocument/2006/customXml" ds:itemID="{20BF69FA-2512-45A3-A9DB-78EB0A36FE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A5886E-2AE6-4624-BDBE-FCB6DA79A759}">
  <ds:schemaRefs>
    <ds:schemaRef ds:uri="http://schemas.microsoft.com/sharepoint/events"/>
  </ds:schemaRefs>
</ds:datastoreItem>
</file>

<file path=customXml/itemProps3.xml><?xml version="1.0" encoding="utf-8"?>
<ds:datastoreItem xmlns:ds="http://schemas.openxmlformats.org/officeDocument/2006/customXml" ds:itemID="{87E0B09B-AA41-4942-9EC6-DB0F44DE04BA}">
  <ds:schemaRefs>
    <ds:schemaRef ds:uri="http://schemas.microsoft.com/sharepoint/v3/contenttype/forms"/>
  </ds:schemaRefs>
</ds:datastoreItem>
</file>

<file path=customXml/itemProps4.xml><?xml version="1.0" encoding="utf-8"?>
<ds:datastoreItem xmlns:ds="http://schemas.openxmlformats.org/officeDocument/2006/customXml" ds:itemID="{652A23B8-0494-463F-AC92-01EEA2BACDD4}">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04672002-f21f-4240-adfb-f0b653fb6fb5"/>
    <ds:schemaRef ds:uri="236a9a4b-a03c-46ba-8ec6-624c184acbc6"/>
    <ds:schemaRef ds:uri="http://schemas.microsoft.com/sharepoint/v3/fields"/>
    <ds:schemaRef ds:uri="http://schemas.openxmlformats.org/package/2006/metadata/core-properties"/>
    <ds:schemaRef ds:uri="http://purl.org/dc/terms/"/>
    <ds:schemaRef ds:uri="bdf04112-6931-4610-9724-cd62e91446a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1816</TotalTime>
  <Words>705</Words>
  <Application>Microsoft Office PowerPoint</Application>
  <PresentationFormat>Widescreen</PresentationFormat>
  <Paragraphs>77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Rounded MT Bold</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O'Brien</dc:creator>
  <cp:lastModifiedBy>Kathleen O'Brien</cp:lastModifiedBy>
  <cp:revision>74</cp:revision>
  <dcterms:created xsi:type="dcterms:W3CDTF">2019-10-21T15:13:58Z</dcterms:created>
  <dcterms:modified xsi:type="dcterms:W3CDTF">2020-11-04T15:24:13Z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cfe816eb-6415-4ed7-b81f-3b0bdec840d1</vt:lpwstr>
  </property>
</Properties>
</file>