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8"/>
  </p:notesMasterIdLst>
  <p:sldIdLst>
    <p:sldId id="276" r:id="rId6"/>
    <p:sldId id="258" r:id="rId7"/>
    <p:sldId id="256"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8F0B"/>
    <a:srgbClr val="B91B8A"/>
    <a:srgbClr val="98BB0E"/>
    <a:srgbClr val="FF6309"/>
    <a:srgbClr val="AD4200"/>
    <a:srgbClr val="FC0018"/>
    <a:srgbClr val="760162"/>
    <a:srgbClr val="047AAE"/>
    <a:srgbClr val="09458A"/>
    <a:srgbClr val="B300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4"/>
    <p:restoredTop sz="77605" autoAdjust="0"/>
  </p:normalViewPr>
  <p:slideViewPr>
    <p:cSldViewPr snapToGrid="0" snapToObjects="1" showGuides="1">
      <p:cViewPr varScale="1">
        <p:scale>
          <a:sx n="54" d="100"/>
          <a:sy n="54" d="100"/>
        </p:scale>
        <p:origin x="179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CBE60-0BA8-EF40-AC85-36008DD9BA1C}" type="datetimeFigureOut">
              <a:rPr lang="en-US" smtClean="0"/>
              <a:t>6/25/2021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265DB-29CF-E84E-A9A1-1D44C674B205}" type="slidenum">
              <a:rPr lang="en-US" smtClean="0"/>
              <a:t>‹#›</a:t>
            </a:fld>
            <a:endParaRPr lang="en-US"/>
          </a:p>
        </p:txBody>
      </p:sp>
    </p:spTree>
    <p:extLst>
      <p:ext uri="{BB962C8B-B14F-4D97-AF65-F5344CB8AC3E}">
        <p14:creationId xmlns:p14="http://schemas.microsoft.com/office/powerpoint/2010/main" val="35135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dirty="0"/>
              <a:t>Until 2000, CAFOD stood for </a:t>
            </a:r>
            <a:r>
              <a:rPr lang="en-GB" altLang="en-US" b="1" dirty="0"/>
              <a:t>Catholic Fund for Overseas Development</a:t>
            </a:r>
            <a:r>
              <a:rPr lang="en-GB" altLang="en-US" dirty="0"/>
              <a:t>. But, over the years, CAFOD moved from solely raising and distributing money to support projects, to being more of an agency.</a:t>
            </a:r>
          </a:p>
          <a:p>
            <a:pPr eaLnBrk="1" hangingPunct="1">
              <a:defRPr/>
            </a:pPr>
            <a:endParaRPr lang="en-GB" altLang="en-US" dirty="0"/>
          </a:p>
          <a:p>
            <a:pPr eaLnBrk="1" hangingPunct="1">
              <a:defRPr/>
            </a:pPr>
            <a:r>
              <a:rPr lang="en-GB" altLang="en-US" b="1" dirty="0"/>
              <a:t> An agency doesn’t just raise and distribute money</a:t>
            </a:r>
            <a:r>
              <a:rPr lang="en-GB" altLang="en-US" dirty="0"/>
              <a:t>, but:</a:t>
            </a:r>
          </a:p>
          <a:p>
            <a:pPr marL="171450" indent="-171450" eaLnBrk="1" hangingPunct="1">
              <a:buFont typeface="Arial" panose="020B0604020202020204" pitchFamily="34" charset="0"/>
              <a:buChar char="•"/>
              <a:defRPr/>
            </a:pPr>
            <a:r>
              <a:rPr lang="en-GB" altLang="en-US" dirty="0"/>
              <a:t>approaches development as a process that </a:t>
            </a:r>
            <a:r>
              <a:rPr lang="en-GB" altLang="en-US" b="1" dirty="0"/>
              <a:t>empowers local people </a:t>
            </a:r>
            <a:r>
              <a:rPr lang="en-GB" altLang="en-US" dirty="0"/>
              <a:t>and changes unjust structures – </a:t>
            </a:r>
            <a:r>
              <a:rPr lang="en-GB" altLang="en-US" b="1" dirty="0"/>
              <a:t>working alongside local people</a:t>
            </a:r>
            <a:r>
              <a:rPr lang="en-GB" altLang="en-US" dirty="0"/>
              <a:t>, finding out what they want to do, helping to support them </a:t>
            </a:r>
          </a:p>
          <a:p>
            <a:pPr marL="171450" indent="-171450" eaLnBrk="1" hangingPunct="1">
              <a:buFont typeface="Arial" panose="020B0604020202020204" pitchFamily="34" charset="0"/>
              <a:buChar char="•"/>
              <a:defRPr/>
            </a:pPr>
            <a:r>
              <a:rPr lang="en-GB" altLang="en-US" b="1" dirty="0"/>
              <a:t>shares skills, time and people </a:t>
            </a:r>
            <a:r>
              <a:rPr lang="en-GB" altLang="en-US" dirty="0"/>
              <a:t>as well as funds</a:t>
            </a:r>
          </a:p>
          <a:p>
            <a:pPr marL="171450" indent="-171450" eaLnBrk="1" hangingPunct="1">
              <a:buFont typeface="Arial" panose="020B0604020202020204" pitchFamily="34" charset="0"/>
              <a:buChar char="•"/>
              <a:defRPr/>
            </a:pPr>
            <a:r>
              <a:rPr lang="en-GB" altLang="en-US" dirty="0"/>
              <a:t>builds local capacity – gives control to locals, so </a:t>
            </a:r>
            <a:r>
              <a:rPr lang="en-GB" altLang="en-US" b="1" dirty="0"/>
              <a:t>people</a:t>
            </a:r>
            <a:r>
              <a:rPr lang="en-GB" altLang="en-US" dirty="0"/>
              <a:t> </a:t>
            </a:r>
            <a:r>
              <a:rPr lang="en-GB" altLang="en-US" b="1" dirty="0"/>
              <a:t>help themselves</a:t>
            </a:r>
          </a:p>
          <a:p>
            <a:pPr marL="171450" indent="-171450" eaLnBrk="1" hangingPunct="1">
              <a:buFont typeface="Arial" panose="020B0604020202020204" pitchFamily="34" charset="0"/>
              <a:buChar char="•"/>
              <a:defRPr/>
            </a:pPr>
            <a:r>
              <a:rPr lang="en-GB" altLang="en-US" dirty="0"/>
              <a:t>supports programmes rather than projects – </a:t>
            </a:r>
            <a:r>
              <a:rPr lang="en-GB" altLang="en-US" dirty="0" err="1"/>
              <a:t>ie</a:t>
            </a:r>
            <a:r>
              <a:rPr lang="en-GB" altLang="en-US" dirty="0"/>
              <a:t>. broader, varied work, not just individual projects, but potential several projects may make up a programme – more holistic</a:t>
            </a:r>
          </a:p>
          <a:p>
            <a:pPr marL="171450" indent="-171450" eaLnBrk="1" hangingPunct="1">
              <a:buFont typeface="Arial" panose="020B0604020202020204" pitchFamily="34" charset="0"/>
              <a:buChar char="•"/>
              <a:defRPr/>
            </a:pPr>
            <a:r>
              <a:rPr lang="en-GB" altLang="en-US" dirty="0"/>
              <a:t>seeks to </a:t>
            </a:r>
            <a:r>
              <a:rPr lang="en-GB" altLang="en-US" b="1" dirty="0"/>
              <a:t>tackle the causes of poverty</a:t>
            </a:r>
            <a:r>
              <a:rPr lang="en-GB" altLang="en-US" dirty="0"/>
              <a:t>, not just trying to mop up what has already happened.</a:t>
            </a:r>
          </a:p>
          <a:p>
            <a:pPr marL="171450" indent="-171450" eaLnBrk="1" hangingPunct="1">
              <a:buFont typeface="Arial" panose="020B0604020202020204" pitchFamily="34" charset="0"/>
              <a:buChar char="•"/>
              <a:defRPr/>
            </a:pPr>
            <a:endParaRPr lang="en-GB" altLang="en-US" dirty="0"/>
          </a:p>
          <a:p>
            <a:pPr eaLnBrk="1" hangingPunct="1">
              <a:defRPr/>
            </a:pPr>
            <a:r>
              <a:rPr lang="en-GB" altLang="en-US" dirty="0"/>
              <a:t>CAFOD did not suddenly do all of this in 2000, but had been adapting to this way of working for the years leading up to the change in acronym.</a:t>
            </a:r>
          </a:p>
          <a:p>
            <a:pPr>
              <a:defRPr/>
            </a:pPr>
            <a:endParaRPr lang="en-GB"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5</a:t>
            </a:fld>
            <a:endParaRPr lang="en-US"/>
          </a:p>
        </p:txBody>
      </p:sp>
    </p:spTree>
    <p:extLst>
      <p:ext uri="{BB962C8B-B14F-4D97-AF65-F5344CB8AC3E}">
        <p14:creationId xmlns:p14="http://schemas.microsoft.com/office/powerpoint/2010/main" val="14876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a:t>
            </a:r>
            <a:r>
              <a:rPr lang="en-US" altLang="en-US" dirty="0"/>
              <a:t>‘O’ represents the </a:t>
            </a:r>
            <a:r>
              <a:rPr lang="en-US" altLang="en-US" dirty="0" smtClean="0"/>
              <a:t>Caritas International, flaming cross</a:t>
            </a:r>
            <a:r>
              <a:rPr lang="en-US" altLang="en-US" baseline="0" dirty="0" smtClean="0"/>
              <a:t> symbol. </a:t>
            </a:r>
          </a:p>
          <a:p>
            <a:pPr eaLnBrk="1" hangingPunct="1"/>
            <a:r>
              <a:rPr lang="en-US" altLang="en-US" baseline="0" dirty="0" smtClean="0"/>
              <a:t>Caritas International is the global network of Catholic agencies to which CAFOD belongs.</a:t>
            </a:r>
            <a:endParaRPr lang="en-US" altLang="en-US"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6</a:t>
            </a:fld>
            <a:endParaRPr lang="en-US"/>
          </a:p>
        </p:txBody>
      </p:sp>
    </p:spTree>
    <p:extLst>
      <p:ext uri="{BB962C8B-B14F-4D97-AF65-F5344CB8AC3E}">
        <p14:creationId xmlns:p14="http://schemas.microsoft.com/office/powerpoint/2010/main" val="420316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changes! Please check our website for the latest figures.</a:t>
            </a:r>
            <a:endParaRPr lang="en-GB" dirty="0"/>
          </a:p>
        </p:txBody>
      </p:sp>
      <p:sp>
        <p:nvSpPr>
          <p:cNvPr id="4" name="Slide Number Placeholder 3"/>
          <p:cNvSpPr>
            <a:spLocks noGrp="1"/>
          </p:cNvSpPr>
          <p:nvPr>
            <p:ph type="sldNum" sz="quarter" idx="10"/>
          </p:nvPr>
        </p:nvSpPr>
        <p:spPr/>
        <p:txBody>
          <a:bodyPr/>
          <a:lstStyle/>
          <a:p>
            <a:fld id="{DA3265DB-29CF-E84E-A9A1-1D44C674B205}" type="slidenum">
              <a:rPr lang="en-US" smtClean="0"/>
              <a:t>8</a:t>
            </a:fld>
            <a:endParaRPr lang="en-US"/>
          </a:p>
        </p:txBody>
      </p:sp>
    </p:spTree>
    <p:extLst>
      <p:ext uri="{BB962C8B-B14F-4D97-AF65-F5344CB8AC3E}">
        <p14:creationId xmlns:p14="http://schemas.microsoft.com/office/powerpoint/2010/main" val="293665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figure changes! Please check our website for the latest figures.</a:t>
            </a:r>
          </a:p>
          <a:p>
            <a:endParaRPr lang="en-GB" dirty="0"/>
          </a:p>
        </p:txBody>
      </p:sp>
      <p:sp>
        <p:nvSpPr>
          <p:cNvPr id="4" name="Slide Number Placeholder 3"/>
          <p:cNvSpPr>
            <a:spLocks noGrp="1"/>
          </p:cNvSpPr>
          <p:nvPr>
            <p:ph type="sldNum" sz="quarter" idx="10"/>
          </p:nvPr>
        </p:nvSpPr>
        <p:spPr/>
        <p:txBody>
          <a:bodyPr/>
          <a:lstStyle/>
          <a:p>
            <a:fld id="{DA3265DB-29CF-E84E-A9A1-1D44C674B205}" type="slidenum">
              <a:rPr lang="en-US" smtClean="0"/>
              <a:t>9</a:t>
            </a:fld>
            <a:endParaRPr lang="en-US"/>
          </a:p>
        </p:txBody>
      </p:sp>
    </p:spTree>
    <p:extLst>
      <p:ext uri="{BB962C8B-B14F-4D97-AF65-F5344CB8AC3E}">
        <p14:creationId xmlns:p14="http://schemas.microsoft.com/office/powerpoint/2010/main" val="400228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CAFOD cannot work all over the world, but as you can see, we do work in many countries worldwide: in Asia and the Middle East, across Africa and in Latin America. </a:t>
            </a:r>
          </a:p>
          <a:p>
            <a:pPr eaLnBrk="1" hangingPunct="1"/>
            <a:r>
              <a:rPr lang="en-GB" altLang="en-US" dirty="0"/>
              <a:t>In </a:t>
            </a:r>
            <a:r>
              <a:rPr lang="en-GB" altLang="en-US" dirty="0" smtClean="0"/>
              <a:t>recent years </a:t>
            </a:r>
            <a:r>
              <a:rPr lang="en-GB" altLang="en-US" dirty="0"/>
              <a:t>we have also been supporting sister agencies in Europe to help deal with the Refugee crisis there. </a:t>
            </a:r>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10</a:t>
            </a:fld>
            <a:endParaRPr lang="en-US"/>
          </a:p>
        </p:txBody>
      </p:sp>
    </p:spTree>
    <p:extLst>
      <p:ext uri="{BB962C8B-B14F-4D97-AF65-F5344CB8AC3E}">
        <p14:creationId xmlns:p14="http://schemas.microsoft.com/office/powerpoint/2010/main" val="203392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 </a:t>
            </a:r>
            <a:r>
              <a:rPr lang="en-GB" altLang="en-US" dirty="0" smtClean="0"/>
              <a:t>bit</a:t>
            </a:r>
            <a:r>
              <a:rPr lang="en-GB" altLang="en-US" baseline="0" dirty="0" smtClean="0"/>
              <a:t> of a</a:t>
            </a:r>
            <a:r>
              <a:rPr lang="en-GB" altLang="en-US" dirty="0" smtClean="0"/>
              <a:t> </a:t>
            </a:r>
            <a:r>
              <a:rPr lang="en-GB" altLang="en-US" dirty="0"/>
              <a:t>trick question! CAFOD raises the majority of its money from the Catholic Community of England and Wales (approx. 2/3 of our total income) comes from individuals and communities in England and Wales.</a:t>
            </a:r>
          </a:p>
          <a:p>
            <a:pPr eaLnBrk="1" hangingPunct="1"/>
            <a:r>
              <a:rPr lang="en-GB" altLang="en-US" dirty="0"/>
              <a:t/>
            </a:r>
            <a:br>
              <a:rPr lang="en-GB" altLang="en-US" dirty="0"/>
            </a:br>
            <a:r>
              <a:rPr lang="en-GB" altLang="en-US" dirty="0"/>
              <a:t>We get a small amount from governments – both our own and other countries’ governments – to carry out development/relief work.</a:t>
            </a:r>
          </a:p>
          <a:p>
            <a:pPr eaLnBrk="1" hangingPunct="1"/>
            <a:endParaRPr lang="en-GB" altLang="en-US" dirty="0"/>
          </a:p>
          <a:p>
            <a:pPr eaLnBrk="1" hangingPunct="1"/>
            <a:r>
              <a:rPr lang="en-GB" altLang="en-US" dirty="0"/>
              <a:t>We also get some from other institutions and agencies – when CAFOD is best placed to deliver a piece of work, another agency (such as Islamic Relief or another Catholic development agency) may give us a fixed amount of money to carry out that piece of work.</a:t>
            </a:r>
          </a:p>
          <a:p>
            <a:pPr eaLnBrk="1" hangingPunct="1"/>
            <a:endParaRPr lang="en-GB" altLang="en-US" dirty="0"/>
          </a:p>
          <a:p>
            <a:pPr eaLnBrk="1" hangingPunct="1"/>
            <a:r>
              <a:rPr lang="en-GB" altLang="en-US" dirty="0"/>
              <a:t>Of course, not just Catholics give to CAFOD, but it tends to be Catholics as we are the Catholic Agency. Because of the way the Catholic community is divided up across the UK, both Scotland and Ireland have their own “Bishops’ Conferences”, and have development agencies called SCIAF in Scotland and </a:t>
            </a:r>
            <a:r>
              <a:rPr lang="en-GB" altLang="en-US" dirty="0" err="1"/>
              <a:t>Trocaire</a:t>
            </a:r>
            <a:r>
              <a:rPr lang="en-GB" altLang="en-US" dirty="0"/>
              <a:t> in Ireland.</a:t>
            </a:r>
          </a:p>
          <a:p>
            <a:endParaRPr lang="en-GB" altLang="en-US"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14</a:t>
            </a:fld>
            <a:endParaRPr lang="en-US"/>
          </a:p>
        </p:txBody>
      </p:sp>
    </p:spTree>
    <p:extLst>
      <p:ext uri="{BB962C8B-B14F-4D97-AF65-F5344CB8AC3E}">
        <p14:creationId xmlns:p14="http://schemas.microsoft.com/office/powerpoint/2010/main" val="206807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This isn’t strictly true! </a:t>
            </a:r>
            <a:r>
              <a:rPr lang="en-GB" altLang="en-US" b="1" dirty="0">
                <a:latin typeface="Verdana" panose="020B0604030504040204" pitchFamily="34" charset="0"/>
                <a:ea typeface="Verdana" panose="020B0604030504040204" pitchFamily="34" charset="0"/>
                <a:cs typeface="Verdana" panose="020B0604030504040204" pitchFamily="34" charset="0"/>
              </a:rPr>
              <a:t>The first “Family Fast Day” was held in 1960</a:t>
            </a:r>
            <a:r>
              <a:rPr lang="en-GB" altLang="en-US" dirty="0">
                <a:latin typeface="Verdana" panose="020B0604030504040204" pitchFamily="34" charset="0"/>
                <a:ea typeface="Verdana" panose="020B0604030504040204" pitchFamily="34" charset="0"/>
                <a:cs typeface="Verdana" panose="020B0604030504040204" pitchFamily="34" charset="0"/>
              </a:rPr>
              <a:t>. A group of Catholic lay women from the </a:t>
            </a:r>
            <a:r>
              <a:rPr lang="en-GB" altLang="en-US" b="1" dirty="0">
                <a:latin typeface="Verdana" panose="020B0604030504040204" pitchFamily="34" charset="0"/>
                <a:ea typeface="Verdana" panose="020B0604030504040204" pitchFamily="34" charset="0"/>
                <a:cs typeface="Verdana" panose="020B0604030504040204" pitchFamily="34" charset="0"/>
              </a:rPr>
              <a:t>Catholic Women’s League (CWL) and the Union of Catholic Mothers (UCM</a:t>
            </a:r>
            <a:r>
              <a:rPr lang="en-GB" altLang="en-US" dirty="0">
                <a:latin typeface="Verdana" panose="020B0604030504040204" pitchFamily="34" charset="0"/>
                <a:ea typeface="Verdana" panose="020B0604030504040204" pitchFamily="34" charset="0"/>
                <a:cs typeface="Verdana" panose="020B0604030504040204" pitchFamily="34" charset="0"/>
              </a:rPr>
              <a:t>) heard about children dying because of a lack of even the most basic healthcare on the Caribbean island of Dominica.</a:t>
            </a:r>
          </a:p>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They persuaded the National Board of Catholic Women to support them and organised the first Fast Day, wanting people in England and Wales to fast/give up one meal on one day in Lent and give the money to the people of Dominica.</a:t>
            </a:r>
          </a:p>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Their</a:t>
            </a:r>
            <a:r>
              <a:rPr lang="en-GB" altLang="en-US" b="1" dirty="0">
                <a:latin typeface="Verdana" panose="020B0604030504040204" pitchFamily="34" charset="0"/>
                <a:ea typeface="Verdana" panose="020B0604030504040204" pitchFamily="34" charset="0"/>
                <a:cs typeface="Verdana" panose="020B0604030504040204" pitchFamily="34" charset="0"/>
              </a:rPr>
              <a:t> target </a:t>
            </a:r>
            <a:r>
              <a:rPr lang="en-GB" altLang="en-US" dirty="0">
                <a:latin typeface="Verdana" panose="020B0604030504040204" pitchFamily="34" charset="0"/>
                <a:ea typeface="Verdana" panose="020B0604030504040204" pitchFamily="34" charset="0"/>
                <a:cs typeface="Verdana" panose="020B0604030504040204" pitchFamily="34" charset="0"/>
              </a:rPr>
              <a:t>was to raise</a:t>
            </a:r>
            <a:r>
              <a:rPr lang="en-GB" altLang="en-US" b="1" dirty="0">
                <a:latin typeface="Verdana" panose="020B0604030504040204" pitchFamily="34" charset="0"/>
                <a:ea typeface="Verdana" panose="020B0604030504040204" pitchFamily="34" charset="0"/>
                <a:cs typeface="Verdana" panose="020B0604030504040204" pitchFamily="34" charset="0"/>
              </a:rPr>
              <a:t> £500</a:t>
            </a:r>
            <a:r>
              <a:rPr lang="en-GB" altLang="en-US" dirty="0">
                <a:latin typeface="Verdana" panose="020B0604030504040204" pitchFamily="34" charset="0"/>
                <a:ea typeface="Verdana" panose="020B0604030504040204" pitchFamily="34" charset="0"/>
                <a:cs typeface="Verdana" panose="020B0604030504040204" pitchFamily="34" charset="0"/>
              </a:rPr>
              <a:t>, but it actually raised over </a:t>
            </a:r>
            <a:r>
              <a:rPr lang="en-GB" altLang="en-US" b="1" dirty="0">
                <a:latin typeface="Verdana" panose="020B0604030504040204" pitchFamily="34" charset="0"/>
                <a:ea typeface="Verdana" panose="020B0604030504040204" pitchFamily="34" charset="0"/>
                <a:cs typeface="Verdana" panose="020B0604030504040204" pitchFamily="34" charset="0"/>
              </a:rPr>
              <a:t>£6,000 </a:t>
            </a:r>
            <a:r>
              <a:rPr lang="en-GB" altLang="en-US" dirty="0">
                <a:latin typeface="Verdana" panose="020B0604030504040204" pitchFamily="34" charset="0"/>
                <a:ea typeface="Verdana" panose="020B0604030504040204" pitchFamily="34" charset="0"/>
                <a:cs typeface="Verdana" panose="020B0604030504040204" pitchFamily="34" charset="0"/>
              </a:rPr>
              <a:t>which in today equates to about £100,000.</a:t>
            </a:r>
          </a:p>
          <a:p>
            <a:pPr eaLnBrk="1" hangingPunct="1"/>
            <a:r>
              <a:rPr lang="en-GB" altLang="en-US" dirty="0">
                <a:latin typeface="Verdana" panose="020B0604030504040204" pitchFamily="34" charset="0"/>
                <a:ea typeface="Verdana" panose="020B0604030504040204" pitchFamily="34" charset="0"/>
                <a:cs typeface="Verdana" panose="020B0604030504040204" pitchFamily="34" charset="0"/>
              </a:rPr>
              <a:t>The group of women realised that they weren’t able to process all of this by themselves and needed a charity to deal with it. They approached the Bishops of England and Wales and in </a:t>
            </a:r>
            <a:r>
              <a:rPr lang="en-GB" altLang="en-US" b="1" dirty="0">
                <a:latin typeface="Verdana" panose="020B0604030504040204" pitchFamily="34" charset="0"/>
                <a:ea typeface="Verdana" panose="020B0604030504040204" pitchFamily="34" charset="0"/>
                <a:cs typeface="Verdana" panose="020B0604030504040204" pitchFamily="34" charset="0"/>
              </a:rPr>
              <a:t>1962 the Bishops established CAFOD </a:t>
            </a:r>
            <a:r>
              <a:rPr lang="en-GB" altLang="en-US" dirty="0">
                <a:latin typeface="Verdana" panose="020B0604030504040204" pitchFamily="34" charset="0"/>
                <a:ea typeface="Verdana" panose="020B0604030504040204" pitchFamily="34" charset="0"/>
                <a:cs typeface="Verdana" panose="020B0604030504040204" pitchFamily="34" charset="0"/>
              </a:rPr>
              <a:t>as the official Catholic organisation for overseas development and humanitarian relief.</a:t>
            </a:r>
          </a:p>
          <a:p>
            <a:pPr eaLnBrk="1" hangingPunct="1"/>
            <a:endParaRPr lang="en-GB"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GB" altLang="en-US" dirty="0"/>
          </a:p>
          <a:p>
            <a:endParaRPr lang="en-US" dirty="0"/>
          </a:p>
        </p:txBody>
      </p:sp>
      <p:sp>
        <p:nvSpPr>
          <p:cNvPr id="4" name="Slide Number Placeholder 3"/>
          <p:cNvSpPr>
            <a:spLocks noGrp="1"/>
          </p:cNvSpPr>
          <p:nvPr>
            <p:ph type="sldNum" sz="quarter" idx="10"/>
          </p:nvPr>
        </p:nvSpPr>
        <p:spPr/>
        <p:txBody>
          <a:bodyPr/>
          <a:lstStyle/>
          <a:p>
            <a:fld id="{DA3265DB-29CF-E84E-A9A1-1D44C674B205}" type="slidenum">
              <a:rPr lang="en-US" smtClean="0"/>
              <a:t>17</a:t>
            </a:fld>
            <a:endParaRPr lang="en-US"/>
          </a:p>
        </p:txBody>
      </p:sp>
    </p:spTree>
    <p:extLst>
      <p:ext uri="{BB962C8B-B14F-4D97-AF65-F5344CB8AC3E}">
        <p14:creationId xmlns:p14="http://schemas.microsoft.com/office/powerpoint/2010/main" val="231852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322514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34970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371914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E096E-A4D7-4B49-A398-ED214149ECD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29177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E096E-A4D7-4B49-A398-ED214149ECD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11308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E096E-A4D7-4B49-A398-ED214149ECD0}"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281588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E096E-A4D7-4B49-A398-ED214149ECD0}"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68803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E096E-A4D7-4B49-A398-ED214149ECD0}"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209311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E096E-A4D7-4B49-A398-ED214149ECD0}"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170500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E096E-A4D7-4B49-A398-ED214149ECD0}"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141687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E096E-A4D7-4B49-A398-ED214149ECD0}"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30428-7D1D-9849-88E5-574C33CEA62F}" type="slidenum">
              <a:rPr lang="en-US" smtClean="0"/>
              <a:t>‹#›</a:t>
            </a:fld>
            <a:endParaRPr lang="en-US"/>
          </a:p>
        </p:txBody>
      </p:sp>
    </p:spTree>
    <p:extLst>
      <p:ext uri="{BB962C8B-B14F-4D97-AF65-F5344CB8AC3E}">
        <p14:creationId xmlns:p14="http://schemas.microsoft.com/office/powerpoint/2010/main" val="72287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E096E-A4D7-4B49-A398-ED214149ECD0}" type="datetimeFigureOut">
              <a:rPr lang="en-US" smtClean="0"/>
              <a:t>6/25/2021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30428-7D1D-9849-88E5-574C33CEA62F}"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8" name="Rectangle 7"/>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4693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2ABFB7C-CDC7-4740-AF50-126C3C7787CC}"/>
              </a:ext>
            </a:extLst>
          </p:cNvPr>
          <p:cNvPicPr>
            <a:picLocks noChangeAspect="1"/>
          </p:cNvPicPr>
          <p:nvPr/>
        </p:nvPicPr>
        <p:blipFill rotWithShape="1">
          <a:blip r:embed="rId2"/>
          <a:srcRect l="1162" r="1338"/>
          <a:stretch/>
        </p:blipFill>
        <p:spPr>
          <a:xfrm>
            <a:off x="0" y="951475"/>
            <a:ext cx="9144000" cy="6235700"/>
          </a:xfrm>
          <a:prstGeom prst="rect">
            <a:avLst/>
          </a:prstGeom>
        </p:spPr>
      </p:pic>
    </p:spTree>
    <p:extLst>
      <p:ext uri="{BB962C8B-B14F-4D97-AF65-F5344CB8AC3E}">
        <p14:creationId xmlns:p14="http://schemas.microsoft.com/office/powerpoint/2010/main" val="99769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1005840"/>
            <a:ext cx="9144000" cy="6858000"/>
          </a:xfrm>
          <a:prstGeom prst="rect">
            <a:avLst/>
          </a:prstGeom>
          <a:solidFill>
            <a:srgbClr val="B3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 xmlns:a16="http://schemas.microsoft.com/office/drawing/2014/main" id="{806E67E6-3D1F-FB49-96B9-09A649DB8FB1}"/>
              </a:ext>
            </a:extLst>
          </p:cNvPr>
          <p:cNvPicPr>
            <a:picLocks noChangeAspect="1"/>
          </p:cNvPicPr>
          <p:nvPr/>
        </p:nvPicPr>
        <p:blipFill>
          <a:blip r:embed="rId3">
            <a:extLst>
              <a:ext uri="{28A0092B-C50C-407E-A947-70E740481C1C}">
                <a14:useLocalDpi xmlns:a14="http://schemas.microsoft.com/office/drawing/2010/main" val="0"/>
              </a:ext>
            </a:extLst>
          </a:blip>
          <a:srcRect l="12064" t="17451" r="12064" b="48950"/>
          <a:stretch>
            <a:fillRect/>
          </a:stretch>
        </p:blipFill>
        <p:spPr bwMode="auto">
          <a:xfrm>
            <a:off x="0" y="944880"/>
            <a:ext cx="9144667" cy="311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3661954"/>
            <a:ext cx="8505368" cy="3579586"/>
          </a:xfrm>
          <a:prstGeom prst="round1Rect">
            <a:avLst>
              <a:gd name="adj" fmla="val 10499"/>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487006B0-70FD-5148-BF56-9C8A7CFBED25}"/>
              </a:ext>
            </a:extLst>
          </p:cNvPr>
          <p:cNvSpPr/>
          <p:nvPr/>
        </p:nvSpPr>
        <p:spPr>
          <a:xfrm>
            <a:off x="994498" y="3797491"/>
            <a:ext cx="7488832"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CAFOD works in:</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Asia</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Africa </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Latin America</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Middle East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 </a:t>
            </a:r>
            <a:r>
              <a:rPr kumimoji="0" lang="en-GB" sz="22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recent years </a:t>
            </a:r>
            <a:r>
              <a:rPr kumimoji="0" lang="en-GB"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we have supported sister agencies in Europe to deal with the refugee crisis.</a:t>
            </a:r>
          </a:p>
        </p:txBody>
      </p:sp>
    </p:spTree>
    <p:extLst>
      <p:ext uri="{BB962C8B-B14F-4D97-AF65-F5344CB8AC3E}">
        <p14:creationId xmlns:p14="http://schemas.microsoft.com/office/powerpoint/2010/main" val="160765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4880"/>
            <a:ext cx="9144000" cy="6858000"/>
          </a:xfrm>
          <a:prstGeom prst="rect">
            <a:avLst/>
          </a:prstGeom>
          <a:solidFill>
            <a:srgbClr val="09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1532709"/>
            <a:ext cx="8505368" cy="5647871"/>
          </a:xfrm>
          <a:prstGeom prst="round1Rect">
            <a:avLst>
              <a:gd name="adj" fmla="val 10499"/>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 xmlns:a16="http://schemas.microsoft.com/office/drawing/2014/main" id="{8A859546-529F-0041-89D5-C5FDD330F7CA}"/>
              </a:ext>
            </a:extLst>
          </p:cNvPr>
          <p:cNvSpPr txBox="1"/>
          <p:nvPr/>
        </p:nvSpPr>
        <p:spPr>
          <a:xfrm>
            <a:off x="1423282" y="400439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3</a:t>
            </a:r>
          </a:p>
        </p:txBody>
      </p:sp>
    </p:spTree>
    <p:extLst>
      <p:ext uri="{BB962C8B-B14F-4D97-AF65-F5344CB8AC3E}">
        <p14:creationId xmlns:p14="http://schemas.microsoft.com/office/powerpoint/2010/main" val="318619330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2133"/>
            <a:ext cx="9144000" cy="6858000"/>
          </a:xfrm>
          <a:prstGeom prst="rect">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8" y="2504779"/>
            <a:ext cx="5531802" cy="4278518"/>
            <a:chOff x="404538" y="1562646"/>
            <a:chExt cx="5531802" cy="4278518"/>
          </a:xfrm>
          <a:solidFill>
            <a:srgbClr val="09458A"/>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 xmlns:a16="http://schemas.microsoft.com/office/drawing/2014/main" id="{D162C6E7-15EC-1145-9823-8FA4C6D0EB44}"/>
              </a:ext>
            </a:extLst>
          </p:cNvPr>
          <p:cNvSpPr/>
          <p:nvPr/>
        </p:nvSpPr>
        <p:spPr>
          <a:xfrm>
            <a:off x="4572001" y="1758929"/>
            <a:ext cx="4571998" cy="541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640A515E-A67A-6941-8867-A5803E5191CA}"/>
              </a:ext>
            </a:extLst>
          </p:cNvPr>
          <p:cNvPicPr>
            <a:picLocks noChangeAspect="1"/>
          </p:cNvPicPr>
          <p:nvPr/>
        </p:nvPicPr>
        <p:blipFill rotWithShape="1">
          <a:blip r:embed="rId2"/>
          <a:srcRect l="3257" r="12845"/>
          <a:stretch/>
        </p:blipFill>
        <p:spPr>
          <a:xfrm>
            <a:off x="4572001" y="2736626"/>
            <a:ext cx="4571999" cy="3648576"/>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0" y="942133"/>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5" y="1263402"/>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From whom does CAFOD raise its money?</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6" y="2584203"/>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Catholics in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England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Wales</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5" y="3869957"/>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Governments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4" y="477997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Other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organisations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3" y="587657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Catholics in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the UK</a:t>
            </a:r>
          </a:p>
        </p:txBody>
      </p:sp>
    </p:spTree>
    <p:extLst>
      <p:ext uri="{BB962C8B-B14F-4D97-AF65-F5344CB8AC3E}">
        <p14:creationId xmlns:p14="http://schemas.microsoft.com/office/powerpoint/2010/main" val="11257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1" y="942133"/>
            <a:ext cx="9144000" cy="6858000"/>
          </a:xfrm>
          <a:prstGeom prst="rect">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9" y="2504779"/>
            <a:ext cx="5531802" cy="4278518"/>
            <a:chOff x="404538" y="1562646"/>
            <a:chExt cx="5531802" cy="4278518"/>
          </a:xfrm>
          <a:solidFill>
            <a:srgbClr val="09458A"/>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 xmlns:a16="http://schemas.microsoft.com/office/drawing/2014/main" id="{D162C6E7-15EC-1145-9823-8FA4C6D0EB44}"/>
              </a:ext>
            </a:extLst>
          </p:cNvPr>
          <p:cNvSpPr/>
          <p:nvPr/>
        </p:nvSpPr>
        <p:spPr>
          <a:xfrm>
            <a:off x="4572002" y="1758929"/>
            <a:ext cx="4571998" cy="541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640A515E-A67A-6941-8867-A5803E5191CA}"/>
              </a:ext>
            </a:extLst>
          </p:cNvPr>
          <p:cNvPicPr>
            <a:picLocks noChangeAspect="1"/>
          </p:cNvPicPr>
          <p:nvPr/>
        </p:nvPicPr>
        <p:blipFill rotWithShape="1">
          <a:blip r:embed="rId3"/>
          <a:srcRect l="3257" r="12845"/>
          <a:stretch/>
        </p:blipFill>
        <p:spPr>
          <a:xfrm>
            <a:off x="4572002" y="2736626"/>
            <a:ext cx="4571999" cy="3648576"/>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1" y="942133"/>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6" y="1263402"/>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From whom does CAFOD raise its money?</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7" y="2584203"/>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Catholics in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England &amp; Wales</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6" y="3869957"/>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Governments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5" y="477997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Other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organisations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4" y="5876579"/>
            <a:ext cx="5229877" cy="769441"/>
          </a:xfrm>
          <a:prstGeom prst="rect">
            <a:avLst/>
          </a:prstGeom>
          <a:noFill/>
        </p:spPr>
        <p:txBody>
          <a:bodyPr wrap="square" rtlCol="0">
            <a:spAutoFit/>
          </a:bodyPr>
          <a:lstStyle/>
          <a:p>
            <a:r>
              <a:rPr lang="en-US" sz="2200" b="1" dirty="0">
                <a:solidFill>
                  <a:srgbClr val="047AAE"/>
                </a:solidFill>
                <a:latin typeface="Verdana" panose="020B0604030504040204" pitchFamily="34" charset="0"/>
                <a:ea typeface="Verdana" panose="020B0604030504040204" pitchFamily="34" charset="0"/>
                <a:cs typeface="Verdana" panose="020B0604030504040204" pitchFamily="34" charset="0"/>
              </a:rPr>
              <a:t>D. Catholics in </a:t>
            </a:r>
            <a:br>
              <a:rPr lang="en-US" sz="2200" b="1" dirty="0">
                <a:solidFill>
                  <a:srgbClr val="047AAE"/>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47AAE"/>
                </a:solidFill>
                <a:latin typeface="Verdana" panose="020B0604030504040204" pitchFamily="34" charset="0"/>
                <a:ea typeface="Verdana" panose="020B0604030504040204" pitchFamily="34" charset="0"/>
                <a:cs typeface="Verdana" panose="020B0604030504040204" pitchFamily="34" charset="0"/>
              </a:rPr>
              <a:t>the UK</a:t>
            </a:r>
          </a:p>
        </p:txBody>
      </p:sp>
    </p:spTree>
    <p:extLst>
      <p:ext uri="{BB962C8B-B14F-4D97-AF65-F5344CB8AC3E}">
        <p14:creationId xmlns:p14="http://schemas.microsoft.com/office/powerpoint/2010/main" val="268814940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4880"/>
            <a:ext cx="9144000" cy="6858000"/>
          </a:xfrm>
          <a:prstGeom prst="rect">
            <a:avLst/>
          </a:prstGeom>
          <a:solidFill>
            <a:srgbClr val="09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1532709"/>
            <a:ext cx="8505368" cy="5647871"/>
          </a:xfrm>
          <a:prstGeom prst="round1Rect">
            <a:avLst>
              <a:gd name="adj" fmla="val 10499"/>
            </a:avLst>
          </a:prstGeom>
          <a:solidFill>
            <a:srgbClr val="04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 xmlns:a16="http://schemas.microsoft.com/office/drawing/2014/main" id="{873D7C76-90E3-A94D-AB01-783ABD2FBB05}"/>
              </a:ext>
            </a:extLst>
          </p:cNvPr>
          <p:cNvSpPr txBox="1">
            <a:spLocks/>
          </p:cNvSpPr>
          <p:nvPr/>
        </p:nvSpPr>
        <p:spPr>
          <a:xfrm>
            <a:off x="1270000" y="2392680"/>
            <a:ext cx="74168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GB"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The Catholic community of England and Wales give approximately two thirds of CAFOD’s total income.</a:t>
            </a:r>
          </a:p>
          <a:p>
            <a:pPr algn="l">
              <a:defRPr/>
            </a:pPr>
            <a:endParaRPr lang="en-GB"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defRPr/>
            </a:pPr>
            <a:r>
              <a:rPr lang="en-GB"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We get a small amount from governments – both our own and other countries’ governments – to carry out development/relief work.</a:t>
            </a:r>
          </a:p>
          <a:p>
            <a:pPr algn="l">
              <a:defRPr/>
            </a:pPr>
            <a:endParaRPr lang="en-GB"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defRPr/>
            </a:pPr>
            <a:r>
              <a:rPr lang="en-GB"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Other institutions and agencies can give funding when CAFOD is best placed to deliver a piece of work, such as Islamic Relief or another Catholic development agency.</a:t>
            </a:r>
            <a:endParaRPr lang="en-GB"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89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4880"/>
            <a:ext cx="9144000" cy="6858000"/>
          </a:xfrm>
          <a:prstGeom prst="rect">
            <a:avLst/>
          </a:prstGeom>
          <a:solidFill>
            <a:srgbClr val="760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1532709"/>
            <a:ext cx="8505368" cy="5647871"/>
          </a:xfrm>
          <a:prstGeom prst="round1Rect">
            <a:avLst>
              <a:gd name="adj" fmla="val 10499"/>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 xmlns:a16="http://schemas.microsoft.com/office/drawing/2014/main" id="{8A859546-529F-0041-89D5-C5FDD330F7CA}"/>
              </a:ext>
            </a:extLst>
          </p:cNvPr>
          <p:cNvSpPr txBox="1"/>
          <p:nvPr/>
        </p:nvSpPr>
        <p:spPr>
          <a:xfrm>
            <a:off x="1423282" y="398915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4</a:t>
            </a:r>
          </a:p>
        </p:txBody>
      </p:sp>
    </p:spTree>
    <p:extLst>
      <p:ext uri="{BB962C8B-B14F-4D97-AF65-F5344CB8AC3E}">
        <p14:creationId xmlns:p14="http://schemas.microsoft.com/office/powerpoint/2010/main" val="131141448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1" y="940904"/>
            <a:ext cx="9144000" cy="6858000"/>
          </a:xfrm>
          <a:prstGeom prst="rect">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7" y="2503550"/>
            <a:ext cx="5531802" cy="4278518"/>
            <a:chOff x="404538" y="1562646"/>
            <a:chExt cx="5531802" cy="4278518"/>
          </a:xfrm>
          <a:solidFill>
            <a:srgbClr val="760162"/>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 xmlns:a16="http://schemas.microsoft.com/office/drawing/2014/main" id="{88FB182C-39BE-4141-B772-A121EA026D28}"/>
              </a:ext>
            </a:extLst>
          </p:cNvPr>
          <p:cNvPicPr>
            <a:picLocks noChangeAspect="1"/>
          </p:cNvPicPr>
          <p:nvPr/>
        </p:nvPicPr>
        <p:blipFill rotWithShape="1">
          <a:blip r:embed="rId2"/>
          <a:srcRect l="36145" t="80" r="21856"/>
          <a:stretch/>
        </p:blipFill>
        <p:spPr>
          <a:xfrm>
            <a:off x="5101770" y="1766945"/>
            <a:ext cx="4042228" cy="5409658"/>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1" y="940904"/>
            <a:ext cx="593634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4" y="1262173"/>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When and how did CAFOD start?</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5" y="258297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1960 – emergency</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Dominica</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2" y="3685650"/>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1965 – idea from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the Bishops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3" y="4778747"/>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1966 – to celebrate</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the World Cup</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2" y="5875350"/>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1967 – in response to</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Populorum</a:t>
            </a:r>
            <a:r>
              <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2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Progressio</a:t>
            </a:r>
            <a:endPar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375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1" y="940904"/>
            <a:ext cx="9144000" cy="6858000"/>
          </a:xfrm>
          <a:prstGeom prst="rect">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7" y="2503550"/>
            <a:ext cx="5531802" cy="4278518"/>
            <a:chOff x="404538" y="1562646"/>
            <a:chExt cx="5531802" cy="4278518"/>
          </a:xfrm>
          <a:solidFill>
            <a:srgbClr val="760162"/>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 xmlns:a16="http://schemas.microsoft.com/office/drawing/2014/main" id="{C9012BFD-509D-1642-90E3-EE9FA433AF36}"/>
              </a:ext>
            </a:extLst>
          </p:cNvPr>
          <p:cNvPicPr>
            <a:picLocks noChangeAspect="1"/>
          </p:cNvPicPr>
          <p:nvPr/>
        </p:nvPicPr>
        <p:blipFill rotWithShape="1">
          <a:blip r:embed="rId4"/>
          <a:srcRect l="36145" t="80" r="21856"/>
          <a:stretch/>
        </p:blipFill>
        <p:spPr>
          <a:xfrm>
            <a:off x="5101770" y="1766945"/>
            <a:ext cx="4042228" cy="5409658"/>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1" y="940904"/>
            <a:ext cx="593634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4" y="1262173"/>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When and how did CAFOD start?</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5" y="258297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1960 – emergency</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Dominica</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2" y="3685650"/>
            <a:ext cx="5229877" cy="769441"/>
          </a:xfrm>
          <a:prstGeom prst="rect">
            <a:avLst/>
          </a:prstGeom>
          <a:noFill/>
        </p:spPr>
        <p:txBody>
          <a:bodyPr wrap="square" rtlCol="0">
            <a:spAutoFit/>
          </a:bodyPr>
          <a:lstStyle/>
          <a:p>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B. 1965 – idea from </a:t>
            </a:r>
            <a:b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the Bishops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3" y="4778747"/>
            <a:ext cx="5229877" cy="769441"/>
          </a:xfrm>
          <a:prstGeom prst="rect">
            <a:avLst/>
          </a:prstGeom>
          <a:noFill/>
        </p:spPr>
        <p:txBody>
          <a:bodyPr wrap="square" rtlCol="0">
            <a:spAutoFit/>
          </a:bodyPr>
          <a:lstStyle/>
          <a:p>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C. 1966 – to celebrate</a:t>
            </a:r>
            <a:b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the World Cup</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2" y="5875350"/>
            <a:ext cx="5229877" cy="769441"/>
          </a:xfrm>
          <a:prstGeom prst="rect">
            <a:avLst/>
          </a:prstGeom>
          <a:noFill/>
        </p:spPr>
        <p:txBody>
          <a:bodyPr wrap="square" rtlCol="0">
            <a:spAutoFit/>
          </a:bodyPr>
          <a:lstStyle/>
          <a:p>
            <a: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t>D. 1967 – in response to</a:t>
            </a:r>
            <a:br>
              <a:rPr lang="en-US" sz="2200" b="1" dirty="0">
                <a:solidFill>
                  <a:srgbClr val="B91B8A"/>
                </a:solidFill>
                <a:latin typeface="Verdana" panose="020B0604030504040204" pitchFamily="34" charset="0"/>
                <a:ea typeface="Verdana" panose="020B0604030504040204" pitchFamily="34" charset="0"/>
                <a:cs typeface="Verdana" panose="020B0604030504040204" pitchFamily="34" charset="0"/>
              </a:rPr>
            </a:br>
            <a:r>
              <a:rPr lang="en-US" sz="2200" b="1" i="1" dirty="0" err="1">
                <a:solidFill>
                  <a:srgbClr val="B91B8A"/>
                </a:solidFill>
                <a:latin typeface="Verdana" panose="020B0604030504040204" pitchFamily="34" charset="0"/>
                <a:ea typeface="Verdana" panose="020B0604030504040204" pitchFamily="34" charset="0"/>
                <a:cs typeface="Verdana" panose="020B0604030504040204" pitchFamily="34" charset="0"/>
              </a:rPr>
              <a:t>Populorum</a:t>
            </a:r>
            <a:r>
              <a:rPr lang="en-US" sz="2200" b="1" i="1" dirty="0">
                <a:solidFill>
                  <a:srgbClr val="B91B8A"/>
                </a:solidFill>
                <a:latin typeface="Verdana" panose="020B0604030504040204" pitchFamily="34" charset="0"/>
                <a:ea typeface="Verdana" panose="020B0604030504040204" pitchFamily="34" charset="0"/>
                <a:cs typeface="Verdana" panose="020B0604030504040204" pitchFamily="34" charset="0"/>
              </a:rPr>
              <a:t> </a:t>
            </a:r>
            <a:r>
              <a:rPr lang="en-US" sz="2200" b="1" i="1" dirty="0" err="1">
                <a:solidFill>
                  <a:srgbClr val="B91B8A"/>
                </a:solidFill>
                <a:latin typeface="Verdana" panose="020B0604030504040204" pitchFamily="34" charset="0"/>
                <a:ea typeface="Verdana" panose="020B0604030504040204" pitchFamily="34" charset="0"/>
                <a:cs typeface="Verdana" panose="020B0604030504040204" pitchFamily="34" charset="0"/>
              </a:rPr>
              <a:t>Progressio</a:t>
            </a:r>
            <a:endParaRPr lang="en-US" sz="2200" b="1" i="1" dirty="0">
              <a:solidFill>
                <a:srgbClr val="B91B8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9229515"/>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5"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3" y="940976"/>
            <a:ext cx="9144000" cy="6858000"/>
          </a:xfrm>
          <a:prstGeom prst="rect">
            <a:avLst/>
          </a:prstGeom>
          <a:solidFill>
            <a:srgbClr val="760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6" y="1528805"/>
            <a:ext cx="8505368" cy="5647871"/>
          </a:xfrm>
          <a:prstGeom prst="round1Rect">
            <a:avLst>
              <a:gd name="adj" fmla="val 10499"/>
            </a:avLst>
          </a:prstGeom>
          <a:solidFill>
            <a:srgbClr val="B91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4">
            <a:extLst>
              <a:ext uri="{FF2B5EF4-FFF2-40B4-BE49-F238E27FC236}">
                <a16:creationId xmlns="" xmlns:a16="http://schemas.microsoft.com/office/drawing/2014/main" id="{F78B3EBC-817D-D14E-B74F-10299AC3E410}"/>
              </a:ext>
            </a:extLst>
          </p:cNvPr>
          <p:cNvSpPr>
            <a:spLocks noChangeArrowheads="1"/>
          </p:cNvSpPr>
          <p:nvPr/>
        </p:nvSpPr>
        <p:spPr bwMode="auto">
          <a:xfrm>
            <a:off x="862292" y="1325152"/>
            <a:ext cx="4482824" cy="3985800"/>
          </a:xfrm>
          <a:prstGeom prst="roundRect">
            <a:avLst>
              <a:gd name="adj" fmla="val 6032"/>
            </a:avLst>
          </a:prstGeom>
          <a:blipFill dpi="0" rotWithShape="0">
            <a:blip r:embed="rId2"/>
            <a:srcRect/>
            <a:stretch>
              <a:fillRect/>
            </a:stretch>
          </a:blipFill>
          <a:ln w="88900">
            <a:solidFill>
              <a:srgbClr val="047AAE"/>
            </a:solidFill>
            <a:round/>
            <a:headEnd/>
            <a:tailEnd/>
          </a:ln>
        </p:spPr>
        <p:txBody>
          <a:bodyPr wrap="none" anchor="ct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Verdana" pitchFamily="34" charset="0"/>
              <a:ea typeface="+mn-ea"/>
              <a:cs typeface="+mn-cs"/>
            </a:endParaRPr>
          </a:p>
        </p:txBody>
      </p:sp>
      <p:sp>
        <p:nvSpPr>
          <p:cNvPr id="8" name="AutoShape 5">
            <a:extLst>
              <a:ext uri="{FF2B5EF4-FFF2-40B4-BE49-F238E27FC236}">
                <a16:creationId xmlns="" xmlns:a16="http://schemas.microsoft.com/office/drawing/2014/main" id="{87054E59-BAA1-9742-94D8-A813B66BB473}"/>
              </a:ext>
            </a:extLst>
          </p:cNvPr>
          <p:cNvSpPr>
            <a:spLocks noChangeArrowheads="1"/>
          </p:cNvSpPr>
          <p:nvPr/>
        </p:nvSpPr>
        <p:spPr bwMode="auto">
          <a:xfrm>
            <a:off x="5097590" y="1845852"/>
            <a:ext cx="3362461" cy="4919436"/>
          </a:xfrm>
          <a:prstGeom prst="roundRect">
            <a:avLst>
              <a:gd name="adj" fmla="val 6032"/>
            </a:avLst>
          </a:prstGeom>
          <a:blipFill dpi="0" rotWithShape="0">
            <a:blip r:embed="rId3"/>
            <a:srcRect/>
            <a:stretch>
              <a:fillRect/>
            </a:stretch>
          </a:blipFill>
          <a:ln w="88900">
            <a:solidFill>
              <a:srgbClr val="047AAE"/>
            </a:solidFill>
            <a:round/>
            <a:headEnd/>
            <a:tailEnd/>
          </a:ln>
        </p:spPr>
        <p:txBody>
          <a:bodyPr wrap="none" anchor="ct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Verdana" pitchFamily="34" charset="0"/>
              <a:ea typeface="+mn-ea"/>
              <a:cs typeface="+mn-cs"/>
            </a:endParaRPr>
          </a:p>
        </p:txBody>
      </p:sp>
    </p:spTree>
    <p:extLst>
      <p:ext uri="{BB962C8B-B14F-4D97-AF65-F5344CB8AC3E}">
        <p14:creationId xmlns:p14="http://schemas.microsoft.com/office/powerpoint/2010/main" val="234816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3" y="944880"/>
            <a:ext cx="9144000" cy="6858000"/>
          </a:xfrm>
          <a:prstGeom prst="rect">
            <a:avLst/>
          </a:prstGeom>
          <a:solidFill>
            <a:srgbClr val="AD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6" y="1532709"/>
            <a:ext cx="8505368" cy="5647871"/>
          </a:xfrm>
          <a:prstGeom prst="round1Rect">
            <a:avLst>
              <a:gd name="adj" fmla="val 10499"/>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 xmlns:a16="http://schemas.microsoft.com/office/drawing/2014/main" id="{8A859546-529F-0041-89D5-C5FDD330F7CA}"/>
              </a:ext>
            </a:extLst>
          </p:cNvPr>
          <p:cNvSpPr txBox="1"/>
          <p:nvPr/>
        </p:nvSpPr>
        <p:spPr>
          <a:xfrm>
            <a:off x="1423279" y="398915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5</a:t>
            </a:r>
          </a:p>
        </p:txBody>
      </p:sp>
    </p:spTree>
    <p:extLst>
      <p:ext uri="{BB962C8B-B14F-4D97-AF65-F5344CB8AC3E}">
        <p14:creationId xmlns:p14="http://schemas.microsoft.com/office/powerpoint/2010/main" val="227340154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63830"/>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1551659"/>
            <a:ext cx="8505368" cy="5647871"/>
          </a:xfrm>
          <a:prstGeom prst="round1Rect">
            <a:avLst>
              <a:gd name="adj" fmla="val 10499"/>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 xmlns:a16="http://schemas.microsoft.com/office/drawing/2014/main" id="{8A859546-529F-0041-89D5-C5FDD330F7CA}"/>
              </a:ext>
            </a:extLst>
          </p:cNvPr>
          <p:cNvSpPr txBox="1"/>
          <p:nvPr/>
        </p:nvSpPr>
        <p:spPr>
          <a:xfrm>
            <a:off x="1423282" y="304427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1</a:t>
            </a:r>
          </a:p>
        </p:txBody>
      </p:sp>
    </p:spTree>
    <p:extLst>
      <p:ext uri="{BB962C8B-B14F-4D97-AF65-F5344CB8AC3E}">
        <p14:creationId xmlns:p14="http://schemas.microsoft.com/office/powerpoint/2010/main" val="407516676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9188"/>
            <a:ext cx="9144000" cy="6858000"/>
          </a:xfrm>
          <a:prstGeom prst="rect">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8" y="2511834"/>
            <a:ext cx="5531802" cy="4278518"/>
            <a:chOff x="404538" y="1562646"/>
            <a:chExt cx="5531802" cy="4278518"/>
          </a:xfrm>
          <a:solidFill>
            <a:srgbClr val="AD4200"/>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 xmlns:a16="http://schemas.microsoft.com/office/drawing/2014/main" id="{D005D43C-A21A-8D48-93A9-F0362022D6C7}"/>
              </a:ext>
            </a:extLst>
          </p:cNvPr>
          <p:cNvPicPr>
            <a:picLocks noChangeAspect="1"/>
          </p:cNvPicPr>
          <p:nvPr/>
        </p:nvPicPr>
        <p:blipFill rotWithShape="1">
          <a:blip r:embed="rId2"/>
          <a:srcRect l="25194" r="20706"/>
          <a:stretch/>
        </p:blipFill>
        <p:spPr>
          <a:xfrm>
            <a:off x="5101771" y="1775227"/>
            <a:ext cx="4042229" cy="5409659"/>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0" y="949188"/>
            <a:ext cx="604967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5" y="1270457"/>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does CAFOD use its funding?</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6" y="2591258"/>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to promote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long-term development</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3" y="369393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to respond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to emergencies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4" y="4964130"/>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to raise awareness</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3" y="588363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to speak out on behalf</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of poor communities</a:t>
            </a:r>
            <a:endPar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010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2133"/>
            <a:ext cx="9144000" cy="6858000"/>
          </a:xfrm>
          <a:prstGeom prst="rect">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8" y="2504779"/>
            <a:ext cx="5531802" cy="4278518"/>
            <a:chOff x="404538" y="1562646"/>
            <a:chExt cx="5531802" cy="4278518"/>
          </a:xfrm>
          <a:solidFill>
            <a:srgbClr val="98BB0E"/>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 xmlns:a16="http://schemas.microsoft.com/office/drawing/2014/main" id="{D005D43C-A21A-8D48-93A9-F0362022D6C7}"/>
              </a:ext>
            </a:extLst>
          </p:cNvPr>
          <p:cNvPicPr>
            <a:picLocks noChangeAspect="1"/>
          </p:cNvPicPr>
          <p:nvPr/>
        </p:nvPicPr>
        <p:blipFill rotWithShape="1">
          <a:blip r:embed="rId3"/>
          <a:srcRect l="25194" r="20706"/>
          <a:stretch/>
        </p:blipFill>
        <p:spPr>
          <a:xfrm>
            <a:off x="5101771" y="1768172"/>
            <a:ext cx="4042229" cy="5409659"/>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0" y="942133"/>
            <a:ext cx="6049670"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5" y="1263402"/>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does CAFOD use its funding?</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6" y="2584203"/>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to promote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long-term development</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3" y="368687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to respond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to emergencies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4" y="4957075"/>
            <a:ext cx="5229877"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to raise awareness</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3" y="587657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to speak out on behalf</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of poor communities</a:t>
            </a:r>
            <a:endParaRPr lang="en-US" sz="22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721812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60120"/>
            <a:ext cx="9144000" cy="6858000"/>
          </a:xfrm>
          <a:prstGeom prst="rect">
            <a:avLst/>
          </a:prstGeom>
          <a:solidFill>
            <a:srgbClr val="748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32ABFB7C-CDC7-4740-AF50-126C3C7787CC}"/>
              </a:ext>
            </a:extLst>
          </p:cNvPr>
          <p:cNvPicPr>
            <a:picLocks noChangeAspect="1"/>
          </p:cNvPicPr>
          <p:nvPr/>
        </p:nvPicPr>
        <p:blipFill rotWithShape="1">
          <a:blip r:embed="rId2"/>
          <a:srcRect l="1162" r="1338"/>
          <a:stretch/>
        </p:blipFill>
        <p:spPr>
          <a:xfrm>
            <a:off x="0" y="944880"/>
            <a:ext cx="9144000" cy="6235700"/>
          </a:xfrm>
          <a:prstGeom prst="rect">
            <a:avLst/>
          </a:prstGeom>
        </p:spPr>
      </p:pic>
    </p:spTree>
    <p:extLst>
      <p:ext uri="{BB962C8B-B14F-4D97-AF65-F5344CB8AC3E}">
        <p14:creationId xmlns:p14="http://schemas.microsoft.com/office/powerpoint/2010/main" val="17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8593"/>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8" y="2511239"/>
            <a:ext cx="5531802" cy="4278518"/>
            <a:chOff x="404538" y="1562646"/>
            <a:chExt cx="5531802" cy="4278518"/>
          </a:xfrm>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 xmlns:a16="http://schemas.microsoft.com/office/drawing/2014/main" id="{8BF73FB3-D0C3-9541-97D9-9383396BFAC7}"/>
              </a:ext>
            </a:extLst>
          </p:cNvPr>
          <p:cNvPicPr>
            <a:picLocks noChangeAspect="1"/>
          </p:cNvPicPr>
          <p:nvPr/>
        </p:nvPicPr>
        <p:blipFill rotWithShape="1">
          <a:blip r:embed="rId2"/>
          <a:srcRect l="25868" r="24814"/>
          <a:stretch/>
        </p:blipFill>
        <p:spPr>
          <a:xfrm>
            <a:off x="5399314" y="1759083"/>
            <a:ext cx="3744685" cy="5425210"/>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0" y="948593"/>
            <a:ext cx="6663193"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5" y="1269862"/>
            <a:ext cx="6297433"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CAFOD stands for…</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6" y="2590663"/>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Catholic Aid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5" y="3689833"/>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Catholic Agency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4" y="4786436"/>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Catholic Fund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3" y="5883039"/>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Catholics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2" name="Rectangle 1"/>
          <p:cNvSpPr/>
          <p:nvPr/>
        </p:nvSpPr>
        <p:spPr>
          <a:xfrm>
            <a:off x="167640" y="259080"/>
            <a:ext cx="2941320" cy="47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32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8586"/>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8" y="2511232"/>
            <a:ext cx="5531802" cy="4278518"/>
            <a:chOff x="404538" y="1562646"/>
            <a:chExt cx="5531802" cy="4278518"/>
          </a:xfrm>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 xmlns:a16="http://schemas.microsoft.com/office/drawing/2014/main" id="{46DD990F-DDDB-5D4F-9938-89C591EF7A4A}"/>
              </a:ext>
            </a:extLst>
          </p:cNvPr>
          <p:cNvPicPr>
            <a:picLocks noChangeAspect="1"/>
          </p:cNvPicPr>
          <p:nvPr/>
        </p:nvPicPr>
        <p:blipFill rotWithShape="1">
          <a:blip r:embed="rId3"/>
          <a:srcRect l="25868" r="24814"/>
          <a:stretch/>
        </p:blipFill>
        <p:spPr>
          <a:xfrm>
            <a:off x="5399314" y="1759076"/>
            <a:ext cx="3744685" cy="5425210"/>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0" y="948586"/>
            <a:ext cx="6663193"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5" y="1269855"/>
            <a:ext cx="6297433"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CAFOD stands for…</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6" y="2590656"/>
            <a:ext cx="5229877" cy="789073"/>
          </a:xfrm>
          <a:prstGeom prst="rect">
            <a:avLst/>
          </a:prstGeom>
          <a:noFill/>
        </p:spPr>
        <p:txBody>
          <a:bodyPr wrap="square" rtlCol="0">
            <a:spAutoFit/>
          </a:bodyPr>
          <a:lstStyle/>
          <a:p>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A. Catholic Aid for </a:t>
            </a:r>
            <a:b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5" y="3689826"/>
            <a:ext cx="5229877" cy="789073"/>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Catholic Agency for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4" y="4786429"/>
            <a:ext cx="5229877" cy="789073"/>
          </a:xfrm>
          <a:prstGeom prst="rect">
            <a:avLst/>
          </a:prstGeom>
          <a:noFill/>
        </p:spPr>
        <p:txBody>
          <a:bodyPr wrap="square" rtlCol="0">
            <a:spAutoFit/>
          </a:bodyPr>
          <a:lstStyle/>
          <a:p>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C. Catholic Fund for </a:t>
            </a:r>
            <a:b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Overseas Development</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3" y="5883032"/>
            <a:ext cx="5229877" cy="789073"/>
          </a:xfrm>
          <a:prstGeom prst="rect">
            <a:avLst/>
          </a:prstGeom>
          <a:noFill/>
        </p:spPr>
        <p:txBody>
          <a:bodyPr wrap="square" rtlCol="0">
            <a:spAutoFit/>
          </a:bodyPr>
          <a:lstStyle/>
          <a:p>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D. Catholics for </a:t>
            </a:r>
            <a:b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19894"/>
                </a:solidFill>
                <a:latin typeface="Verdana" panose="020B0604030504040204" pitchFamily="34" charset="0"/>
                <a:ea typeface="Verdana" panose="020B0604030504040204" pitchFamily="34" charset="0"/>
                <a:cs typeface="Verdana" panose="020B0604030504040204" pitchFamily="34" charset="0"/>
              </a:rPr>
              <a:t>Overseas Development</a:t>
            </a:r>
          </a:p>
        </p:txBody>
      </p:sp>
    </p:spTree>
    <p:extLst>
      <p:ext uri="{BB962C8B-B14F-4D97-AF65-F5344CB8AC3E}">
        <p14:creationId xmlns:p14="http://schemas.microsoft.com/office/powerpoint/2010/main" val="39127299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8585"/>
            <a:ext cx="9144000" cy="6858000"/>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1551654"/>
            <a:ext cx="8505368" cy="5647871"/>
          </a:xfrm>
          <a:prstGeom prst="round1Rect">
            <a:avLst>
              <a:gd name="adj" fmla="val 10499"/>
            </a:avLst>
          </a:prstGeom>
          <a:solidFill>
            <a:srgbClr val="016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 xmlns:a16="http://schemas.microsoft.com/office/drawing/2014/main" id="{69CE00B8-F8F2-2245-9E08-9D33AD3B43CB}"/>
              </a:ext>
            </a:extLst>
          </p:cNvPr>
          <p:cNvSpPr txBox="1">
            <a:spLocks/>
          </p:cNvSpPr>
          <p:nvPr/>
        </p:nvSpPr>
        <p:spPr>
          <a:xfrm>
            <a:off x="982865" y="1890675"/>
            <a:ext cx="7767893" cy="926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defRPr/>
            </a:pPr>
            <a:r>
              <a:rPr lang="en-GB" alt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Until 2000, CAFOD stood for Catholic Fund for Overseas Development.</a:t>
            </a:r>
            <a:endParaRPr lang="en-GB" sz="2200" b="1" dirty="0">
              <a:solidFill>
                <a:schemeClr val="bg1"/>
              </a:solidFill>
            </a:endParaRPr>
          </a:p>
        </p:txBody>
      </p:sp>
      <p:sp>
        <p:nvSpPr>
          <p:cNvPr id="8" name="Rectangle 7">
            <a:extLst>
              <a:ext uri="{FF2B5EF4-FFF2-40B4-BE49-F238E27FC236}">
                <a16:creationId xmlns="" xmlns:a16="http://schemas.microsoft.com/office/drawing/2014/main" id="{8B35824A-B02B-9241-95CD-D6454B23E3C8}"/>
              </a:ext>
            </a:extLst>
          </p:cNvPr>
          <p:cNvSpPr/>
          <p:nvPr/>
        </p:nvSpPr>
        <p:spPr>
          <a:xfrm>
            <a:off x="982865" y="2927513"/>
            <a:ext cx="7660392"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But, over the years, CAFOD moved from solely raising and distributing money to support projects, to being more of an agency.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 an agency, CAFOD doesn’t just raise and distribute money. An agency:</a:t>
            </a:r>
          </a:p>
        </p:txBody>
      </p:sp>
      <p:sp>
        <p:nvSpPr>
          <p:cNvPr id="9" name="Rectangle 8">
            <a:extLst>
              <a:ext uri="{FF2B5EF4-FFF2-40B4-BE49-F238E27FC236}">
                <a16:creationId xmlns="" xmlns:a16="http://schemas.microsoft.com/office/drawing/2014/main" id="{04E8D228-363D-0E41-B3E0-08E40F56FD7E}"/>
              </a:ext>
            </a:extLst>
          </p:cNvPr>
          <p:cNvSpPr/>
          <p:nvPr/>
        </p:nvSpPr>
        <p:spPr>
          <a:xfrm>
            <a:off x="902907" y="5402073"/>
            <a:ext cx="8392057" cy="132343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empowers local people</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works alongside local people - people help themselves</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shares skills, time and people </a:t>
            </a:r>
          </a:p>
          <a:p>
            <a:pPr marL="342900" marR="0" lvl="0" indent="-342900" algn="l" defTabSz="914400" rtl="0" eaLnBrk="1" fontAlgn="auto" latinLnBrk="0" hangingPunct="1">
              <a:lnSpc>
                <a:spcPct val="100000"/>
              </a:lnSpc>
              <a:spcBef>
                <a:spcPts val="0"/>
              </a:spcBef>
              <a:spcAft>
                <a:spcPts val="0"/>
              </a:spcAft>
              <a:buClr>
                <a:srgbClr val="98BB0E"/>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tackles the causes of poverty</a:t>
            </a:r>
          </a:p>
        </p:txBody>
      </p:sp>
    </p:spTree>
    <p:extLst>
      <p:ext uri="{BB962C8B-B14F-4D97-AF65-F5344CB8AC3E}">
        <p14:creationId xmlns:p14="http://schemas.microsoft.com/office/powerpoint/2010/main" val="21249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26756"/>
            <a:ext cx="9144000" cy="5931243"/>
          </a:xfrm>
          <a:prstGeom prst="rect">
            <a:avLst/>
          </a:prstGeom>
          <a:solidFill>
            <a:srgbClr val="01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96" y="2038864"/>
            <a:ext cx="7199116" cy="2962869"/>
          </a:xfrm>
          <a:prstGeom prst="rect">
            <a:avLst/>
          </a:prstGeom>
        </p:spPr>
      </p:pic>
    </p:spTree>
    <p:extLst>
      <p:ext uri="{BB962C8B-B14F-4D97-AF65-F5344CB8AC3E}">
        <p14:creationId xmlns:p14="http://schemas.microsoft.com/office/powerpoint/2010/main" val="27634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0" y="944880"/>
            <a:ext cx="9144000" cy="6858000"/>
          </a:xfrm>
          <a:prstGeom prst="rect">
            <a:avLst/>
          </a:prstGeom>
          <a:solidFill>
            <a:srgbClr val="B3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638629" y="1547949"/>
            <a:ext cx="8505368" cy="5647871"/>
          </a:xfrm>
          <a:prstGeom prst="round1Rect">
            <a:avLst>
              <a:gd name="adj" fmla="val 10499"/>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 xmlns:a16="http://schemas.microsoft.com/office/drawing/2014/main" id="{8A859546-529F-0041-89D5-C5FDD330F7CA}"/>
              </a:ext>
            </a:extLst>
          </p:cNvPr>
          <p:cNvSpPr txBox="1"/>
          <p:nvPr/>
        </p:nvSpPr>
        <p:spPr>
          <a:xfrm>
            <a:off x="1423282" y="3044279"/>
            <a:ext cx="6297433" cy="769441"/>
          </a:xfrm>
          <a:prstGeom prst="rect">
            <a:avLst/>
          </a:prstGeom>
          <a:noFill/>
        </p:spPr>
        <p:txBody>
          <a:bodyPr wrap="square"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 2</a:t>
            </a:r>
          </a:p>
        </p:txBody>
      </p:sp>
    </p:spTree>
    <p:extLst>
      <p:ext uri="{BB962C8B-B14F-4D97-AF65-F5344CB8AC3E}">
        <p14:creationId xmlns:p14="http://schemas.microsoft.com/office/powerpoint/2010/main" val="330152476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3" name="drumroll.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1" y="938716"/>
            <a:ext cx="9144000" cy="6858000"/>
          </a:xfrm>
          <a:prstGeom prst="rect">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9" y="2501362"/>
            <a:ext cx="5531802" cy="4278518"/>
            <a:chOff x="404538" y="1562646"/>
            <a:chExt cx="5531802" cy="4278518"/>
          </a:xfrm>
          <a:solidFill>
            <a:srgbClr val="B30005"/>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 xmlns:a16="http://schemas.microsoft.com/office/drawing/2014/main" id="{5246DA3B-F40D-E941-B716-9C838C12DC1A}"/>
              </a:ext>
            </a:extLst>
          </p:cNvPr>
          <p:cNvPicPr>
            <a:picLocks noChangeAspect="1"/>
          </p:cNvPicPr>
          <p:nvPr/>
        </p:nvPicPr>
        <p:blipFill rotWithShape="1">
          <a:blip r:embed="rId3"/>
          <a:srcRect l="6924" r="9326"/>
          <a:stretch/>
        </p:blipFill>
        <p:spPr>
          <a:xfrm>
            <a:off x="4572002" y="1755512"/>
            <a:ext cx="4572000" cy="5418903"/>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1" y="938716"/>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6" y="1259985"/>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many countries does CAFOD work in?</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7" y="258078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400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40 countries</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6" y="3679956"/>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B. 50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30 countries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5" y="4776559"/>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C. 250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25 countries</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4" y="5873162"/>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D. 100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15 countries</a:t>
            </a:r>
          </a:p>
        </p:txBody>
      </p:sp>
    </p:spTree>
    <p:extLst>
      <p:ext uri="{BB962C8B-B14F-4D97-AF65-F5344CB8AC3E}">
        <p14:creationId xmlns:p14="http://schemas.microsoft.com/office/powerpoint/2010/main" val="423813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5861C02-4162-0D42-B609-D32F3DBA2D89}"/>
              </a:ext>
            </a:extLst>
          </p:cNvPr>
          <p:cNvSpPr/>
          <p:nvPr/>
        </p:nvSpPr>
        <p:spPr>
          <a:xfrm>
            <a:off x="1" y="925664"/>
            <a:ext cx="9144000" cy="6858000"/>
          </a:xfrm>
          <a:prstGeom prst="rect">
            <a:avLst/>
          </a:prstGeom>
          <a:solidFill>
            <a:srgbClr val="FC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79C030C0-E75F-5B43-AA38-95A58D6A3687}"/>
              </a:ext>
            </a:extLst>
          </p:cNvPr>
          <p:cNvGrpSpPr/>
          <p:nvPr/>
        </p:nvGrpSpPr>
        <p:grpSpPr>
          <a:xfrm>
            <a:off x="404539" y="2488310"/>
            <a:ext cx="5531802" cy="4278518"/>
            <a:chOff x="404538" y="1562646"/>
            <a:chExt cx="5531802" cy="4278518"/>
          </a:xfrm>
          <a:solidFill>
            <a:srgbClr val="B30005"/>
          </a:solidFill>
        </p:grpSpPr>
        <p:sp>
          <p:nvSpPr>
            <p:cNvPr id="21" name="Round Single Corner Rectangle 20">
              <a:extLst>
                <a:ext uri="{FF2B5EF4-FFF2-40B4-BE49-F238E27FC236}">
                  <a16:creationId xmlns="" xmlns:a16="http://schemas.microsoft.com/office/drawing/2014/main" id="{3D66E240-88CA-8441-BBEF-92FF20FFD568}"/>
                </a:ext>
              </a:extLst>
            </p:cNvPr>
            <p:cNvSpPr/>
            <p:nvPr/>
          </p:nvSpPr>
          <p:spPr>
            <a:xfrm flipH="1">
              <a:off x="404538" y="1562646"/>
              <a:ext cx="5531802" cy="1000799"/>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ingle Corner Rectangle 21">
              <a:extLst>
                <a:ext uri="{FF2B5EF4-FFF2-40B4-BE49-F238E27FC236}">
                  <a16:creationId xmlns="" xmlns:a16="http://schemas.microsoft.com/office/drawing/2014/main" id="{3343B06F-2A30-F649-9304-FC6D74F93615}"/>
                </a:ext>
              </a:extLst>
            </p:cNvPr>
            <p:cNvSpPr/>
            <p:nvPr/>
          </p:nvSpPr>
          <p:spPr>
            <a:xfrm flipH="1">
              <a:off x="404538" y="264286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Single Corner Rectangle 22">
              <a:extLst>
                <a:ext uri="{FF2B5EF4-FFF2-40B4-BE49-F238E27FC236}">
                  <a16:creationId xmlns="" xmlns:a16="http://schemas.microsoft.com/office/drawing/2014/main" id="{68C68026-00CE-1F49-BEA8-B097BA4B8FAD}"/>
                </a:ext>
              </a:extLst>
            </p:cNvPr>
            <p:cNvSpPr/>
            <p:nvPr/>
          </p:nvSpPr>
          <p:spPr>
            <a:xfrm flipH="1">
              <a:off x="404538" y="3742039"/>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ingle Corner Rectangle 23">
              <a:extLst>
                <a:ext uri="{FF2B5EF4-FFF2-40B4-BE49-F238E27FC236}">
                  <a16:creationId xmlns="" xmlns:a16="http://schemas.microsoft.com/office/drawing/2014/main" id="{FC955E92-460C-1749-AB39-0BC5D1264BB4}"/>
                </a:ext>
              </a:extLst>
            </p:cNvPr>
            <p:cNvSpPr/>
            <p:nvPr/>
          </p:nvSpPr>
          <p:spPr>
            <a:xfrm flipH="1">
              <a:off x="404538" y="4840365"/>
              <a:ext cx="5531802" cy="100079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 xmlns:a16="http://schemas.microsoft.com/office/drawing/2014/main" id="{5246DA3B-F40D-E941-B716-9C838C12DC1A}"/>
              </a:ext>
            </a:extLst>
          </p:cNvPr>
          <p:cNvPicPr>
            <a:picLocks noChangeAspect="1"/>
          </p:cNvPicPr>
          <p:nvPr/>
        </p:nvPicPr>
        <p:blipFill rotWithShape="1">
          <a:blip r:embed="rId4"/>
          <a:srcRect l="6924" r="9326"/>
          <a:stretch/>
        </p:blipFill>
        <p:spPr>
          <a:xfrm>
            <a:off x="4572002" y="1742460"/>
            <a:ext cx="4572000" cy="5418903"/>
          </a:xfrm>
          <a:prstGeom prst="rect">
            <a:avLst/>
          </a:prstGeom>
        </p:spPr>
      </p:pic>
      <p:sp>
        <p:nvSpPr>
          <p:cNvPr id="4" name="Round Single Corner Rectangle 3">
            <a:extLst>
              <a:ext uri="{FF2B5EF4-FFF2-40B4-BE49-F238E27FC236}">
                <a16:creationId xmlns="" xmlns:a16="http://schemas.microsoft.com/office/drawing/2014/main" id="{0655140E-3C62-1948-BA80-63D58DA4DD4E}"/>
              </a:ext>
            </a:extLst>
          </p:cNvPr>
          <p:cNvSpPr/>
          <p:nvPr/>
        </p:nvSpPr>
        <p:spPr>
          <a:xfrm flipV="1">
            <a:off x="1" y="925664"/>
            <a:ext cx="7300686" cy="1001864"/>
          </a:xfrm>
          <a:prstGeom prst="round1Rect">
            <a:avLst/>
          </a:prstGeom>
          <a:solidFill>
            <a:srgbClr val="98B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BD84B8AE-F502-9946-BE83-D941046E1FC3}"/>
              </a:ext>
            </a:extLst>
          </p:cNvPr>
          <p:cNvSpPr txBox="1"/>
          <p:nvPr/>
        </p:nvSpPr>
        <p:spPr>
          <a:xfrm>
            <a:off x="278296" y="1246933"/>
            <a:ext cx="7080448" cy="430887"/>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How many countries does CAFOD work in?</a:t>
            </a:r>
          </a:p>
        </p:txBody>
      </p:sp>
      <p:sp>
        <p:nvSpPr>
          <p:cNvPr id="16" name="TextBox 15">
            <a:extLst>
              <a:ext uri="{FF2B5EF4-FFF2-40B4-BE49-F238E27FC236}">
                <a16:creationId xmlns="" xmlns:a16="http://schemas.microsoft.com/office/drawing/2014/main" id="{1C9CC25F-A01F-7F4F-A15E-F8A2F182DE55}"/>
              </a:ext>
            </a:extLst>
          </p:cNvPr>
          <p:cNvSpPr txBox="1"/>
          <p:nvPr/>
        </p:nvSpPr>
        <p:spPr>
          <a:xfrm>
            <a:off x="706467" y="2567734"/>
            <a:ext cx="5229877" cy="769441"/>
          </a:xfrm>
          <a:prstGeom prst="rect">
            <a:avLst/>
          </a:prstGeom>
          <a:noFill/>
        </p:spPr>
        <p:txBody>
          <a:bodyPr wrap="square" rtlCol="0">
            <a:spAutoFit/>
          </a:body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A. 400 </a:t>
            </a:r>
            <a:r>
              <a:rPr lang="en-US" sz="2200" b="1" dirty="0" err="1">
                <a:solidFill>
                  <a:schemeClr val="bg1"/>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in 40 countries</a:t>
            </a:r>
          </a:p>
        </p:txBody>
      </p:sp>
      <p:sp>
        <p:nvSpPr>
          <p:cNvPr id="18" name="TextBox 17">
            <a:extLst>
              <a:ext uri="{FF2B5EF4-FFF2-40B4-BE49-F238E27FC236}">
                <a16:creationId xmlns="" xmlns:a16="http://schemas.microsoft.com/office/drawing/2014/main" id="{B8098D86-F035-CA4F-922D-B60BB19007BA}"/>
              </a:ext>
            </a:extLst>
          </p:cNvPr>
          <p:cNvSpPr txBox="1"/>
          <p:nvPr/>
        </p:nvSpPr>
        <p:spPr>
          <a:xfrm>
            <a:off x="706466" y="3666904"/>
            <a:ext cx="5229877" cy="769441"/>
          </a:xfrm>
          <a:prstGeom prst="rect">
            <a:avLst/>
          </a:prstGeom>
          <a:noFill/>
        </p:spPr>
        <p:txBody>
          <a:bodyPr wrap="square" rtlCol="0">
            <a:spAutoFit/>
          </a:bodyPr>
          <a:lstStyle/>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B. 50 </a:t>
            </a:r>
            <a:r>
              <a:rPr lang="en-US" sz="2200" b="1" dirty="0" err="1">
                <a:solidFill>
                  <a:srgbClr val="FC0018"/>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in 30 countries</a:t>
            </a:r>
          </a:p>
        </p:txBody>
      </p:sp>
      <p:sp>
        <p:nvSpPr>
          <p:cNvPr id="19" name="TextBox 18">
            <a:extLst>
              <a:ext uri="{FF2B5EF4-FFF2-40B4-BE49-F238E27FC236}">
                <a16:creationId xmlns="" xmlns:a16="http://schemas.microsoft.com/office/drawing/2014/main" id="{C69D5F9F-0EE0-E340-96C5-4025D5AC71D2}"/>
              </a:ext>
            </a:extLst>
          </p:cNvPr>
          <p:cNvSpPr txBox="1"/>
          <p:nvPr/>
        </p:nvSpPr>
        <p:spPr>
          <a:xfrm>
            <a:off x="706465" y="4763507"/>
            <a:ext cx="5229877" cy="769441"/>
          </a:xfrm>
          <a:prstGeom prst="rect">
            <a:avLst/>
          </a:prstGeom>
          <a:noFill/>
        </p:spPr>
        <p:txBody>
          <a:bodyPr wrap="square" rtlCol="0">
            <a:spAutoFit/>
          </a:bodyPr>
          <a:lstStyle/>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C. 250 </a:t>
            </a:r>
            <a:r>
              <a:rPr lang="en-US" sz="2200" b="1" dirty="0" err="1">
                <a:solidFill>
                  <a:srgbClr val="FC0018"/>
                </a:solidFill>
                <a:latin typeface="Verdana" panose="020B0604030504040204" pitchFamily="34" charset="0"/>
                <a:ea typeface="Verdana" panose="020B0604030504040204" pitchFamily="34" charset="0"/>
                <a:cs typeface="Verdana" panose="020B0604030504040204" pitchFamily="34" charset="0"/>
              </a:rPr>
              <a:t>programmes</a:t>
            </a:r>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 </a:t>
            </a:r>
          </a:p>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in 25 countries</a:t>
            </a:r>
          </a:p>
        </p:txBody>
      </p:sp>
      <p:sp>
        <p:nvSpPr>
          <p:cNvPr id="20" name="TextBox 19">
            <a:extLst>
              <a:ext uri="{FF2B5EF4-FFF2-40B4-BE49-F238E27FC236}">
                <a16:creationId xmlns="" xmlns:a16="http://schemas.microsoft.com/office/drawing/2014/main" id="{84777BDA-E4FB-FE44-8E93-7F77AA8F25BA}"/>
              </a:ext>
            </a:extLst>
          </p:cNvPr>
          <p:cNvSpPr txBox="1"/>
          <p:nvPr/>
        </p:nvSpPr>
        <p:spPr>
          <a:xfrm>
            <a:off x="706464" y="5860110"/>
            <a:ext cx="5229877" cy="769441"/>
          </a:xfrm>
          <a:prstGeom prst="rect">
            <a:avLst/>
          </a:prstGeom>
          <a:noFill/>
        </p:spPr>
        <p:txBody>
          <a:bodyPr wrap="square" rtlCol="0">
            <a:spAutoFit/>
          </a:bodyPr>
          <a:lstStyle/>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D. 100 </a:t>
            </a:r>
            <a:r>
              <a:rPr lang="en-US" sz="2200" b="1" dirty="0" err="1">
                <a:solidFill>
                  <a:srgbClr val="FC0018"/>
                </a:solidFill>
                <a:latin typeface="Verdana" panose="020B0604030504040204" pitchFamily="34" charset="0"/>
                <a:ea typeface="Verdana" panose="020B0604030504040204" pitchFamily="34" charset="0"/>
                <a:cs typeface="Verdana" panose="020B0604030504040204" pitchFamily="34" charset="0"/>
              </a:rPr>
              <a:t>programmes</a:t>
            </a:r>
            <a:endPar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FC0018"/>
                </a:solidFill>
                <a:latin typeface="Verdana" panose="020B0604030504040204" pitchFamily="34" charset="0"/>
                <a:ea typeface="Verdana" panose="020B0604030504040204" pitchFamily="34" charset="0"/>
                <a:cs typeface="Verdana" panose="020B0604030504040204" pitchFamily="34" charset="0"/>
              </a:rPr>
              <a:t>in 15 countries</a:t>
            </a:r>
          </a:p>
        </p:txBody>
      </p:sp>
    </p:spTree>
    <p:extLst>
      <p:ext uri="{BB962C8B-B14F-4D97-AF65-F5344CB8AC3E}">
        <p14:creationId xmlns:p14="http://schemas.microsoft.com/office/powerpoint/2010/main" val="188945217"/>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5" name="chimes.wav"/>
          </p:stSnd>
        </p:sndAc>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SZUU6KYVHK2A-2146017777-4057</_dlc_DocId>
    <_dlc_DocIdUrl xmlns="04672002-f21f-4240-adfb-f0b653fb6fb5">
      <Url>https://cafod365.sharepoint.com/sites/int/Education/_layouts/15/DocIdRedir.aspx?ID=SZUU6KYVHK2A-2146017777-4057</Url>
      <Description>SZUU6KYVHK2A-2146017777-4057</Description>
    </_dlc_DocIdUrl>
    <Activity xmlns="236a9a4b-a03c-46ba-8ec6-624c184acbc6">Other Curriculum</Activity>
    <Audience xmlns="236a9a4b-a03c-46ba-8ec6-624c184acbc6">11-18</Audience>
    <_Status xmlns="http://schemas.microsoft.com/sharepoint/v3/fields">Not Started</_Status>
    <_dlc_DocIdPersistId xmlns="04672002-f21f-4240-adfb-f0b653fb6fb5">false</_dlc_DocIdPersistI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67" ma:contentTypeDescription="Create a new document." ma:contentTypeScope="" ma:versionID="d09726190c73231afd4f3a432f237c39">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F189BAC-FFA2-4565-A360-0CBFA065F02B}">
  <ds:schemaRefs>
    <ds:schemaRef ds:uri="http://schemas.microsoft.com/sharepoint/v3/contenttype/forms"/>
  </ds:schemaRefs>
</ds:datastoreItem>
</file>

<file path=customXml/itemProps2.xml><?xml version="1.0" encoding="utf-8"?>
<ds:datastoreItem xmlns:ds="http://schemas.openxmlformats.org/officeDocument/2006/customXml" ds:itemID="{73B9810C-8122-4554-897A-20A86CDA8483}">
  <ds:schemaRefs>
    <ds:schemaRef ds:uri="http://schemas.microsoft.com/office/2006/documentManagement/types"/>
    <ds:schemaRef ds:uri="http://purl.org/dc/elements/1.1/"/>
    <ds:schemaRef ds:uri="http://schemas.microsoft.com/office/infopath/2007/PartnerControls"/>
    <ds:schemaRef ds:uri="04672002-f21f-4240-adfb-f0b653fb6fb5"/>
    <ds:schemaRef ds:uri="236a9a4b-a03c-46ba-8ec6-624c184acbc6"/>
    <ds:schemaRef ds:uri="http://schemas.microsoft.com/sharepoint/v3/fields"/>
    <ds:schemaRef ds:uri="http://purl.org/dc/terms/"/>
    <ds:schemaRef ds:uri="http://schemas.openxmlformats.org/package/2006/metadata/core-properties"/>
    <ds:schemaRef ds:uri="bdf04112-6931-4610-9724-cd62e91446a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FAAE820-9864-4FB3-A28B-7EFC9A504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DEE45E8-250D-44A6-955F-80296B175ED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200</TotalTime>
  <Words>973</Words>
  <Application>Microsoft Office PowerPoint</Application>
  <PresentationFormat>On-screen Show (4:3)</PresentationFormat>
  <Paragraphs>115</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orners quiz</dc:title>
  <dc:creator>Kathy Kielty</dc:creator>
  <cp:lastModifiedBy>Kathleen O'Brien</cp:lastModifiedBy>
  <cp:revision>36</cp:revision>
  <dcterms:created xsi:type="dcterms:W3CDTF">2018-04-19T11:05:40Z</dcterms:created>
  <dcterms:modified xsi:type="dcterms:W3CDTF">2021-06-25T10:03:24Z</dcterms:modified>
  <cp:contentStatus>Reviewed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aa1222c6-c276-4470-b9ac-45e1f605fd86</vt:lpwstr>
  </property>
  <property fmtid="{D5CDD505-2E9C-101B-9397-08002B2CF9AE}" pid="4" name="Order">
    <vt:r8>404500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