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21" r:id="rId5"/>
    <p:sldId id="329" r:id="rId6"/>
    <p:sldId id="331" r:id="rId7"/>
    <p:sldId id="333" r:id="rId8"/>
    <p:sldId id="334" r:id="rId9"/>
    <p:sldId id="335" r:id="rId10"/>
    <p:sldId id="336" r:id="rId11"/>
    <p:sldId id="342" r:id="rId12"/>
    <p:sldId id="338" r:id="rId13"/>
    <p:sldId id="339" r:id="rId14"/>
    <p:sldId id="341" r:id="rId15"/>
    <p:sldId id="340" r:id="rId16"/>
    <p:sldId id="343" r:id="rId17"/>
    <p:sldId id="345" r:id="rId18"/>
    <p:sldId id="344" r:id="rId19"/>
    <p:sldId id="347" r:id="rId20"/>
    <p:sldId id="346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9" userDrawn="1">
          <p15:clr>
            <a:srgbClr val="A4A3A4"/>
          </p15:clr>
        </p15:guide>
        <p15:guide id="2" orient="horz" pos="1842" userDrawn="1">
          <p15:clr>
            <a:srgbClr val="A4A3A4"/>
          </p15:clr>
        </p15:guide>
        <p15:guide id="3" orient="horz" pos="2916" userDrawn="1">
          <p15:clr>
            <a:srgbClr val="A4A3A4"/>
          </p15:clr>
        </p15:guide>
        <p15:guide id="4" orient="horz" pos="966" userDrawn="1">
          <p15:clr>
            <a:srgbClr val="A4A3A4"/>
          </p15:clr>
        </p15:guide>
        <p15:guide id="5" orient="horz" pos="3792" userDrawn="1">
          <p15:clr>
            <a:srgbClr val="A4A3A4"/>
          </p15:clr>
        </p15:guide>
        <p15:guide id="6" orient="horz" pos="870" userDrawn="1">
          <p15:clr>
            <a:srgbClr val="A4A3A4"/>
          </p15:clr>
        </p15:guide>
        <p15:guide id="7" orient="horz" pos="3984" userDrawn="1">
          <p15:clr>
            <a:srgbClr val="A4A3A4"/>
          </p15:clr>
        </p15:guide>
        <p15:guide id="8" pos="2089" userDrawn="1">
          <p15:clr>
            <a:srgbClr val="A4A3A4"/>
          </p15:clr>
        </p15:guide>
        <p15:guide id="9" pos="7133" userDrawn="1">
          <p15:clr>
            <a:srgbClr val="A4A3A4"/>
          </p15:clr>
        </p15:guide>
        <p15:guide id="10" pos="539" userDrawn="1">
          <p15:clr>
            <a:srgbClr val="A4A3A4"/>
          </p15:clr>
        </p15:guide>
        <p15:guide id="11" pos="3773" userDrawn="1">
          <p15:clr>
            <a:srgbClr val="A4A3A4"/>
          </p15:clr>
        </p15:guide>
        <p15:guide id="12" pos="3907" userDrawn="1">
          <p15:clr>
            <a:srgbClr val="A4A3A4"/>
          </p15:clr>
        </p15:guide>
        <p15:guide id="13" pos="5459" userDrawn="1">
          <p15:clr>
            <a:srgbClr val="A4A3A4"/>
          </p15:clr>
        </p15:guide>
        <p15:guide id="14" pos="5583" userDrawn="1">
          <p15:clr>
            <a:srgbClr val="A4A3A4"/>
          </p15:clr>
        </p15:guide>
        <p15:guide id="15" pos="22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B2A"/>
    <a:srgbClr val="008BFE"/>
    <a:srgbClr val="000000"/>
    <a:srgbClr val="0089CE"/>
    <a:srgbClr val="B81D84"/>
    <a:srgbClr val="0070AD"/>
    <a:srgbClr val="FFFFBB"/>
    <a:srgbClr val="BFD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87" autoAdjust="0"/>
  </p:normalViewPr>
  <p:slideViewPr>
    <p:cSldViewPr snapToGrid="0">
      <p:cViewPr varScale="1">
        <p:scale>
          <a:sx n="41" d="100"/>
          <a:sy n="41" d="100"/>
        </p:scale>
        <p:origin x="48" y="366"/>
      </p:cViewPr>
      <p:guideLst>
        <p:guide orient="horz" pos="2809"/>
        <p:guide orient="horz" pos="1842"/>
        <p:guide orient="horz" pos="2916"/>
        <p:guide orient="horz" pos="966"/>
        <p:guide orient="horz" pos="3792"/>
        <p:guide orient="horz" pos="870"/>
        <p:guide orient="horz" pos="3984"/>
        <p:guide pos="2089"/>
        <p:guide pos="7133"/>
        <p:guide pos="539"/>
        <p:guide pos="3773"/>
        <p:guide pos="3907"/>
        <p:guide pos="5459"/>
        <p:guide pos="5583"/>
        <p:guide pos="22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43" d="100"/>
          <a:sy n="143" d="100"/>
        </p:scale>
        <p:origin x="-2328" y="-120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0225" y="280988"/>
            <a:ext cx="244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Verdana" pitchFamily="100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249238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pitchFamily="100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2925" y="8686800"/>
            <a:ext cx="491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51488" y="8686800"/>
            <a:ext cx="75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C47D133-9E88-4A68-8E4F-92084BBCA4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288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14400" y="1524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100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67200" y="1524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pitchFamily="100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4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14400" y="86868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Verdana" pitchFamily="100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86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9C0AE4C-830E-482C-8C51-F6E955D80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900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00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00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00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00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00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685800"/>
            <a:ext cx="6096000" cy="3429000"/>
          </a:xfrm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Verdana" panose="020B0604030504040204" pitchFamily="34" charset="0"/>
              </a:rPr>
              <a:t>To play automatically choose Slide Show&gt;Use timings. Then Slide Show&gt;From Beginning and click the sound icon to start the music.</a:t>
            </a:r>
          </a:p>
          <a:p>
            <a:endParaRPr lang="en-GB" altLang="en-US" dirty="0" smtClean="0">
              <a:latin typeface="Verdana" panose="020B0604030504040204" pitchFamily="34" charset="0"/>
            </a:endParaRPr>
          </a:p>
          <a:p>
            <a:r>
              <a:rPr lang="en-GB" altLang="en-US" dirty="0" smtClean="0">
                <a:latin typeface="Verdana" panose="020B0604030504040204" pitchFamily="34" charset="0"/>
              </a:rPr>
              <a:t>To play music across the slides: Insert&gt;Audio&gt;(Find Antarctic expedition)&gt;Audio/sound tools&gt;Choose start on click, play across all slides and loop until stopped. Pause the slide show to stop the music and images. </a:t>
            </a:r>
          </a:p>
          <a:p>
            <a:endParaRPr lang="en-GB" altLang="en-US" dirty="0" smtClean="0">
              <a:latin typeface="Verdana" panose="020B0604030504040204" pitchFamily="34" charset="0"/>
            </a:endParaRPr>
          </a:p>
          <a:p>
            <a:r>
              <a:rPr lang="en-GB" altLang="en-US" dirty="0" smtClean="0">
                <a:latin typeface="Verdana" panose="020B0604030504040204" pitchFamily="34" charset="0"/>
              </a:rPr>
              <a:t>Pause the slide show on slide 17 and join together in saying the prayer. </a:t>
            </a:r>
          </a:p>
          <a:p>
            <a:endParaRPr lang="en-GB" altLang="en-US" dirty="0" smtClean="0">
              <a:latin typeface="Verdana" panose="020B0604030504040204" pitchFamily="34" charset="0"/>
            </a:endParaRPr>
          </a:p>
          <a:p>
            <a:r>
              <a:rPr lang="en-GB" altLang="en-US" dirty="0" smtClean="0">
                <a:latin typeface="Verdana" panose="020B0604030504040204" pitchFamily="34" charset="0"/>
              </a:rPr>
              <a:t>Note: All the photos in this reflection come from the </a:t>
            </a:r>
            <a:r>
              <a:rPr lang="en-GB" altLang="en-US" i="1" dirty="0" smtClean="0">
                <a:latin typeface="Verdana" panose="020B0604030504040204" pitchFamily="34" charset="0"/>
              </a:rPr>
              <a:t>Climate change </a:t>
            </a:r>
            <a:r>
              <a:rPr lang="en-GB" altLang="en-US" i="1" dirty="0" err="1" smtClean="0">
                <a:latin typeface="Verdana" panose="020B0604030504040204" pitchFamily="34" charset="0"/>
              </a:rPr>
              <a:t>photopack</a:t>
            </a:r>
            <a:r>
              <a:rPr lang="en-GB" altLang="en-US" i="1" dirty="0" smtClean="0">
                <a:latin typeface="Verdana" panose="020B0604030504040204" pitchFamily="34" charset="0"/>
              </a:rPr>
              <a:t>, </a:t>
            </a:r>
            <a:r>
              <a:rPr lang="en-GB" altLang="en-US" dirty="0" smtClean="0">
                <a:latin typeface="Verdana" panose="020B0604030504040204" pitchFamily="34" charset="0"/>
              </a:rPr>
              <a:t>which fully explains the background of each photo.  </a:t>
            </a:r>
          </a:p>
          <a:p>
            <a:r>
              <a:rPr lang="en-GB" altLang="en-US" dirty="0" smtClean="0">
                <a:latin typeface="Verdana" panose="020B0604030504040204" pitchFamily="34" charset="0"/>
              </a:rPr>
              <a:t>Download the </a:t>
            </a:r>
            <a:r>
              <a:rPr lang="en-GB" altLang="en-US" dirty="0" err="1" smtClean="0">
                <a:latin typeface="Verdana" panose="020B0604030504040204" pitchFamily="34" charset="0"/>
              </a:rPr>
              <a:t>photopack</a:t>
            </a:r>
            <a:r>
              <a:rPr lang="en-GB" altLang="en-US" dirty="0" smtClean="0">
                <a:latin typeface="Verdana" panose="020B0604030504040204" pitchFamily="34" charset="0"/>
              </a:rPr>
              <a:t>: cafod.org.uk/secondary/climate</a:t>
            </a:r>
          </a:p>
          <a:p>
            <a:endParaRPr lang="en-GB" altLang="en-US" dirty="0" smtClean="0">
              <a:latin typeface="Verdana" panose="020B0604030504040204" pitchFamily="34" charset="0"/>
            </a:endParaRPr>
          </a:p>
          <a:p>
            <a:r>
              <a:rPr lang="en-GB" altLang="en-US" dirty="0" smtClean="0">
                <a:latin typeface="Verdana" panose="020B0604030504040204" pitchFamily="34" charset="0"/>
              </a:rPr>
              <a:t>Music credit: Antarctic expedition/audionetwork.com</a:t>
            </a:r>
          </a:p>
          <a:p>
            <a:endParaRPr lang="en-GB" altLang="en-US" dirty="0" smtClean="0">
              <a:latin typeface="Verdana" panose="020B060403050404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1615EDB-E3D7-47C9-80C9-233400941BC6}" type="slidenum">
              <a:rPr lang="en-US" altLang="en-US" sz="1000" smtClean="0">
                <a:latin typeface="Verdana" panose="020B0604030504040204" pitchFamily="34" charset="0"/>
              </a:rPr>
              <a:pPr/>
              <a:t>1</a:t>
            </a:fld>
            <a:endParaRPr lang="en-US" altLang="en-US" sz="100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64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685800"/>
            <a:ext cx="6096000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Verdana" panose="020B0604030504040204" pitchFamily="34" charset="0"/>
              </a:rPr>
              <a:t>Photo credit: Eleanor Church</a:t>
            </a:r>
          </a:p>
          <a:p>
            <a:endParaRPr lang="en-GB" altLang="en-US" dirty="0" smtClean="0">
              <a:latin typeface="Verdana" panose="020B060403050404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8097E8-9EF3-41D5-B3C2-49B565D63013}" type="slidenum">
              <a:rPr lang="en-US" altLang="en-US" sz="1000" smtClean="0">
                <a:latin typeface="Verdana" panose="020B0604030504040204" pitchFamily="34" charset="0"/>
              </a:rPr>
              <a:pPr/>
              <a:t>12</a:t>
            </a:fld>
            <a:endParaRPr lang="en-US" altLang="en-US" sz="100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04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685800"/>
            <a:ext cx="6096000" cy="34290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Verdana" panose="020B0604030504040204" pitchFamily="34" charset="0"/>
              </a:rPr>
              <a:t>Genesis 1:31, 2:15,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37F3815-9ABF-4E08-BBC9-FFAEDED288EF}" type="slidenum">
              <a:rPr lang="en-US" altLang="en-US" sz="1000" smtClean="0">
                <a:latin typeface="Verdana" panose="020B0604030504040204" pitchFamily="34" charset="0"/>
              </a:rPr>
              <a:pPr/>
              <a:t>14</a:t>
            </a:fld>
            <a:endParaRPr lang="en-US" altLang="en-US" sz="100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63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685800"/>
            <a:ext cx="6096000" cy="34290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Verdana" panose="020B0604030504040204" pitchFamily="34" charset="0"/>
              </a:rPr>
              <a:t>Luke 10:27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6F400D-1548-4501-AC82-0E15531559D3}" type="slidenum">
              <a:rPr lang="en-US" altLang="en-US" sz="1000" smtClean="0">
                <a:latin typeface="Verdana" panose="020B0604030504040204" pitchFamily="34" charset="0"/>
              </a:rPr>
              <a:pPr/>
              <a:t>15</a:t>
            </a:fld>
            <a:endParaRPr lang="en-US" altLang="en-US" sz="100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01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685800"/>
            <a:ext cx="6096000" cy="34290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Verdana" panose="020B060403050404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0E99BC2-134B-4999-9A16-43A590828D15}" type="slidenum">
              <a:rPr lang="en-US" altLang="en-US" sz="1000" smtClean="0">
                <a:latin typeface="Verdana" panose="020B0604030504040204" pitchFamily="34" charset="0"/>
              </a:rPr>
              <a:pPr/>
              <a:t>16</a:t>
            </a:fld>
            <a:endParaRPr lang="en-US" altLang="en-US" sz="100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38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685800"/>
            <a:ext cx="6096000" cy="34290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Verdana" panose="020B0604030504040204" pitchFamily="34" charset="0"/>
              </a:rPr>
              <a:t>Pause the slideshow and join together to say the prayer. </a:t>
            </a:r>
          </a:p>
          <a:p>
            <a:endParaRPr lang="en-GB" altLang="en-US" smtClean="0">
              <a:latin typeface="Verdana" panose="020B0604030504040204" pitchFamily="34" charset="0"/>
            </a:endParaRPr>
          </a:p>
          <a:p>
            <a:r>
              <a:rPr lang="en-GB" altLang="en-US" smtClean="0">
                <a:latin typeface="Verdana" panose="020B0604030504040204" pitchFamily="34" charset="0"/>
              </a:rPr>
              <a:t>Prayer credit: Catherine Gorman/CAFOD.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8B3A1F7-8BDB-4452-B26A-24E3000EC7B7}" type="slidenum">
              <a:rPr lang="en-US" altLang="en-US" sz="1000" smtClean="0">
                <a:latin typeface="Verdana" panose="020B0604030504040204" pitchFamily="34" charset="0"/>
              </a:rPr>
              <a:pPr/>
              <a:t>17</a:t>
            </a:fld>
            <a:endParaRPr lang="en-US" altLang="en-US" sz="100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2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685800"/>
            <a:ext cx="6096000" cy="3429000"/>
          </a:xfrm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Verdana" panose="020B0604030504040204" pitchFamily="34" charset="0"/>
              </a:rPr>
              <a:t>Photo credit: Nasa/Wikipedia.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302355-A0AE-4AFD-81E2-B77B8A5C0F86}" type="slidenum">
              <a:rPr lang="en-US" altLang="en-US" sz="1000" smtClean="0">
                <a:latin typeface="Verdana" panose="020B0604030504040204" pitchFamily="34" charset="0"/>
              </a:rPr>
              <a:pPr/>
              <a:t>2</a:t>
            </a:fld>
            <a:endParaRPr lang="en-US" altLang="en-US" sz="100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7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685800"/>
            <a:ext cx="6096000" cy="3429000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Verdana" panose="020B0604030504040204" pitchFamily="34" charset="0"/>
              </a:rPr>
              <a:t>Photo credit: </a:t>
            </a:r>
            <a:r>
              <a:rPr lang="pt-BR" dirty="0" smtClean="0">
                <a:effectLst/>
              </a:rPr>
              <a:t>Amit Rudro for CRS/Caritas Bangladesh, May 2020</a:t>
            </a:r>
            <a:endParaRPr lang="en-GB" altLang="en-US" dirty="0" smtClean="0">
              <a:latin typeface="Verdana" panose="020B0604030504040204" pitchFamily="34" charset="0"/>
            </a:endParaRPr>
          </a:p>
          <a:p>
            <a:endParaRPr lang="en-GB" altLang="en-US" dirty="0" smtClean="0">
              <a:latin typeface="Verdana" panose="020B060403050404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860B79B-4DA8-42B6-B7EB-09760721542E}" type="slidenum">
              <a:rPr lang="en-US" altLang="en-US" sz="1000" smtClean="0">
                <a:latin typeface="Verdana" panose="020B0604030504040204" pitchFamily="34" charset="0"/>
              </a:rPr>
              <a:pPr/>
              <a:t>4</a:t>
            </a:fld>
            <a:endParaRPr lang="en-US" altLang="en-US" sz="100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5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685800"/>
            <a:ext cx="6096000" cy="342900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Verdana" panose="020B0604030504040204" pitchFamily="34" charset="0"/>
              </a:rPr>
              <a:t>Photo credit: Charmaine </a:t>
            </a:r>
            <a:r>
              <a:rPr lang="en-GB" altLang="en-US" dirty="0" err="1" smtClean="0">
                <a:latin typeface="Verdana" panose="020B0604030504040204" pitchFamily="34" charset="0"/>
              </a:rPr>
              <a:t>Chitate</a:t>
            </a:r>
            <a:r>
              <a:rPr lang="en-GB" altLang="en-US" dirty="0" smtClean="0">
                <a:latin typeface="Verdana" panose="020B0604030504040204" pitchFamily="34" charset="0"/>
              </a:rPr>
              <a:t>, December 2019</a:t>
            </a:r>
          </a:p>
          <a:p>
            <a:endParaRPr lang="en-GB" altLang="en-US" dirty="0" smtClean="0">
              <a:latin typeface="Verdana" panose="020B060403050404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83AC37-1CAF-405F-BE7B-5C997B6CC07F}" type="slidenum">
              <a:rPr lang="en-US" altLang="en-US" sz="1000" smtClean="0">
                <a:latin typeface="Verdana" panose="020B0604030504040204" pitchFamily="34" charset="0"/>
              </a:rPr>
              <a:pPr/>
              <a:t>5</a:t>
            </a:fld>
            <a:endParaRPr lang="en-US" altLang="en-US" sz="100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0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685800"/>
            <a:ext cx="6096000" cy="342900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Verdana" panose="020B0604030504040204" pitchFamily="34" charset="0"/>
              </a:rPr>
              <a:t>Photo credit: Josh </a:t>
            </a:r>
            <a:r>
              <a:rPr lang="en-GB" altLang="en-US" dirty="0" err="1" smtClean="0">
                <a:latin typeface="Verdana" panose="020B0604030504040204" pitchFamily="34" charset="0"/>
              </a:rPr>
              <a:t>Estey</a:t>
            </a:r>
            <a:r>
              <a:rPr lang="en-GB" altLang="en-US" dirty="0" smtClean="0">
                <a:latin typeface="Verdana" panose="020B0604030504040204" pitchFamily="34" charset="0"/>
              </a:rPr>
              <a:t>/ CARE/ CAFOD, 2019</a:t>
            </a:r>
          </a:p>
          <a:p>
            <a:endParaRPr lang="en-GB" altLang="en-US" dirty="0" smtClean="0">
              <a:latin typeface="Verdana" panose="020B060403050404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64C35DE-F01F-4E61-9BD4-7B308C5BB486}" type="slidenum">
              <a:rPr lang="en-US" altLang="en-US" sz="1000" smtClean="0">
                <a:latin typeface="Verdana" panose="020B0604030504040204" pitchFamily="34" charset="0"/>
              </a:rPr>
              <a:pPr/>
              <a:t>6</a:t>
            </a:fld>
            <a:endParaRPr lang="en-US" altLang="en-US" sz="100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7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Verdana" panose="020B060403050404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F10FFA-12DE-44B4-9AD6-73CDBDEBD0CA}" type="slidenum">
              <a:rPr lang="en-US" altLang="en-US" sz="1000" smtClean="0">
                <a:latin typeface="Verdana" panose="020B0604030504040204" pitchFamily="34" charset="0"/>
              </a:rPr>
              <a:pPr/>
              <a:t>7</a:t>
            </a:fld>
            <a:endParaRPr lang="en-US" altLang="en-US" sz="100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0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685800"/>
            <a:ext cx="6096000" cy="34290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Verdana" panose="020B0604030504040204" pitchFamily="34" charset="0"/>
              </a:rPr>
              <a:t>Photo credit: Annie Bungeroth/CAFOD</a:t>
            </a:r>
          </a:p>
          <a:p>
            <a:endParaRPr lang="en-GB" altLang="en-US" smtClean="0">
              <a:latin typeface="Verdana" panose="020B060403050404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7140351-00DE-47E4-B64A-0AAE431A02B0}" type="slidenum">
              <a:rPr lang="en-US" altLang="en-US" sz="1000" smtClean="0">
                <a:latin typeface="Verdana" panose="020B0604030504040204" pitchFamily="34" charset="0"/>
              </a:rPr>
              <a:pPr/>
              <a:t>9</a:t>
            </a:fld>
            <a:endParaRPr lang="en-US" altLang="en-US" sz="100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49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Verdana" panose="020B0604030504040204" pitchFamily="34" charset="0"/>
              </a:rPr>
              <a:t>Photo credit: CAFOD</a:t>
            </a:r>
          </a:p>
          <a:p>
            <a:endParaRPr lang="en-GB" altLang="en-US" smtClean="0">
              <a:latin typeface="Verdana" panose="020B060403050404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880C328-F6E4-44B5-808F-BCF59F8FD94D}" type="slidenum">
              <a:rPr lang="en-US" altLang="en-US" sz="1000" smtClean="0">
                <a:latin typeface="Verdana" panose="020B0604030504040204" pitchFamily="34" charset="0"/>
              </a:rPr>
              <a:pPr/>
              <a:t>10</a:t>
            </a:fld>
            <a:endParaRPr lang="en-US" altLang="en-US" sz="100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20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685800"/>
            <a:ext cx="6096000" cy="34290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Verdana" panose="020B0604030504040204" pitchFamily="34" charset="0"/>
              </a:rPr>
              <a:t>Photo credit: CRS</a:t>
            </a:r>
          </a:p>
          <a:p>
            <a:endParaRPr lang="en-GB" altLang="en-US" dirty="0" smtClean="0">
              <a:latin typeface="Verdana" panose="020B060403050404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7F99146-0316-4FF7-8516-185EF73911A5}" type="slidenum">
              <a:rPr lang="en-US" altLang="en-US" sz="1000" smtClean="0">
                <a:latin typeface="Verdana" panose="020B0604030504040204" pitchFamily="34" charset="0"/>
              </a:rPr>
              <a:pPr/>
              <a:t>11</a:t>
            </a:fld>
            <a:endParaRPr lang="en-US" altLang="en-US" sz="100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6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1W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5867" y="3937000"/>
            <a:ext cx="10515600" cy="723900"/>
          </a:xfrm>
        </p:spPr>
        <p:txBody>
          <a:bodyPr/>
          <a:lstStyle>
            <a:lvl1pPr>
              <a:defRPr sz="3200">
                <a:solidFill>
                  <a:srgbClr val="B81D8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5867" y="5346701"/>
            <a:ext cx="10515600" cy="835025"/>
          </a:xfrm>
        </p:spPr>
        <p:txBody>
          <a:bodyPr rIns="0"/>
          <a:lstStyle>
            <a:lvl1pPr marL="0" indent="0">
              <a:spcAft>
                <a:spcPct val="0"/>
              </a:spcAft>
              <a:buFont typeface="Times" pitchFamily="100" charset="0"/>
              <a:buNone/>
              <a:defRPr sz="2000">
                <a:solidFill>
                  <a:srgbClr val="0089CE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9918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33526"/>
            <a:ext cx="10519467" cy="4486275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002" y="594001"/>
            <a:ext cx="1051946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8729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594001"/>
            <a:ext cx="10519467" cy="90011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33526"/>
            <a:ext cx="5020733" cy="4486275"/>
          </a:xfrm>
        </p:spPr>
        <p:txBody>
          <a:bodyPr spcCol="144000"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0179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1634" y="593725"/>
            <a:ext cx="1051983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1634" y="1533526"/>
            <a:ext cx="1053676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2" r:id="rId2"/>
    <p:sldLayoutId id="2147483923" r:id="rId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100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100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100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100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10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10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10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100" charset="0"/>
        </a:defRPr>
      </a:lvl9pPr>
    </p:titleStyle>
    <p:bodyStyle>
      <a:lvl1pPr marL="179388" indent="-179388" algn="l" rtl="0" eaLnBrk="0" fontAlgn="base" hangingPunct="0">
        <a:spcBef>
          <a:spcPct val="0"/>
        </a:spcBef>
        <a:spcAft>
          <a:spcPct val="50000"/>
        </a:spcAft>
        <a:buClr>
          <a:srgbClr val="AACB2A"/>
        </a:buClr>
        <a:buFont typeface="Times" panose="02020603050405020304" pitchFamily="18" charset="0"/>
        <a:buChar char="•"/>
        <a:defRPr sz="2200">
          <a:solidFill>
            <a:srgbClr val="003E4E"/>
          </a:solidFill>
          <a:latin typeface="+mn-lt"/>
          <a:ea typeface="MS PGothic" pitchFamily="34" charset="-128"/>
          <a:cs typeface="MS PGothic" charset="0"/>
        </a:defRPr>
      </a:lvl1pPr>
      <a:lvl2pPr marL="763588" indent="-285750" algn="l" rtl="0" eaLnBrk="0" fontAlgn="base" hangingPunct="0">
        <a:spcBef>
          <a:spcPct val="0"/>
        </a:spcBef>
        <a:spcAft>
          <a:spcPct val="50000"/>
        </a:spcAft>
        <a:buClr>
          <a:srgbClr val="AACB2A"/>
        </a:buClr>
        <a:buChar char="–"/>
        <a:defRPr sz="2200">
          <a:solidFill>
            <a:srgbClr val="003E4E"/>
          </a:solidFill>
          <a:latin typeface="+mn-lt"/>
          <a:ea typeface="MS PGothic" pitchFamily="34" charset="-128"/>
          <a:cs typeface="MS PGothic" charset="0"/>
        </a:defRPr>
      </a:lvl2pPr>
      <a:lvl3pPr marL="1182688" indent="-228600" algn="l" rtl="0" eaLnBrk="0" fontAlgn="base" hangingPunct="0">
        <a:spcBef>
          <a:spcPct val="0"/>
        </a:spcBef>
        <a:spcAft>
          <a:spcPct val="50000"/>
        </a:spcAft>
        <a:buChar char="•"/>
        <a:defRPr sz="2200">
          <a:solidFill>
            <a:srgbClr val="003E4E"/>
          </a:solidFill>
          <a:latin typeface="+mn-lt"/>
          <a:ea typeface="MS PGothic" pitchFamily="34" charset="-128"/>
          <a:cs typeface="MS PGothic" charset="0"/>
        </a:defRPr>
      </a:lvl3pPr>
      <a:lvl4pPr marL="1601788" indent="-228600" algn="l" rtl="0" eaLnBrk="0" fontAlgn="base" hangingPunct="0">
        <a:spcBef>
          <a:spcPct val="0"/>
        </a:spcBef>
        <a:spcAft>
          <a:spcPct val="50000"/>
        </a:spcAft>
        <a:buChar char="–"/>
        <a:defRPr sz="2200">
          <a:solidFill>
            <a:srgbClr val="003E4E"/>
          </a:solidFill>
          <a:latin typeface="+mn-lt"/>
          <a:ea typeface="MS PGothic" pitchFamily="34" charset="-128"/>
          <a:cs typeface="MS PGothic" charset="0"/>
        </a:defRPr>
      </a:lvl4pPr>
      <a:lvl5pPr marL="2020888" indent="-228600" algn="l" rtl="0" eaLnBrk="0" fontAlgn="base" hangingPunct="0">
        <a:spcBef>
          <a:spcPct val="0"/>
        </a:spcBef>
        <a:spcAft>
          <a:spcPct val="50000"/>
        </a:spcAft>
        <a:buChar char="»"/>
        <a:defRPr sz="2200">
          <a:solidFill>
            <a:srgbClr val="003E4E"/>
          </a:solidFill>
          <a:latin typeface="+mn-lt"/>
          <a:ea typeface="MS PGothic" pitchFamily="34" charset="-128"/>
          <a:cs typeface="MS PGothic" charset="0"/>
        </a:defRPr>
      </a:lvl5pPr>
      <a:lvl6pPr marL="2478088" indent="-228600" algn="l" rtl="0" fontAlgn="base">
        <a:spcBef>
          <a:spcPct val="0"/>
        </a:spcBef>
        <a:spcAft>
          <a:spcPct val="50000"/>
        </a:spcAft>
        <a:defRPr sz="2200">
          <a:solidFill>
            <a:srgbClr val="003E4E"/>
          </a:solidFill>
          <a:latin typeface="+mn-lt"/>
          <a:ea typeface="ＭＳ Ｐゴシック" pitchFamily="100" charset="-128"/>
        </a:defRPr>
      </a:lvl6pPr>
      <a:lvl7pPr marL="2935288" indent="-228600" algn="l" rtl="0" fontAlgn="base">
        <a:spcBef>
          <a:spcPct val="0"/>
        </a:spcBef>
        <a:spcAft>
          <a:spcPct val="50000"/>
        </a:spcAft>
        <a:defRPr sz="2200">
          <a:solidFill>
            <a:srgbClr val="003E4E"/>
          </a:solidFill>
          <a:latin typeface="+mn-lt"/>
          <a:ea typeface="ＭＳ Ｐゴシック" pitchFamily="100" charset="-128"/>
        </a:defRPr>
      </a:lvl7pPr>
      <a:lvl8pPr marL="3392488" indent="-228600" algn="l" rtl="0" fontAlgn="base">
        <a:spcBef>
          <a:spcPct val="0"/>
        </a:spcBef>
        <a:spcAft>
          <a:spcPct val="50000"/>
        </a:spcAft>
        <a:defRPr sz="2200">
          <a:solidFill>
            <a:srgbClr val="003E4E"/>
          </a:solidFill>
          <a:latin typeface="+mn-lt"/>
          <a:ea typeface="ＭＳ Ｐゴシック" pitchFamily="100" charset="-128"/>
        </a:defRPr>
      </a:lvl8pPr>
      <a:lvl9pPr marL="3849688" indent="-228600" algn="l" rtl="0" fontAlgn="base">
        <a:spcBef>
          <a:spcPct val="0"/>
        </a:spcBef>
        <a:spcAft>
          <a:spcPct val="50000"/>
        </a:spcAft>
        <a:defRPr sz="2200">
          <a:solidFill>
            <a:srgbClr val="003E4E"/>
          </a:solidFill>
          <a:latin typeface="+mn-lt"/>
          <a:ea typeface="ＭＳ Ｐゴシック" pitchFamily="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.jp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.jp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.jp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ctrTitle"/>
          </p:nvPr>
        </p:nvSpPr>
        <p:spPr>
          <a:xfrm>
            <a:off x="518282" y="2212674"/>
            <a:ext cx="10515600" cy="7239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A meditation on caring for the Earth, </a:t>
            </a:r>
            <a:b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our common home.</a:t>
            </a:r>
          </a:p>
        </p:txBody>
      </p:sp>
      <p:pic>
        <p:nvPicPr>
          <p:cNvPr id="3" name="ANW2211_06_Antarctic-Expedi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9289" y="5360605"/>
            <a:ext cx="935421" cy="935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9" y="294135"/>
            <a:ext cx="5796237" cy="585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82867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med" advTm="27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205645"/>
            <a:ext cx="12192000" cy="5652358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GB" altLang="en-US" sz="2400">
              <a:solidFill>
                <a:srgbClr val="AACB2A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95" y="1638653"/>
            <a:ext cx="7260610" cy="4840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262257" y="5568056"/>
            <a:ext cx="3491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Typhoon-resistant homes, Philippines.</a:t>
            </a: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585951"/>
            <a:ext cx="2707578" cy="2733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6328" y="1159930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23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9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205648"/>
            <a:ext cx="12192000" cy="5652358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GB" altLang="en-US" sz="2400">
              <a:solidFill>
                <a:srgbClr val="AACB2A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13280" y="5220809"/>
            <a:ext cx="24409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Greening the dry ground, Afghanistan</a:t>
            </a: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 descr="Afgh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310" y="1475799"/>
            <a:ext cx="7178723" cy="5082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585951"/>
            <a:ext cx="2707578" cy="2733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6328" y="1159930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med" advTm="130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9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205648"/>
            <a:ext cx="12192000" cy="5652358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GB" altLang="en-US" sz="2400">
              <a:solidFill>
                <a:srgbClr val="AACB2A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22" y="1478175"/>
            <a:ext cx="7253156" cy="4835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164286" y="5611511"/>
            <a:ext cx="3651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Climate </a:t>
            </a: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campaigning, UK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585951"/>
            <a:ext cx="2707578" cy="2733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6328" y="1159930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med" advTm="119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9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205647"/>
            <a:ext cx="12192000" cy="5652358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GB" altLang="en-US" sz="2400">
              <a:solidFill>
                <a:srgbClr val="AACB2A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Hurricane_Irene_full_earth_view_NA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"/>
          <a:stretch>
            <a:fillRect/>
          </a:stretch>
        </p:blipFill>
        <p:spPr bwMode="auto">
          <a:xfrm>
            <a:off x="3326031" y="1221977"/>
            <a:ext cx="5620203" cy="547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1701" y="1506298"/>
            <a:ext cx="27971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You pause again...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41871" y="1736486"/>
            <a:ext cx="31799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...how do you feel </a:t>
            </a: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about 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the </a:t>
            </a: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Earth 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now?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41871" y="4927154"/>
            <a:ext cx="32841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How do you feel about the people on </a:t>
            </a: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Earth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585951"/>
            <a:ext cx="2707578" cy="2733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1159930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248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2" grpId="1" build="allAtOnce"/>
      <p:bldP spid="13" grpId="0" build="allAtOnce"/>
      <p:bldP spid="13" grpId="1" build="allAtOnce"/>
      <p:bldP spid="8" grpId="0" build="allAtOnce"/>
      <p:bldP spid="8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205646"/>
            <a:ext cx="12192000" cy="5652358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GB" altLang="en-US" sz="2400">
              <a:solidFill>
                <a:srgbClr val="AACB2A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 descr="Hurricane_Irene_full_earth_view_NAS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"/>
          <a:stretch>
            <a:fillRect/>
          </a:stretch>
        </p:blipFill>
        <p:spPr bwMode="auto">
          <a:xfrm>
            <a:off x="4197808" y="2156215"/>
            <a:ext cx="363378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9228" y="1726322"/>
            <a:ext cx="39035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i="1" dirty="0">
                <a:solidFill>
                  <a:schemeClr val="bg1"/>
                </a:solidFill>
                <a:cs typeface="Arial" panose="020B0604020202020204" pitchFamily="34" charset="0"/>
              </a:rPr>
              <a:t>“God saw everything that he had made, and indeed </a:t>
            </a:r>
            <a:r>
              <a:rPr lang="en-GB" i="1" dirty="0" smtClean="0">
                <a:solidFill>
                  <a:schemeClr val="bg1"/>
                </a:solidFill>
                <a:cs typeface="Arial" panose="020B0604020202020204" pitchFamily="34" charset="0"/>
              </a:rPr>
              <a:t> it </a:t>
            </a:r>
            <a:r>
              <a:rPr lang="en-GB" i="1" dirty="0">
                <a:solidFill>
                  <a:schemeClr val="bg1"/>
                </a:solidFill>
                <a:cs typeface="Arial" panose="020B0604020202020204" pitchFamily="34" charset="0"/>
              </a:rPr>
              <a:t>was very good</a:t>
            </a:r>
            <a:r>
              <a:rPr lang="en-GB" i="1" dirty="0" smtClean="0">
                <a:solidFill>
                  <a:schemeClr val="bg1"/>
                </a:solidFill>
                <a:cs typeface="Arial" panose="020B0604020202020204" pitchFamily="34" charset="0"/>
              </a:rPr>
              <a:t>.”</a:t>
            </a:r>
          </a:p>
          <a:p>
            <a:pPr algn="r">
              <a:defRPr/>
            </a:pPr>
            <a:r>
              <a:rPr lang="en-GB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Genesis 1:31</a:t>
            </a:r>
            <a:endParaRPr lang="en-GB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0963" y="4503517"/>
            <a:ext cx="396920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  <a:r>
              <a:rPr lang="en-GB" i="1" dirty="0">
                <a:solidFill>
                  <a:schemeClr val="bg1"/>
                </a:solidFill>
                <a:cs typeface="Arial" panose="020B0604020202020204" pitchFamily="34" charset="0"/>
              </a:rPr>
              <a:t>The Lord God took the man and put him in the garden of Eden to cultivate and take care of it</a:t>
            </a:r>
            <a:r>
              <a:rPr lang="en-GB" i="1" dirty="0" smtClean="0">
                <a:solidFill>
                  <a:schemeClr val="bg1"/>
                </a:solidFill>
                <a:cs typeface="Arial" panose="020B0604020202020204" pitchFamily="34" charset="0"/>
              </a:rPr>
              <a:t>.”</a:t>
            </a:r>
          </a:p>
          <a:p>
            <a:pPr algn="r">
              <a:defRPr/>
            </a:pPr>
            <a:r>
              <a:rPr lang="en-GB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Genesis 2:15</a:t>
            </a:r>
            <a:endParaRPr lang="en-GB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585951"/>
            <a:ext cx="2707578" cy="2733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1159930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209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9" grpId="0" build="allAtOnce"/>
      <p:bldP spid="9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205647"/>
            <a:ext cx="12192000" cy="5652358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GB" altLang="en-US" sz="2400">
              <a:solidFill>
                <a:srgbClr val="AACB2A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2133" y="5629665"/>
            <a:ext cx="44497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+mj-lt"/>
              </a:rPr>
              <a:t>Who is your neighbour?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027" y="1864368"/>
            <a:ext cx="37217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i="1" dirty="0">
                <a:solidFill>
                  <a:schemeClr val="bg1"/>
                </a:solidFill>
                <a:cs typeface="Arial" panose="020B0604020202020204" pitchFamily="34" charset="0"/>
              </a:rPr>
              <a:t>“Love the Lord your God </a:t>
            </a:r>
            <a:r>
              <a:rPr lang="en-GB" i="1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 with </a:t>
            </a:r>
            <a:r>
              <a:rPr lang="en-GB" i="1" dirty="0">
                <a:solidFill>
                  <a:schemeClr val="bg1"/>
                </a:solidFill>
                <a:cs typeface="Arial" panose="020B0604020202020204" pitchFamily="34" charset="0"/>
              </a:rPr>
              <a:t>all your heart, </a:t>
            </a:r>
          </a:p>
          <a:p>
            <a:pPr>
              <a:defRPr/>
            </a:pPr>
            <a:r>
              <a:rPr lang="en-GB" i="1" dirty="0">
                <a:solidFill>
                  <a:schemeClr val="bg1"/>
                </a:solidFill>
                <a:cs typeface="Arial" panose="020B0604020202020204" pitchFamily="34" charset="0"/>
              </a:rPr>
              <a:t>and with all your soul,</a:t>
            </a:r>
          </a:p>
          <a:p>
            <a:pPr>
              <a:defRPr/>
            </a:pPr>
            <a:r>
              <a:rPr lang="en-GB" i="1" dirty="0" smtClean="0">
                <a:solidFill>
                  <a:schemeClr val="bg1"/>
                </a:solidFill>
                <a:cs typeface="Arial" panose="020B0604020202020204" pitchFamily="34" charset="0"/>
              </a:rPr>
              <a:t>and </a:t>
            </a:r>
            <a:r>
              <a:rPr lang="en-GB" i="1" dirty="0">
                <a:solidFill>
                  <a:schemeClr val="bg1"/>
                </a:solidFill>
                <a:cs typeface="Arial" panose="020B0604020202020204" pitchFamily="34" charset="0"/>
              </a:rPr>
              <a:t>with all your strength,</a:t>
            </a:r>
          </a:p>
          <a:p>
            <a:pPr>
              <a:defRPr/>
            </a:pPr>
            <a:r>
              <a:rPr lang="en-GB" i="1" dirty="0" smtClean="0">
                <a:solidFill>
                  <a:schemeClr val="bg1"/>
                </a:solidFill>
                <a:cs typeface="Arial" panose="020B0604020202020204" pitchFamily="34" charset="0"/>
              </a:rPr>
              <a:t>and </a:t>
            </a:r>
            <a:r>
              <a:rPr lang="en-GB" i="1" dirty="0">
                <a:solidFill>
                  <a:schemeClr val="bg1"/>
                </a:solidFill>
                <a:cs typeface="Arial" panose="020B0604020202020204" pitchFamily="34" charset="0"/>
              </a:rPr>
              <a:t>with all your mind;</a:t>
            </a:r>
          </a:p>
          <a:p>
            <a:pPr>
              <a:defRPr/>
            </a:pPr>
            <a:r>
              <a:rPr lang="en-GB" i="1" dirty="0" smtClean="0">
                <a:solidFill>
                  <a:schemeClr val="bg1"/>
                </a:solidFill>
                <a:cs typeface="Arial" panose="020B0604020202020204" pitchFamily="34" charset="0"/>
              </a:rPr>
              <a:t>and </a:t>
            </a:r>
            <a:r>
              <a:rPr lang="en-GB" i="1" dirty="0">
                <a:solidFill>
                  <a:schemeClr val="bg1"/>
                </a:solidFill>
                <a:cs typeface="Arial" panose="020B0604020202020204" pitchFamily="34" charset="0"/>
              </a:rPr>
              <a:t>love your neighbour </a:t>
            </a:r>
            <a:r>
              <a:rPr lang="en-GB" i="1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  as </a:t>
            </a:r>
            <a:r>
              <a:rPr lang="en-GB" i="1" dirty="0">
                <a:solidFill>
                  <a:schemeClr val="bg1"/>
                </a:solidFill>
                <a:cs typeface="Arial" panose="020B0604020202020204" pitchFamily="34" charset="0"/>
              </a:rPr>
              <a:t>yourself</a:t>
            </a:r>
            <a:r>
              <a:rPr lang="en-GB" i="1" dirty="0" smtClean="0">
                <a:solidFill>
                  <a:schemeClr val="bg1"/>
                </a:solidFill>
                <a:cs typeface="Arial" panose="020B0604020202020204" pitchFamily="34" charset="0"/>
              </a:rPr>
              <a:t>.”</a:t>
            </a:r>
            <a:endParaRPr lang="en-GB" i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GB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Luke 10:27</a:t>
            </a:r>
            <a:endParaRPr lang="en-GB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585951"/>
            <a:ext cx="2707578" cy="2733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6328" y="1159930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 descr="Hurricane_Irene_full_earth_view_NAS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"/>
          <a:stretch>
            <a:fillRect/>
          </a:stretch>
        </p:blipFill>
        <p:spPr bwMode="auto">
          <a:xfrm>
            <a:off x="4197808" y="2156215"/>
            <a:ext cx="363378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5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205648"/>
            <a:ext cx="12192000" cy="5652358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GB" altLang="en-US" sz="2400">
              <a:solidFill>
                <a:srgbClr val="AACB2A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 descr="Hurricane_Irene_full_earth_view_NAS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"/>
          <a:stretch>
            <a:fillRect/>
          </a:stretch>
        </p:blipFill>
        <p:spPr bwMode="auto">
          <a:xfrm>
            <a:off x="3043922" y="1277495"/>
            <a:ext cx="5838825" cy="558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585951"/>
            <a:ext cx="2707578" cy="273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6328" y="1159930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01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205648"/>
            <a:ext cx="12192000" cy="5652358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GB" altLang="en-US" sz="2400">
              <a:solidFill>
                <a:srgbClr val="AACB2A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371" y="1349139"/>
            <a:ext cx="42077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God of all, </a:t>
            </a:r>
          </a:p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you made the earth </a:t>
            </a:r>
            <a:endParaRPr lang="en-GB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and saw </a:t>
            </a: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that it was good, </a:t>
            </a:r>
          </a:p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b</a:t>
            </a:r>
            <a:r>
              <a:rPr lang="en-GB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ut, </a:t>
            </a: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like </a:t>
            </a:r>
            <a:r>
              <a:rPr lang="en-GB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robbers, </a:t>
            </a:r>
          </a:p>
          <a:p>
            <a:pPr>
              <a:defRPr/>
            </a:pPr>
            <a:r>
              <a:rPr lang="en-GB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we </a:t>
            </a: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have stripped it of its treasure. </a:t>
            </a:r>
          </a:p>
          <a:p>
            <a:pPr>
              <a:defRPr/>
            </a:pPr>
            <a:r>
              <a:rPr lang="en-GB" sz="2000" b="1" dirty="0">
                <a:solidFill>
                  <a:schemeClr val="bg1"/>
                </a:solidFill>
                <a:cs typeface="Arial" panose="020B0604020202020204" pitchFamily="34" charset="0"/>
              </a:rPr>
              <a:t>Open our eyes, Lord.</a:t>
            </a:r>
          </a:p>
        </p:txBody>
      </p:sp>
      <p:pic>
        <p:nvPicPr>
          <p:cNvPr id="34822" name="Picture 11" descr="Hurricane_Irene_full_earth_view_NAS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"/>
          <a:stretch>
            <a:fillRect/>
          </a:stretch>
        </p:blipFill>
        <p:spPr bwMode="auto">
          <a:xfrm>
            <a:off x="8371117" y="4439333"/>
            <a:ext cx="210661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8373" y="3600214"/>
            <a:ext cx="49425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Now the earth cries out</a:t>
            </a:r>
          </a:p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and your people hunger </a:t>
            </a:r>
            <a:r>
              <a:rPr lang="en-GB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and </a:t>
            </a: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thirst.</a:t>
            </a:r>
          </a:p>
          <a:p>
            <a:pPr>
              <a:defRPr/>
            </a:pPr>
            <a:r>
              <a:rPr lang="en-GB" sz="2000" b="1" dirty="0">
                <a:solidFill>
                  <a:schemeClr val="bg1"/>
                </a:solidFill>
                <a:cs typeface="Arial" panose="020B0604020202020204" pitchFamily="34" charset="0"/>
              </a:rPr>
              <a:t>Open our eyes, Lord.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5538" y="2610055"/>
            <a:ext cx="46529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So that together we may care </a:t>
            </a:r>
            <a:endParaRPr lang="en-GB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for </a:t>
            </a: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all that you have made </a:t>
            </a:r>
            <a:endParaRPr lang="en-GB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and </a:t>
            </a: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with all creation </a:t>
            </a:r>
            <a:endParaRPr lang="en-GB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sing </a:t>
            </a: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your praise. </a:t>
            </a:r>
          </a:p>
          <a:p>
            <a:pPr>
              <a:defRPr/>
            </a:pPr>
            <a:r>
              <a:rPr lang="en-GB" sz="2000" b="1" dirty="0">
                <a:solidFill>
                  <a:schemeClr val="bg1"/>
                </a:solidFill>
                <a:cs typeface="Arial" panose="020B0604020202020204" pitchFamily="34" charset="0"/>
              </a:rPr>
              <a:t>Open our eyes, Lord.</a:t>
            </a:r>
          </a:p>
          <a:p>
            <a:pPr>
              <a:defRPr/>
            </a:pPr>
            <a:endParaRPr lang="en-GB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b="1" dirty="0">
                <a:solidFill>
                  <a:schemeClr val="bg1"/>
                </a:solidFill>
                <a:cs typeface="Arial" panose="020B0604020202020204" pitchFamily="34" charset="0"/>
              </a:rPr>
              <a:t>Amen.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8373" y="4822584"/>
            <a:ext cx="390366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Open our eyes to see the       pain of your creation</a:t>
            </a:r>
          </a:p>
          <a:p>
            <a:pPr>
              <a:defRPr/>
            </a:pPr>
            <a:r>
              <a:rPr lang="en-GB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and move us with compassion for your world. </a:t>
            </a:r>
          </a:p>
          <a:p>
            <a:pPr>
              <a:defRPr/>
            </a:pPr>
            <a:r>
              <a:rPr lang="en-GB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Open our eyes, Lord.</a:t>
            </a:r>
            <a:endParaRPr lang="en-GB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5539" y="1311944"/>
            <a:ext cx="4506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Lead us to act as neighbours,</a:t>
            </a:r>
          </a:p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who do not pass by on the other side. </a:t>
            </a:r>
          </a:p>
          <a:p>
            <a:pPr>
              <a:defRPr/>
            </a:pPr>
            <a:r>
              <a:rPr lang="en-GB" sz="2000" b="1" dirty="0">
                <a:solidFill>
                  <a:schemeClr val="bg1"/>
                </a:solidFill>
                <a:cs typeface="Arial" panose="020B0604020202020204" pitchFamily="34" charset="0"/>
              </a:rPr>
              <a:t>Open our eyes, Lord.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585951"/>
            <a:ext cx="2707578" cy="2733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6328" y="1159930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med" advTm="61914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1205648"/>
            <a:ext cx="12192000" cy="5652358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GB" altLang="en-US" sz="2400">
              <a:solidFill>
                <a:srgbClr val="AACB2A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2034" y="1664068"/>
            <a:ext cx="19113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Imagine...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1754330"/>
            <a:ext cx="3073625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...you are in space, </a:t>
            </a: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far 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above the </a:t>
            </a: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Earth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17037" y="4731210"/>
            <a:ext cx="30860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How do you feel </a:t>
            </a: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about 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the </a:t>
            </a: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Earth,       our common home?</a:t>
            </a: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11" descr="Hurricane_Irene_full_earth_view_NAS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"/>
          <a:stretch>
            <a:fillRect/>
          </a:stretch>
        </p:blipFill>
        <p:spPr bwMode="auto">
          <a:xfrm>
            <a:off x="2320017" y="2582863"/>
            <a:ext cx="363378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8" y="585951"/>
            <a:ext cx="2707578" cy="2733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1159930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med" advTm="229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9" grpId="0" build="allAtOnce"/>
      <p:bldP spid="9" grpId="1" build="allAtOnce"/>
      <p:bldP spid="10" grpId="0" build="allAtOnce"/>
      <p:bldP spid="10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-16328" y="1199698"/>
            <a:ext cx="12191999" cy="5658302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GB" altLang="en-US" sz="2400">
              <a:solidFill>
                <a:srgbClr val="AACB2A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Hurricane_Irene_full_earth_view_NA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"/>
          <a:stretch>
            <a:fillRect/>
          </a:stretch>
        </p:blipFill>
        <p:spPr bwMode="auto">
          <a:xfrm>
            <a:off x="3119439" y="1181407"/>
            <a:ext cx="5795961" cy="564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7158" y="1663701"/>
            <a:ext cx="27971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You start to look </a:t>
            </a: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more closely...</a:t>
            </a: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8466" y="5020109"/>
            <a:ext cx="29591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...and turn your attention to four scenes on </a:t>
            </a: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Earth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585951"/>
            <a:ext cx="2707578" cy="2733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6328" y="1159930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4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2" grpId="1" build="allAtOnce"/>
      <p:bldP spid="13" grpId="0" build="allAtOnce"/>
      <p:bldP spid="13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-16328" y="1205648"/>
            <a:ext cx="12192000" cy="5652351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93" y="1611560"/>
            <a:ext cx="7189357" cy="4792904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095014" y="5598880"/>
            <a:ext cx="2715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Floods, </a:t>
            </a: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Bangladesh.</a:t>
            </a: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585951"/>
            <a:ext cx="2707578" cy="2733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6328" y="1159930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35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9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1205646"/>
            <a:ext cx="12192000" cy="5766653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GB" altLang="en-US" sz="2400">
              <a:solidFill>
                <a:srgbClr val="AACB2A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0" y="5609754"/>
            <a:ext cx="27105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Drought, Zimbabwe.</a:t>
            </a: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39" y="1617297"/>
            <a:ext cx="7238198" cy="4823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585951"/>
            <a:ext cx="2707578" cy="2733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6328" y="1159930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35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9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189318"/>
            <a:ext cx="12192000" cy="5668682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GB" altLang="en-US" sz="2400">
              <a:solidFill>
                <a:srgbClr val="AACB2A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68" y="1615079"/>
            <a:ext cx="7144607" cy="4746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833757" y="5602089"/>
            <a:ext cx="2969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Cyclone, Mozambique.</a:t>
            </a: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585951"/>
            <a:ext cx="2707578" cy="2733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6328" y="1159930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38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9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205646"/>
            <a:ext cx="12192000" cy="5652358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GB" altLang="en-US" sz="2400">
              <a:solidFill>
                <a:srgbClr val="AACB2A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35" y="1663664"/>
            <a:ext cx="7297891" cy="4678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339943" y="5225149"/>
            <a:ext cx="2494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Deforestation, Amazon. </a:t>
            </a: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585951"/>
            <a:ext cx="2707578" cy="2733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6328" y="1159930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79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9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1205648"/>
            <a:ext cx="12192000" cy="5652358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GB" altLang="en-US" sz="2400">
              <a:solidFill>
                <a:srgbClr val="AACB2A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Hurricane_Irene_full_earth_view_NA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"/>
          <a:stretch>
            <a:fillRect/>
          </a:stretch>
        </p:blipFill>
        <p:spPr bwMode="auto">
          <a:xfrm>
            <a:off x="3369016" y="1417737"/>
            <a:ext cx="5371418" cy="522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1841" y="1506298"/>
            <a:ext cx="27971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You pause for a moment...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7897" y="1842209"/>
            <a:ext cx="29591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...how do you feel towards the </a:t>
            </a: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Earth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841" y="4879069"/>
            <a:ext cx="29591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How do you feel about the people on </a:t>
            </a: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Earth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7897" y="4899577"/>
            <a:ext cx="29591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You turn your attention to four more scenes...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585951"/>
            <a:ext cx="2707578" cy="2733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6328" y="1159930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303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2" grpId="1" build="allAtOnce"/>
      <p:bldP spid="13" grpId="0" build="allAtOnce"/>
      <p:bldP spid="13" grpId="1" build="allAtOnce"/>
      <p:bldP spid="8" grpId="0" build="allAtOnce"/>
      <p:bldP spid="8" grpId="1" build="allAtOnce"/>
      <p:bldP spid="9" grpId="0" build="allAtOnce"/>
      <p:bldP spid="9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205648"/>
            <a:ext cx="12192000" cy="5652358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Aft>
                <a:spcPct val="50000"/>
              </a:spcAft>
              <a:buClr>
                <a:srgbClr val="AACB2A"/>
              </a:buClr>
              <a:buFont typeface="Times" panose="02020603050405020304" pitchFamily="18" charset="0"/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AACB2A"/>
              </a:buClr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har char="•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har char="–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200">
                <a:solidFill>
                  <a:srgbClr val="003E4E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GB" altLang="en-US" sz="2400">
              <a:solidFill>
                <a:srgbClr val="AACB2A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 descr="Kenya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254" y="1476994"/>
            <a:ext cx="7096835" cy="4992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111343" y="5600703"/>
            <a:ext cx="26658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Solar power for irrigation, Kenya.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585951"/>
            <a:ext cx="2707578" cy="2733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6328" y="1159930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55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9" grpId="1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|4.1|2.2|8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2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8|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7|4.6|2.8|7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4|1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4.1|6.2|8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7|11.1|2.1|6.9|2.4|8.6|2.3|8.3|2.7|8.7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8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3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1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6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6.7|2.8|6.4|2.2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2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5|5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3F47"/>
      </a:dk1>
      <a:lt1>
        <a:srgbClr val="FFFFFF"/>
      </a:lt1>
      <a:dk2>
        <a:srgbClr val="047AAE"/>
      </a:dk2>
      <a:lt2>
        <a:srgbClr val="435608"/>
      </a:lt2>
      <a:accent1>
        <a:srgbClr val="98BB0E"/>
      </a:accent1>
      <a:accent2>
        <a:srgbClr val="047AAE"/>
      </a:accent2>
      <a:accent3>
        <a:srgbClr val="FFFFFF"/>
      </a:accent3>
      <a:accent4>
        <a:srgbClr val="00343B"/>
      </a:accent4>
      <a:accent5>
        <a:srgbClr val="CADAAA"/>
      </a:accent5>
      <a:accent6>
        <a:srgbClr val="036E9D"/>
      </a:accent6>
      <a:hlink>
        <a:srgbClr val="003F47"/>
      </a:hlink>
      <a:folHlink>
        <a:srgbClr val="019894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0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81873"/>
        </a:dk2>
        <a:lt2>
          <a:srgbClr val="E5E6C3"/>
        </a:lt2>
        <a:accent1>
          <a:srgbClr val="01688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9C4"/>
        </a:accent5>
        <a:accent6>
          <a:srgbClr val="2D2D8A"/>
        </a:accent6>
        <a:hlink>
          <a:srgbClr val="B5B518"/>
        </a:hlink>
        <a:folHlink>
          <a:srgbClr val="AD4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3E4E"/>
        </a:dk1>
        <a:lt1>
          <a:srgbClr val="FFFFFF"/>
        </a:lt1>
        <a:dk2>
          <a:srgbClr val="0070AD"/>
        </a:dk2>
        <a:lt2>
          <a:srgbClr val="808080"/>
        </a:lt2>
        <a:accent1>
          <a:srgbClr val="96B426"/>
        </a:accent1>
        <a:accent2>
          <a:srgbClr val="0070AD"/>
        </a:accent2>
        <a:accent3>
          <a:srgbClr val="FFFFFF"/>
        </a:accent3>
        <a:accent4>
          <a:srgbClr val="003441"/>
        </a:accent4>
        <a:accent5>
          <a:srgbClr val="C9D6AC"/>
        </a:accent5>
        <a:accent6>
          <a:srgbClr val="00659C"/>
        </a:accent6>
        <a:hlink>
          <a:srgbClr val="003E4E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Url xmlns="http://schemas.microsoft.com/sharepoint/v3" xsi:nil="true"/>
    <Event_x0020_Name xmlns="D4F2CA74-B485-4987-96DD-7249EC7B42D4" xsi:nil="true"/>
    <Status xmlns="D4F2CA74-B485-4987-96DD-7249EC7B42D4">Final</Status>
    <_SourceUrl xmlns="http://schemas.microsoft.com/sharepoint/v3" xsi:nil="true"/>
    <Document_x0020_Type xmlns="D4F2CA74-B485-4987-96DD-7249EC7B42D4">Campaign Materials</Document_x0020_Type>
    <Archive xmlns="D4F2CA74-B485-4987-96DD-7249EC7B42D4">false</Archive>
    <Diocese xmlns="D4F2CA74-B485-4987-96DD-7249EC7B42D4" xsi:nil="true"/>
    <xd_ProgID xmlns="http://schemas.microsoft.com/sharepoint/v3" xsi:nil="true"/>
    <_ResourceType xmlns="http://schemas.microsoft.com/sharepoint/v3/fields" xsi:nil="true"/>
    <Project xmlns="D4F2CA74-B485-4987-96DD-7249EC7B42D4" xsi:nil="true"/>
    <Audience xmlns="D4F2CA74-B485-4987-96DD-7249EC7B42D4">One Climate, One World</Audience>
    <Financial_x0020_Year xmlns="D4F2CA74-B485-4987-96DD-7249EC7B42D4">2014/2015</Financial_x0020_Year>
    <Order xmlns="http://schemas.microsoft.com/sharepoint/v3" xsi:nil="true"/>
    <_SharedFileIndex xmlns="http://schemas.microsoft.com/sharepoint/v3" xsi:nil="true"/>
    <MetaInfo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CAF2D485B4874996DD7249EC7B42D4" ma:contentTypeVersion="3" ma:contentTypeDescription="Create a new document." ma:contentTypeScope="" ma:versionID="bdc355fd0c5f1768a4114833ba731828">
  <xsd:schema xmlns:xsd="http://www.w3.org/2001/XMLSchema" xmlns:p="http://schemas.microsoft.com/office/2006/metadata/properties" xmlns:ns1="http://schemas.microsoft.com/sharepoint/v3" xmlns:ns2="D4F2CA74-B485-4987-96DD-7249EC7B42D4" xmlns:ns3="http://schemas.microsoft.com/sharepoint/v3/fields" targetNamespace="http://schemas.microsoft.com/office/2006/metadata/properties" ma:root="true" ma:fieldsID="fc1cabb3f39109fdb623e2fc155d7a17" ns1:_="" ns2:_="" ns3:_="">
    <xsd:import namespace="http://schemas.microsoft.com/sharepoint/v3"/>
    <xsd:import namespace="D4F2CA74-B485-4987-96DD-7249EC7B42D4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Project" minOccurs="0"/>
                <xsd:element ref="ns2:Audience"/>
                <xsd:element ref="ns2:Event_x0020_Name" minOccurs="0"/>
                <xsd:element ref="ns2:Document_x0020_Type" minOccurs="0"/>
                <xsd:element ref="ns2:Financial_x0020_Year" minOccurs="0"/>
                <xsd:element ref="ns2:Diocese" minOccurs="0"/>
                <xsd:element ref="ns1:_ModerationComments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2:Archive" minOccurs="0"/>
                <xsd:element ref="ns1:ContentTypeId" minOccurs="0"/>
                <xsd:element ref="ns1:TemplateUrl" minOccurs="0"/>
                <xsd:element ref="ns1:xd_ProgID" minOccurs="0"/>
                <xsd:element ref="ns1:xd_Signature" minOccurs="0"/>
                <xsd:element ref="ns1: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3:_Resource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_ModerationComments" ma:index="9" nillable="true" ma:displayName="Approver Comments" ma:hidden="true" ma:internalName="_ModerationComments" ma:readOnly="true">
      <xsd:simpleType>
        <xsd:restriction base="dms:Note"/>
      </xsd:simpleType>
    </xsd:element>
    <xsd:element name="File_x0020_Type" ma:index="12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3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14" nillable="true" ma:displayName="Source Url" ma:hidden="true" ma:internalName="_SourceUrl">
      <xsd:simpleType>
        <xsd:restriction base="dms:Text"/>
      </xsd:simpleType>
    </xsd:element>
    <xsd:element name="_SharedFileIndex" ma:index="15" nillable="true" ma:displayName="Shared File Index" ma:hidden="true" ma:internalName="_SharedFileIndex">
      <xsd:simpleType>
        <xsd:restriction base="dms:Text"/>
      </xsd:simpleType>
    </xsd:element>
    <xsd:element name="ContentTypeId" ma:index="17" nillable="true" ma:displayName="Content Type ID" ma:hidden="true" ma:internalName="ContentTypeId" ma:readOnly="true">
      <xsd:simpleType>
        <xsd:restriction base="dms:Unknown"/>
      </xsd:simpleType>
    </xsd:element>
    <xsd:element name="TemplateUrl" ma:index="18" nillable="true" ma:displayName="Template Link" ma:hidden="true" ma:internalName="TemplateUrl">
      <xsd:simpleType>
        <xsd:restriction base="dms:Text"/>
      </xsd:simpleType>
    </xsd:element>
    <xsd:element name="xd_ProgID" ma:index="19" nillable="true" ma:displayName="Html File Link" ma:hidden="true" ma:internalName="xd_ProgID">
      <xsd:simpleType>
        <xsd:restriction base="dms:Text"/>
      </xsd:simpleType>
    </xsd:element>
    <xsd:element name="xd_Signature" ma:index="20" nillable="true" ma:displayName="Is Signed" ma:hidden="true" ma:internalName="xd_Signature" ma:readOnly="true">
      <xsd:simpleType>
        <xsd:restriction base="dms:Boolean"/>
      </xsd:simpleType>
    </xsd:element>
    <xsd:element name="ID" ma:index="21" nillable="true" ma:displayName="ID" ma:internalName="ID" ma:readOnly="true">
      <xsd:simpleType>
        <xsd:restriction base="dms:Unknown"/>
      </xsd:simpleType>
    </xsd:element>
    <xsd:element name="Author" ma:index="2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2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2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28" nillable="true" ma:displayName="Copy Source" ma:internalName="_CopySource" ma:readOnly="true">
      <xsd:simpleType>
        <xsd:restriction base="dms:Text"/>
      </xsd:simpleType>
    </xsd:element>
    <xsd:element name="_ModerationStatus" ma:index="29" nillable="true" ma:displayName="Approval Status" ma:default="0" ma:hidden="true" ma:internalName="_ModerationStatus" ma:readOnly="true">
      <xsd:simpleType>
        <xsd:restriction base="dms:Unknown"/>
      </xsd:simpleType>
    </xsd:element>
    <xsd:element name="FileRef" ma:index="30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31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32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33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34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35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37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38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39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40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41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42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43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44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45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MetaInfo" ma:index="56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57" nillable="true" ma:displayName="Level" ma:hidden="true" ma:internalName="_Level" ma:readOnly="true">
      <xsd:simpleType>
        <xsd:restriction base="dms:Unknown"/>
      </xsd:simpleType>
    </xsd:element>
    <xsd:element name="_IsCurrentVersion" ma:index="58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62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63" nillable="true" ma:displayName="UI Version" ma:hidden="true" ma:internalName="_UIVersion" ma:readOnly="true">
      <xsd:simpleType>
        <xsd:restriction base="dms:Unknown"/>
      </xsd:simpleType>
    </xsd:element>
    <xsd:element name="_UIVersionString" ma:index="64" nillable="true" ma:displayName="Version" ma:internalName="_UIVersionString" ma:readOnly="true">
      <xsd:simpleType>
        <xsd:restriction base="dms:Text"/>
      </xsd:simpleType>
    </xsd:element>
    <xsd:element name="InstanceID" ma:index="65" nillable="true" ma:displayName="Instance ID" ma:hidden="true" ma:internalName="InstanceID" ma:readOnly="true">
      <xsd:simpleType>
        <xsd:restriction base="dms:Unknown"/>
      </xsd:simpleType>
    </xsd:element>
    <xsd:element name="Order" ma:index="66" nillable="true" ma:displayName="Order" ma:hidden="true" ma:internalName="Order">
      <xsd:simpleType>
        <xsd:restriction base="dms:Number"/>
      </xsd:simpleType>
    </xsd:element>
    <xsd:element name="GUID" ma:index="67" nillable="true" ma:displayName="GUID" ma:hidden="true" ma:internalName="GUID" ma:readOnly="true">
      <xsd:simpleType>
        <xsd:restriction base="dms:Unknown"/>
      </xsd:simpleType>
    </xsd:element>
    <xsd:element name="WorkflowVersion" ma:index="68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69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70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71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</xsd:schema>
  <xsd:schema xmlns:xsd="http://www.w3.org/2001/XMLSchema" xmlns:dms="http://schemas.microsoft.com/office/2006/documentManagement/types" targetNamespace="D4F2CA74-B485-4987-96DD-7249EC7B42D4" elementFormDefault="qualified">
    <xsd:import namespace="http://schemas.microsoft.com/office/2006/documentManagement/types"/>
    <xsd:element name="Status" ma:index="2" nillable="true" ma:displayName="Status" ma:default="Draft" ma:format="Dropdown" ma:internalName="Status">
      <xsd:simpleType>
        <xsd:restriction base="dms:Choice">
          <xsd:enumeration value="Draft"/>
          <xsd:enumeration value="Final"/>
          <xsd:enumeration value="Portal Content"/>
          <xsd:enumeration value="Publish Externally"/>
          <xsd:enumeration value="Publish to Portal and Externally"/>
          <xsd:enumeration value="Archive"/>
        </xsd:restriction>
      </xsd:simpleType>
    </xsd:element>
    <xsd:element name="Project" ma:index="3" nillable="true" ma:displayName="Coalition / Network" ma:format="Dropdown" ma:internalName="Project">
      <xsd:simpleType>
        <xsd:restriction base="dms:Choice">
          <xsd:enumeration value="BOAG"/>
          <xsd:enumeration value="COR"/>
          <xsd:enumeration value="CORE"/>
          <xsd:enumeration value="CIDSE"/>
          <xsd:enumeration value="Fairtrade"/>
          <xsd:enumeration value="GCAP"/>
          <xsd:enumeration value="GEJN"/>
          <xsd:enumeration value="JDC"/>
          <xsd:enumeration value="J&amp;P Links"/>
          <xsd:enumeration value="NJPN"/>
          <xsd:enumeration value="NBCW"/>
          <xsd:enumeration value="TJM"/>
        </xsd:restriction>
      </xsd:simpleType>
    </xsd:element>
    <xsd:element name="Audience" ma:index="4" ma:displayName="Campaign Focus" ma:format="Dropdown" ma:internalName="Audience">
      <xsd:simpleType>
        <xsd:restriction base="dms:Choice">
          <xsd:enumeration value="Aid"/>
          <xsd:enumeration value="Act on Poverty"/>
          <xsd:enumeration value="Big Climate Connection"/>
          <xsd:enumeration value="Business/Private Sector"/>
          <xsd:enumeration value="CAMPAIGN ARCHIVES &amp; storage"/>
          <xsd:enumeration value="One Climate, One World"/>
          <xsd:enumeration value="Conditionality"/>
          <xsd:enumeration value="Corporates"/>
          <xsd:enumeration value="CIDSE"/>
          <xsd:enumeration value="Debt"/>
          <xsd:enumeration value="Development Lobby/Tea Time for Change"/>
          <xsd:enumeration value="Don't Drop the Ball/Climate Justice 2011"/>
          <xsd:enumeration value="Economic Justice"/>
          <xsd:enumeration value="EPAs"/>
          <xsd:enumeration value="Fairtrade"/>
          <xsd:enumeration value="Financial Crisis"/>
          <xsd:enumeration value="Food/Agriculture"/>
          <xsd:enumeration value="Enough Food for Everyone IF"/>
          <xsd:enumeration value="Gaza"/>
          <xsd:enumeration value="German G8"/>
          <xsd:enumeration value="GCAP"/>
          <xsd:enumeration value="Financial Transaction Tax/RHT"/>
          <xsd:enumeration value="Lent 2011/Get Down to Business"/>
          <xsd:enumeration value="Lent 2012/Thirst for Change"/>
          <xsd:enumeration value="livesimply Parish Award Scheme"/>
          <xsd:enumeration value="Make Aid Work"/>
          <xsd:enumeration value="Make Poverty History"/>
          <xsd:enumeration value="MDGs"/>
          <xsd:enumeration value="Rio Connection 2012"/>
          <xsd:enumeration value="Sudan"/>
          <xsd:enumeration value="Trade"/>
          <xsd:enumeration value="The Climate Coalition"/>
          <xsd:enumeration value="Other"/>
          <xsd:enumeration value="Your Kingdom Come/Human Flourishing"/>
        </xsd:restriction>
      </xsd:simpleType>
    </xsd:element>
    <xsd:element name="Event_x0020_Name" ma:index="5" nillable="true" ma:displayName="Event Name" ma:format="Dropdown" ma:internalName="Event_x0020_Name">
      <xsd:simpleType>
        <xsd:restriction base="dms:Choice">
          <xsd:enumeration value="Bishops' Tour"/>
          <xsd:enumeration value="EPAs Embassy Lobby"/>
          <xsd:enumeration value="G20 Mobilisation"/>
          <xsd:enumeration value="Mass Lobby 2006"/>
          <xsd:enumeration value="Mulima Speaker Tour 07"/>
          <xsd:enumeration value="World Can't Wait 2 June"/>
          <xsd:enumeration value="RHT St Paul's event Spring 2011"/>
        </xsd:restriction>
      </xsd:simpleType>
    </xsd:element>
    <xsd:element name="Document_x0020_Type" ma:index="6" nillable="true" ma:displayName="Document Type" ma:format="Dropdown" ma:internalName="Document_x0020_Type">
      <xsd:simpleType>
        <xsd:restriction base="dms:Choice">
          <xsd:enumeration value="Advert"/>
          <xsd:enumeration value="Archives"/>
          <xsd:enumeration value="Agenda / Minutes"/>
          <xsd:enumeration value="Briefing / Update"/>
          <xsd:enumeration value="Brief"/>
          <xsd:enumeration value="Budget"/>
          <xsd:enumeration value="Campaign Materials"/>
          <xsd:enumeration value="Communication"/>
          <xsd:enumeration value="Evaluation / Feedback"/>
          <xsd:enumeration value="Final Copy"/>
          <xsd:enumeration value="Hand-in"/>
          <xsd:enumeration value="Letters / Correspondence"/>
          <xsd:enumeration value="Logistics"/>
          <xsd:enumeration value="Mailing"/>
          <xsd:enumeration value="Plans / Strategy"/>
          <xsd:enumeration value="Presentation / Talk / Workshop"/>
          <xsd:enumeration value="Policy Report"/>
          <xsd:enumeration value="Reporting / Tracking"/>
          <xsd:enumeration value="Research"/>
          <xsd:enumeration value="Terms of Reference"/>
          <xsd:enumeration value="Timeline / Calendar / Schedule"/>
          <xsd:enumeration value="Other"/>
        </xsd:restriction>
      </xsd:simpleType>
    </xsd:element>
    <xsd:element name="Financial_x0020_Year" ma:index="7" nillable="true" ma:displayName="Financial Year" ma:default="2011/2012" ma:format="Dropdown" ma:internalName="Financial_x0020_Year">
      <xsd:simpleType>
        <xsd:restriction base="dms:Choice">
          <xsd:enumeration value="2008/2009"/>
          <xsd:enumeration value="2009/2010"/>
          <xsd:enumeration value="2010/2011"/>
          <xsd:enumeration value="2011/2012"/>
          <xsd:enumeration value="2012/2013"/>
          <xsd:enumeration value="2013/2014"/>
          <xsd:enumeration value="2014/2015"/>
        </xsd:restriction>
      </xsd:simpleType>
    </xsd:element>
    <xsd:element name="Diocese" ma:index="8" nillable="true" ma:displayName="Subject Origin" ma:format="Dropdown" ma:internalName="Diocese">
      <xsd:simpleType>
        <xsd:restriction base="dms:Choice">
          <xsd:enumeration value="CAFOD"/>
          <xsd:enumeration value="BOND"/>
          <xsd:enumeration value="CIDSE"/>
          <xsd:enumeration value="DfID"/>
          <xsd:enumeration value="DTI"/>
          <xsd:enumeration value="EU"/>
          <xsd:enumeration value="Fairtrade"/>
          <xsd:enumeration value="GCAP"/>
          <xsd:enumeration value="JDC"/>
          <xsd:enumeration value="NGO"/>
          <xsd:enumeration value="No. 10"/>
          <xsd:enumeration value="TJM"/>
          <xsd:enumeration value="Other"/>
        </xsd:restriction>
      </xsd:simpleType>
    </xsd:element>
    <xsd:element name="Archive" ma:index="16" nillable="true" ma:displayName="Archive" ma:default="0" ma:description="Tick this box to archive a file and remove it from other library views." ma:internalName="Archive">
      <xsd:simpleType>
        <xsd:restriction base="dms:Boolean"/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ResourceType" ma:index="74" nillable="true" ma:displayName="Resource Type" ma:description="A set of categories, functions, genres or aggregation levels" ma:internalName="_ResourceTyp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FBE431D-3E44-463C-862D-87226A2BE48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F741E73-4505-4715-A319-3777B7C07903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purl.org/dc/terms/"/>
    <ds:schemaRef ds:uri="http://www.w3.org/XML/1998/namespace"/>
    <ds:schemaRef ds:uri="D4F2CA74-B485-4987-96DD-7249EC7B42D4"/>
  </ds:schemaRefs>
</ds:datastoreItem>
</file>

<file path=customXml/itemProps3.xml><?xml version="1.0" encoding="utf-8"?>
<ds:datastoreItem xmlns:ds="http://schemas.openxmlformats.org/officeDocument/2006/customXml" ds:itemID="{D3DD79EB-C913-49DE-BFDC-9D96D70622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4F2CA74-B485-4987-96DD-7249EC7B42D4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4762</TotalTime>
  <Words>563</Words>
  <Application>Microsoft Office PowerPoint</Application>
  <PresentationFormat>Widescreen</PresentationFormat>
  <Paragraphs>91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MS PGothic</vt:lpstr>
      <vt:lpstr>MS PGothic</vt:lpstr>
      <vt:lpstr>Arial</vt:lpstr>
      <vt:lpstr>Times</vt:lpstr>
      <vt:lpstr>Verdana</vt:lpstr>
      <vt:lpstr>Blank Presentation</vt:lpstr>
      <vt:lpstr>A meditation on caring for the Earth,  our common home.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CAFOD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CAFOD PowerPoint</dc:title>
  <dc:creator>Roland Unwin</dc:creator>
  <cp:lastModifiedBy>Kathleen O'Brien</cp:lastModifiedBy>
  <cp:revision>444</cp:revision>
  <cp:lastPrinted>2007-05-25T15:49:55Z</cp:lastPrinted>
  <dcterms:created xsi:type="dcterms:W3CDTF">2007-05-25T12:57:47Z</dcterms:created>
  <dcterms:modified xsi:type="dcterms:W3CDTF">2021-05-18T14:17:28Z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nniversary related?">
    <vt:lpwstr>Yes</vt:lpwstr>
  </property>
  <property fmtid="{D5CDD505-2E9C-101B-9397-08002B2CF9AE}" pid="3" name="_Version">
    <vt:lpwstr/>
  </property>
  <property fmtid="{D5CDD505-2E9C-101B-9397-08002B2CF9AE}" pid="4" name="ContentType">
    <vt:lpwstr>Document</vt:lpwstr>
  </property>
  <property fmtid="{D5CDD505-2E9C-101B-9397-08002B2CF9AE}" pid="5" name="Internal or External">
    <vt:lpwstr>Both</vt:lpwstr>
  </property>
  <property fmtid="{D5CDD505-2E9C-101B-9397-08002B2CF9AE}" pid="6" name="What">
    <vt:lpwstr>Communciation Template</vt:lpwstr>
  </property>
  <property fmtid="{D5CDD505-2E9C-101B-9397-08002B2CF9AE}" pid="7" name="Archive?">
    <vt:lpwstr>No</vt:lpwstr>
  </property>
  <property fmtid="{D5CDD505-2E9C-101B-9397-08002B2CF9AE}" pid="8" name="Date">
    <vt:lpwstr/>
  </property>
  <property fmtid="{D5CDD505-2E9C-101B-9397-08002B2CF9AE}" pid="9" name="PublishingExpirationDate">
    <vt:lpwstr/>
  </property>
  <property fmtid="{D5CDD505-2E9C-101B-9397-08002B2CF9AE}" pid="10" name="PublishingStartDate">
    <vt:lpwstr/>
  </property>
</Properties>
</file>