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8"/>
  </p:notesMasterIdLst>
  <p:sldIdLst>
    <p:sldId id="256" r:id="rId6"/>
    <p:sldId id="29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2" autoAdjust="0"/>
    <p:restoredTop sz="84077" autoAdjust="0"/>
  </p:normalViewPr>
  <p:slideViewPr>
    <p:cSldViewPr snapToGrid="0">
      <p:cViewPr varScale="1">
        <p:scale>
          <a:sx n="93" d="100"/>
          <a:sy n="93" d="100"/>
        </p:scale>
        <p:origin x="133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D27C5-9730-4522-97F0-BF11BC6ABD84}" type="datetimeFigureOut">
              <a:rPr lang="en-US"/>
              <a:t>9/7/2026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5366C-5F8C-42CA-9C4D-03125D9DB2B7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07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ctfassets.net/vy3axnuecuwj/7z5sVcLU2LuII7vYfPMi2i/f8ae4d0aabd09d58ff0872d8d229726f/CAFOD_CST_Song.mp3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5366C-5F8C-42CA-9C4D-03125D9DB2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02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Song link: </a:t>
            </a:r>
            <a:r>
              <a:rPr lang="en-GB" dirty="0">
                <a:hlinkClick r:id="rId3"/>
              </a:rPr>
              <a:t>assets.ctfassets.net/vy3axnuecuwj/7z5sVcLU2LuII7vYfPMi2i/f8ae4d0aabd09d58ff0872d8d229726f/CAFOD_CST_Song.mp3</a:t>
            </a:r>
            <a:r>
              <a:rPr lang="en-GB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55366C-5F8C-42CA-9C4D-03125D9DB2B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848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ver or section slide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3249"/>
            <a:ext cx="12188829" cy="595475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85999" y="2116800"/>
            <a:ext cx="5884983" cy="1323439"/>
          </a:xfrm>
        </p:spPr>
        <p:txBody>
          <a:bodyPr wrap="square" anchor="t" anchorCtr="0">
            <a:spAutoFit/>
          </a:bodyPr>
          <a:lstStyle>
            <a:lvl1pPr algn="l"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486000" y="4935600"/>
            <a:ext cx="5608800" cy="400110"/>
          </a:xfrm>
        </p:spPr>
        <p:txBody>
          <a:bodyPr/>
          <a:lstStyle>
            <a:lvl1pPr marL="0" indent="0" algn="l">
              <a:buNone/>
              <a:defRPr sz="20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35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37200" y="1299600"/>
            <a:ext cx="10890000" cy="810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00" y="2278800"/>
            <a:ext cx="6120788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100888" y="2278800"/>
            <a:ext cx="4426312" cy="40791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71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righ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00" y="2278800"/>
            <a:ext cx="6120788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100888" y="2278800"/>
            <a:ext cx="4426312" cy="40791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374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6412" y="2278800"/>
            <a:ext cx="6120788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37200" y="2278800"/>
            <a:ext cx="4426312" cy="40791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528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 lef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6412" y="2278800"/>
            <a:ext cx="6120788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37200" y="2278800"/>
            <a:ext cx="4426312" cy="40791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62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or video gr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1580401" y="1321200"/>
            <a:ext cx="8646567" cy="5108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445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or video grab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1580401" y="1321200"/>
            <a:ext cx="8646567" cy="5108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978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or video grab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885825"/>
            <a:ext cx="12192000" cy="5972175"/>
          </a:xfrm>
          <a:prstGeom prst="rect">
            <a:avLst/>
          </a:prstGeom>
          <a:solidFill>
            <a:srgbClr val="112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7E6365E-529D-41D3-8B07-AE13821ED07D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1580401" y="1321200"/>
            <a:ext cx="8646567" cy="5108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981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36402-BA29-4830-8DA5-DACDD67A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362400"/>
            <a:ext cx="10515600" cy="707886"/>
          </a:xfrm>
        </p:spPr>
        <p:txBody>
          <a:bodyPr anchor="t" anchorCtr="0"/>
          <a:lstStyle>
            <a:lvl1pPr algn="ctr">
              <a:lnSpc>
                <a:spcPts val="4800"/>
              </a:lnSpc>
              <a:defRPr sz="4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Box 2"/>
          <p:cNvSpPr txBox="1"/>
          <p:nvPr userDrawn="1"/>
        </p:nvSpPr>
        <p:spPr>
          <a:xfrm>
            <a:off x="248478" y="6350000"/>
            <a:ext cx="11694602" cy="359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  <a:t>The Catholic Agency for Overseas Development (CAFOD) is the official aid agency of the Catholic Church in England and Wales and part of Caritas International.  </a:t>
            </a:r>
            <a:b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</a:br>
            <a: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  <a:t>Registered charity number 1160384. Company limited by guarantee registered in England and Wales number 09387398.</a:t>
            </a:r>
          </a:p>
        </p:txBody>
      </p:sp>
    </p:spTree>
    <p:extLst>
      <p:ext uri="{BB962C8B-B14F-4D97-AF65-F5344CB8AC3E}">
        <p14:creationId xmlns:p14="http://schemas.microsoft.com/office/powerpoint/2010/main" val="24550874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E36402-BA29-4830-8DA5-DACDD67A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362400"/>
            <a:ext cx="10515600" cy="707886"/>
          </a:xfrm>
        </p:spPr>
        <p:txBody>
          <a:bodyPr anchor="t" anchorCtr="0"/>
          <a:lstStyle>
            <a:lvl1pPr algn="ctr">
              <a:lnSpc>
                <a:spcPts val="4800"/>
              </a:lnSpc>
              <a:defRPr sz="4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Box 5"/>
          <p:cNvSpPr txBox="1"/>
          <p:nvPr userDrawn="1"/>
        </p:nvSpPr>
        <p:spPr>
          <a:xfrm>
            <a:off x="248478" y="6350000"/>
            <a:ext cx="11694602" cy="359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  <a:t>The Catholic Agency for Overseas Development (CAFOD) is the official aid agency of the Catholic Church in England and Wales and part of Caritas International.  </a:t>
            </a:r>
            <a:b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</a:br>
            <a:r>
              <a:rPr lang="en-GB" sz="1300" b="0" i="0" u="none" strike="noStrike" kern="1200" baseline="30000">
                <a:solidFill>
                  <a:srgbClr val="112643"/>
                </a:solidFill>
                <a:latin typeface="+mn-lt"/>
                <a:ea typeface="+mn-ea"/>
                <a:cs typeface="+mn-cs"/>
              </a:rPr>
              <a:t>Registered charity number 1160384. Company limited by guarantee registered in England and Wales number 09387398.</a:t>
            </a:r>
          </a:p>
        </p:txBody>
      </p:sp>
    </p:spTree>
    <p:extLst>
      <p:ext uri="{BB962C8B-B14F-4D97-AF65-F5344CB8AC3E}">
        <p14:creationId xmlns:p14="http://schemas.microsoft.com/office/powerpoint/2010/main" val="42464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885825"/>
            <a:ext cx="12192000" cy="5972175"/>
          </a:xfrm>
          <a:prstGeom prst="rect">
            <a:avLst/>
          </a:prstGeom>
          <a:solidFill>
            <a:srgbClr val="112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E36402-BA29-4830-8DA5-DACDD67A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362400"/>
            <a:ext cx="10515600" cy="707886"/>
          </a:xfrm>
        </p:spPr>
        <p:txBody>
          <a:bodyPr anchor="t" anchorCtr="0"/>
          <a:lstStyle>
            <a:lvl1pPr algn="ctr"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Box 5"/>
          <p:cNvSpPr txBox="1"/>
          <p:nvPr userDrawn="1"/>
        </p:nvSpPr>
        <p:spPr>
          <a:xfrm>
            <a:off x="248478" y="6350000"/>
            <a:ext cx="11694602" cy="359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300" b="0" i="0" u="none" strike="noStrike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The Catholic Agency for Overseas Development (CAFOD) is the official aid agency of the Catholic Church in England and Wales and part of Caritas International.  </a:t>
            </a:r>
            <a:br>
              <a:rPr lang="en-GB" sz="1300" b="0" i="0" u="none" strike="noStrike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</a:br>
            <a:r>
              <a:rPr lang="en-GB" sz="1300" b="0" i="0" u="none" strike="noStrike" kern="1200" baseline="300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Registered charity number 1160384. Company limited by guarantee registered in England and Wales number 09387398.</a:t>
            </a:r>
          </a:p>
        </p:txBody>
      </p:sp>
    </p:spTree>
    <p:extLst>
      <p:ext uri="{BB962C8B-B14F-4D97-AF65-F5344CB8AC3E}">
        <p14:creationId xmlns:p14="http://schemas.microsoft.com/office/powerpoint/2010/main" val="25767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ver or section slide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3249"/>
            <a:ext cx="12188829" cy="5954751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4800" y="2116800"/>
            <a:ext cx="5608800" cy="1323439"/>
          </a:xfrm>
        </p:spPr>
        <p:txBody>
          <a:bodyPr/>
          <a:lstStyle>
            <a:lvl1pPr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6094800" y="4935600"/>
            <a:ext cx="5608800" cy="400110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97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5AF46-C57D-4982-BFAE-3CE62740A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608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557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7CB01-360B-DB94-9627-DA028545DA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8FAFDD-C265-2B59-1973-0576EF6D6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E6AFE-AB14-A526-B34A-B03463EF8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16939-B828-D64A-8466-58793CA777A2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426F2-55D2-3329-0DE1-10BF9EEE9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AAD33-5598-7454-1A3F-F19C919CE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69B81-BAC7-694D-9A74-9A7742181D4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FB7C9F-9F27-A9EB-2C00-2B534FE09D40}"/>
              </a:ext>
            </a:extLst>
          </p:cNvPr>
          <p:cNvSpPr/>
          <p:nvPr userDrawn="1"/>
        </p:nvSpPr>
        <p:spPr>
          <a:xfrm>
            <a:off x="0" y="6274942"/>
            <a:ext cx="12192000" cy="583058"/>
          </a:xfrm>
          <a:prstGeom prst="rect">
            <a:avLst/>
          </a:prstGeom>
          <a:solidFill>
            <a:srgbClr val="1523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green and white text&#10;&#10;Description automatically generated">
            <a:extLst>
              <a:ext uri="{FF2B5EF4-FFF2-40B4-BE49-F238E27FC236}">
                <a16:creationId xmlns:a16="http://schemas.microsoft.com/office/drawing/2014/main" id="{D4444EE8-0A64-D6B6-DC26-654A036F7C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369" y="6302501"/>
            <a:ext cx="4187518" cy="527939"/>
          </a:xfrm>
          <a:prstGeom prst="rect">
            <a:avLst/>
          </a:prstGeom>
        </p:spPr>
      </p:pic>
      <p:pic>
        <p:nvPicPr>
          <p:cNvPr id="10" name="Picture 9" descr="A white circle with a black background&#10;&#10;Description automatically generated">
            <a:extLst>
              <a:ext uri="{FF2B5EF4-FFF2-40B4-BE49-F238E27FC236}">
                <a16:creationId xmlns:a16="http://schemas.microsoft.com/office/drawing/2014/main" id="{9F24D9DE-30D0-4747-7DE9-14D6C27DA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85504" y="6333765"/>
            <a:ext cx="3038855" cy="46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787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19600" y="2296800"/>
            <a:ext cx="6321600" cy="1323439"/>
          </a:xfrm>
        </p:spPr>
        <p:txBody>
          <a:bodyPr anchor="t" anchorCtr="0">
            <a:spAutoFit/>
          </a:bodyPr>
          <a:lstStyle>
            <a:lvl1pPr algn="l">
              <a:lnSpc>
                <a:spcPts val="4800"/>
              </a:lnSpc>
              <a:defRPr sz="4800">
                <a:solidFill>
                  <a:srgbClr val="1126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19600" y="4521600"/>
            <a:ext cx="6321600" cy="400110"/>
          </a:xfrm>
        </p:spPr>
        <p:txBody>
          <a:bodyPr/>
          <a:lstStyle>
            <a:lvl1pPr marL="0" indent="0" algn="l">
              <a:buNone/>
              <a:defRPr sz="2000" b="1" i="0">
                <a:solidFill>
                  <a:srgbClr val="11264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93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885825"/>
            <a:ext cx="12192000" cy="5972175"/>
          </a:xfrm>
          <a:prstGeom prst="rect">
            <a:avLst/>
          </a:prstGeom>
          <a:solidFill>
            <a:srgbClr val="A5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19600" y="2296800"/>
            <a:ext cx="6321600" cy="1323439"/>
          </a:xfrm>
        </p:spPr>
        <p:txBody>
          <a:bodyPr anchor="t" anchorCtr="0">
            <a:spAutoFit/>
          </a:bodyPr>
          <a:lstStyle>
            <a:lvl1pPr algn="l">
              <a:lnSpc>
                <a:spcPts val="4800"/>
              </a:lnSpc>
              <a:defRPr sz="4800">
                <a:solidFill>
                  <a:srgbClr val="1126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19600" y="4521600"/>
            <a:ext cx="6321600" cy="400110"/>
          </a:xfrm>
        </p:spPr>
        <p:txBody>
          <a:bodyPr/>
          <a:lstStyle>
            <a:lvl1pPr marL="0" indent="0" algn="l">
              <a:buNone/>
              <a:defRPr sz="2000" b="1" i="0">
                <a:solidFill>
                  <a:srgbClr val="11264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9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885825"/>
            <a:ext cx="12192000" cy="5972175"/>
          </a:xfrm>
          <a:prstGeom prst="rect">
            <a:avLst/>
          </a:prstGeom>
          <a:solidFill>
            <a:srgbClr val="112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919600" y="2296800"/>
            <a:ext cx="6321600" cy="1323439"/>
          </a:xfrm>
        </p:spPr>
        <p:txBody>
          <a:bodyPr anchor="t" anchorCtr="0">
            <a:spAutoFit/>
          </a:bodyPr>
          <a:lstStyle>
            <a:lvl1pPr algn="l"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919600" y="4521600"/>
            <a:ext cx="6321600" cy="400110"/>
          </a:xfrm>
        </p:spPr>
        <p:txBody>
          <a:bodyPr/>
          <a:lstStyle>
            <a:lvl1pPr marL="0" indent="0" algn="l">
              <a:buNone/>
              <a:defRPr sz="20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2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6E84E-E248-4528-BBAA-120DF6108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84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conten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00" y="2278800"/>
            <a:ext cx="10890000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795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00" y="2278800"/>
            <a:ext cx="5295600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70400" y="2278800"/>
            <a:ext cx="5295600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26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s tex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948968"/>
            <a:ext cx="12192000" cy="5909032"/>
          </a:xfrm>
          <a:prstGeom prst="rect">
            <a:avLst/>
          </a:prstGeom>
          <a:solidFill>
            <a:srgbClr val="11264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200" y="2278800"/>
            <a:ext cx="5295600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719C18-ACC8-489E-9F78-7161B1A03AF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70400" y="2278800"/>
            <a:ext cx="5295600" cy="224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91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A6B0B3-DE56-41B8-BF63-E55B60D3E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00" y="1299600"/>
            <a:ext cx="10890000" cy="4514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7B7D7-9F2A-45E8-B552-FAE2315F90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7200" y="2278800"/>
            <a:ext cx="10890000" cy="224640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55" y="329271"/>
            <a:ext cx="2707578" cy="27333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903249"/>
            <a:ext cx="12192000" cy="45719"/>
          </a:xfrm>
          <a:prstGeom prst="rect">
            <a:avLst/>
          </a:prstGeom>
          <a:solidFill>
            <a:srgbClr val="A5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4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6" r:id="rId4"/>
    <p:sldLayoutId id="2147483667" r:id="rId5"/>
    <p:sldLayoutId id="2147483650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51" r:id="rId17"/>
    <p:sldLayoutId id="2147483678" r:id="rId18"/>
    <p:sldLayoutId id="2147483679" r:id="rId19"/>
    <p:sldLayoutId id="2147483654" r:id="rId20"/>
    <p:sldLayoutId id="2147483655" r:id="rId21"/>
    <p:sldLayoutId id="2147483680" r:id="rId22"/>
  </p:sldLayoutIdLst>
  <p:txStyles>
    <p:titleStyle>
      <a:lvl1pPr algn="l" defTabSz="914400" rtl="0" eaLnBrk="1" latinLnBrk="0" hangingPunct="1">
        <a:lnSpc>
          <a:spcPts val="2800"/>
        </a:lnSpc>
        <a:spcBef>
          <a:spcPct val="0"/>
        </a:spcBef>
        <a:buNone/>
        <a:defRPr sz="2800" b="1" i="0" kern="1200">
          <a:solidFill>
            <a:srgbClr val="112643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"/>
        </a:spcBef>
        <a:spcAft>
          <a:spcPts val="1100"/>
        </a:spcAft>
        <a:buClr>
          <a:srgbClr val="A5C400"/>
        </a:buClr>
        <a:buSzPct val="120000"/>
        <a:buFont typeface="Arial" panose="020B0604020202020204" pitchFamily="34" charset="0"/>
        <a:buChar char="•"/>
        <a:defRPr sz="2000" kern="1200">
          <a:solidFill>
            <a:srgbClr val="112643"/>
          </a:solidFill>
          <a:latin typeface="+mn-lt"/>
          <a:ea typeface="+mn-ea"/>
          <a:cs typeface="+mn-cs"/>
        </a:defRPr>
      </a:lvl1pPr>
      <a:lvl2pPr marL="762000" indent="-304800" algn="l" defTabSz="914400" rtl="0" eaLnBrk="1" latinLnBrk="0" hangingPunct="1">
        <a:lnSpc>
          <a:spcPct val="100000"/>
        </a:lnSpc>
        <a:spcBef>
          <a:spcPts val="100"/>
        </a:spcBef>
        <a:spcAft>
          <a:spcPts val="1100"/>
        </a:spcAft>
        <a:buClr>
          <a:srgbClr val="A5C400"/>
        </a:buClr>
        <a:buSzPct val="120000"/>
        <a:buFont typeface="Wingdings" charset="2"/>
        <a:buChar char="ü"/>
        <a:tabLst/>
        <a:defRPr sz="2000" kern="1200">
          <a:solidFill>
            <a:srgbClr val="11264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"/>
        </a:spcBef>
        <a:spcAft>
          <a:spcPts val="1100"/>
        </a:spcAft>
        <a:buClr>
          <a:srgbClr val="A5C400"/>
        </a:buClr>
        <a:buSzPct val="120000"/>
        <a:buFont typeface="Arial" panose="020B0604020202020204" pitchFamily="34" charset="0"/>
        <a:buChar char="•"/>
        <a:defRPr sz="2000" kern="1200">
          <a:solidFill>
            <a:srgbClr val="11264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00"/>
        </a:spcBef>
        <a:spcAft>
          <a:spcPts val="1100"/>
        </a:spcAft>
        <a:buClr>
          <a:srgbClr val="A5C400"/>
        </a:buClr>
        <a:buSzPct val="120000"/>
        <a:buFont typeface="Arial" panose="020B0604020202020204" pitchFamily="34" charset="0"/>
        <a:buChar char="•"/>
        <a:defRPr sz="2000" kern="1200">
          <a:solidFill>
            <a:srgbClr val="11264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00"/>
        </a:spcBef>
        <a:spcAft>
          <a:spcPts val="1100"/>
        </a:spcAft>
        <a:buClr>
          <a:srgbClr val="A5C400"/>
        </a:buClr>
        <a:buSzPct val="120000"/>
        <a:buFont typeface="Arial" panose="020B0604020202020204" pitchFamily="34" charset="0"/>
        <a:buChar char="•"/>
        <a:defRPr sz="2000" kern="1200">
          <a:solidFill>
            <a:srgbClr val="11264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3EA337B-B140-6EC3-5ADE-AF62AF6B5816}"/>
              </a:ext>
            </a:extLst>
          </p:cNvPr>
          <p:cNvSpPr/>
          <p:nvPr/>
        </p:nvSpPr>
        <p:spPr>
          <a:xfrm>
            <a:off x="0" y="0"/>
            <a:ext cx="12192000" cy="1404226"/>
          </a:xfrm>
          <a:prstGeom prst="rect">
            <a:avLst/>
          </a:prstGeom>
          <a:solidFill>
            <a:srgbClr val="1523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cartoon animals&#10;&#10;Description automatically generated">
            <a:extLst>
              <a:ext uri="{FF2B5EF4-FFF2-40B4-BE49-F238E27FC236}">
                <a16:creationId xmlns:a16="http://schemas.microsoft.com/office/drawing/2014/main" id="{C9B1D4A2-F240-38EA-0B1D-CE3CEEB48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098" y="825843"/>
            <a:ext cx="6126892" cy="61268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CEA88C-8FC5-8641-2926-7B1E0864CE0B}"/>
              </a:ext>
            </a:extLst>
          </p:cNvPr>
          <p:cNvSpPr txBox="1"/>
          <p:nvPr/>
        </p:nvSpPr>
        <p:spPr>
          <a:xfrm>
            <a:off x="364614" y="2139166"/>
            <a:ext cx="4919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52345"/>
                </a:solidFill>
                <a:latin typeface="Century Gothic" panose="020B0502020202020204" pitchFamily="34" charset="0"/>
              </a:rPr>
              <a:t>Catholic Social Teaching </a:t>
            </a:r>
          </a:p>
          <a:p>
            <a:endParaRPr lang="en-US" sz="3600" dirty="0">
              <a:solidFill>
                <a:srgbClr val="152345"/>
              </a:solidFill>
              <a:latin typeface="Century Gothic" panose="020B0502020202020204" pitchFamily="34" charset="0"/>
            </a:endParaRPr>
          </a:p>
          <a:p>
            <a:r>
              <a:rPr lang="en-US" sz="3600" dirty="0">
                <a:solidFill>
                  <a:srgbClr val="152345"/>
                </a:solidFill>
                <a:latin typeface="Century Gothic" panose="020B0502020202020204" pitchFamily="34" charset="0"/>
              </a:rPr>
              <a:t>Song lyrics</a:t>
            </a:r>
            <a:endParaRPr lang="en-GB" sz="4800" dirty="0">
              <a:solidFill>
                <a:srgbClr val="152345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 descr="A logo with a green cross&#10;&#10;Description automatically generated">
            <a:extLst>
              <a:ext uri="{FF2B5EF4-FFF2-40B4-BE49-F238E27FC236}">
                <a16:creationId xmlns:a16="http://schemas.microsoft.com/office/drawing/2014/main" id="{E543BCAB-DC95-C2C0-C158-BFEB4F6798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65338"/>
            <a:ext cx="3025931" cy="1404227"/>
          </a:xfrm>
          <a:prstGeom prst="rect">
            <a:avLst/>
          </a:prstGeom>
        </p:spPr>
      </p:pic>
      <p:pic>
        <p:nvPicPr>
          <p:cNvPr id="15" name="Picture 14" descr="A green and black text&#10;&#10;Description automatically generated">
            <a:extLst>
              <a:ext uri="{FF2B5EF4-FFF2-40B4-BE49-F238E27FC236}">
                <a16:creationId xmlns:a16="http://schemas.microsoft.com/office/drawing/2014/main" id="{073CF0C1-A50D-0304-2064-4498DBD0D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010" y="0"/>
            <a:ext cx="10935278" cy="140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0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8DFB29-FC1F-C2A0-A7A6-B306142A6EB3}"/>
              </a:ext>
            </a:extLst>
          </p:cNvPr>
          <p:cNvSpPr txBox="1"/>
          <p:nvPr/>
        </p:nvSpPr>
        <p:spPr>
          <a:xfrm>
            <a:off x="243929" y="2041988"/>
            <a:ext cx="747196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as easy as C S T,</a:t>
            </a: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Catholic Social Teaching.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We see, choose, act to build a better world.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the words of the Popes who are so wise,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the example of holy people’s lives.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the light of the scriptures.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We are guided by love, love, love.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D1F334-9873-AC25-3B73-E89A4281125E}"/>
              </a:ext>
            </a:extLst>
          </p:cNvPr>
          <p:cNvSpPr txBox="1"/>
          <p:nvPr/>
        </p:nvSpPr>
        <p:spPr>
          <a:xfrm>
            <a:off x="7019885" y="1053188"/>
            <a:ext cx="609771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Solidarity, subsidiarity, dignity and </a:t>
            </a: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the common good.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These are ways we can live out a </a:t>
            </a: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better plan for justice in the world.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b="1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r>
              <a:rPr lang="en-GB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as easy as C S T…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Option for the poor, distributive justice,</a:t>
            </a: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stewardship and building peace.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Participation too, that means me and you, </a:t>
            </a: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for justice in the world.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It’s as easy as C S T…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See the world around you,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use CST to choose what you’re going to do.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Act, so things will improve.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We can make a difference now with…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</a:rPr>
              <a:t>C S T…</a:t>
            </a:r>
            <a:endParaRPr lang="en-GB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59852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 CAFOD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72308B02E1E4A9F4BBEA19176AB65" ma:contentTypeVersion="2971" ma:contentTypeDescription="Create a new document." ma:contentTypeScope="" ma:versionID="4aa2db4177c8e0f85f25b58e27dabfdf">
  <xsd:schema xmlns:xsd="http://www.w3.org/2001/XMLSchema" xmlns:xs="http://www.w3.org/2001/XMLSchema" xmlns:p="http://schemas.microsoft.com/office/2006/metadata/properties" xmlns:ns2="04672002-f21f-4240-adfb-f0b653fb6fb5" xmlns:ns3="236a9a4b-a03c-46ba-8ec6-624c184acbc6" xmlns:ns4="http://schemas.microsoft.com/sharepoint/v3/fields" xmlns:ns5="bdf04112-6931-4610-9724-cd62e91446a3" targetNamespace="http://schemas.microsoft.com/office/2006/metadata/properties" ma:root="true" ma:fieldsID="9904130c5251f848678ed5a103073116" ns2:_="" ns3:_="" ns4:_="" ns5:_="">
    <xsd:import namespace="04672002-f21f-4240-adfb-f0b653fb6fb5"/>
    <xsd:import namespace="236a9a4b-a03c-46ba-8ec6-624c184acbc6"/>
    <xsd:import namespace="http://schemas.microsoft.com/sharepoint/v3/fields"/>
    <xsd:import namespace="bdf04112-6931-4610-9724-cd62e91446a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Audience"/>
                <xsd:element ref="ns3:Activity" minOccurs="0"/>
                <xsd:element ref="ns4:_Statu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5:SharedWithUsers" minOccurs="0"/>
                <xsd:element ref="ns5:SharedWithDetail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72002-f21f-4240-adfb-f0b653fb6fb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a9a4b-a03c-46ba-8ec6-624c184acbc6" elementFormDefault="qualified">
    <xsd:import namespace="http://schemas.microsoft.com/office/2006/documentManagement/types"/>
    <xsd:import namespace="http://schemas.microsoft.com/office/infopath/2007/PartnerControls"/>
    <xsd:element name="Audience" ma:index="11" ma:displayName="Audience" ma:format="Dropdown" ma:internalName="Audience">
      <xsd:simpleType>
        <xsd:restriction base="dms:Choice">
          <xsd:enumeration value="Primary"/>
          <xsd:enumeration value="11-18"/>
          <xsd:enumeration value="Both"/>
          <xsd:enumeration value="N/A"/>
        </xsd:restriction>
      </xsd:simpleType>
    </xsd:element>
    <xsd:element name="Activity" ma:index="12" nillable="true" ma:displayName="Activity" ma:default="Advent" ma:format="Dropdown" ma:internalName="Activity">
      <xsd:simpleType>
        <xsd:restriction base="dms:Choice">
          <xsd:enumeration value="Advent"/>
          <xsd:enumeration value="CAFOD Clubs"/>
          <xsd:enumeration value="Campaigns"/>
          <xsd:enumeration value="Fairtrade"/>
          <xsd:enumeration value="Faith in Action"/>
          <xsd:enumeration value="Harvest"/>
          <xsd:enumeration value="Lent"/>
          <xsd:enumeration value="Other Curriculum"/>
          <xsd:enumeration value="Prayer and Worship"/>
          <xsd:enumeration value="RE Curriculum"/>
          <xsd:enumeration value="Sport"/>
          <xsd:enumeration value="World Gifts"/>
        </xsd:restriction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6" nillable="true" ma:displayName="MediaServiceAutoTags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AutoKeyPoints" ma:index="2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6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04112-6931-4610-9724-cd62e91446a3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tivity xmlns="236a9a4b-a03c-46ba-8ec6-624c184acbc6">Advent</Activity>
    <Audience xmlns="236a9a4b-a03c-46ba-8ec6-624c184acbc6">Primary</Audience>
    <_Status xmlns="http://schemas.microsoft.com/sharepoint/v3/fields">Not Started</_Status>
    <_dlc_DocId xmlns="04672002-f21f-4240-adfb-f0b653fb6fb5">SZUU6KYVHK2A-2146017777-14358</_dlc_DocId>
    <_dlc_DocIdUrl xmlns="04672002-f21f-4240-adfb-f0b653fb6fb5">
      <Url>https://cafod365.sharepoint.com/sites/int/Education/_layouts/15/DocIdRedir.aspx?ID=SZUU6KYVHK2A-2146017777-14358</Url>
      <Description>SZUU6KYVHK2A-2146017777-14358</Description>
    </_dlc_DocIdUrl>
  </documentManagement>
</p:properties>
</file>

<file path=customXml/itemProps1.xml><?xml version="1.0" encoding="utf-8"?>
<ds:datastoreItem xmlns:ds="http://schemas.openxmlformats.org/officeDocument/2006/customXml" ds:itemID="{7FDDA5B9-3490-495B-84D2-C69657A0970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5CB3E2-8709-4147-8C75-634C1593348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C599A4A-8C1E-432C-AC0F-8D5E99828D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672002-f21f-4240-adfb-f0b653fb6fb5"/>
    <ds:schemaRef ds:uri="236a9a4b-a03c-46ba-8ec6-624c184acbc6"/>
    <ds:schemaRef ds:uri="http://schemas.microsoft.com/sharepoint/v3/fields"/>
    <ds:schemaRef ds:uri="bdf04112-6931-4610-9724-cd62e91446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D0FDB06-B221-499B-BA77-123DF03D2BB2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bdf04112-6931-4610-9724-cd62e91446a3"/>
    <ds:schemaRef ds:uri="04672002-f21f-4240-adfb-f0b653fb6fb5"/>
    <ds:schemaRef ds:uri="236a9a4b-a03c-46ba-8ec6-624c184acbc6"/>
    <ds:schemaRef ds:uri="http://purl.org/dc/elements/1.1/"/>
    <ds:schemaRef ds:uri="http://schemas.microsoft.com/sharepoint/v3/field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3914</TotalTime>
  <Words>201</Words>
  <Application>Microsoft Office PowerPoint</Application>
  <PresentationFormat>Widescreen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Calibri</vt:lpstr>
      <vt:lpstr>Century Gothic</vt:lpstr>
      <vt:lpstr>Wingdings</vt:lpstr>
      <vt:lpstr>Standard CAFOD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 Ahmed</dc:creator>
  <cp:lastModifiedBy>Victoria Ahmed</cp:lastModifiedBy>
  <cp:revision>447</cp:revision>
  <dcterms:created xsi:type="dcterms:W3CDTF">2021-02-16T09:08:51Z</dcterms:created>
  <dcterms:modified xsi:type="dcterms:W3CDTF">2026-09-07T14:42:25Z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0x01010096472308B02E1E4A9F4BBEA19176AB65</vt:lpwstr>
  </property>
  <property fmtid="{D5CDD505-2E9C-101B-9397-08002B2CF9AE}" pid="3" name="_dlc_DocIdItemGuid">
    <vt:lpwstr>fe954f99-a6ee-4e96-a5ab-fd8ab14f6842</vt:lpwstr>
  </property>
</Properties>
</file>